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6" r:id="rId2"/>
    <p:sldId id="280" r:id="rId3"/>
    <p:sldId id="258" r:id="rId4"/>
    <p:sldId id="277" r:id="rId5"/>
    <p:sldId id="259" r:id="rId6"/>
    <p:sldId id="264" r:id="rId7"/>
    <p:sldId id="269" r:id="rId8"/>
    <p:sldId id="266" r:id="rId9"/>
    <p:sldId id="268" r:id="rId10"/>
    <p:sldId id="265" r:id="rId11"/>
    <p:sldId id="260" r:id="rId12"/>
    <p:sldId id="263" r:id="rId13"/>
    <p:sldId id="270" r:id="rId14"/>
    <p:sldId id="271" r:id="rId15"/>
    <p:sldId id="272" r:id="rId16"/>
    <p:sldId id="273" r:id="rId17"/>
    <p:sldId id="274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800E"/>
    <a:srgbClr val="1A780A"/>
    <a:srgbClr val="37E729"/>
    <a:srgbClr val="1EA913"/>
    <a:srgbClr val="7EC234"/>
    <a:srgbClr val="273C10"/>
    <a:srgbClr val="91F28A"/>
    <a:srgbClr val="D9FAD6"/>
    <a:srgbClr val="81F078"/>
    <a:srgbClr val="659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660"/>
  </p:normalViewPr>
  <p:slideViewPr>
    <p:cSldViewPr>
      <p:cViewPr varScale="1">
        <p:scale>
          <a:sx n="120" d="100"/>
          <a:sy n="120" d="100"/>
        </p:scale>
        <p:origin x="135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323D9-D30A-431F-9993-71F1669326DD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E4B38644-B36A-4CA0-9552-A69D9BAB449E}">
      <dgm:prSet phldrT="[Text]"/>
      <dgm:spPr>
        <a:solidFill>
          <a:srgbClr val="1EA913">
            <a:alpha val="49804"/>
          </a:srgbClr>
        </a:solidFill>
      </dgm:spPr>
      <dgm:t>
        <a:bodyPr/>
        <a:lstStyle/>
        <a:p>
          <a:r>
            <a:rPr lang="en-US" dirty="0" smtClean="0"/>
            <a:t>Detection</a:t>
          </a:r>
          <a:endParaRPr lang="en-US" dirty="0"/>
        </a:p>
      </dgm:t>
    </dgm:pt>
    <dgm:pt modelId="{CEA4280E-C545-4B75-B54E-BC41506A146D}" type="parTrans" cxnId="{8C30C079-B64A-4832-9317-EA417432C856}">
      <dgm:prSet/>
      <dgm:spPr/>
      <dgm:t>
        <a:bodyPr/>
        <a:lstStyle/>
        <a:p>
          <a:endParaRPr lang="en-US"/>
        </a:p>
      </dgm:t>
    </dgm:pt>
    <dgm:pt modelId="{EE582B36-B32A-40B5-8E8B-3CB5FDC29F2A}" type="sibTrans" cxnId="{8C30C079-B64A-4832-9317-EA417432C856}">
      <dgm:prSet/>
      <dgm:spPr/>
      <dgm:t>
        <a:bodyPr/>
        <a:lstStyle/>
        <a:p>
          <a:endParaRPr lang="en-US"/>
        </a:p>
      </dgm:t>
    </dgm:pt>
    <dgm:pt modelId="{D67F64EC-3F57-436C-85D9-832611209B71}">
      <dgm:prSet phldrT="[Text]"/>
      <dgm:spPr>
        <a:solidFill>
          <a:srgbClr val="16800E">
            <a:alpha val="49804"/>
          </a:srgbClr>
        </a:solidFill>
      </dgm:spPr>
      <dgm:t>
        <a:bodyPr/>
        <a:lstStyle/>
        <a:p>
          <a:r>
            <a:rPr lang="en-US" dirty="0" smtClean="0"/>
            <a:t>Description</a:t>
          </a:r>
          <a:endParaRPr lang="en-US" dirty="0"/>
        </a:p>
      </dgm:t>
    </dgm:pt>
    <dgm:pt modelId="{EF34FB4E-1E50-44EE-8EE1-E4A211C3972E}" type="parTrans" cxnId="{45339EC0-8587-4599-84E2-48C5BAAA0176}">
      <dgm:prSet/>
      <dgm:spPr/>
      <dgm:t>
        <a:bodyPr/>
        <a:lstStyle/>
        <a:p>
          <a:endParaRPr lang="en-US"/>
        </a:p>
      </dgm:t>
    </dgm:pt>
    <dgm:pt modelId="{6C09271C-3EA2-494B-BDA7-56DBCD42B132}" type="sibTrans" cxnId="{45339EC0-8587-4599-84E2-48C5BAAA0176}">
      <dgm:prSet/>
      <dgm:spPr/>
      <dgm:t>
        <a:bodyPr/>
        <a:lstStyle/>
        <a:p>
          <a:endParaRPr lang="en-US"/>
        </a:p>
      </dgm:t>
    </dgm:pt>
    <dgm:pt modelId="{D1F2F227-965B-4980-8CEF-7C4AFE4E55E2}">
      <dgm:prSet phldrT="[Text]"/>
      <dgm:spPr>
        <a:solidFill>
          <a:srgbClr val="D9FAD6">
            <a:alpha val="49804"/>
          </a:srgbClr>
        </a:solidFill>
      </dgm:spPr>
      <dgm:t>
        <a:bodyPr/>
        <a:lstStyle/>
        <a:p>
          <a:r>
            <a:rPr lang="en-US" dirty="0" smtClean="0"/>
            <a:t>Format of messages</a:t>
          </a:r>
          <a:endParaRPr lang="en-US" dirty="0"/>
        </a:p>
      </dgm:t>
    </dgm:pt>
    <dgm:pt modelId="{BA67EDE7-16C6-4374-8602-41196F80ED89}" type="parTrans" cxnId="{B8199202-AFDD-4EB0-A884-7DC44EA415C7}">
      <dgm:prSet/>
      <dgm:spPr/>
      <dgm:t>
        <a:bodyPr/>
        <a:lstStyle/>
        <a:p>
          <a:endParaRPr lang="en-US"/>
        </a:p>
      </dgm:t>
    </dgm:pt>
    <dgm:pt modelId="{02053538-60ED-4F07-89D5-4A4F2FA4BC35}" type="sibTrans" cxnId="{B8199202-AFDD-4EB0-A884-7DC44EA415C7}">
      <dgm:prSet/>
      <dgm:spPr/>
      <dgm:t>
        <a:bodyPr/>
        <a:lstStyle/>
        <a:p>
          <a:endParaRPr lang="en-US"/>
        </a:p>
      </dgm:t>
    </dgm:pt>
    <dgm:pt modelId="{1A96A63A-4380-477C-97AE-7EA83B51C915}">
      <dgm:prSet phldrT="[Text]"/>
      <dgm:spPr>
        <a:solidFill>
          <a:srgbClr val="37E729">
            <a:alpha val="49804"/>
          </a:srgbClr>
        </a:solidFill>
      </dgm:spPr>
      <dgm:t>
        <a:bodyPr/>
        <a:lstStyle/>
        <a:p>
          <a:r>
            <a:rPr lang="en-US" dirty="0" smtClean="0"/>
            <a:t>Coding</a:t>
          </a:r>
          <a:endParaRPr lang="en-US" dirty="0"/>
        </a:p>
      </dgm:t>
    </dgm:pt>
    <dgm:pt modelId="{34D13A24-4F1E-4E78-8245-C8FD30D9E5AF}" type="parTrans" cxnId="{EC3FE39F-EC60-4465-999F-E834FDA95320}">
      <dgm:prSet/>
      <dgm:spPr/>
      <dgm:t>
        <a:bodyPr/>
        <a:lstStyle/>
        <a:p>
          <a:endParaRPr lang="en-US"/>
        </a:p>
      </dgm:t>
    </dgm:pt>
    <dgm:pt modelId="{C538CB8F-D144-4F3F-95EF-F26CF4A4DAA5}" type="sibTrans" cxnId="{EC3FE39F-EC60-4465-999F-E834FDA95320}">
      <dgm:prSet/>
      <dgm:spPr/>
      <dgm:t>
        <a:bodyPr/>
        <a:lstStyle/>
        <a:p>
          <a:endParaRPr lang="en-US"/>
        </a:p>
      </dgm:t>
    </dgm:pt>
    <dgm:pt modelId="{9F8BDCF6-6607-429C-90B8-7B6D4858A2DC}">
      <dgm:prSet phldrT="[Text]"/>
      <dgm:spPr>
        <a:solidFill>
          <a:srgbClr val="91F28A">
            <a:alpha val="49804"/>
          </a:srgbClr>
        </a:solidFill>
      </dgm:spPr>
      <dgm:t>
        <a:bodyPr/>
        <a:lstStyle/>
        <a:p>
          <a:r>
            <a:rPr lang="en-US" dirty="0" smtClean="0"/>
            <a:t>Delivery</a:t>
          </a:r>
          <a:endParaRPr lang="en-US" dirty="0"/>
        </a:p>
      </dgm:t>
    </dgm:pt>
    <dgm:pt modelId="{B9292846-196B-4E22-BEAF-BF8F44F4A8D8}" type="parTrans" cxnId="{15D7EFBB-CFC5-440F-A0B0-447FFA62059D}">
      <dgm:prSet/>
      <dgm:spPr/>
      <dgm:t>
        <a:bodyPr/>
        <a:lstStyle/>
        <a:p>
          <a:endParaRPr lang="en-US"/>
        </a:p>
      </dgm:t>
    </dgm:pt>
    <dgm:pt modelId="{50B6C7AD-6FEE-4859-A161-E3560FCE85A9}" type="sibTrans" cxnId="{15D7EFBB-CFC5-440F-A0B0-447FFA62059D}">
      <dgm:prSet/>
      <dgm:spPr/>
      <dgm:t>
        <a:bodyPr/>
        <a:lstStyle/>
        <a:p>
          <a:endParaRPr lang="en-US"/>
        </a:p>
      </dgm:t>
    </dgm:pt>
    <dgm:pt modelId="{E1525142-C605-46CC-BB39-967ED9526A85}" type="pres">
      <dgm:prSet presAssocID="{D62323D9-D30A-431F-9993-71F1669326DD}" presName="Name0" presStyleCnt="0">
        <dgm:presLayoutVars>
          <dgm:chMax val="7"/>
          <dgm:dir/>
          <dgm:resizeHandles val="exact"/>
        </dgm:presLayoutVars>
      </dgm:prSet>
      <dgm:spPr/>
    </dgm:pt>
    <dgm:pt modelId="{1589D99A-1969-4684-9668-95076C193334}" type="pres">
      <dgm:prSet presAssocID="{D62323D9-D30A-431F-9993-71F1669326DD}" presName="ellipse1" presStyleLbl="vennNode1" presStyleIdx="0" presStyleCnt="5" custLinFactNeighborX="33616" custLinFactNeighborY="-113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81E67-7AEE-4AA0-A768-99790EC34A55}" type="pres">
      <dgm:prSet presAssocID="{D62323D9-D30A-431F-9993-71F1669326DD}" presName="ellipse2" presStyleLbl="vennNode1" presStyleIdx="1" presStyleCnt="5" custLinFactNeighborX="3861" custLinFactNeighborY="-1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405E4-EAA9-4109-A4FF-1EAEE072AEF0}" type="pres">
      <dgm:prSet presAssocID="{D62323D9-D30A-431F-9993-71F1669326DD}" presName="ellipse3" presStyleLbl="vennNode1" presStyleIdx="2" presStyleCnt="5" custLinFactNeighborX="-1759" custLinFactNeighborY="-510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12EC8-F18E-4278-AC72-1242FA090B17}" type="pres">
      <dgm:prSet presAssocID="{D62323D9-D30A-431F-9993-71F1669326DD}" presName="ellipse4" presStyleLbl="vennNode1" presStyleIdx="3" presStyleCnt="5" custLinFactNeighborX="-20680" custLinFactNeighborY="-2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994D1-E62F-4E9D-876D-2EAC9EC023F5}" type="pres">
      <dgm:prSet presAssocID="{D62323D9-D30A-431F-9993-71F1669326DD}" presName="ellipse5" presStyleLbl="vennNode1" presStyleIdx="4" presStyleCnt="5" custLinFactNeighborX="-35989" custLinFactNeighborY="-7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339EC0-8587-4599-84E2-48C5BAAA0176}" srcId="{D62323D9-D30A-431F-9993-71F1669326DD}" destId="{D67F64EC-3F57-436C-85D9-832611209B71}" srcOrd="1" destOrd="0" parTransId="{EF34FB4E-1E50-44EE-8EE1-E4A211C3972E}" sibTransId="{6C09271C-3EA2-494B-BDA7-56DBCD42B132}"/>
    <dgm:cxn modelId="{40AAE375-9565-4557-847D-CA887E577961}" type="presOf" srcId="{D62323D9-D30A-431F-9993-71F1669326DD}" destId="{E1525142-C605-46CC-BB39-967ED9526A85}" srcOrd="0" destOrd="0" presId="urn:microsoft.com/office/officeart/2005/8/layout/rings+Icon"/>
    <dgm:cxn modelId="{EC3FE39F-EC60-4465-999F-E834FDA95320}" srcId="{D62323D9-D30A-431F-9993-71F1669326DD}" destId="{1A96A63A-4380-477C-97AE-7EA83B51C915}" srcOrd="3" destOrd="0" parTransId="{34D13A24-4F1E-4E78-8245-C8FD30D9E5AF}" sibTransId="{C538CB8F-D144-4F3F-95EF-F26CF4A4DAA5}"/>
    <dgm:cxn modelId="{8C30C079-B64A-4832-9317-EA417432C856}" srcId="{D62323D9-D30A-431F-9993-71F1669326DD}" destId="{E4B38644-B36A-4CA0-9552-A69D9BAB449E}" srcOrd="0" destOrd="0" parTransId="{CEA4280E-C545-4B75-B54E-BC41506A146D}" sibTransId="{EE582B36-B32A-40B5-8E8B-3CB5FDC29F2A}"/>
    <dgm:cxn modelId="{15D7EFBB-CFC5-440F-A0B0-447FFA62059D}" srcId="{D62323D9-D30A-431F-9993-71F1669326DD}" destId="{9F8BDCF6-6607-429C-90B8-7B6D4858A2DC}" srcOrd="4" destOrd="0" parTransId="{B9292846-196B-4E22-BEAF-BF8F44F4A8D8}" sibTransId="{50B6C7AD-6FEE-4859-A161-E3560FCE85A9}"/>
    <dgm:cxn modelId="{74269F21-C9AB-4642-8F46-E7B2FCEA5A58}" type="presOf" srcId="{D67F64EC-3F57-436C-85D9-832611209B71}" destId="{40E81E67-7AEE-4AA0-A768-99790EC34A55}" srcOrd="0" destOrd="0" presId="urn:microsoft.com/office/officeart/2005/8/layout/rings+Icon"/>
    <dgm:cxn modelId="{B8199202-AFDD-4EB0-A884-7DC44EA415C7}" srcId="{D62323D9-D30A-431F-9993-71F1669326DD}" destId="{D1F2F227-965B-4980-8CEF-7C4AFE4E55E2}" srcOrd="2" destOrd="0" parTransId="{BA67EDE7-16C6-4374-8602-41196F80ED89}" sibTransId="{02053538-60ED-4F07-89D5-4A4F2FA4BC35}"/>
    <dgm:cxn modelId="{C1A1E505-A2F1-4381-8D3C-4CEE4C411853}" type="presOf" srcId="{E4B38644-B36A-4CA0-9552-A69D9BAB449E}" destId="{1589D99A-1969-4684-9668-95076C193334}" srcOrd="0" destOrd="0" presId="urn:microsoft.com/office/officeart/2005/8/layout/rings+Icon"/>
    <dgm:cxn modelId="{484C51C8-0D66-49E5-8DB1-27D02CFBAC16}" type="presOf" srcId="{D1F2F227-965B-4980-8CEF-7C4AFE4E55E2}" destId="{269405E4-EAA9-4109-A4FF-1EAEE072AEF0}" srcOrd="0" destOrd="0" presId="urn:microsoft.com/office/officeart/2005/8/layout/rings+Icon"/>
    <dgm:cxn modelId="{C245D637-0DDA-43F7-A929-6A357B5E209E}" type="presOf" srcId="{9F8BDCF6-6607-429C-90B8-7B6D4858A2DC}" destId="{51D994D1-E62F-4E9D-876D-2EAC9EC023F5}" srcOrd="0" destOrd="0" presId="urn:microsoft.com/office/officeart/2005/8/layout/rings+Icon"/>
    <dgm:cxn modelId="{C5F47D1B-21CA-4505-95C5-5D6C8583DA7F}" type="presOf" srcId="{1A96A63A-4380-477C-97AE-7EA83B51C915}" destId="{33E12EC8-F18E-4278-AC72-1242FA090B17}" srcOrd="0" destOrd="0" presId="urn:microsoft.com/office/officeart/2005/8/layout/rings+Icon"/>
    <dgm:cxn modelId="{CEBE1AC1-CED7-4DA9-B6FB-86662B390836}" type="presParOf" srcId="{E1525142-C605-46CC-BB39-967ED9526A85}" destId="{1589D99A-1969-4684-9668-95076C193334}" srcOrd="0" destOrd="0" presId="urn:microsoft.com/office/officeart/2005/8/layout/rings+Icon"/>
    <dgm:cxn modelId="{3175C922-1974-4C90-9B82-033C04330A61}" type="presParOf" srcId="{E1525142-C605-46CC-BB39-967ED9526A85}" destId="{40E81E67-7AEE-4AA0-A768-99790EC34A55}" srcOrd="1" destOrd="0" presId="urn:microsoft.com/office/officeart/2005/8/layout/rings+Icon"/>
    <dgm:cxn modelId="{9D39DAA3-9366-4579-B9EE-2F902B88F262}" type="presParOf" srcId="{E1525142-C605-46CC-BB39-967ED9526A85}" destId="{269405E4-EAA9-4109-A4FF-1EAEE072AEF0}" srcOrd="2" destOrd="0" presId="urn:microsoft.com/office/officeart/2005/8/layout/rings+Icon"/>
    <dgm:cxn modelId="{419B0B8E-80D6-46C4-89EB-85D5C2698226}" type="presParOf" srcId="{E1525142-C605-46CC-BB39-967ED9526A85}" destId="{33E12EC8-F18E-4278-AC72-1242FA090B17}" srcOrd="3" destOrd="0" presId="urn:microsoft.com/office/officeart/2005/8/layout/rings+Icon"/>
    <dgm:cxn modelId="{47F97748-1C59-419C-AC93-56D2C2EB443D}" type="presParOf" srcId="{E1525142-C605-46CC-BB39-967ED9526A85}" destId="{51D994D1-E62F-4E9D-876D-2EAC9EC023F5}" srcOrd="4" destOrd="0" presId="urn:microsoft.com/office/officeart/2005/8/layout/rings+Icon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9D99A-1969-4684-9668-95076C193334}">
      <dsp:nvSpPr>
        <dsp:cNvPr id="0" name=""/>
        <dsp:cNvSpPr/>
      </dsp:nvSpPr>
      <dsp:spPr>
        <a:xfrm>
          <a:off x="670303" y="1008115"/>
          <a:ext cx="1994001" cy="1993996"/>
        </a:xfrm>
        <a:prstGeom prst="ellipse">
          <a:avLst/>
        </a:prstGeom>
        <a:solidFill>
          <a:srgbClr val="1EA913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Detection</a:t>
          </a:r>
          <a:endParaRPr lang="en-US" sz="2100" kern="1200" dirty="0"/>
        </a:p>
      </dsp:txBody>
      <dsp:txXfrm>
        <a:off x="962318" y="1300129"/>
        <a:ext cx="1409971" cy="1409968"/>
      </dsp:txXfrm>
    </dsp:sp>
    <dsp:sp modelId="{40E81E67-7AEE-4AA0-A768-99790EC34A55}">
      <dsp:nvSpPr>
        <dsp:cNvPr id="0" name=""/>
        <dsp:cNvSpPr/>
      </dsp:nvSpPr>
      <dsp:spPr>
        <a:xfrm>
          <a:off x="1102335" y="2536064"/>
          <a:ext cx="1994001" cy="1993996"/>
        </a:xfrm>
        <a:prstGeom prst="ellipse">
          <a:avLst/>
        </a:prstGeom>
        <a:solidFill>
          <a:srgbClr val="16800E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Description</a:t>
          </a:r>
          <a:endParaRPr lang="en-US" sz="2100" kern="1200" dirty="0"/>
        </a:p>
      </dsp:txBody>
      <dsp:txXfrm>
        <a:off x="1394350" y="2828078"/>
        <a:ext cx="1409971" cy="1409968"/>
      </dsp:txXfrm>
    </dsp:sp>
    <dsp:sp modelId="{269405E4-EAA9-4109-A4FF-1EAEE072AEF0}">
      <dsp:nvSpPr>
        <dsp:cNvPr id="0" name=""/>
        <dsp:cNvSpPr/>
      </dsp:nvSpPr>
      <dsp:spPr>
        <a:xfrm>
          <a:off x="2016229" y="216020"/>
          <a:ext cx="1994001" cy="1993996"/>
        </a:xfrm>
        <a:prstGeom prst="ellipse">
          <a:avLst/>
        </a:prstGeom>
        <a:solidFill>
          <a:srgbClr val="D9FAD6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Format of messages</a:t>
          </a:r>
          <a:endParaRPr lang="en-US" sz="2100" kern="1200" dirty="0"/>
        </a:p>
      </dsp:txBody>
      <dsp:txXfrm>
        <a:off x="2308244" y="508034"/>
        <a:ext cx="1409971" cy="1409968"/>
      </dsp:txXfrm>
    </dsp:sp>
    <dsp:sp modelId="{33E12EC8-F18E-4278-AC72-1242FA090B17}">
      <dsp:nvSpPr>
        <dsp:cNvPr id="0" name=""/>
        <dsp:cNvSpPr/>
      </dsp:nvSpPr>
      <dsp:spPr>
        <a:xfrm>
          <a:off x="2664291" y="2520271"/>
          <a:ext cx="1994001" cy="1993996"/>
        </a:xfrm>
        <a:prstGeom prst="ellipse">
          <a:avLst/>
        </a:prstGeom>
        <a:solidFill>
          <a:srgbClr val="37E729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Coding</a:t>
          </a:r>
          <a:endParaRPr lang="en-US" sz="2100" kern="1200" dirty="0"/>
        </a:p>
      </dsp:txBody>
      <dsp:txXfrm>
        <a:off x="2956306" y="2812285"/>
        <a:ext cx="1409971" cy="1409968"/>
      </dsp:txXfrm>
    </dsp:sp>
    <dsp:sp modelId="{51D994D1-E62F-4E9D-876D-2EAC9EC023F5}">
      <dsp:nvSpPr>
        <dsp:cNvPr id="0" name=""/>
        <dsp:cNvSpPr/>
      </dsp:nvSpPr>
      <dsp:spPr>
        <a:xfrm>
          <a:off x="3384377" y="1080118"/>
          <a:ext cx="1994001" cy="1993996"/>
        </a:xfrm>
        <a:prstGeom prst="ellipse">
          <a:avLst/>
        </a:prstGeom>
        <a:solidFill>
          <a:srgbClr val="91F28A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Delivery</a:t>
          </a:r>
          <a:endParaRPr lang="en-US" sz="2100" kern="1200" dirty="0"/>
        </a:p>
      </dsp:txBody>
      <dsp:txXfrm>
        <a:off x="3676392" y="1372132"/>
        <a:ext cx="1409971" cy="1409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1C837-C3D6-4388-9697-E53DB7D971F7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D7133-8CA6-4211-BF26-C9A32E48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5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7133-8CA6-4211-BF26-C9A32E4804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4" y="2567583"/>
            <a:ext cx="4154016" cy="1169551"/>
          </a:xfrm>
          <a:prstGeom prst="rect">
            <a:avLst/>
          </a:prstGeom>
          <a:gradFill flip="none" rotWithShape="1">
            <a:gsLst>
              <a:gs pos="0">
                <a:srgbClr val="81F078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5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Introduction to</a:t>
            </a:r>
          </a:p>
          <a:p>
            <a:r>
              <a:rPr lang="en-US" dirty="0"/>
              <a:t>Web Services Testing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5" name="Flowchart: Delay 4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elay 5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lowchart: Delay 6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70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048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WSDL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2420888"/>
            <a:ext cx="6801196" cy="197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95214" y="1124129"/>
            <a:ext cx="63158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WSDL </a:t>
            </a:r>
            <a:r>
              <a:rPr lang="en-US" b="1" dirty="0" smtClean="0"/>
              <a:t>is XML-document which fully describes a Web Service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8" name="Flowchart: Delay 7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lowchart: Delay 25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lowchart: Delay 26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9" name="Oval 28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6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53340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Oriented Architecture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14414" y="3857628"/>
            <a:ext cx="1928826" cy="2071702"/>
          </a:xfrm>
          <a:prstGeom prst="rect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 w="12700">
            <a:solidFill>
              <a:srgbClr val="91F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Service Provider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143636" y="3929066"/>
            <a:ext cx="1928826" cy="2071702"/>
          </a:xfrm>
          <a:prstGeom prst="rect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 w="12700">
            <a:solidFill>
              <a:srgbClr val="91F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Service Consumer</a:t>
            </a:r>
            <a:endParaRPr lang="ru-RU" dirty="0">
              <a:solidFill>
                <a:srgbClr val="273C10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143240" y="4286256"/>
            <a:ext cx="3000396" cy="1588"/>
          </a:xfrm>
          <a:prstGeom prst="straightConnector1">
            <a:avLst/>
          </a:prstGeom>
          <a:ln>
            <a:solidFill>
              <a:srgbClr val="1EA9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10800000">
            <a:off x="3143240" y="5500702"/>
            <a:ext cx="3000396" cy="1588"/>
          </a:xfrm>
          <a:prstGeom prst="straightConnector1">
            <a:avLst/>
          </a:prstGeom>
          <a:ln>
            <a:solidFill>
              <a:srgbClr val="1EA9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4744" y="3929066"/>
            <a:ext cx="16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request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786182" y="5072074"/>
            <a:ext cx="176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response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428992" y="1000108"/>
            <a:ext cx="2428892" cy="1000132"/>
          </a:xfrm>
          <a:prstGeom prst="rect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 w="12700">
            <a:solidFill>
              <a:srgbClr val="91F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Directory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643306" y="1714488"/>
            <a:ext cx="2000264" cy="214314"/>
          </a:xfrm>
          <a:prstGeom prst="rect">
            <a:avLst/>
          </a:prstGeom>
          <a:gradFill flip="none" rotWithShape="1">
            <a:gsLst>
              <a:gs pos="0">
                <a:srgbClr val="37E729">
                  <a:lumMod val="82000"/>
                  <a:alpha val="31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Service Description</a:t>
            </a:r>
            <a:endParaRPr lang="ru-RU" dirty="0">
              <a:solidFill>
                <a:srgbClr val="273C10"/>
              </a:solidFill>
            </a:endParaRPr>
          </a:p>
        </p:txBody>
      </p:sp>
      <p:cxnSp>
        <p:nvCxnSpPr>
          <p:cNvPr id="21" name="Прямая со стрелкой 20"/>
          <p:cNvCxnSpPr>
            <a:stCxn id="5" idx="0"/>
          </p:cNvCxnSpPr>
          <p:nvPr/>
        </p:nvCxnSpPr>
        <p:spPr>
          <a:xfrm rot="5400000" flipH="1" flipV="1">
            <a:off x="2053810" y="2125257"/>
            <a:ext cx="1857388" cy="1607355"/>
          </a:xfrm>
          <a:prstGeom prst="straightConnector1">
            <a:avLst/>
          </a:prstGeom>
          <a:ln>
            <a:solidFill>
              <a:srgbClr val="1EA9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8" idx="0"/>
          </p:cNvCxnSpPr>
          <p:nvPr/>
        </p:nvCxnSpPr>
        <p:spPr>
          <a:xfrm rot="16200000" flipH="1">
            <a:off x="5339958" y="2160975"/>
            <a:ext cx="1928826" cy="1607355"/>
          </a:xfrm>
          <a:prstGeom prst="straightConnector1">
            <a:avLst/>
          </a:prstGeom>
          <a:ln>
            <a:solidFill>
              <a:srgbClr val="1EA9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16200000" flipV="1">
            <a:off x="5715008" y="2143116"/>
            <a:ext cx="1928826" cy="1643074"/>
          </a:xfrm>
          <a:prstGeom prst="straightConnector1">
            <a:avLst/>
          </a:prstGeom>
          <a:ln>
            <a:solidFill>
              <a:srgbClr val="1EA9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5715008" y="1571612"/>
            <a:ext cx="1143008" cy="357190"/>
          </a:xfrm>
          <a:prstGeom prst="ellipse">
            <a:avLst/>
          </a:prstGeom>
          <a:gradFill flip="none" rotWithShape="1">
            <a:gsLst>
              <a:gs pos="0">
                <a:srgbClr val="37E729">
                  <a:lumMod val="82000"/>
                  <a:alpha val="31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WSDL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2071670" y="2571744"/>
            <a:ext cx="1143008" cy="357190"/>
          </a:xfrm>
          <a:prstGeom prst="ellipse">
            <a:avLst/>
          </a:prstGeom>
          <a:gradFill flip="none" rotWithShape="1">
            <a:gsLst>
              <a:gs pos="0">
                <a:srgbClr val="37E729">
                  <a:lumMod val="82000"/>
                  <a:alpha val="31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SOAP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6286512" y="2571744"/>
            <a:ext cx="1143008" cy="357190"/>
          </a:xfrm>
          <a:prstGeom prst="ellipse">
            <a:avLst/>
          </a:prstGeom>
          <a:gradFill flip="none" rotWithShape="1">
            <a:gsLst>
              <a:gs pos="0">
                <a:srgbClr val="37E729">
                  <a:lumMod val="82000"/>
                  <a:alpha val="31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SOAP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4000496" y="4286256"/>
            <a:ext cx="1143008" cy="357190"/>
          </a:xfrm>
          <a:prstGeom prst="ellipse">
            <a:avLst/>
          </a:prstGeom>
          <a:gradFill flip="none" rotWithShape="1">
            <a:gsLst>
              <a:gs pos="0">
                <a:srgbClr val="37E729">
                  <a:lumMod val="82000"/>
                  <a:alpha val="31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XML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4000496" y="5572140"/>
            <a:ext cx="1143008" cy="357190"/>
          </a:xfrm>
          <a:prstGeom prst="ellipse">
            <a:avLst/>
          </a:prstGeom>
          <a:gradFill flip="none" rotWithShape="1">
            <a:gsLst>
              <a:gs pos="0">
                <a:srgbClr val="37E729">
                  <a:lumMod val="82000"/>
                  <a:alpha val="31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XML</a:t>
            </a:r>
            <a:endParaRPr lang="ru-RU" dirty="0">
              <a:solidFill>
                <a:srgbClr val="273C1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22" name="Flowchart: Delay 21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lowchart: Delay 30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Delay 31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Flowchart: Delay 32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Flowchart: Delay 33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lowchart: Delay 34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Flowchart: Delay 35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lowchart: Delay 36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Flowchart: Delay 37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Flowchart: Delay 38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Flowchart: Delay 39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Flowchart: Delay 40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Flowchart: Delay 41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Flowchart: Delay 42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Flowchart: Delay 43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Flowchart: Delay 44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Flowchart: Delay 45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Flowchart: Delay 46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lowchart: Delay 47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50" name="Oval 49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4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7477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тестирования</a:t>
            </a:r>
          </a:p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лако 4"/>
          <p:cNvSpPr/>
          <p:nvPr/>
        </p:nvSpPr>
        <p:spPr>
          <a:xfrm>
            <a:off x="1928794" y="1516704"/>
            <a:ext cx="2000264" cy="1000132"/>
          </a:xfrm>
          <a:prstGeom prst="cloud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 w="12700">
            <a:solidFill>
              <a:srgbClr val="91F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UI-less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7" name="Облако 6"/>
          <p:cNvSpPr/>
          <p:nvPr/>
        </p:nvSpPr>
        <p:spPr>
          <a:xfrm>
            <a:off x="4857752" y="1588142"/>
            <a:ext cx="1857388" cy="928694"/>
          </a:xfrm>
          <a:prstGeom prst="cloud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 w="12700">
            <a:solidFill>
              <a:srgbClr val="91F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Integration Testing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8" name="Облако 7"/>
          <p:cNvSpPr/>
          <p:nvPr/>
        </p:nvSpPr>
        <p:spPr>
          <a:xfrm>
            <a:off x="5643570" y="3088340"/>
            <a:ext cx="2071702" cy="1000132"/>
          </a:xfrm>
          <a:prstGeom prst="cloud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 w="12700">
            <a:solidFill>
              <a:srgbClr val="91F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Compliance to standards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9" name="Облако 8"/>
          <p:cNvSpPr/>
          <p:nvPr/>
        </p:nvSpPr>
        <p:spPr>
          <a:xfrm>
            <a:off x="3786182" y="4517100"/>
            <a:ext cx="2071702" cy="1000132"/>
          </a:xfrm>
          <a:prstGeom prst="cloud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 w="12700">
            <a:solidFill>
              <a:srgbClr val="91F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Reliability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10" name="Облако 9"/>
          <p:cNvSpPr/>
          <p:nvPr/>
        </p:nvSpPr>
        <p:spPr>
          <a:xfrm>
            <a:off x="1214414" y="3286124"/>
            <a:ext cx="2071702" cy="1000132"/>
          </a:xfrm>
          <a:prstGeom prst="cloud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 w="12700">
            <a:solidFill>
              <a:srgbClr val="91F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Cross-platform</a:t>
            </a:r>
            <a:endParaRPr lang="ru-RU" dirty="0">
              <a:solidFill>
                <a:srgbClr val="273C1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12" name="Flowchart: Delay 11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lowchart: Delay 25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lowchart: Delay 26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lowchart: Delay 27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lowchart: Delay 28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lowchart: Delay 29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lowchart: Delay 30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33" name="Oval 32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4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74771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soapUI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950" y="2420888"/>
            <a:ext cx="5328592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Functional Testing  </a:t>
            </a:r>
            <a:r>
              <a:rPr lang="en-US" dirty="0" smtClean="0"/>
              <a:t>helps to verify whether Web Services works as they should</a:t>
            </a:r>
          </a:p>
          <a:p>
            <a:endParaRPr lang="en-US" dirty="0" smtClean="0"/>
          </a:p>
          <a:p>
            <a:r>
              <a:rPr lang="en-US" sz="2000" dirty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Load Testing</a:t>
            </a:r>
            <a:r>
              <a:rPr lang="en-US" sz="2500" dirty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  </a:t>
            </a:r>
            <a:r>
              <a:rPr lang="en-US" dirty="0" smtClean="0"/>
              <a:t>makes it possible to study how your Web Service behaves under different load conditions</a:t>
            </a:r>
          </a:p>
          <a:p>
            <a:endParaRPr lang="en-US" dirty="0" smtClean="0"/>
          </a:p>
          <a:p>
            <a:r>
              <a:rPr lang="en-US" sz="2000" dirty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Security Testing  </a:t>
            </a:r>
            <a:r>
              <a:rPr lang="en-US" dirty="0" smtClean="0"/>
              <a:t>ensures that your Web Services are protected from vulnerabilities </a:t>
            </a:r>
          </a:p>
          <a:p>
            <a:endParaRPr lang="en-US" dirty="0" smtClean="0"/>
          </a:p>
          <a:p>
            <a:r>
              <a:rPr lang="en-US" sz="2000" dirty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Service Simulation </a:t>
            </a:r>
            <a:r>
              <a:rPr lang="en-US" dirty="0" smtClean="0"/>
              <a:t>gives you the possibility to simulate systems not available.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90217"/>
            <a:ext cx="25241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6920" y="1052736"/>
            <a:ext cx="798150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SOAP UI </a:t>
            </a:r>
            <a:r>
              <a:rPr lang="en-US" dirty="0"/>
              <a:t>is a </a:t>
            </a:r>
            <a:r>
              <a:rPr lang="en-US" dirty="0" smtClean="0"/>
              <a:t>tool that allows to test Web Services, call the interface methods and analyze the results of testing. 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7" name="Flowchart: Delay 6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lowchart: Delay 25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8" name="Oval 27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4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74771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soapUI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Functional testing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00" b="40400"/>
          <a:stretch/>
        </p:blipFill>
        <p:spPr bwMode="auto">
          <a:xfrm>
            <a:off x="611560" y="1261145"/>
            <a:ext cx="3240360" cy="3197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3140968"/>
            <a:ext cx="5076453" cy="289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16016" y="4365104"/>
            <a:ext cx="28803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7" name="Flowchart: Delay 6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lowchart: Delay 25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8" name="Oval 27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74771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soapUI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Functional testing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96752"/>
            <a:ext cx="8223448" cy="448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6" name="Flowchart: Delay 5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elay 6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7" name="Oval 26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19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74771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soapUI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Functional testing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t="14800" r="16041" b="18800"/>
          <a:stretch/>
        </p:blipFill>
        <p:spPr bwMode="auto">
          <a:xfrm>
            <a:off x="251520" y="980728"/>
            <a:ext cx="6592975" cy="36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15728" r="5927" b="18000"/>
          <a:stretch/>
        </p:blipFill>
        <p:spPr bwMode="auto">
          <a:xfrm>
            <a:off x="2195736" y="3356991"/>
            <a:ext cx="6408191" cy="3045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6" name="Flowchart: Delay 5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elay 6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7" name="Oval 26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9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74771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soapUI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Functional testing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1" t="12267" r="20255" b="21466"/>
          <a:stretch/>
        </p:blipFill>
        <p:spPr bwMode="auto">
          <a:xfrm>
            <a:off x="569161" y="1628800"/>
            <a:ext cx="7100826" cy="415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5" t="12000" r="23600" b="21067"/>
          <a:stretch/>
        </p:blipFill>
        <p:spPr bwMode="auto">
          <a:xfrm>
            <a:off x="569161" y="1628800"/>
            <a:ext cx="7100826" cy="442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61" y="1628800"/>
            <a:ext cx="7980921" cy="471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908278"/>
            <a:ext cx="12554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Step 1</a:t>
            </a:r>
            <a:endParaRPr lang="en-US" sz="3000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5348" y="1017944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23B"/>
                </a:solidFill>
                <a:latin typeface="Aharoni" pitchFamily="2" charset="-79"/>
                <a:cs typeface="Aharoni" pitchFamily="2" charset="-79"/>
              </a:rPr>
              <a:t>Creation of new user</a:t>
            </a:r>
            <a:endParaRPr lang="en-US" sz="2000" dirty="0">
              <a:solidFill>
                <a:srgbClr val="00823B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940573"/>
            <a:ext cx="1255472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Step 2</a:t>
            </a:r>
            <a:endParaRPr lang="en-US" sz="3000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25348" y="1017944"/>
            <a:ext cx="558305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23B"/>
                </a:solidFill>
                <a:latin typeface="Aharoni" pitchFamily="2" charset="-79"/>
                <a:cs typeface="Aharoni" pitchFamily="2" charset="-79"/>
              </a:rPr>
              <a:t>Check addition of user by </a:t>
            </a:r>
            <a:r>
              <a:rPr lang="en-US" sz="2000" dirty="0" err="1" smtClean="0">
                <a:solidFill>
                  <a:srgbClr val="00823B"/>
                </a:solidFill>
                <a:latin typeface="Aharoni" pitchFamily="2" charset="-79"/>
                <a:cs typeface="Aharoni" pitchFamily="2" charset="-79"/>
              </a:rPr>
              <a:t>soapUI</a:t>
            </a:r>
            <a:r>
              <a:rPr lang="en-US" sz="2000" dirty="0" smtClean="0">
                <a:solidFill>
                  <a:srgbClr val="00823B"/>
                </a:solidFill>
                <a:latin typeface="Aharoni" pitchFamily="2" charset="-79"/>
                <a:cs typeface="Aharoni" pitchFamily="2" charset="-79"/>
              </a:rPr>
              <a:t> request</a:t>
            </a:r>
            <a:endParaRPr lang="en-US" sz="2000" dirty="0">
              <a:solidFill>
                <a:srgbClr val="00823B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966" y="940573"/>
            <a:ext cx="1255472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Step 3</a:t>
            </a:r>
            <a:endParaRPr lang="en-US" sz="3000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30706" y="1062166"/>
            <a:ext cx="558305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23B"/>
                </a:solidFill>
                <a:latin typeface="Aharoni" pitchFamily="2" charset="-79"/>
                <a:cs typeface="Aharoni" pitchFamily="2" charset="-79"/>
              </a:rPr>
              <a:t>Check addition of user by SQL request</a:t>
            </a:r>
            <a:endParaRPr lang="en-US" sz="2000" dirty="0">
              <a:solidFill>
                <a:srgbClr val="00823B"/>
              </a:solidFill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16" name="Flowchart: Delay 15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lowchart: Delay 25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lowchart: Delay 26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lowchart: Delay 27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lowchart: Delay 28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lowchart: Delay 29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lowchart: Delay 30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lowchart: Delay 31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Flowchart: Delay 32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Flowchart: Delay 33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lowchart: Delay 34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37" name="Oval 36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046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74771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5" name="Flowchart: Delay 4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elay 5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lowchart: Delay 6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6" name="Oval 25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2056" y="1060817"/>
            <a:ext cx="8136904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rgbClr val="1EA913"/>
              </a:buClr>
              <a:buSzPct val="150000"/>
              <a:buAutoNum type="arabicPeriod"/>
            </a:pPr>
            <a:r>
              <a:rPr lang="en-US" sz="2000" dirty="0" smtClean="0"/>
              <a:t>Give definition of the following concepts: Web Service, SOA, SOAP protocol, HTTP protocol, WSDL, XML Schema</a:t>
            </a:r>
          </a:p>
          <a:p>
            <a:pPr marL="914400" lvl="1" indent="-457200">
              <a:lnSpc>
                <a:spcPct val="150000"/>
              </a:lnSpc>
              <a:buClr>
                <a:srgbClr val="1EA913"/>
              </a:buClr>
              <a:buSzPct val="150000"/>
              <a:buAutoNum type="arabicPeriod"/>
            </a:pPr>
            <a:r>
              <a:rPr lang="en-US" sz="2000" dirty="0" smtClean="0"/>
              <a:t>Describe the main features of SOA.</a:t>
            </a:r>
          </a:p>
          <a:p>
            <a:pPr marL="914400" lvl="1" indent="-457200">
              <a:lnSpc>
                <a:spcPct val="150000"/>
              </a:lnSpc>
              <a:buClr>
                <a:srgbClr val="1EA913"/>
              </a:buClr>
              <a:buSzPct val="150000"/>
              <a:buAutoNum type="arabicPeriod"/>
            </a:pPr>
            <a:r>
              <a:rPr lang="en-US" sz="2000" dirty="0" smtClean="0"/>
              <a:t>What is the sense of using HTTP protocol?</a:t>
            </a:r>
          </a:p>
          <a:p>
            <a:pPr marL="914400" lvl="1" indent="-457200">
              <a:lnSpc>
                <a:spcPct val="150000"/>
              </a:lnSpc>
              <a:buClr>
                <a:srgbClr val="1EA913"/>
              </a:buClr>
              <a:buSzPct val="150000"/>
              <a:buAutoNum type="arabicPeriod"/>
            </a:pPr>
            <a:r>
              <a:rPr lang="en-US" sz="2000" dirty="0" smtClean="0"/>
              <a:t> What protocol provides the format of sending messages?</a:t>
            </a:r>
          </a:p>
          <a:p>
            <a:pPr marL="914400" lvl="1" indent="-457200">
              <a:lnSpc>
                <a:spcPct val="150000"/>
              </a:lnSpc>
              <a:buClr>
                <a:srgbClr val="1EA913"/>
              </a:buClr>
              <a:buSzPct val="150000"/>
              <a:buAutoNum type="arabicPeriod"/>
            </a:pPr>
            <a:r>
              <a:rPr lang="en-US" sz="2000" dirty="0" smtClean="0"/>
              <a:t>What is the purpose of using XML Schema language?</a:t>
            </a:r>
          </a:p>
          <a:p>
            <a:pPr marL="914400" lvl="1" indent="-457200">
              <a:lnSpc>
                <a:spcPct val="150000"/>
              </a:lnSpc>
              <a:buClr>
                <a:srgbClr val="1EA913"/>
              </a:buClr>
              <a:buSzPct val="150000"/>
              <a:buAutoNum type="arabicPeriod"/>
            </a:pPr>
            <a:r>
              <a:rPr lang="en-US" sz="2000" dirty="0" smtClean="0"/>
              <a:t>What requirements are necessary for </a:t>
            </a:r>
            <a:r>
              <a:rPr lang="en-US" sz="2000" dirty="0" err="1" smtClean="0"/>
              <a:t>usong</a:t>
            </a:r>
            <a:r>
              <a:rPr lang="en-US" sz="2000" dirty="0" smtClean="0"/>
              <a:t> automated testing tools?</a:t>
            </a:r>
          </a:p>
          <a:p>
            <a:pPr marL="914400" lvl="1" indent="-457200">
              <a:lnSpc>
                <a:spcPct val="150000"/>
              </a:lnSpc>
              <a:buClr>
                <a:srgbClr val="1EA913"/>
              </a:buClr>
              <a:buSzPct val="150000"/>
              <a:buAutoNum type="arabicPeriod"/>
            </a:pPr>
            <a:r>
              <a:rPr lang="en-US" sz="2000" dirty="0" smtClean="0"/>
              <a:t>What are the main aspects of Web Service testing?</a:t>
            </a:r>
          </a:p>
          <a:p>
            <a:pPr marL="914400" lvl="1" indent="-457200">
              <a:lnSpc>
                <a:spcPct val="150000"/>
              </a:lnSpc>
              <a:buClr>
                <a:srgbClr val="1EA913"/>
              </a:buClr>
              <a:buSzPct val="150000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49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2209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056" y="1240979"/>
            <a:ext cx="8136904" cy="308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What is Web Service used for?</a:t>
            </a:r>
          </a:p>
          <a:p>
            <a:pPr marL="742950" lvl="1" indent="-285750">
              <a:lnSpc>
                <a:spcPct val="150000"/>
              </a:lnSpc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What is the main features of Service Oriented Architecture?</a:t>
            </a:r>
          </a:p>
          <a:p>
            <a:pPr marL="742950" lvl="1" indent="-285750">
              <a:lnSpc>
                <a:spcPct val="150000"/>
              </a:lnSpc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Using of SOAP and HTTP protocols, XML and WSDL languages</a:t>
            </a:r>
          </a:p>
          <a:p>
            <a:pPr marL="742950" lvl="1" indent="-285750">
              <a:lnSpc>
                <a:spcPct val="150000"/>
              </a:lnSpc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Main Features of Web Service testing</a:t>
            </a:r>
          </a:p>
          <a:p>
            <a:pPr marL="742950" lvl="1" indent="-285750">
              <a:lnSpc>
                <a:spcPct val="150000"/>
              </a:lnSpc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Overview of automated testing tools</a:t>
            </a:r>
          </a:p>
          <a:p>
            <a:pPr marL="742950" lvl="1" indent="-285750">
              <a:lnSpc>
                <a:spcPct val="150000"/>
              </a:lnSpc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Testing Web Services with </a:t>
            </a:r>
            <a:r>
              <a:rPr lang="en-US" sz="2200" dirty="0" err="1"/>
              <a:t>soapUI</a:t>
            </a:r>
            <a:r>
              <a:rPr lang="en-US" sz="2200" dirty="0"/>
              <a:t> application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31" name="Flowchart: Delay 30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Delay 31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Flowchart: Delay 32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Delay 33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lowchart: Delay 34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Flowchart: Delay 35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lowchart: Delay 36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Flowchart: Delay 37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Flowchart: Delay 38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Flowchart: Delay 39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Flowchart: Delay 40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Flowchart: Delay 41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Flowchart: Delay 42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Flowchart: Delay 43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Flowchart: Delay 44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Flowchart: Delay 45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Flowchart: Delay 46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lowchart: Delay 47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lowchart: Delay 48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lowchart: Delay 49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55" name="Oval 54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1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2209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Glossary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852" y="1196752"/>
            <a:ext cx="813690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8E40"/>
                </a:solidFill>
                <a:latin typeface="Aharoni" pitchFamily="2" charset="-79"/>
                <a:cs typeface="Aharoni" pitchFamily="2" charset="-79"/>
              </a:rPr>
              <a:t>Web Service</a:t>
            </a:r>
            <a:r>
              <a:rPr lang="en-US" sz="22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>
                <a:latin typeface="+mj-lt"/>
              </a:rPr>
              <a:t>is a method of communication between two </a:t>
            </a:r>
            <a:r>
              <a:rPr lang="en-US" dirty="0" smtClean="0">
                <a:latin typeface="+mj-lt"/>
              </a:rPr>
              <a:t>devices </a:t>
            </a:r>
            <a:r>
              <a:rPr lang="en-US" dirty="0">
                <a:latin typeface="+mj-lt"/>
              </a:rPr>
              <a:t>over the web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200" dirty="0">
                <a:solidFill>
                  <a:srgbClr val="008E40"/>
                </a:solidFill>
                <a:latin typeface="Aharoni" pitchFamily="2" charset="-79"/>
                <a:cs typeface="Aharoni" pitchFamily="2" charset="-79"/>
              </a:rPr>
              <a:t>Service Oriented Architecture (SOA) </a:t>
            </a:r>
            <a:r>
              <a:rPr lang="en-US" dirty="0" smtClean="0">
                <a:latin typeface="+mj-lt"/>
              </a:rPr>
              <a:t>is an architecture that provides </a:t>
            </a:r>
            <a:r>
              <a:rPr lang="en-US" dirty="0">
                <a:latin typeface="+mj-lt"/>
              </a:rPr>
              <a:t>a way for consumers of services, such as web-based </a:t>
            </a:r>
            <a:r>
              <a:rPr lang="en-US" dirty="0" smtClean="0">
                <a:latin typeface="+mj-lt"/>
              </a:rPr>
              <a:t>applications.</a:t>
            </a:r>
          </a:p>
          <a:p>
            <a:endParaRPr lang="en-US" sz="1600" dirty="0" smtClean="0">
              <a:latin typeface="+mj-lt"/>
            </a:endParaRPr>
          </a:p>
          <a:p>
            <a:endParaRPr lang="en-US" sz="1600" dirty="0" smtClean="0">
              <a:latin typeface="+mj-lt"/>
            </a:endParaRPr>
          </a:p>
          <a:p>
            <a:r>
              <a:rPr lang="en-US" sz="2200" dirty="0">
                <a:solidFill>
                  <a:srgbClr val="008E40"/>
                </a:solidFill>
                <a:latin typeface="Aharoni" pitchFamily="2" charset="-79"/>
                <a:cs typeface="Aharoni" pitchFamily="2" charset="-79"/>
              </a:rPr>
              <a:t>Simple Object Access Protocol (SOAP) </a:t>
            </a:r>
            <a:r>
              <a:rPr lang="en-US" dirty="0" smtClean="0">
                <a:latin typeface="+mj-lt"/>
              </a:rPr>
              <a:t>is a protocol that defines data transmission rules and call of methods using XML. 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31" name="Flowchart: Delay 30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Delay 31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Flowchart: Delay 32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Delay 33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lowchart: Delay 34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Flowchart: Delay 35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lowchart: Delay 36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Flowchart: Delay 37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Flowchart: Delay 38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Flowchart: Delay 39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Flowchart: Delay 40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Flowchart: Delay 41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Flowchart: Delay 42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Flowchart: Delay 43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Flowchart: Delay 44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Flowchart: Delay 45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Flowchart: Delay 46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lowchart: Delay 47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lowchart: Delay 48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lowchart: Delay 49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55" name="Oval 54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4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2209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Glossary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852" y="1340768"/>
            <a:ext cx="81369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8E40"/>
                </a:solidFill>
                <a:latin typeface="Aharoni" pitchFamily="2" charset="-79"/>
                <a:cs typeface="Aharoni" pitchFamily="2" charset="-79"/>
              </a:rPr>
              <a:t>Web Service Definition Language (WSDL) </a:t>
            </a:r>
            <a:r>
              <a:rPr lang="en-US" dirty="0" smtClean="0">
                <a:latin typeface="+mj-lt"/>
              </a:rPr>
              <a:t>is a </a:t>
            </a:r>
            <a:r>
              <a:rPr lang="en-US" dirty="0" smtClean="0">
                <a:latin typeface="+mj-lt"/>
              </a:rPr>
              <a:t>meta-language </a:t>
            </a:r>
            <a:r>
              <a:rPr lang="en-US" dirty="0" smtClean="0">
                <a:latin typeface="+mj-lt"/>
              </a:rPr>
              <a:t>that is using to describe a Web Service. </a:t>
            </a:r>
          </a:p>
          <a:p>
            <a:endParaRPr lang="en-US" sz="1600" dirty="0" smtClean="0">
              <a:solidFill>
                <a:srgbClr val="00B050"/>
              </a:solidFill>
              <a:latin typeface="+mj-lt"/>
              <a:cs typeface="Aharoni" pitchFamily="2" charset="-79"/>
            </a:endParaRPr>
          </a:p>
          <a:p>
            <a:endParaRPr lang="en-US" sz="1600" dirty="0" smtClean="0">
              <a:solidFill>
                <a:srgbClr val="00B050"/>
              </a:solidFill>
              <a:latin typeface="+mj-lt"/>
              <a:cs typeface="Aharoni" pitchFamily="2" charset="-79"/>
            </a:endParaRPr>
          </a:p>
          <a:p>
            <a:r>
              <a:rPr lang="en-US" sz="2200" dirty="0" smtClean="0">
                <a:solidFill>
                  <a:srgbClr val="008E40"/>
                </a:solidFill>
                <a:latin typeface="Aharoni" pitchFamily="2" charset="-79"/>
                <a:cs typeface="Aharoni" pitchFamily="2" charset="-79"/>
              </a:rPr>
              <a:t>Extensible </a:t>
            </a:r>
            <a:r>
              <a:rPr lang="en-US" sz="2200" dirty="0">
                <a:solidFill>
                  <a:srgbClr val="008E40"/>
                </a:solidFill>
                <a:latin typeface="Aharoni" pitchFamily="2" charset="-79"/>
                <a:cs typeface="Aharoni" pitchFamily="2" charset="-79"/>
              </a:rPr>
              <a:t>Markup Language (XML) </a:t>
            </a:r>
            <a:r>
              <a:rPr lang="en-US" dirty="0" smtClean="0">
                <a:latin typeface="+mj-lt"/>
              </a:rPr>
              <a:t>is a markup language for storing structured data, sharing information between the programs, creation</a:t>
            </a:r>
            <a:r>
              <a:rPr lang="en-US" dirty="0">
                <a:latin typeface="+mj-lt"/>
              </a:rPr>
              <a:t> on </a:t>
            </a:r>
            <a:r>
              <a:rPr lang="en-US" dirty="0" smtClean="0">
                <a:latin typeface="+mj-lt"/>
              </a:rPr>
              <a:t>its basis</a:t>
            </a:r>
            <a:r>
              <a:rPr lang="en-US" dirty="0">
                <a:latin typeface="+mj-lt"/>
              </a:rPr>
              <a:t> a specialized markup </a:t>
            </a:r>
            <a:r>
              <a:rPr lang="en-US" dirty="0" smtClean="0">
                <a:latin typeface="+mj-lt"/>
              </a:rPr>
              <a:t>languages. </a:t>
            </a:r>
          </a:p>
          <a:p>
            <a:endParaRPr lang="en-US" sz="1600" dirty="0" smtClean="0">
              <a:solidFill>
                <a:srgbClr val="00B050"/>
              </a:solidFill>
              <a:latin typeface="+mj-lt"/>
              <a:cs typeface="Aharoni" pitchFamily="2" charset="-79"/>
            </a:endParaRPr>
          </a:p>
          <a:p>
            <a:endParaRPr lang="en-US" sz="1600" dirty="0" smtClean="0">
              <a:solidFill>
                <a:srgbClr val="00B050"/>
              </a:solidFill>
              <a:latin typeface="+mj-lt"/>
              <a:cs typeface="Aharoni" pitchFamily="2" charset="-79"/>
            </a:endParaRPr>
          </a:p>
          <a:p>
            <a:r>
              <a:rPr lang="en-US" sz="2200" dirty="0">
                <a:solidFill>
                  <a:srgbClr val="008E40"/>
                </a:solidFill>
                <a:latin typeface="Aharoni" pitchFamily="2" charset="-79"/>
                <a:cs typeface="Aharoni" pitchFamily="2" charset="-79"/>
              </a:rPr>
              <a:t>Hypertext Transfer Protocol (HTTP) </a:t>
            </a:r>
            <a:r>
              <a:rPr lang="en-US" dirty="0" smtClean="0">
                <a:latin typeface="+mj-lt"/>
              </a:rPr>
              <a:t>is an underlying </a:t>
            </a:r>
            <a:r>
              <a:rPr lang="en-US" dirty="0">
                <a:latin typeface="+mj-lt"/>
              </a:rPr>
              <a:t>protocol of the World Wide Web. Defines how </a:t>
            </a:r>
            <a:r>
              <a:rPr lang="en-US" dirty="0" smtClean="0">
                <a:latin typeface="+mj-lt"/>
              </a:rPr>
              <a:t>messages are </a:t>
            </a:r>
            <a:r>
              <a:rPr lang="en-US" dirty="0">
                <a:latin typeface="+mj-lt"/>
              </a:rPr>
              <a:t>formatted and transmitted over a TCP/IP network for Websites.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7" name="Flowchart: Delay 6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lowchart: Delay 25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8" name="Oval 27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92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61352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Oriented Architecture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28662" y="1928802"/>
            <a:ext cx="1928826" cy="2071702"/>
          </a:xfrm>
          <a:prstGeom prst="rect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73C10"/>
                </a:solidFill>
              </a:rPr>
              <a:t>Service Provider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857884" y="2000240"/>
            <a:ext cx="1928826" cy="2071702"/>
          </a:xfrm>
          <a:prstGeom prst="rect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Service Consumer</a:t>
            </a:r>
            <a:endParaRPr lang="ru-RU" dirty="0">
              <a:solidFill>
                <a:srgbClr val="273C10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857488" y="2357430"/>
            <a:ext cx="3000396" cy="1588"/>
          </a:xfrm>
          <a:prstGeom prst="straightConnector1">
            <a:avLst/>
          </a:prstGeom>
          <a:ln>
            <a:solidFill>
              <a:srgbClr val="1EA9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10800000">
            <a:off x="2857488" y="3571876"/>
            <a:ext cx="3000396" cy="1588"/>
          </a:xfrm>
          <a:prstGeom prst="straightConnector1">
            <a:avLst/>
          </a:prstGeom>
          <a:ln>
            <a:solidFill>
              <a:srgbClr val="1EA9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8992" y="2000240"/>
            <a:ext cx="16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Service request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0430" y="3143248"/>
            <a:ext cx="176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Service response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15" name="Стрелка вниз 14"/>
          <p:cNvSpPr/>
          <p:nvPr/>
        </p:nvSpPr>
        <p:spPr>
          <a:xfrm>
            <a:off x="3500430" y="3786190"/>
            <a:ext cx="1714512" cy="1285884"/>
          </a:xfrm>
          <a:prstGeom prst="downArrow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86116" y="5143512"/>
            <a:ext cx="2071702" cy="785818"/>
          </a:xfrm>
          <a:prstGeom prst="roundRect">
            <a:avLst/>
          </a:prstGeom>
          <a:gradFill flip="none" rotWithShape="1">
            <a:gsLst>
              <a:gs pos="0">
                <a:srgbClr val="81F078"/>
              </a:gs>
              <a:gs pos="100000">
                <a:srgbClr val="D9FAD6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Web Service</a:t>
            </a:r>
            <a:endParaRPr lang="ru-RU" dirty="0">
              <a:solidFill>
                <a:srgbClr val="273C1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500430" y="4357694"/>
            <a:ext cx="1692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273C10"/>
                </a:solidFill>
              </a:rPr>
              <a:t>Implementation</a:t>
            </a:r>
            <a:endParaRPr lang="ru-RU" dirty="0">
              <a:solidFill>
                <a:srgbClr val="273C1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19" name="Flowchart: Delay 18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lowchart: Delay 25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lowchart: Delay 26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lowchart: Delay 27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lowchart: Delay 28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lowchart: Delay 29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lowchart: Delay 30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lowchart: Delay 31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Flowchart: Delay 32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Flowchart: Delay 33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lowchart: Delay 34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Flowchart: Delay 35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lowchart: Delay 36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Flowchart: Delay 37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40" name="Oval 39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4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04800"/>
            <a:ext cx="8048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to Web Services architecture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19277563"/>
              </p:ext>
            </p:extLst>
          </p:nvPr>
        </p:nvGraphicFramePr>
        <p:xfrm>
          <a:off x="1475656" y="1196752"/>
          <a:ext cx="6096000" cy="5792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6" name="Flowchart: Delay 5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lowchart: Delay 25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8" name="Oval 27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6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048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Delivery. HTTP protocol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268760"/>
            <a:ext cx="14718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Benefits: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988840"/>
            <a:ext cx="8229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EA913"/>
              </a:buClr>
              <a:buSzPct val="200000"/>
              <a:buFont typeface="Arial" pitchFamily="34" charset="0"/>
              <a:buChar char="•"/>
            </a:pPr>
            <a:r>
              <a:rPr lang="en-US" sz="2200" dirty="0" smtClean="0"/>
              <a:t> Stateless</a:t>
            </a:r>
          </a:p>
          <a:p>
            <a:pPr>
              <a:buClr>
                <a:srgbClr val="1EA913"/>
              </a:buClr>
              <a:buSzPct val="200000"/>
            </a:pPr>
            <a:endParaRPr lang="en-US" sz="2200" dirty="0" smtClean="0"/>
          </a:p>
          <a:p>
            <a:pPr marL="742950" lvl="1" indent="-285750"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don't </a:t>
            </a:r>
            <a:r>
              <a:rPr lang="en-US" sz="2200" dirty="0"/>
              <a:t>need to retain information about users between </a:t>
            </a:r>
            <a:r>
              <a:rPr lang="en-US" sz="2200" dirty="0" smtClean="0"/>
              <a:t>requests</a:t>
            </a:r>
          </a:p>
          <a:p>
            <a:pPr marL="742950" lvl="1" indent="-285750"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don’t depend on the continuity of the connection between client and server</a:t>
            </a:r>
          </a:p>
          <a:p>
            <a:pPr lvl="1">
              <a:buClr>
                <a:srgbClr val="1EA913"/>
              </a:buClr>
              <a:buSzPct val="150000"/>
            </a:pPr>
            <a:endParaRPr lang="en-US" sz="2200" dirty="0" smtClean="0"/>
          </a:p>
          <a:p>
            <a:pPr marL="285750" indent="-285750">
              <a:buClr>
                <a:srgbClr val="1EA913"/>
              </a:buClr>
              <a:buSzPct val="200000"/>
              <a:buFont typeface="Arial" pitchFamily="34" charset="0"/>
              <a:buChar char="•"/>
            </a:pPr>
            <a:r>
              <a:rPr lang="en-US" sz="2200" dirty="0" smtClean="0"/>
              <a:t>Prevalence</a:t>
            </a:r>
            <a:endParaRPr lang="en-US" sz="2200" dirty="0"/>
          </a:p>
          <a:p>
            <a:pPr lvl="1">
              <a:buClr>
                <a:srgbClr val="1EA913"/>
              </a:buClr>
              <a:buSzPct val="150000"/>
            </a:pPr>
            <a:endParaRPr lang="en-US" sz="2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7" name="Flowchart: Delay 6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lowchart: Delay 25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8" name="Oval 27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6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048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of messages. SOAP protocol</a:t>
            </a:r>
          </a:p>
        </p:txBody>
      </p:sp>
      <p:pic>
        <p:nvPicPr>
          <p:cNvPr id="3" name="Рисунок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1700808"/>
            <a:ext cx="576064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3234" y="980728"/>
            <a:ext cx="64512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SOAP </a:t>
            </a:r>
            <a:r>
              <a:rPr lang="en-US" b="1" dirty="0" smtClean="0"/>
              <a:t>protocol </a:t>
            </a:r>
            <a:r>
              <a:rPr lang="en-US" b="1" dirty="0"/>
              <a:t>provides a standard way to </a:t>
            </a:r>
            <a:r>
              <a:rPr lang="en-US" b="1" dirty="0" smtClean="0"/>
              <a:t>message packaging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3233" y="4437112"/>
            <a:ext cx="13837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Benefits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13234" y="4914166"/>
            <a:ext cx="44991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en-US" b="1" dirty="0"/>
              <a:t>don’t depends on programming languages</a:t>
            </a:r>
          </a:p>
          <a:p>
            <a:pPr marL="285750" indent="-285750"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en-US" b="1" dirty="0"/>
              <a:t>don’t depends on transport protocol</a:t>
            </a:r>
          </a:p>
          <a:p>
            <a:pPr marL="285750" indent="-285750"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en-US" b="1" dirty="0"/>
              <a:t>cross-platform interoperability</a:t>
            </a:r>
          </a:p>
          <a:p>
            <a:pPr marL="285750" indent="-285750">
              <a:buClr>
                <a:srgbClr val="1EA913"/>
              </a:buClr>
              <a:buSzPct val="150000"/>
              <a:buFont typeface="Arial" pitchFamily="34" charset="0"/>
              <a:buChar char="•"/>
            </a:pPr>
            <a:r>
              <a:rPr lang="en-US" b="1" dirty="0"/>
              <a:t>use of existing industry standards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8" name="Flowchart: Delay 7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lay 8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lowchart: Delay 9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Delay 10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lowchart: Delay 25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lowchart: Delay 26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29" name="Oval 28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220516" y="3212976"/>
            <a:ext cx="5007668" cy="792088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  <a:alpha val="10000"/>
                </a:schemeClr>
              </a:gs>
              <a:gs pos="80000">
                <a:schemeClr val="accent3">
                  <a:shade val="93000"/>
                  <a:satMod val="130000"/>
                  <a:alpha val="20000"/>
                </a:schemeClr>
              </a:gs>
              <a:gs pos="100000">
                <a:schemeClr val="accent3">
                  <a:shade val="94000"/>
                  <a:satMod val="135000"/>
                  <a:alpha val="17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000" b="1" dirty="0" smtClean="0">
                <a:solidFill>
                  <a:srgbClr val="16800E"/>
                </a:solidFill>
              </a:rPr>
              <a:t>BODY</a:t>
            </a:r>
            <a:endParaRPr lang="en-US" sz="3000" b="1" dirty="0">
              <a:solidFill>
                <a:srgbClr val="16800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35026" y="2204864"/>
            <a:ext cx="4993158" cy="1008112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  <a:alpha val="10000"/>
                </a:schemeClr>
              </a:gs>
              <a:gs pos="80000">
                <a:schemeClr val="accent3">
                  <a:shade val="93000"/>
                  <a:satMod val="130000"/>
                  <a:alpha val="20000"/>
                </a:schemeClr>
              </a:gs>
              <a:gs pos="100000">
                <a:schemeClr val="accent3">
                  <a:shade val="94000"/>
                  <a:satMod val="135000"/>
                  <a:alpha val="17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000" b="1" dirty="0" smtClean="0">
                <a:solidFill>
                  <a:srgbClr val="16800E"/>
                </a:solidFill>
              </a:rPr>
              <a:t>HEADER</a:t>
            </a:r>
            <a:endParaRPr lang="en-US" sz="3000" b="1" dirty="0">
              <a:solidFill>
                <a:srgbClr val="1680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2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799"/>
            <a:ext cx="8048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Schema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6152515" cy="1893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21785"/>
            <a:ext cx="6152515" cy="907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08718"/>
            <a:ext cx="6152515" cy="15563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own Arrow 7"/>
          <p:cNvSpPr/>
          <p:nvPr/>
        </p:nvSpPr>
        <p:spPr>
          <a:xfrm>
            <a:off x="1547664" y="3709033"/>
            <a:ext cx="409390" cy="512055"/>
          </a:xfrm>
          <a:prstGeom prst="downArrow">
            <a:avLst/>
          </a:prstGeom>
          <a:solidFill>
            <a:srgbClr val="81F078"/>
          </a:solidFill>
          <a:ln>
            <a:solidFill>
              <a:srgbClr val="168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1560" y="1124129"/>
            <a:ext cx="59441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16800E"/>
                </a:solidFill>
                <a:latin typeface="Aharoni" pitchFamily="2" charset="-79"/>
                <a:cs typeface="Aharoni" pitchFamily="2" charset="-79"/>
              </a:rPr>
              <a:t>XML Schema </a:t>
            </a:r>
            <a:r>
              <a:rPr lang="en-US" b="1" dirty="0" smtClean="0"/>
              <a:t>defines the structure of XML document </a:t>
            </a:r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07504" y="6497958"/>
            <a:ext cx="8941196" cy="360044"/>
            <a:chOff x="107504" y="6497958"/>
            <a:chExt cx="8941196" cy="360044"/>
          </a:xfrm>
        </p:grpSpPr>
        <p:sp>
          <p:nvSpPr>
            <p:cNvPr id="11" name="Flowchart: Delay 10"/>
            <p:cNvSpPr/>
            <p:nvPr/>
          </p:nvSpPr>
          <p:spPr>
            <a:xfrm rot="16200000">
              <a:off x="1435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Delay 11"/>
            <p:cNvSpPr/>
            <p:nvPr/>
          </p:nvSpPr>
          <p:spPr>
            <a:xfrm rot="16200000">
              <a:off x="5920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16200000">
              <a:off x="1040496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elay 13"/>
            <p:cNvSpPr/>
            <p:nvPr/>
          </p:nvSpPr>
          <p:spPr>
            <a:xfrm rot="16200000">
              <a:off x="1488990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943708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Delay 15"/>
            <p:cNvSpPr/>
            <p:nvPr/>
          </p:nvSpPr>
          <p:spPr>
            <a:xfrm rot="16200000">
              <a:off x="2392202" y="6461956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16200000">
              <a:off x="28403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Delay 17"/>
            <p:cNvSpPr/>
            <p:nvPr/>
          </p:nvSpPr>
          <p:spPr>
            <a:xfrm rot="16200000">
              <a:off x="32888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Delay 18"/>
            <p:cNvSpPr/>
            <p:nvPr/>
          </p:nvSpPr>
          <p:spPr>
            <a:xfrm rot="16200000">
              <a:off x="373733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4185830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4640548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elay 21"/>
            <p:cNvSpPr/>
            <p:nvPr/>
          </p:nvSpPr>
          <p:spPr>
            <a:xfrm rot="16200000">
              <a:off x="5089042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Delay 22"/>
            <p:cNvSpPr/>
            <p:nvPr/>
          </p:nvSpPr>
          <p:spPr>
            <a:xfrm rot="16200000">
              <a:off x="5521090" y="6461954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Delay 23"/>
            <p:cNvSpPr/>
            <p:nvPr/>
          </p:nvSpPr>
          <p:spPr>
            <a:xfrm rot="16200000">
              <a:off x="59692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 rot="16200000">
              <a:off x="6417730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lowchart: Delay 25"/>
            <p:cNvSpPr/>
            <p:nvPr/>
          </p:nvSpPr>
          <p:spPr>
            <a:xfrm rot="16200000">
              <a:off x="6866224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lowchart: Delay 26"/>
            <p:cNvSpPr/>
            <p:nvPr/>
          </p:nvSpPr>
          <p:spPr>
            <a:xfrm rot="16200000">
              <a:off x="7314718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lowchart: Delay 27"/>
            <p:cNvSpPr/>
            <p:nvPr/>
          </p:nvSpPr>
          <p:spPr>
            <a:xfrm rot="16200000">
              <a:off x="7769436" y="6461955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lowchart: Delay 28"/>
            <p:cNvSpPr/>
            <p:nvPr/>
          </p:nvSpPr>
          <p:spPr>
            <a:xfrm rot="16200000">
              <a:off x="8220608" y="6461958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lowchart: Delay 29"/>
            <p:cNvSpPr/>
            <p:nvPr/>
          </p:nvSpPr>
          <p:spPr>
            <a:xfrm rot="16200000">
              <a:off x="8652656" y="6461957"/>
              <a:ext cx="360040" cy="432048"/>
            </a:xfrm>
            <a:prstGeom prst="flowChartDelay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884368" y="72062"/>
            <a:ext cx="1164330" cy="976501"/>
            <a:chOff x="7884368" y="72062"/>
            <a:chExt cx="1164330" cy="976501"/>
          </a:xfrm>
        </p:grpSpPr>
        <p:sp>
          <p:nvSpPr>
            <p:cNvPr id="32" name="Oval 31"/>
            <p:cNvSpPr/>
            <p:nvPr/>
          </p:nvSpPr>
          <p:spPr>
            <a:xfrm>
              <a:off x="8394840" y="417621"/>
              <a:ext cx="653858" cy="630942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>
              <a:softEdge rad="6350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7884368" y="72062"/>
              <a:ext cx="929184" cy="863680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8562520" y="188640"/>
              <a:ext cx="405255" cy="407365"/>
            </a:xfrm>
            <a:prstGeom prst="ellipse">
              <a:avLst/>
            </a:prstGeom>
            <a:solidFill>
              <a:srgbClr val="1EA913">
                <a:alpha val="49804"/>
              </a:srgb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6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4777</TotalTime>
  <Words>484</Words>
  <Application>Microsoft Office PowerPoint</Application>
  <PresentationFormat>On-screen Show (4:3)</PresentationFormat>
  <Paragraphs>106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Aharoni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Olexandr Vedmid'</cp:lastModifiedBy>
  <cp:revision>72</cp:revision>
  <dcterms:created xsi:type="dcterms:W3CDTF">2006-08-16T00:00:00Z</dcterms:created>
  <dcterms:modified xsi:type="dcterms:W3CDTF">2013-02-22T15:38:40Z</dcterms:modified>
</cp:coreProperties>
</file>