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1" r:id="rId3"/>
    <p:sldId id="256" r:id="rId4"/>
    <p:sldId id="292" r:id="rId5"/>
    <p:sldId id="270" r:id="rId6"/>
    <p:sldId id="276" r:id="rId7"/>
    <p:sldId id="266" r:id="rId8"/>
    <p:sldId id="293" r:id="rId9"/>
    <p:sldId id="294" r:id="rId10"/>
    <p:sldId id="257" r:id="rId11"/>
    <p:sldId id="258" r:id="rId12"/>
    <p:sldId id="260" r:id="rId13"/>
    <p:sldId id="263" r:id="rId14"/>
    <p:sldId id="277" r:id="rId15"/>
    <p:sldId id="289" r:id="rId16"/>
    <p:sldId id="264" r:id="rId17"/>
    <p:sldId id="295" r:id="rId18"/>
    <p:sldId id="278" r:id="rId19"/>
    <p:sldId id="279" r:id="rId20"/>
    <p:sldId id="285" r:id="rId21"/>
    <p:sldId id="291" r:id="rId22"/>
    <p:sldId id="290" r:id="rId23"/>
    <p:sldId id="275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9BD58B"/>
    <a:srgbClr val="82E0EA"/>
    <a:srgbClr val="23BDCD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75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57600" y="2408808"/>
            <a:ext cx="4648200" cy="630942"/>
          </a:xfrm>
          <a:prstGeom prst="rect">
            <a:avLst/>
          </a:prstGeom>
          <a:gradFill flip="none" rotWithShape="1">
            <a:gsLst>
              <a:gs pos="0">
                <a:srgbClr val="FF7C80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Defects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0" y="3124200"/>
            <a:ext cx="449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"The president stated that it was a software anomaly that caused the missile to go off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course…"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6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315477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Defects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Users\jkad\Desktop\Trainings\Testing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447800"/>
            <a:ext cx="1100831" cy="109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jkad\Desktop\Trainings\Testing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8" y="3048000"/>
            <a:ext cx="1100831" cy="109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83907" y="2017855"/>
            <a:ext cx="5614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haroni" pitchFamily="2" charset="-79"/>
                <a:cs typeface="Aharoni" pitchFamily="2" charset="-79"/>
              </a:rPr>
              <a:t>Is everything related to 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program 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behavior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3600" y="3434191"/>
            <a:ext cx="3422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haroni" pitchFamily="2" charset="-79"/>
                <a:cs typeface="Aharoni" pitchFamily="2" charset="-79"/>
              </a:rPr>
              <a:t>What about 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requirements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?</a:t>
            </a:r>
          </a:p>
        </p:txBody>
      </p:sp>
      <p:pic>
        <p:nvPicPr>
          <p:cNvPr id="13" name="Picture 2" descr="C:\Users\jkad\Desktop\Trainings\Testing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8" y="4647537"/>
            <a:ext cx="1100831" cy="109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150163" y="4996249"/>
            <a:ext cx="2145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haroni" pitchFamily="2" charset="-79"/>
                <a:cs typeface="Aharoni" pitchFamily="2" charset="-79"/>
              </a:rPr>
              <a:t>Something else?</a:t>
            </a:r>
            <a:endParaRPr lang="en-US" sz="20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1634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594181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types of registered issues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6099" y="1371600"/>
            <a:ext cx="2022798" cy="3859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b="1" dirty="0" smtClean="0">
                <a:latin typeface="+mj-lt"/>
              </a:rPr>
              <a:t>Environment</a:t>
            </a:r>
          </a:p>
          <a:p>
            <a:pPr>
              <a:lnSpc>
                <a:spcPct val="170000"/>
              </a:lnSpc>
            </a:pPr>
            <a:r>
              <a:rPr lang="en-US" b="1" dirty="0" smtClean="0">
                <a:latin typeface="+mj-lt"/>
              </a:rPr>
              <a:t>External - 3rd Party</a:t>
            </a:r>
          </a:p>
          <a:p>
            <a:pPr>
              <a:lnSpc>
                <a:spcPct val="170000"/>
              </a:lnSpc>
            </a:pPr>
            <a:r>
              <a:rPr lang="en-US" b="1" dirty="0"/>
              <a:t>Performance</a:t>
            </a:r>
          </a:p>
          <a:p>
            <a:pPr>
              <a:lnSpc>
                <a:spcPct val="170000"/>
              </a:lnSpc>
            </a:pPr>
            <a:r>
              <a:rPr lang="en-US" b="1" dirty="0" smtClean="0">
                <a:latin typeface="+mj-lt"/>
              </a:rPr>
              <a:t>Hardware</a:t>
            </a:r>
          </a:p>
          <a:p>
            <a:pPr>
              <a:lnSpc>
                <a:spcPct val="170000"/>
              </a:lnSpc>
            </a:pPr>
            <a:r>
              <a:rPr lang="en-US" b="1" dirty="0" smtClean="0">
                <a:latin typeface="+mj-lt"/>
              </a:rPr>
              <a:t>Installation</a:t>
            </a:r>
          </a:p>
          <a:p>
            <a:pPr>
              <a:lnSpc>
                <a:spcPct val="170000"/>
              </a:lnSpc>
            </a:pPr>
            <a:r>
              <a:rPr lang="en-US" b="1" dirty="0" smtClean="0">
                <a:latin typeface="+mj-lt"/>
              </a:rPr>
              <a:t>Refactoring</a:t>
            </a:r>
          </a:p>
          <a:p>
            <a:pPr>
              <a:lnSpc>
                <a:spcPct val="170000"/>
              </a:lnSpc>
            </a:pPr>
            <a:r>
              <a:rPr lang="en-US" b="1" dirty="0" smtClean="0">
                <a:latin typeface="+mj-lt"/>
              </a:rPr>
              <a:t>Requirement</a:t>
            </a:r>
          </a:p>
          <a:p>
            <a:pPr>
              <a:lnSpc>
                <a:spcPct val="170000"/>
              </a:lnSpc>
            </a:pPr>
            <a:r>
              <a:rPr lang="en-US" b="1" dirty="0"/>
              <a:t>Test Case </a:t>
            </a:r>
          </a:p>
        </p:txBody>
      </p:sp>
      <p:pic>
        <p:nvPicPr>
          <p:cNvPr id="3074" name="Picture 2" descr="C:\Users\jkad\Desktop\Trainings\Testing\slid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70" y="1981200"/>
            <a:ext cx="3559629" cy="20764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osceles Triangle 8"/>
          <p:cNvSpPr/>
          <p:nvPr/>
        </p:nvSpPr>
        <p:spPr>
          <a:xfrm rot="5400000">
            <a:off x="1504950" y="1619250"/>
            <a:ext cx="114300" cy="76200"/>
          </a:xfrm>
          <a:prstGeom prst="triangl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5400000">
            <a:off x="1504950" y="2100892"/>
            <a:ext cx="114300" cy="76200"/>
          </a:xfrm>
          <a:prstGeom prst="triangl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1509263" y="2590800"/>
            <a:ext cx="114300" cy="76200"/>
          </a:xfrm>
          <a:prstGeom prst="triangl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1504950" y="3048000"/>
            <a:ext cx="114300" cy="76200"/>
          </a:xfrm>
          <a:prstGeom prst="triangl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1504950" y="3505200"/>
            <a:ext cx="114300" cy="76200"/>
          </a:xfrm>
          <a:prstGeom prst="triangl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497761" y="3981450"/>
            <a:ext cx="114300" cy="76200"/>
          </a:xfrm>
          <a:prstGeom prst="triangl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502053" y="4419600"/>
            <a:ext cx="114300" cy="76200"/>
          </a:xfrm>
          <a:prstGeom prst="triangl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1497761" y="4876800"/>
            <a:ext cx="114300" cy="76200"/>
          </a:xfrm>
          <a:prstGeom prst="triangl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41866"/>
            <a:ext cx="71517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Defect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to describe an issue?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9563" y="2058711"/>
            <a:ext cx="2286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 smtClean="0"/>
              <a:t>Description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606098" y="1497682"/>
            <a:ext cx="1353960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/>
              <a:t>Defect </a:t>
            </a:r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606098" y="2056398"/>
            <a:ext cx="162211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/>
              <a:t>Detected by</a:t>
            </a:r>
          </a:p>
        </p:txBody>
      </p:sp>
      <p:sp>
        <p:nvSpPr>
          <p:cNvPr id="6" name="Rectangle 5"/>
          <p:cNvSpPr/>
          <p:nvPr/>
        </p:nvSpPr>
        <p:spPr>
          <a:xfrm>
            <a:off x="2606098" y="2623986"/>
            <a:ext cx="1637756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/>
              <a:t>Detected 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6098" y="3199398"/>
            <a:ext cx="2336409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/>
              <a:t>Detected in Version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606098" y="3783592"/>
            <a:ext cx="1150058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/>
              <a:t>Project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759563" y="1497682"/>
            <a:ext cx="1386342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/>
              <a:t>Summary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0200" y="1437587"/>
            <a:ext cx="2155655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/>
              <a:t>Problem category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0200" y="2099021"/>
            <a:ext cx="1762406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/>
              <a:t>Problem type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10200" y="2695269"/>
            <a:ext cx="1245790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/>
              <a:t>Severity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06450" y="3291517"/>
            <a:ext cx="1184940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/>
              <a:t>Priority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06450" y="3887765"/>
            <a:ext cx="1577035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/>
              <a:t>Assigned to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06450" y="4541324"/>
            <a:ext cx="1066767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120986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57200"/>
            <a:ext cx="460138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and Child defects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3437" y="2018184"/>
            <a:ext cx="15882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Defect# 33112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0077" y="2598440"/>
            <a:ext cx="158825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Defect# 89431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3190" y="3593068"/>
            <a:ext cx="147283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Defect# 6234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0077" y="3059034"/>
            <a:ext cx="158825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Defect</a:t>
            </a:r>
            <a:r>
              <a:rPr lang="en-US" b="1" smtClean="0"/>
              <a:t># 84651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672045" y="2387516"/>
            <a:ext cx="0" cy="8561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1"/>
          </p:cNvCxnSpPr>
          <p:nvPr/>
        </p:nvCxnSpPr>
        <p:spPr>
          <a:xfrm>
            <a:off x="1672045" y="2783106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8" idx="1"/>
          </p:cNvCxnSpPr>
          <p:nvPr/>
        </p:nvCxnSpPr>
        <p:spPr>
          <a:xfrm>
            <a:off x="1672045" y="3243700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3123290" y="2279050"/>
            <a:ext cx="2482442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021564" y="3853934"/>
            <a:ext cx="264167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624532" y="2783106"/>
            <a:ext cx="2547668" cy="1846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624532" y="2967772"/>
            <a:ext cx="2547668" cy="27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01264" y="2094385"/>
            <a:ext cx="1480868" cy="369332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Parent Defect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01264" y="3669268"/>
            <a:ext cx="1480868" cy="369332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Parent Defect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91532" y="2783106"/>
            <a:ext cx="1480868" cy="369332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Child Defect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2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9256" y="533400"/>
            <a:ext cx="393652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Defect reporting tips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71422" y="1524000"/>
            <a:ext cx="7481977" cy="350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Review 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entire list of reported </a:t>
            </a: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defects. Make 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sure you are </a:t>
            </a:r>
            <a:r>
              <a:rPr lang="en-US" sz="18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not entering a duplicate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 before registering the </a:t>
            </a: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item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Provide clear and laconic </a:t>
            </a:r>
            <a:r>
              <a:rPr lang="en-US" sz="1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Summary</a:t>
            </a: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to the reported </a:t>
            </a: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defect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haroni" pitchFamily="2" charset="-79"/>
                <a:cs typeface="Aharoni" pitchFamily="2" charset="-79"/>
              </a:rPr>
              <a:t>Provide clear and </a:t>
            </a: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understandable </a:t>
            </a:r>
            <a:r>
              <a:rPr lang="en-US" sz="1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Description</a:t>
            </a: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to the reported </a:t>
            </a: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defect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Always 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spell check reported by you defects entries</a:t>
            </a: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Set 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proper defect </a:t>
            </a:r>
            <a:r>
              <a:rPr lang="en-US" sz="1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Priority</a:t>
            </a: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 and </a:t>
            </a:r>
            <a:r>
              <a:rPr lang="en-US" sz="1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Severity</a:t>
            </a:r>
            <a:endParaRPr lang="en-US" sz="1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6544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1423" y="381000"/>
            <a:ext cx="100059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Users\jkad\Desktop\Trainings\SoftReports\Pictures\Vopro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802" y="1976870"/>
            <a:ext cx="1905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914400" y="3581400"/>
            <a:ext cx="426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4. Please, name several defects attributes.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71631" y="1371600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1. Please, give definition of following concepts: Defect, Defect Tracking.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8648" y="2791447"/>
            <a:ext cx="5873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3. What types of the defects and problems in software do you know? 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871631" y="2011376"/>
            <a:ext cx="63647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2. Describe the difference between </a:t>
            </a:r>
            <a:r>
              <a:rPr lang="en-US" b="1" dirty="0" smtClean="0"/>
              <a:t>Deficiency </a:t>
            </a:r>
            <a:r>
              <a:rPr lang="en-US" b="1" dirty="0" smtClean="0"/>
              <a:t>and Enhancement problem types.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14400" y="4147538"/>
            <a:ext cx="6322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5. What is the reason of creation Parent and Child defects?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31653" y="4703636"/>
            <a:ext cx="6322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6. What is the goal of testers?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9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4697"/>
            <a:ext cx="3963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Defect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tracking procedure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50224" y="807917"/>
            <a:ext cx="1699474" cy="273534"/>
          </a:xfrm>
          <a:prstGeom prst="rect">
            <a:avLst/>
          </a:prstGeom>
          <a:gradFill flip="none" rotWithShape="1">
            <a:gsLst>
              <a:gs pos="0">
                <a:srgbClr val="FF7C80">
                  <a:tint val="66000"/>
                  <a:satMod val="160000"/>
                </a:srgbClr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 (Body)"/>
              </a:rPr>
              <a:t>NEW</a:t>
            </a:r>
            <a:endParaRPr lang="en-US" sz="1300" b="1" i="0" dirty="0">
              <a:solidFill>
                <a:schemeClr val="tx1">
                  <a:lumMod val="65000"/>
                  <a:lumOff val="35000"/>
                </a:schemeClr>
              </a:solidFill>
              <a:latin typeface="Georgia (Body)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50224" y="1524084"/>
            <a:ext cx="1699474" cy="303224"/>
          </a:xfrm>
          <a:prstGeom prst="rect">
            <a:avLst/>
          </a:prstGeom>
          <a:gradFill flip="none" rotWithShape="1">
            <a:gsLst>
              <a:gs pos="0">
                <a:srgbClr val="FF7C80">
                  <a:tint val="66000"/>
                  <a:satMod val="160000"/>
                </a:srgbClr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 (Body)"/>
              </a:rPr>
              <a:t>EVALUATED</a:t>
            </a:r>
            <a:endParaRPr lang="en-US" sz="1300" b="1" i="0" dirty="0">
              <a:solidFill>
                <a:schemeClr val="tx1">
                  <a:lumMod val="65000"/>
                  <a:lumOff val="35000"/>
                </a:schemeClr>
              </a:solidFill>
              <a:latin typeface="Georgia (Body)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50224" y="2251168"/>
            <a:ext cx="1699474" cy="275025"/>
          </a:xfrm>
          <a:prstGeom prst="rect">
            <a:avLst/>
          </a:prstGeom>
          <a:gradFill flip="none" rotWithShape="1">
            <a:gsLst>
              <a:gs pos="0">
                <a:srgbClr val="FF7C80">
                  <a:tint val="66000"/>
                  <a:satMod val="160000"/>
                </a:srgbClr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 (Body)"/>
              </a:rPr>
              <a:t>OPEN</a:t>
            </a:r>
            <a:endParaRPr lang="en-US" sz="1300" b="1" i="0" dirty="0">
              <a:solidFill>
                <a:schemeClr val="tx1">
                  <a:lumMod val="65000"/>
                  <a:lumOff val="35000"/>
                </a:schemeClr>
              </a:solidFill>
              <a:latin typeface="Georgia (Body)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9561" y="1037917"/>
            <a:ext cx="1619435" cy="529700"/>
          </a:xfrm>
          <a:prstGeom prst="rect">
            <a:avLst/>
          </a:prstGeom>
          <a:gradFill flip="none" rotWithShape="1">
            <a:gsLst>
              <a:gs pos="0">
                <a:srgbClr val="FF7C80">
                  <a:tint val="66000"/>
                  <a:satMod val="160000"/>
                </a:srgbClr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 (Body)"/>
              </a:rPr>
              <a:t>CLOSED</a:t>
            </a:r>
          </a:p>
          <a:p>
            <a:pPr algn="ctr">
              <a:defRPr/>
            </a:pPr>
            <a:r>
              <a:rPr lang="en-US" sz="8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 (Body)"/>
              </a:rPr>
              <a:t>Problem Type: Not a Defect</a:t>
            </a:r>
            <a:endParaRPr lang="en-US" sz="800" b="1" i="0" dirty="0">
              <a:solidFill>
                <a:schemeClr val="tx1">
                  <a:lumMod val="65000"/>
                  <a:lumOff val="35000"/>
                </a:schemeClr>
              </a:solidFill>
              <a:latin typeface="Georgia (Body)"/>
            </a:endParaRPr>
          </a:p>
        </p:txBody>
      </p:sp>
      <p:cxnSp>
        <p:nvCxnSpPr>
          <p:cNvPr id="17" name="Straight Arrow Connector 16"/>
          <p:cNvCxnSpPr>
            <a:endCxn id="16" idx="3"/>
          </p:cNvCxnSpPr>
          <p:nvPr/>
        </p:nvCxnSpPr>
        <p:spPr>
          <a:xfrm flipH="1" flipV="1">
            <a:off x="1998996" y="1302767"/>
            <a:ext cx="668004" cy="2213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8" name="Rectangle 17"/>
          <p:cNvSpPr/>
          <p:nvPr/>
        </p:nvSpPr>
        <p:spPr>
          <a:xfrm>
            <a:off x="2250224" y="3018838"/>
            <a:ext cx="1699474" cy="301822"/>
          </a:xfrm>
          <a:prstGeom prst="rect">
            <a:avLst/>
          </a:prstGeom>
          <a:gradFill flip="none" rotWithShape="1">
            <a:gsLst>
              <a:gs pos="0">
                <a:srgbClr val="FF7C80">
                  <a:tint val="66000"/>
                  <a:satMod val="160000"/>
                </a:srgbClr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 (Body)"/>
              </a:rPr>
              <a:t>IMPLEMENTED</a:t>
            </a:r>
            <a:endParaRPr lang="en-US" sz="1300" b="1" i="0" dirty="0">
              <a:solidFill>
                <a:schemeClr val="tx1">
                  <a:lumMod val="65000"/>
                  <a:lumOff val="35000"/>
                </a:schemeClr>
              </a:solidFill>
              <a:latin typeface="Georgia (Body)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50224" y="3726953"/>
            <a:ext cx="1699474" cy="304800"/>
          </a:xfrm>
          <a:prstGeom prst="rect">
            <a:avLst/>
          </a:prstGeom>
          <a:gradFill flip="none" rotWithShape="1">
            <a:gsLst>
              <a:gs pos="0">
                <a:srgbClr val="FF7C80">
                  <a:tint val="66000"/>
                  <a:satMod val="160000"/>
                </a:srgbClr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 (Body)"/>
              </a:rPr>
              <a:t>REVIEWED</a:t>
            </a:r>
            <a:endParaRPr lang="en-US" sz="1300" b="1" i="0" dirty="0">
              <a:solidFill>
                <a:schemeClr val="tx1">
                  <a:lumMod val="65000"/>
                  <a:lumOff val="35000"/>
                </a:schemeClr>
              </a:solidFill>
              <a:latin typeface="Georgia (Body)"/>
            </a:endParaRPr>
          </a:p>
        </p:txBody>
      </p:sp>
      <p:cxnSp>
        <p:nvCxnSpPr>
          <p:cNvPr id="20" name="Straight Arrow Connector 19"/>
          <p:cNvCxnSpPr>
            <a:stCxn id="15" idx="2"/>
            <a:endCxn id="18" idx="0"/>
          </p:cNvCxnSpPr>
          <p:nvPr/>
        </p:nvCxnSpPr>
        <p:spPr>
          <a:xfrm>
            <a:off x="3099961" y="2526193"/>
            <a:ext cx="0" cy="49264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1" name="Straight Arrow Connector 20"/>
          <p:cNvCxnSpPr>
            <a:stCxn id="18" idx="2"/>
            <a:endCxn id="19" idx="0"/>
          </p:cNvCxnSpPr>
          <p:nvPr/>
        </p:nvCxnSpPr>
        <p:spPr>
          <a:xfrm>
            <a:off x="3099961" y="3320660"/>
            <a:ext cx="0" cy="40629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2250224" y="4486234"/>
            <a:ext cx="1712173" cy="304800"/>
          </a:xfrm>
          <a:prstGeom prst="rect">
            <a:avLst/>
          </a:prstGeom>
          <a:gradFill flip="none" rotWithShape="1">
            <a:gsLst>
              <a:gs pos="0">
                <a:srgbClr val="FF7C80">
                  <a:tint val="66000"/>
                  <a:satMod val="160000"/>
                </a:srgbClr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 (Body)"/>
              </a:rPr>
              <a:t>FIXED</a:t>
            </a:r>
            <a:endParaRPr lang="en-US" sz="1300" b="1" i="0" dirty="0">
              <a:solidFill>
                <a:schemeClr val="tx1">
                  <a:lumMod val="65000"/>
                  <a:lumOff val="35000"/>
                </a:schemeClr>
              </a:solidFill>
              <a:latin typeface="Georgia (Body)"/>
            </a:endParaRPr>
          </a:p>
        </p:txBody>
      </p:sp>
      <p:cxnSp>
        <p:nvCxnSpPr>
          <p:cNvPr id="23" name="Elbow Connector 22"/>
          <p:cNvCxnSpPr>
            <a:stCxn id="19" idx="3"/>
            <a:endCxn id="15" idx="3"/>
          </p:cNvCxnSpPr>
          <p:nvPr/>
        </p:nvCxnSpPr>
        <p:spPr>
          <a:xfrm flipV="1">
            <a:off x="3949698" y="2388681"/>
            <a:ext cx="12700" cy="1490672"/>
          </a:xfrm>
          <a:prstGeom prst="bentConnector3">
            <a:avLst>
              <a:gd name="adj1" fmla="val 1800000"/>
            </a:avLst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>
            <a:stCxn id="37" idx="2"/>
            <a:endCxn id="36" idx="0"/>
          </p:cNvCxnSpPr>
          <p:nvPr/>
        </p:nvCxnSpPr>
        <p:spPr>
          <a:xfrm>
            <a:off x="3099962" y="5595355"/>
            <a:ext cx="6351" cy="38100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 24"/>
          <p:cNvSpPr/>
          <p:nvPr/>
        </p:nvSpPr>
        <p:spPr>
          <a:xfrm>
            <a:off x="438069" y="4484745"/>
            <a:ext cx="1600200" cy="304800"/>
          </a:xfrm>
          <a:prstGeom prst="rect">
            <a:avLst/>
          </a:prstGeom>
          <a:gradFill flip="none" rotWithShape="1">
            <a:gsLst>
              <a:gs pos="0">
                <a:srgbClr val="FF7C80">
                  <a:tint val="66000"/>
                  <a:satMod val="160000"/>
                </a:srgbClr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 (Body)"/>
              </a:rPr>
              <a:t>REWORK</a:t>
            </a:r>
            <a:endParaRPr lang="en-US" sz="1300" b="1" i="0" dirty="0">
              <a:solidFill>
                <a:schemeClr val="tx1">
                  <a:lumMod val="65000"/>
                  <a:lumOff val="35000"/>
                </a:schemeClr>
              </a:solidFill>
              <a:latin typeface="Georgia (Body)"/>
            </a:endParaRPr>
          </a:p>
        </p:txBody>
      </p:sp>
      <p:cxnSp>
        <p:nvCxnSpPr>
          <p:cNvPr id="26" name="Elbow Connector 25"/>
          <p:cNvCxnSpPr>
            <a:stCxn id="25" idx="0"/>
            <a:endCxn id="15" idx="1"/>
          </p:cNvCxnSpPr>
          <p:nvPr/>
        </p:nvCxnSpPr>
        <p:spPr>
          <a:xfrm rot="5400000" flipH="1" flipV="1">
            <a:off x="696164" y="2930686"/>
            <a:ext cx="2096064" cy="101205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7" name="Elbow Connector 26"/>
          <p:cNvCxnSpPr>
            <a:stCxn id="37" idx="1"/>
            <a:endCxn id="25" idx="2"/>
          </p:cNvCxnSpPr>
          <p:nvPr/>
        </p:nvCxnSpPr>
        <p:spPr>
          <a:xfrm rot="10800000">
            <a:off x="1238169" y="4789545"/>
            <a:ext cx="1012056" cy="653410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0" name="Straight Arrow Connector 29"/>
          <p:cNvCxnSpPr>
            <a:stCxn id="19" idx="2"/>
            <a:endCxn id="22" idx="0"/>
          </p:cNvCxnSpPr>
          <p:nvPr/>
        </p:nvCxnSpPr>
        <p:spPr>
          <a:xfrm>
            <a:off x="3099961" y="4031753"/>
            <a:ext cx="6350" cy="45448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22" idx="2"/>
            <a:endCxn id="37" idx="0"/>
          </p:cNvCxnSpPr>
          <p:nvPr/>
        </p:nvCxnSpPr>
        <p:spPr>
          <a:xfrm flipH="1">
            <a:off x="3099962" y="4791034"/>
            <a:ext cx="6349" cy="49952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36" name="Rectangle 35"/>
          <p:cNvSpPr/>
          <p:nvPr/>
        </p:nvSpPr>
        <p:spPr>
          <a:xfrm>
            <a:off x="2250226" y="5976356"/>
            <a:ext cx="1712174" cy="304800"/>
          </a:xfrm>
          <a:prstGeom prst="rect">
            <a:avLst/>
          </a:prstGeom>
          <a:gradFill flip="none" rotWithShape="1">
            <a:gsLst>
              <a:gs pos="0">
                <a:srgbClr val="FF7C80">
                  <a:tint val="66000"/>
                  <a:satMod val="160000"/>
                </a:srgbClr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 (Body)"/>
              </a:rPr>
              <a:t>CLOSED</a:t>
            </a:r>
            <a:endParaRPr lang="en-US" sz="1300" b="1" i="0" dirty="0">
              <a:solidFill>
                <a:schemeClr val="tx1">
                  <a:lumMod val="65000"/>
                  <a:lumOff val="35000"/>
                </a:schemeClr>
              </a:solidFill>
              <a:latin typeface="Georgia (Body)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50225" y="5290555"/>
            <a:ext cx="1699473" cy="304800"/>
          </a:xfrm>
          <a:prstGeom prst="rect">
            <a:avLst/>
          </a:prstGeom>
          <a:gradFill flip="none" rotWithShape="1">
            <a:gsLst>
              <a:gs pos="0">
                <a:srgbClr val="FF7C80">
                  <a:tint val="66000"/>
                  <a:satMod val="160000"/>
                </a:srgbClr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 (Body)"/>
              </a:rPr>
              <a:t>TESTED</a:t>
            </a:r>
            <a:endParaRPr lang="en-US" sz="1300" b="1" i="0" dirty="0">
              <a:solidFill>
                <a:schemeClr val="tx1">
                  <a:lumMod val="65000"/>
                  <a:lumOff val="35000"/>
                </a:schemeClr>
              </a:solidFill>
              <a:latin typeface="Georgia (Body)"/>
            </a:endParaRPr>
          </a:p>
        </p:txBody>
      </p:sp>
      <p:cxnSp>
        <p:nvCxnSpPr>
          <p:cNvPr id="47" name="Straight Arrow Connector 46"/>
          <p:cNvCxnSpPr>
            <a:stCxn id="14" idx="2"/>
            <a:endCxn id="15" idx="0"/>
          </p:cNvCxnSpPr>
          <p:nvPr/>
        </p:nvCxnSpPr>
        <p:spPr>
          <a:xfrm>
            <a:off x="3099961" y="1827308"/>
            <a:ext cx="0" cy="42386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9" name="Straight Arrow Connector 68"/>
          <p:cNvCxnSpPr>
            <a:stCxn id="22" idx="1"/>
            <a:endCxn id="25" idx="3"/>
          </p:cNvCxnSpPr>
          <p:nvPr/>
        </p:nvCxnSpPr>
        <p:spPr>
          <a:xfrm flipH="1" flipV="1">
            <a:off x="2038269" y="4637145"/>
            <a:ext cx="211955" cy="148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429000" y="718555"/>
            <a:ext cx="51816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480287" y="381000"/>
            <a:ext cx="2111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latin typeface="Aharoni" pitchFamily="2" charset="-79"/>
                <a:cs typeface="Aharoni" pitchFamily="2" charset="-79"/>
              </a:rPr>
              <a:t>Creation of new defect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429000" y="1338392"/>
            <a:ext cx="51816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738370" y="1032495"/>
            <a:ext cx="18389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smtClean="0">
                <a:latin typeface="Aharoni" pitchFamily="2" charset="-79"/>
                <a:cs typeface="Aharoni" pitchFamily="2" charset="-79"/>
              </a:rPr>
              <a:t>Evaluation </a:t>
            </a:r>
            <a:r>
              <a:rPr lang="en-US" sz="1400" dirty="0">
                <a:latin typeface="Aharoni" pitchFamily="2" charset="-79"/>
                <a:cs typeface="Aharoni" pitchFamily="2" charset="-79"/>
              </a:rPr>
              <a:t>problem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3429000" y="2017654"/>
            <a:ext cx="5181600" cy="2158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866610" y="1706178"/>
            <a:ext cx="1720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smtClean="0">
                <a:latin typeface="Aharoni" pitchFamily="2" charset="-79"/>
                <a:cs typeface="Aharoni" pitchFamily="2" charset="-79"/>
              </a:rPr>
              <a:t>Evaluation review</a:t>
            </a:r>
            <a:endParaRPr lang="en-US" sz="1400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3429000" y="2743663"/>
            <a:ext cx="51816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703378" y="2435886"/>
            <a:ext cx="776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smtClean="0">
                <a:latin typeface="Aharoni" pitchFamily="2" charset="-79"/>
                <a:cs typeface="Aharoni" pitchFamily="2" charset="-79"/>
              </a:rPr>
              <a:t>Coding</a:t>
            </a:r>
            <a:endParaRPr lang="en-US" sz="1400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3429000" y="3523806"/>
            <a:ext cx="5181600" cy="44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7275376" y="3166771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smtClean="0">
                <a:latin typeface="Aharoni" pitchFamily="2" charset="-79"/>
                <a:cs typeface="Aharoni" pitchFamily="2" charset="-79"/>
              </a:rPr>
              <a:t>Code review</a:t>
            </a:r>
            <a:endParaRPr lang="en-US" sz="1400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3429000" y="4287106"/>
            <a:ext cx="521829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7061279" y="3951216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latin typeface="Aharoni" pitchFamily="2" charset="-79"/>
                <a:cs typeface="Aharoni" pitchFamily="2" charset="-79"/>
              </a:rPr>
              <a:t>Internal Testing</a:t>
            </a:r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3429000" y="4985755"/>
            <a:ext cx="505055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7703378" y="4648200"/>
            <a:ext cx="776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smtClean="0">
                <a:latin typeface="Aharoni" pitchFamily="2" charset="-79"/>
                <a:cs typeface="Aharoni" pitchFamily="2" charset="-79"/>
              </a:rPr>
              <a:t>Testing</a:t>
            </a:r>
            <a:endParaRPr lang="en-US" sz="1400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 flipV="1">
            <a:off x="3429000" y="5785855"/>
            <a:ext cx="4492957" cy="295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6501375" y="5478078"/>
            <a:ext cx="1420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smtClean="0">
                <a:latin typeface="Aharoni" pitchFamily="2" charset="-79"/>
                <a:cs typeface="Aharoni" pitchFamily="2" charset="-79"/>
              </a:rPr>
              <a:t>Testing review</a:t>
            </a:r>
            <a:endParaRPr lang="en-US" sz="1400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44" name="Elbow Connector 43"/>
          <p:cNvCxnSpPr>
            <a:stCxn id="19" idx="1"/>
            <a:endCxn id="14" idx="1"/>
          </p:cNvCxnSpPr>
          <p:nvPr/>
        </p:nvCxnSpPr>
        <p:spPr>
          <a:xfrm rot="10800000">
            <a:off x="2250224" y="1675697"/>
            <a:ext cx="12700" cy="2203657"/>
          </a:xfrm>
          <a:prstGeom prst="bentConnector3">
            <a:avLst>
              <a:gd name="adj1" fmla="val 1800000"/>
            </a:avLst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2" name="Straight Arrow Connector 41"/>
          <p:cNvCxnSpPr>
            <a:stCxn id="13" idx="2"/>
            <a:endCxn id="14" idx="0"/>
          </p:cNvCxnSpPr>
          <p:nvPr/>
        </p:nvCxnSpPr>
        <p:spPr>
          <a:xfrm>
            <a:off x="3099961" y="1081451"/>
            <a:ext cx="0" cy="44263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0540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3400" y="381000"/>
            <a:ext cx="429155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Defect tracking system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04800" y="1219200"/>
            <a:ext cx="8077200" cy="137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	Why 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do we need to report defects?</a:t>
            </a:r>
          </a:p>
          <a:p>
            <a:pPr>
              <a:buFont typeface="Wingdings" pitchFamily="2" charset="2"/>
              <a:buNone/>
            </a:pPr>
            <a:endParaRPr lang="en-US" sz="1800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Defect </a:t>
            </a:r>
            <a:r>
              <a:rPr lang="en-US" sz="18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Tracking </a:t>
            </a:r>
            <a:r>
              <a:rPr lang="en-US" sz="1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System </a:t>
            </a:r>
            <a:r>
              <a:rPr lang="en-US" sz="1800" dirty="0" smtClean="0">
                <a:cs typeface="Aharoni" pitchFamily="2" charset="-79"/>
              </a:rPr>
              <a:t>is software </a:t>
            </a:r>
            <a:r>
              <a:rPr lang="en-US" sz="1800" dirty="0">
                <a:cs typeface="Aharoni" pitchFamily="2" charset="-79"/>
              </a:rPr>
              <a:t>application that </a:t>
            </a:r>
            <a:r>
              <a:rPr lang="en-US" sz="1800" dirty="0" smtClean="0">
                <a:cs typeface="Aharoni" pitchFamily="2" charset="-79"/>
              </a:rPr>
              <a:t>is designed </a:t>
            </a:r>
            <a:r>
              <a:rPr lang="en-US" sz="1800" dirty="0">
                <a:cs typeface="Aharoni" pitchFamily="2" charset="-79"/>
              </a:rPr>
              <a:t>to help </a:t>
            </a:r>
            <a:r>
              <a:rPr lang="en-US" sz="1800" dirty="0" smtClean="0">
                <a:cs typeface="Aharoni" pitchFamily="2" charset="-79"/>
              </a:rPr>
              <a:t>testers and </a:t>
            </a:r>
            <a:r>
              <a:rPr lang="en-US" sz="1800" dirty="0">
                <a:cs typeface="Aharoni" pitchFamily="2" charset="-79"/>
              </a:rPr>
              <a:t>programmers keep track of reported software defects in their work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3048000"/>
            <a:ext cx="54821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Общий и единый процесс документации </a:t>
            </a:r>
            <a:r>
              <a:rPr lang="ru-RU" dirty="0" smtClean="0"/>
              <a:t>дефектов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измерять результат в </a:t>
            </a:r>
            <a:r>
              <a:rPr lang="ru-RU" dirty="0" smtClean="0"/>
              <a:t>попугаях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Планировать тестирование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Планировать разработку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44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3400" y="381000"/>
            <a:ext cx="429155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Defect tracking system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2755880"/>
            <a:ext cx="73152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dirty="0">
                <a:cs typeface="Aharoni" pitchFamily="2" charset="-79"/>
              </a:rPr>
              <a:t>Defect Tracking </a:t>
            </a:r>
            <a:r>
              <a:rPr lang="en-US" dirty="0" smtClean="0">
                <a:cs typeface="Aharoni" pitchFamily="2" charset="-79"/>
              </a:rPr>
              <a:t>System </a:t>
            </a:r>
            <a:r>
              <a:rPr lang="en-US" dirty="0">
                <a:cs typeface="Aharoni" pitchFamily="2" charset="-79"/>
              </a:rPr>
              <a:t>common tasks</a:t>
            </a:r>
            <a:r>
              <a:rPr lang="en-US" dirty="0" smtClean="0">
                <a:cs typeface="Aharoni" pitchFamily="2" charset="-79"/>
              </a:rPr>
              <a:t>:</a:t>
            </a:r>
            <a:endParaRPr lang="en-US" dirty="0">
              <a:latin typeface="Aharoni" pitchFamily="2" charset="-79"/>
              <a:cs typeface="Aharoni" pitchFamily="2" charset="-79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>
                <a:latin typeface="Aharoni" pitchFamily="2" charset="-79"/>
                <a:cs typeface="Aharoni" pitchFamily="2" charset="-79"/>
              </a:rPr>
              <a:t>Collect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defect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records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>
                <a:latin typeface="Aharoni" pitchFamily="2" charset="-79"/>
                <a:cs typeface="Aharoni" pitchFamily="2" charset="-79"/>
              </a:rPr>
              <a:t>Assign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defect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record to the responsible person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>
                <a:latin typeface="Aharoni" pitchFamily="2" charset="-79"/>
                <a:cs typeface="Aharoni" pitchFamily="2" charset="-79"/>
              </a:rPr>
              <a:t>Collect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defect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history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>
                <a:latin typeface="Aharoni" pitchFamily="2" charset="-79"/>
                <a:cs typeface="Aharoni" pitchFamily="2" charset="-79"/>
              </a:rPr>
              <a:t>Find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defect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by defined condition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>
                <a:latin typeface="Aharoni" pitchFamily="2" charset="-79"/>
                <a:cs typeface="Aharoni" pitchFamily="2" charset="-79"/>
              </a:rPr>
              <a:t>Filter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defect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list by defined condition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>
                <a:latin typeface="Aharoni" pitchFamily="2" charset="-79"/>
                <a:cs typeface="Aharoni" pitchFamily="2" charset="-79"/>
              </a:rPr>
              <a:t>Close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defect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record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219200"/>
            <a:ext cx="8077200" cy="137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	Why 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do we need to report defects?</a:t>
            </a:r>
          </a:p>
          <a:p>
            <a:pPr>
              <a:buFont typeface="Wingdings" pitchFamily="2" charset="2"/>
              <a:buNone/>
            </a:pPr>
            <a:endParaRPr lang="en-US" sz="1800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Defect </a:t>
            </a:r>
            <a:r>
              <a:rPr lang="en-US" sz="18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Tracking </a:t>
            </a:r>
            <a:r>
              <a:rPr lang="en-US" sz="1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System </a:t>
            </a:r>
            <a:r>
              <a:rPr lang="en-US" sz="1800" dirty="0" smtClean="0">
                <a:cs typeface="Aharoni" pitchFamily="2" charset="-79"/>
              </a:rPr>
              <a:t>is software </a:t>
            </a:r>
            <a:r>
              <a:rPr lang="en-US" sz="1800" dirty="0">
                <a:cs typeface="Aharoni" pitchFamily="2" charset="-79"/>
              </a:rPr>
              <a:t>application that </a:t>
            </a:r>
            <a:r>
              <a:rPr lang="en-US" sz="1800" dirty="0" smtClean="0">
                <a:cs typeface="Aharoni" pitchFamily="2" charset="-79"/>
              </a:rPr>
              <a:t>is designed </a:t>
            </a:r>
            <a:r>
              <a:rPr lang="en-US" sz="1800" dirty="0">
                <a:cs typeface="Aharoni" pitchFamily="2" charset="-79"/>
              </a:rPr>
              <a:t>to help </a:t>
            </a:r>
            <a:r>
              <a:rPr lang="en-US" sz="1800" dirty="0" smtClean="0">
                <a:cs typeface="Aharoni" pitchFamily="2" charset="-79"/>
              </a:rPr>
              <a:t>testers and </a:t>
            </a:r>
            <a:r>
              <a:rPr lang="en-US" sz="1800" dirty="0">
                <a:cs typeface="Aharoni" pitchFamily="2" charset="-79"/>
              </a:rPr>
              <a:t>programmers keep track of reported software defects in their work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2668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33400" y="304800"/>
            <a:ext cx="65330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source Bug tracking systems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066800"/>
            <a:ext cx="563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600" dirty="0" err="1" smtClean="0">
                <a:latin typeface="Aharoni" pitchFamily="2" charset="-79"/>
                <a:cs typeface="Aharoni" pitchFamily="2" charset="-79"/>
              </a:rPr>
              <a:t>Bugzilla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1600" dirty="0"/>
              <a:t>is written in Perl, and works on various databases including MySQL and Oracle.</a:t>
            </a:r>
            <a:endParaRPr lang="en-US" sz="1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151" y="1649986"/>
            <a:ext cx="4538932" cy="203132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haroni" pitchFamily="2" charset="-79"/>
                <a:cs typeface="Aharoni" pitchFamily="2" charset="-79"/>
              </a:rPr>
              <a:t>Features</a:t>
            </a:r>
          </a:p>
          <a:p>
            <a:pPr marL="285750" lvl="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 smtClean="0"/>
              <a:t>Time </a:t>
            </a:r>
            <a:r>
              <a:rPr lang="en-US" sz="1400" dirty="0"/>
              <a:t>tracking</a:t>
            </a:r>
          </a:p>
          <a:p>
            <a:pPr marL="285750" lvl="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/>
              <a:t>Private attachment and commenting</a:t>
            </a:r>
          </a:p>
          <a:p>
            <a:pPr marL="285750" lvl="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/>
              <a:t>Flexible reporting and charting (via email).</a:t>
            </a:r>
          </a:p>
          <a:p>
            <a:pPr marL="285750" lvl="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/>
              <a:t>Adding custom fields and workflows</a:t>
            </a:r>
            <a:r>
              <a:rPr lang="en-US" sz="1400" dirty="0" smtClean="0"/>
              <a:t>.</a:t>
            </a:r>
          </a:p>
          <a:p>
            <a:pPr marL="285750" lvl="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 smtClean="0"/>
              <a:t>Email notifications controlled by user preferences</a:t>
            </a:r>
          </a:p>
          <a:p>
            <a:pPr marL="285750" lvl="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 smtClean="0"/>
              <a:t>Automatic duplicate bug detection</a:t>
            </a:r>
          </a:p>
          <a:p>
            <a:pPr marL="285750" lvl="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 smtClean="0"/>
              <a:t>File/Modify Bugs By Email</a:t>
            </a:r>
          </a:p>
          <a:p>
            <a:pPr marL="285750" lvl="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 smtClean="0"/>
              <a:t>Request System</a:t>
            </a:r>
            <a:endParaRPr lang="en-US" sz="1400" dirty="0"/>
          </a:p>
        </p:txBody>
      </p:sp>
      <p:pic>
        <p:nvPicPr>
          <p:cNvPr id="1026" name="Picture 2" descr="C:\Users\jkad\Desktop\Trainings\Testing\pics\bugg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762000"/>
            <a:ext cx="990600" cy="130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jkad\Desktop\Trainings\Testing\pics\mantis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491" y="3322777"/>
            <a:ext cx="2305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457200" y="3734890"/>
            <a:ext cx="6140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Mantis </a:t>
            </a:r>
            <a:r>
              <a:rPr lang="en-US" sz="1600" dirty="0"/>
              <a:t>is written in PHP, and works on various databases including MySQL, MS SQL, </a:t>
            </a:r>
            <a:r>
              <a:rPr lang="en-US" sz="1600" dirty="0" err="1"/>
              <a:t>PostgreSQL</a:t>
            </a:r>
            <a:r>
              <a:rPr lang="en-US" sz="1600" dirty="0"/>
              <a:t>.</a:t>
            </a:r>
            <a:endParaRPr lang="en-US" sz="1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9151" y="4330460"/>
            <a:ext cx="4566250" cy="166199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haroni" pitchFamily="2" charset="-79"/>
                <a:cs typeface="Aharoni" pitchFamily="2" charset="-79"/>
              </a:rPr>
              <a:t>Features</a:t>
            </a:r>
          </a:p>
          <a:p>
            <a:pPr marL="28575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/>
              <a:t>Web based, support any platform that runs PHP</a:t>
            </a:r>
          </a:p>
          <a:p>
            <a:pPr marL="28575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/>
              <a:t>Source code integration</a:t>
            </a:r>
          </a:p>
          <a:p>
            <a:pPr marL="28575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/>
              <a:t>Time tracking</a:t>
            </a:r>
          </a:p>
          <a:p>
            <a:pPr marL="28575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/>
              <a:t>Issue relationship graph</a:t>
            </a:r>
          </a:p>
          <a:p>
            <a:pPr marL="28575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/>
              <a:t>Custom fields and workflow</a:t>
            </a:r>
          </a:p>
          <a:p>
            <a:pPr marL="28575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/>
              <a:t>Anonymous access</a:t>
            </a:r>
          </a:p>
        </p:txBody>
      </p:sp>
    </p:spTree>
    <p:extLst>
      <p:ext uri="{BB962C8B-B14F-4D97-AF65-F5344CB8AC3E}">
        <p14:creationId xmlns:p14="http://schemas.microsoft.com/office/powerpoint/2010/main" val="29126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156113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7769" y="1447800"/>
            <a:ext cx="5546583" cy="3000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/>
              <a:t>What is a BUG?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/>
              <a:t>What is the goal of testers?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/>
              <a:t>Defects on different stages of software development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/>
              <a:t>Types of defects and problems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/>
              <a:t>Description of the defect’s attributes and statuses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/>
              <a:t>Defect tracking procedure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/>
              <a:t>Defect Tracking systems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145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33400" y="304800"/>
            <a:ext cx="65330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source Bug tracking systems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143000"/>
            <a:ext cx="6324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600" dirty="0" err="1">
                <a:latin typeface="Aharoni" pitchFamily="2" charset="-79"/>
                <a:cs typeface="Aharoni" pitchFamily="2" charset="-79"/>
              </a:rPr>
              <a:t>Trac</a:t>
            </a:r>
            <a:r>
              <a:rPr lang="en-US" sz="16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1600" dirty="0" smtClean="0"/>
              <a:t>is </a:t>
            </a:r>
            <a:r>
              <a:rPr lang="en-US" sz="1600" dirty="0"/>
              <a:t>written in Python. </a:t>
            </a:r>
            <a:endParaRPr lang="en-US" sz="1600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457200" y="3434749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600" dirty="0" err="1">
                <a:latin typeface="Aharoni" pitchFamily="2" charset="-79"/>
                <a:cs typeface="Aharoni" pitchFamily="2" charset="-79"/>
              </a:rPr>
              <a:t>Readmine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1600" dirty="0"/>
              <a:t>is written in Ruby on Rails. Apart from tracking issues, it provides a full project management features.</a:t>
            </a:r>
            <a:endParaRPr lang="en-US" sz="1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3400" y="4101405"/>
            <a:ext cx="4566250" cy="138499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haroni" pitchFamily="2" charset="-79"/>
                <a:cs typeface="Aharoni" pitchFamily="2" charset="-79"/>
              </a:rPr>
              <a:t>Features</a:t>
            </a:r>
          </a:p>
          <a:p>
            <a:pPr marL="28575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/>
              <a:t>Project management including </a:t>
            </a:r>
          </a:p>
          <a:p>
            <a:pPr marL="28575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/>
              <a:t>Project Wiki</a:t>
            </a:r>
          </a:p>
          <a:p>
            <a:pPr marL="28575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/>
              <a:t>Time Tracking</a:t>
            </a:r>
          </a:p>
          <a:p>
            <a:pPr marL="28575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/>
              <a:t>Flexible issue tracking system</a:t>
            </a:r>
          </a:p>
          <a:p>
            <a:pPr marL="28575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/>
              <a:t>Multiple database support</a:t>
            </a:r>
          </a:p>
        </p:txBody>
      </p:sp>
      <p:pic>
        <p:nvPicPr>
          <p:cNvPr id="6146" name="Picture 2" descr="C:\Users\jkad\Desktop\Trainings\Testing\pics\trac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143000"/>
            <a:ext cx="22479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" y="1600200"/>
            <a:ext cx="4572000" cy="116955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haroni" pitchFamily="2" charset="-79"/>
                <a:cs typeface="Aharoni" pitchFamily="2" charset="-79"/>
              </a:rPr>
              <a:t>Features: </a:t>
            </a:r>
          </a:p>
          <a:p>
            <a:pPr marL="28575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b="1" dirty="0"/>
              <a:t>wiki</a:t>
            </a:r>
            <a:r>
              <a:rPr lang="en-US" sz="1400" dirty="0"/>
              <a:t>, and </a:t>
            </a:r>
            <a:r>
              <a:rPr lang="en-US" sz="1400" b="1" dirty="0"/>
              <a:t>integration to subversion</a:t>
            </a:r>
          </a:p>
          <a:p>
            <a:pPr marL="28575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/>
              <a:t>simplistic web interface </a:t>
            </a:r>
          </a:p>
          <a:p>
            <a:pPr marL="28575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b="1" dirty="0"/>
              <a:t>project management</a:t>
            </a:r>
            <a:r>
              <a:rPr lang="en-US" sz="1400" dirty="0"/>
              <a:t> features: roadmap and milestone tracking</a:t>
            </a:r>
          </a:p>
        </p:txBody>
      </p:sp>
    </p:spTree>
    <p:extLst>
      <p:ext uri="{BB962C8B-B14F-4D97-AF65-F5344CB8AC3E}">
        <p14:creationId xmlns:p14="http://schemas.microsoft.com/office/powerpoint/2010/main" val="78261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4697"/>
            <a:ext cx="4496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a new defect. Practice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34952" y="1318110"/>
            <a:ext cx="4419600" cy="2339489"/>
            <a:chOff x="1771650" y="4131929"/>
            <a:chExt cx="4419600" cy="2438400"/>
          </a:xfrm>
        </p:grpSpPr>
        <p:grpSp>
          <p:nvGrpSpPr>
            <p:cNvPr id="15" name="Group 14"/>
            <p:cNvGrpSpPr/>
            <p:nvPr/>
          </p:nvGrpSpPr>
          <p:grpSpPr>
            <a:xfrm>
              <a:off x="1771650" y="4131929"/>
              <a:ext cx="4419600" cy="2438400"/>
              <a:chOff x="1837265" y="1676400"/>
              <a:chExt cx="4419600" cy="24384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837265" y="1676400"/>
                <a:ext cx="4419600" cy="2438400"/>
              </a:xfrm>
              <a:prstGeom prst="roundRect">
                <a:avLst>
                  <a:gd name="adj" fmla="val 8854"/>
                </a:avLst>
              </a:prstGeom>
              <a:solidFill>
                <a:srgbClr val="FBFBFB"/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120579" y="1773561"/>
                <a:ext cx="21408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User Registration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305235" y="2156935"/>
                <a:ext cx="689612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Login:</a:t>
                </a:r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305235" y="2485933"/>
                <a:ext cx="1157654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Password:</a:t>
                </a:r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305234" y="2842112"/>
                <a:ext cx="1885765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Confirm Password:</a:t>
                </a:r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2709281" y="3429000"/>
                <a:ext cx="1007559" cy="304800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1"/>
                <a:tileRect/>
              </a:gra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Save</a:t>
                </a: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4402640" y="3429000"/>
                <a:ext cx="1007559" cy="304800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1"/>
                <a:tileRect/>
              </a:gra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Cancel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4231205" y="4704052"/>
              <a:ext cx="1219200" cy="2008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31205" y="5036029"/>
              <a:ext cx="1219200" cy="2008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31205" y="5389229"/>
              <a:ext cx="1219200" cy="2008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741141" y="4267200"/>
            <a:ext cx="53332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rgbClr val="FF0000"/>
                </a:solidFill>
              </a:rPr>
              <a:t>Requirement:</a:t>
            </a:r>
          </a:p>
          <a:p>
            <a:pPr lvl="0"/>
            <a:r>
              <a:rPr lang="en-US" sz="2000" dirty="0" smtClean="0"/>
              <a:t>System should allow to register a new user</a:t>
            </a:r>
            <a:endParaRPr lang="en-US" sz="2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4648200" y="2980228"/>
            <a:ext cx="3810000" cy="1562794"/>
            <a:chOff x="4876800" y="2094805"/>
            <a:chExt cx="3810000" cy="1562794"/>
          </a:xfrm>
        </p:grpSpPr>
        <p:sp>
          <p:nvSpPr>
            <p:cNvPr id="39" name="Rounded Rectangle 38"/>
            <p:cNvSpPr/>
            <p:nvPr/>
          </p:nvSpPr>
          <p:spPr>
            <a:xfrm>
              <a:off x="4876800" y="2094805"/>
              <a:ext cx="3810000" cy="1562794"/>
            </a:xfrm>
            <a:prstGeom prst="roundRect">
              <a:avLst>
                <a:gd name="adj" fmla="val 8854"/>
              </a:avLst>
            </a:prstGeom>
            <a:solidFill>
              <a:srgbClr val="FBFBFB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21986" y="2251870"/>
              <a:ext cx="19196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rPr>
                <a:t>Congratulation!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297836" y="2704609"/>
              <a:ext cx="29679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rPr>
                <a:t>New user was successfully added.</a:t>
              </a:r>
              <a:endPara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278019" y="3141736"/>
              <a:ext cx="1007559" cy="292436"/>
            </a:xfrm>
            <a:prstGeom prst="roundRect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rPr>
                <a:t>OK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7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981200" y="1851511"/>
            <a:ext cx="4419600" cy="2339489"/>
          </a:xfrm>
          <a:prstGeom prst="roundRect">
            <a:avLst>
              <a:gd name="adj" fmla="val 8854"/>
            </a:avLst>
          </a:prstGeom>
          <a:solidFill>
            <a:srgbClr val="FBFBFB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495800" y="2537371"/>
            <a:ext cx="1219200" cy="19265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95800" y="2855882"/>
            <a:ext cx="1219200" cy="19265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495800" y="3194755"/>
            <a:ext cx="1219200" cy="19265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84697"/>
            <a:ext cx="4496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a new defect. Practice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19559" y="2081676"/>
            <a:ext cx="2140842" cy="354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User Registration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04215" y="2462672"/>
            <a:ext cx="689612" cy="280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Login: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04215" y="2843672"/>
            <a:ext cx="1157654" cy="280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Password: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04214" y="3148472"/>
            <a:ext cx="1885765" cy="280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Confirm Password: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908261" y="3669964"/>
            <a:ext cx="1007559" cy="292436"/>
          </a:xfrm>
          <a:prstGeom prst="roundRect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5400000" scaled="1"/>
            <a:tileRect/>
          </a:gra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Save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601620" y="3669964"/>
            <a:ext cx="1007559" cy="292436"/>
          </a:xfrm>
          <a:prstGeom prst="roundRect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5400000" scaled="1"/>
            <a:tileRect/>
          </a:gra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Cancel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27197" y="4751457"/>
            <a:ext cx="75500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rgbClr val="FF0000"/>
                </a:solidFill>
              </a:rPr>
              <a:t>Defect:</a:t>
            </a:r>
          </a:p>
          <a:p>
            <a:pPr lvl="0"/>
            <a:r>
              <a:rPr lang="en-US" sz="2000" dirty="0" smtClean="0"/>
              <a:t>Values entered in “Password” and “Confirm Password” do not match, but user was registered successfully.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031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4697"/>
            <a:ext cx="4566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a new defect. Example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667000" y="855626"/>
            <a:ext cx="494813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833336" y="855626"/>
            <a:ext cx="6781800" cy="574335"/>
            <a:chOff x="914400" y="1295400"/>
            <a:chExt cx="6781800" cy="685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14400" y="1295400"/>
              <a:ext cx="0" cy="68580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14400" y="1981200"/>
              <a:ext cx="678180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696200" y="1295400"/>
              <a:ext cx="0" cy="68580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1295400"/>
              <a:ext cx="174454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036084" y="685800"/>
            <a:ext cx="1398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Detection Info</a:t>
            </a:r>
            <a:endParaRPr lang="en-US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88854" y="1060629"/>
            <a:ext cx="833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By</a:t>
            </a:r>
            <a:r>
              <a:rPr lang="en-US" sz="1600" dirty="0" smtClean="0"/>
              <a:t>: </a:t>
            </a:r>
            <a:r>
              <a:rPr lang="en-US" sz="1600" dirty="0" err="1" smtClean="0"/>
              <a:t>jkad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3321810" y="103745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On</a:t>
            </a:r>
            <a:r>
              <a:rPr lang="en-US" sz="1600" dirty="0" smtClean="0"/>
              <a:t>: 1/10/2011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5562600" y="1055132"/>
            <a:ext cx="1649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Version</a:t>
            </a:r>
            <a:r>
              <a:rPr lang="en-US" sz="1600" dirty="0" smtClean="0"/>
              <a:t>: 1.1.8.2.1</a:t>
            </a:r>
            <a:endParaRPr lang="en-US" sz="16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833336" y="1523999"/>
            <a:ext cx="6781800" cy="4648201"/>
            <a:chOff x="838200" y="2273142"/>
            <a:chExt cx="6781800" cy="1079658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838200" y="2273142"/>
              <a:ext cx="0" cy="1079658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838200" y="3352800"/>
              <a:ext cx="678180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7620000" y="2273142"/>
              <a:ext cx="0" cy="1079658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38200" y="2273142"/>
              <a:ext cx="678180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1007790" y="1600200"/>
            <a:ext cx="1331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Project</a:t>
            </a:r>
            <a:r>
              <a:rPr lang="en-US" sz="1600" dirty="0" smtClean="0"/>
              <a:t>: RPTG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2582945" y="1600200"/>
            <a:ext cx="1429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Priority</a:t>
            </a:r>
            <a:r>
              <a:rPr lang="en-US" sz="1600" dirty="0" smtClean="0"/>
              <a:t>: 1-Low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5173041" y="1639019"/>
            <a:ext cx="1547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Severity</a:t>
            </a:r>
            <a:r>
              <a:rPr lang="en-US" sz="1600" dirty="0" smtClean="0"/>
              <a:t>: Critical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982745" y="1992868"/>
            <a:ext cx="4479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Summary</a:t>
            </a:r>
            <a:r>
              <a:rPr lang="en-US" sz="1600" dirty="0"/>
              <a:t>: Exception appears on </a:t>
            </a:r>
            <a:r>
              <a:rPr lang="en-US" sz="1600" dirty="0" smtClean="0"/>
              <a:t>adding a new user.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1007790" y="2314169"/>
            <a:ext cx="6317132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Description</a:t>
            </a:r>
            <a:r>
              <a:rPr lang="en-US" sz="1600" dirty="0"/>
              <a:t>: </a:t>
            </a:r>
            <a:endParaRPr lang="en-US" sz="1600" dirty="0" smtClean="0"/>
          </a:p>
          <a:p>
            <a:endParaRPr lang="en-US" sz="500" dirty="0" smtClean="0"/>
          </a:p>
          <a:p>
            <a:r>
              <a:rPr lang="en-US" sz="1400" i="1" dirty="0" smtClean="0"/>
              <a:t>Initial </a:t>
            </a:r>
            <a:r>
              <a:rPr lang="en-US" sz="1400" i="1" dirty="0"/>
              <a:t>conditions: </a:t>
            </a:r>
            <a:r>
              <a:rPr lang="en-US" sz="1400" dirty="0" smtClean="0"/>
              <a:t>Windows 7 OS is installed. Problem doesn't reproduce in Windows Vista and Windows XP.</a:t>
            </a:r>
            <a:endParaRPr lang="en-US" sz="1400" dirty="0"/>
          </a:p>
          <a:p>
            <a:endParaRPr lang="en-US" sz="1400" dirty="0"/>
          </a:p>
          <a:p>
            <a:r>
              <a:rPr lang="en-US" sz="1400" i="1" dirty="0"/>
              <a:t>Scenario:</a:t>
            </a:r>
          </a:p>
          <a:p>
            <a:r>
              <a:rPr lang="en-US" sz="1400" dirty="0"/>
              <a:t>1. </a:t>
            </a:r>
            <a:r>
              <a:rPr lang="en-US" sz="1400" dirty="0" smtClean="0"/>
              <a:t>Select “User Registration" option from Main Menu.</a:t>
            </a:r>
            <a:endParaRPr lang="en-US" sz="1400" dirty="0"/>
          </a:p>
          <a:p>
            <a:r>
              <a:rPr lang="en-US" sz="1400" dirty="0"/>
              <a:t>2. In opened </a:t>
            </a:r>
            <a:r>
              <a:rPr lang="en-US" sz="1400" dirty="0" smtClean="0"/>
              <a:t>“User Registration" enter appropriate values to “Login”, “Password” and “Confirm Password” fields accordingly.</a:t>
            </a:r>
          </a:p>
          <a:p>
            <a:r>
              <a:rPr lang="en-US" sz="1400" dirty="0" smtClean="0"/>
              <a:t>3. Press “Save” button.</a:t>
            </a:r>
          </a:p>
          <a:p>
            <a:r>
              <a:rPr lang="en-US" sz="1400" dirty="0" smtClean="0"/>
              <a:t>Expected result: User was successfully registered.</a:t>
            </a:r>
            <a:endParaRPr lang="en-US" sz="1400" dirty="0"/>
          </a:p>
          <a:p>
            <a:r>
              <a:rPr lang="en-US" sz="1400" dirty="0"/>
              <a:t>Actual result: Unhandled exception appears.</a:t>
            </a:r>
          </a:p>
          <a:p>
            <a:endParaRPr lang="en-US" sz="1400" dirty="0"/>
          </a:p>
          <a:p>
            <a:r>
              <a:rPr lang="en-US" sz="1400" i="1" dirty="0"/>
              <a:t>Problem also reproduced</a:t>
            </a:r>
            <a:r>
              <a:rPr lang="en-US" sz="1400" dirty="0" smtClean="0"/>
              <a:t>: </a:t>
            </a:r>
            <a:r>
              <a:rPr lang="en-US" sz="1400" dirty="0"/>
              <a:t>If </a:t>
            </a:r>
            <a:r>
              <a:rPr lang="en-US" sz="1400" dirty="0" smtClean="0"/>
              <a:t>{…}. 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Exception screen shot and description see in attach.</a:t>
            </a:r>
          </a:p>
        </p:txBody>
      </p:sp>
    </p:spTree>
    <p:extLst>
      <p:ext uri="{BB962C8B-B14F-4D97-AF65-F5344CB8AC3E}">
        <p14:creationId xmlns:p14="http://schemas.microsoft.com/office/powerpoint/2010/main" val="180583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1423" y="381000"/>
            <a:ext cx="100059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Users\jkad\Desktop\Trainings\SoftReports\Pictures\Vopro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802" y="1976870"/>
            <a:ext cx="1905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914400" y="3581400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4. Describe the defect’s lifecycle and it’s main statuses.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71631" y="1371600"/>
            <a:ext cx="3776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1. What is Defect Tracking system?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8648" y="2791447"/>
            <a:ext cx="640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3.Describe the main </a:t>
            </a:r>
            <a:r>
              <a:rPr lang="en-US" b="1" dirty="0"/>
              <a:t>features </a:t>
            </a:r>
            <a:r>
              <a:rPr lang="en-US" b="1" dirty="0" smtClean="0"/>
              <a:t>of </a:t>
            </a:r>
            <a:r>
              <a:rPr lang="en-US" b="1" dirty="0"/>
              <a:t>defect </a:t>
            </a:r>
            <a:r>
              <a:rPr lang="en-US" b="1" dirty="0"/>
              <a:t>tracking </a:t>
            </a:r>
            <a:r>
              <a:rPr lang="en-US" b="1" dirty="0" smtClean="0"/>
              <a:t>process.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871631" y="2011376"/>
            <a:ext cx="63647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2. What Defect Tracking systems do you know?</a:t>
            </a:r>
          </a:p>
          <a:p>
            <a:r>
              <a:rPr lang="en-US" b="1" dirty="0" smtClean="0"/>
              <a:t>Name the main their features.</a:t>
            </a:r>
          </a:p>
        </p:txBody>
      </p:sp>
    </p:spTree>
    <p:extLst>
      <p:ext uri="{BB962C8B-B14F-4D97-AF65-F5344CB8AC3E}">
        <p14:creationId xmlns:p14="http://schemas.microsoft.com/office/powerpoint/2010/main" val="22891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56095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6320938" cy="460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9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56095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kad\Desktop\Trainings\Testing\Bug_in_Gla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200377"/>
            <a:ext cx="2046265" cy="169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1" y="1524000"/>
            <a:ext cx="7848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Bug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is a mismatch between the expected result and actual result of software program behavior.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1" y="2595277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Bug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is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a problem that causes a program to crash or produce invalid output. </a:t>
            </a:r>
          </a:p>
        </p:txBody>
      </p:sp>
    </p:spTree>
    <p:extLst>
      <p:ext uri="{BB962C8B-B14F-4D97-AF65-F5344CB8AC3E}">
        <p14:creationId xmlns:p14="http://schemas.microsoft.com/office/powerpoint/2010/main" val="194282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9256" y="533400"/>
            <a:ext cx="51532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goal of testers?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524000"/>
            <a:ext cx="4971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haroni" pitchFamily="2" charset="-79"/>
                <a:cs typeface="Aharoni" pitchFamily="2" charset="-79"/>
              </a:rPr>
              <a:t>The goal of a software tester is to find bugs.</a:t>
            </a:r>
          </a:p>
        </p:txBody>
      </p:sp>
      <p:pic>
        <p:nvPicPr>
          <p:cNvPr id="2050" name="Picture 2" descr="C:\Users\jkad\Desktop\Trainings\Testing\iStock_000010088388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580667"/>
            <a:ext cx="3852526" cy="157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0" y="2580667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haroni" pitchFamily="2" charset="-79"/>
                <a:cs typeface="Aharoni" pitchFamily="2" charset="-79"/>
              </a:rPr>
              <a:t>The goal of a software tester is to find bugs </a:t>
            </a:r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and find them as early as possible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4154406"/>
            <a:ext cx="6617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haroni" pitchFamily="2" charset="-79"/>
                <a:cs typeface="Aharoni" pitchFamily="2" charset="-79"/>
              </a:rPr>
              <a:t>The goal of a software tester is to find bugs, find them as early as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possible </a:t>
            </a:r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and make sure they get fixed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193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826" y="457200"/>
            <a:ext cx="45402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Bugs on different stages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34560" y="3376120"/>
            <a:ext cx="668773" cy="369332"/>
          </a:xfrm>
          <a:prstGeom prst="rect">
            <a:avLst/>
          </a:prstGeom>
          <a:ln>
            <a:solidFill>
              <a:srgbClr val="FF7C8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066800" y="1789662"/>
            <a:ext cx="1404295" cy="369332"/>
          </a:xfrm>
          <a:prstGeom prst="rect">
            <a:avLst/>
          </a:prstGeom>
          <a:ln>
            <a:solidFill>
              <a:srgbClr val="FF7C8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Specification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356013" y="2583928"/>
            <a:ext cx="825867" cy="369332"/>
          </a:xfrm>
          <a:prstGeom prst="rect">
            <a:avLst/>
          </a:prstGeom>
          <a:ln>
            <a:solidFill>
              <a:srgbClr val="FF7C8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Design</a:t>
            </a:r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1768947" y="2158994"/>
            <a:ext cx="1" cy="424934"/>
          </a:xfrm>
          <a:prstGeom prst="straightConnector1">
            <a:avLst/>
          </a:prstGeom>
          <a:ln>
            <a:solidFill>
              <a:srgbClr val="FF7C80"/>
            </a:solidFill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8" idx="2"/>
            <a:endCxn id="5" idx="0"/>
          </p:cNvCxnSpPr>
          <p:nvPr/>
        </p:nvCxnSpPr>
        <p:spPr>
          <a:xfrm>
            <a:off x="1768947" y="2953260"/>
            <a:ext cx="0" cy="422860"/>
          </a:xfrm>
          <a:prstGeom prst="straightConnector1">
            <a:avLst/>
          </a:prstGeom>
          <a:ln>
            <a:solidFill>
              <a:srgbClr val="FF7C80"/>
            </a:solidFill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pic>
        <p:nvPicPr>
          <p:cNvPr id="16" name="Picture 15"/>
          <p:cNvPicPr/>
          <p:nvPr/>
        </p:nvPicPr>
        <p:blipFill>
          <a:blip r:embed="rId2"/>
          <a:stretch>
            <a:fillRect/>
          </a:stretch>
        </p:blipFill>
        <p:spPr>
          <a:xfrm>
            <a:off x="3657600" y="2106661"/>
            <a:ext cx="4008408" cy="248440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43220" y="4063994"/>
            <a:ext cx="851452" cy="369332"/>
          </a:xfrm>
          <a:prstGeom prst="rect">
            <a:avLst/>
          </a:prstGeom>
          <a:ln>
            <a:solidFill>
              <a:srgbClr val="FF7C8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Testing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1309621" y="4757255"/>
            <a:ext cx="918649" cy="369332"/>
          </a:xfrm>
          <a:prstGeom prst="rect">
            <a:avLst/>
          </a:prstGeom>
          <a:ln>
            <a:solidFill>
              <a:srgbClr val="FF7C8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Release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5" idx="2"/>
            <a:endCxn id="11" idx="0"/>
          </p:cNvCxnSpPr>
          <p:nvPr/>
        </p:nvCxnSpPr>
        <p:spPr>
          <a:xfrm flipH="1">
            <a:off x="1768946" y="3745452"/>
            <a:ext cx="1" cy="318542"/>
          </a:xfrm>
          <a:prstGeom prst="straightConnector1">
            <a:avLst/>
          </a:prstGeom>
          <a:ln>
            <a:solidFill>
              <a:srgbClr val="FF7C80"/>
            </a:solidFill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stCxn id="11" idx="2"/>
            <a:endCxn id="12" idx="0"/>
          </p:cNvCxnSpPr>
          <p:nvPr/>
        </p:nvCxnSpPr>
        <p:spPr>
          <a:xfrm>
            <a:off x="1768946" y="4433326"/>
            <a:ext cx="0" cy="323929"/>
          </a:xfrm>
          <a:prstGeom prst="straightConnector1">
            <a:avLst/>
          </a:prstGeom>
          <a:ln>
            <a:solidFill>
              <a:srgbClr val="FF7C80"/>
            </a:solidFill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863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826" y="457200"/>
            <a:ext cx="61716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Reasons of registering a new bug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1712018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Aharoni" pitchFamily="2" charset="-79"/>
                <a:cs typeface="Aharoni" pitchFamily="2" charset="-79"/>
              </a:rPr>
              <a:t>The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software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does (doesn't do) something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that the product specification says it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shouldn’t (should)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do.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2962870"/>
            <a:ext cx="73597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Aharoni" pitchFamily="2" charset="-79"/>
                <a:cs typeface="Aharoni" pitchFamily="2" charset="-79"/>
              </a:rPr>
              <a:t>The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software is difficult to understand, hard to use, slow, or in the software tester's eyes will be viewed by the end user as just plain not right.</a:t>
            </a:r>
          </a:p>
        </p:txBody>
      </p:sp>
    </p:spTree>
    <p:extLst>
      <p:ext uri="{BB962C8B-B14F-4D97-AF65-F5344CB8AC3E}">
        <p14:creationId xmlns:p14="http://schemas.microsoft.com/office/powerpoint/2010/main" val="28215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84400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/ Categories of problems in a program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32619" y="4749969"/>
            <a:ext cx="21867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 smtClean="0"/>
              <a:t>Non-functional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914400" y="1374420"/>
            <a:ext cx="15238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/>
              <a:t>Core dump</a:t>
            </a:r>
          </a:p>
        </p:txBody>
      </p:sp>
      <p:sp>
        <p:nvSpPr>
          <p:cNvPr id="5" name="Rectangle 4"/>
          <p:cNvSpPr/>
          <p:nvPr/>
        </p:nvSpPr>
        <p:spPr>
          <a:xfrm>
            <a:off x="932619" y="2006770"/>
            <a:ext cx="183095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/>
              <a:t>Business Logic</a:t>
            </a:r>
          </a:p>
        </p:txBody>
      </p:sp>
      <p:sp>
        <p:nvSpPr>
          <p:cNvPr id="6" name="Rectangle 5"/>
          <p:cNvSpPr/>
          <p:nvPr/>
        </p:nvSpPr>
        <p:spPr>
          <a:xfrm>
            <a:off x="947220" y="2642248"/>
            <a:ext cx="13253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/>
              <a:t>Interface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947220" y="3317978"/>
            <a:ext cx="138185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 smtClean="0"/>
              <a:t>Grammar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947220" y="4065937"/>
            <a:ext cx="2093202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/>
              <a:t>Inconvenient use</a:t>
            </a:r>
          </a:p>
        </p:txBody>
      </p:sp>
      <p:sp>
        <p:nvSpPr>
          <p:cNvPr id="9" name="Rectangle 8"/>
          <p:cNvSpPr/>
          <p:nvPr/>
        </p:nvSpPr>
        <p:spPr>
          <a:xfrm>
            <a:off x="4925603" y="2177377"/>
            <a:ext cx="151188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 smtClean="0"/>
              <a:t>Deficiency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925602" y="3011842"/>
            <a:ext cx="178555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 smtClean="0"/>
              <a:t>Enhancement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925602" y="3884740"/>
            <a:ext cx="1029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 smtClean="0"/>
              <a:t>Other</a:t>
            </a:r>
            <a:endParaRPr lang="en-US" b="1" dirty="0"/>
          </a:p>
        </p:txBody>
      </p:sp>
      <p:sp>
        <p:nvSpPr>
          <p:cNvPr id="14" name="Right Arrow 13"/>
          <p:cNvSpPr/>
          <p:nvPr/>
        </p:nvSpPr>
        <p:spPr>
          <a:xfrm>
            <a:off x="3640112" y="2451988"/>
            <a:ext cx="685800" cy="1627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63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61012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Whether each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kad\Desktop\Trainings\Testing\Bug_in_Gla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200377"/>
            <a:ext cx="2046265" cy="169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2133600"/>
            <a:ext cx="5538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Bug, Error, Defect,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Issue,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Failure, Task and so on…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340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</TotalTime>
  <Words>992</Words>
  <Application>Microsoft Office PowerPoint</Application>
  <PresentationFormat>Экран (4:3)</PresentationFormat>
  <Paragraphs>211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Teacher</cp:lastModifiedBy>
  <cp:revision>197</cp:revision>
  <dcterms:created xsi:type="dcterms:W3CDTF">2006-08-16T00:00:00Z</dcterms:created>
  <dcterms:modified xsi:type="dcterms:W3CDTF">2013-02-01T16:35:56Z</dcterms:modified>
</cp:coreProperties>
</file>