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3"/>
  </p:notesMasterIdLst>
  <p:sldIdLst>
    <p:sldId id="280" r:id="rId2"/>
    <p:sldId id="314" r:id="rId3"/>
    <p:sldId id="315" r:id="rId4"/>
    <p:sldId id="281" r:id="rId5"/>
    <p:sldId id="322" r:id="rId6"/>
    <p:sldId id="323" r:id="rId7"/>
    <p:sldId id="324" r:id="rId8"/>
    <p:sldId id="325" r:id="rId9"/>
    <p:sldId id="311" r:id="rId10"/>
    <p:sldId id="326" r:id="rId11"/>
    <p:sldId id="28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3390"/>
    </p:cViewPr>
  </p:notesTextViewPr>
  <p:notesViewPr>
    <p:cSldViewPr>
      <p:cViewPr varScale="1">
        <p:scale>
          <a:sx n="100" d="100"/>
          <a:sy n="100" d="100"/>
        </p:scale>
        <p:origin x="-354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26-Jan-15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a:t>
            </a:r>
            <a:r>
              <a:rPr lang="ru-RU" sz="1200" b="0" i="0" kern="1200" dirty="0" smtClean="0">
                <a:solidFill>
                  <a:schemeClr val="tx1"/>
                </a:solidFill>
                <a:latin typeface="+mn-lt"/>
                <a:ea typeface="+mn-ea"/>
                <a:cs typeface="+mn-cs"/>
              </a:rPr>
              <a:t>5</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dirty="0" smtClean="0"/>
              <a:t>In a system designed to work out the tax to be paid: </a:t>
            </a:r>
          </a:p>
          <a:p>
            <a:r>
              <a:rPr lang="en-US" dirty="0" smtClean="0"/>
              <a:t>An employee has £4000 of salary tax free. </a:t>
            </a:r>
          </a:p>
          <a:p>
            <a:r>
              <a:rPr lang="en-US" dirty="0" smtClean="0"/>
              <a:t>The next £1500 is taxed at 10%. </a:t>
            </a:r>
          </a:p>
          <a:p>
            <a:r>
              <a:rPr lang="en-US" dirty="0" smtClean="0"/>
              <a:t>The next £28000 after that is taxed at 22%. </a:t>
            </a:r>
          </a:p>
          <a:p>
            <a:r>
              <a:rPr lang="en-US" dirty="0" smtClean="0"/>
              <a:t>Any further amount is taxed at 40%. </a:t>
            </a:r>
          </a:p>
          <a:p>
            <a:r>
              <a:rPr lang="en-US" dirty="0" smtClean="0"/>
              <a:t>To the nearest whole pound, which of these groups of numbers fall into three DIFFERENT equivalence classes? </a:t>
            </a:r>
          </a:p>
          <a:p>
            <a:endParaRPr lang="en-US" dirty="0" smtClean="0"/>
          </a:p>
          <a:p>
            <a:r>
              <a:rPr lang="en-US" dirty="0" smtClean="0"/>
              <a:t>A £4000; £5000; £5500. </a:t>
            </a:r>
          </a:p>
          <a:p>
            <a:r>
              <a:rPr lang="en-US" dirty="0" smtClean="0"/>
              <a:t>B £32001; £34000; £36500. </a:t>
            </a:r>
          </a:p>
          <a:p>
            <a:r>
              <a:rPr lang="en-US" dirty="0" smtClean="0"/>
              <a:t>C £28000; £28001; £32001. </a:t>
            </a:r>
          </a:p>
          <a:p>
            <a:r>
              <a:rPr lang="en-US" dirty="0" smtClean="0"/>
              <a:t>D £4000; £4200; £5600. </a:t>
            </a:r>
            <a:r>
              <a:rPr lang="en-US" dirty="0" smtClean="0"/>
              <a:t/>
            </a:r>
            <a:br>
              <a:rPr lang="en-US" dirty="0" smtClean="0"/>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dirty="0" smtClean="0"/>
              <a:t>Given the following specification, which of the following values for age are in the SAME equivalence partition? </a:t>
            </a:r>
            <a:endParaRPr lang="ru-RU" dirty="0" smtClean="0"/>
          </a:p>
          <a:p>
            <a:r>
              <a:rPr lang="en-US" dirty="0" smtClean="0"/>
              <a:t>If you are less than 18, you are too young to be insured.</a:t>
            </a:r>
            <a:endParaRPr lang="ru-RU" dirty="0" smtClean="0"/>
          </a:p>
          <a:p>
            <a:r>
              <a:rPr lang="en-US" dirty="0" smtClean="0"/>
              <a:t>Between 18 and 30 inclusive, you will receive a 20% discount. </a:t>
            </a:r>
            <a:endParaRPr lang="ru-RU" dirty="0" smtClean="0"/>
          </a:p>
          <a:p>
            <a:r>
              <a:rPr lang="en-US" dirty="0" smtClean="0"/>
              <a:t>Anyone over 30 is not eligible for a discount. </a:t>
            </a:r>
            <a:endParaRPr lang="ru-RU" dirty="0" smtClean="0"/>
          </a:p>
          <a:p>
            <a:endParaRPr lang="ru-RU" dirty="0" smtClean="0"/>
          </a:p>
          <a:p>
            <a:r>
              <a:rPr lang="en-US" dirty="0" smtClean="0"/>
              <a:t>A 17, 18, 19. </a:t>
            </a:r>
            <a:endParaRPr lang="ru-RU" dirty="0" smtClean="0"/>
          </a:p>
          <a:p>
            <a:r>
              <a:rPr lang="en-US" dirty="0" smtClean="0"/>
              <a:t>B 29, 30, 31. </a:t>
            </a:r>
            <a:endParaRPr lang="ru-RU" dirty="0" smtClean="0"/>
          </a:p>
          <a:p>
            <a:r>
              <a:rPr lang="en-US" dirty="0" smtClean="0"/>
              <a:t>C 18, 29, 30. </a:t>
            </a:r>
            <a:endParaRPr lang="ru-RU" dirty="0" smtClean="0"/>
          </a:p>
          <a:p>
            <a:r>
              <a:rPr lang="en-US" dirty="0" smtClean="0"/>
              <a:t>D 17, 29, 31.</a:t>
            </a:r>
            <a:endParaRPr lang="ru-RU" dirty="0" smtClean="0"/>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Consider the following techniques. Which are static and which are dynamic techniques? </a:t>
            </a:r>
            <a:endParaRPr lang="ru-RU" dirty="0" smtClean="0"/>
          </a:p>
          <a:p>
            <a:pPr marL="285750" indent="-285750">
              <a:buAutoNum type="romanLcPeriod"/>
            </a:pPr>
            <a:r>
              <a:rPr lang="en-US" dirty="0" smtClean="0"/>
              <a:t>Equivalence Partitioning. </a:t>
            </a:r>
            <a:endParaRPr lang="ru-RU" dirty="0" smtClean="0"/>
          </a:p>
          <a:p>
            <a:pPr marL="285750" indent="-285750">
              <a:buAutoNum type="romanLcPeriod"/>
            </a:pPr>
            <a:r>
              <a:rPr lang="en-US" dirty="0" smtClean="0"/>
              <a:t>Use Case Testing. </a:t>
            </a:r>
            <a:endParaRPr lang="ru-RU" dirty="0" smtClean="0"/>
          </a:p>
          <a:p>
            <a:pPr marL="285750" indent="-285750">
              <a:buAutoNum type="romanLcPeriod"/>
            </a:pPr>
            <a:r>
              <a:rPr lang="en-US" dirty="0" smtClean="0"/>
              <a:t>Data Flow Analysis. </a:t>
            </a:r>
            <a:endParaRPr lang="ru-RU" dirty="0" smtClean="0"/>
          </a:p>
          <a:p>
            <a:pPr marL="285750" indent="-285750">
              <a:buAutoNum type="romanLcPeriod"/>
            </a:pPr>
            <a:r>
              <a:rPr lang="en-US" dirty="0" smtClean="0"/>
              <a:t>Exploratory Testing. </a:t>
            </a:r>
            <a:endParaRPr lang="ru-RU" dirty="0" smtClean="0"/>
          </a:p>
          <a:p>
            <a:pPr marL="285750" indent="-285750">
              <a:buAutoNum type="romanLcPeriod"/>
            </a:pPr>
            <a:r>
              <a:rPr lang="en-US" dirty="0" smtClean="0"/>
              <a:t>Decision Testing. </a:t>
            </a:r>
            <a:endParaRPr lang="ru-RU" dirty="0" smtClean="0"/>
          </a:p>
          <a:p>
            <a:pPr marL="285750" indent="-285750">
              <a:buAutoNum type="romanLcPeriod"/>
            </a:pPr>
            <a:r>
              <a:rPr lang="en-US" dirty="0" smtClean="0"/>
              <a:t>Inspections.</a:t>
            </a:r>
            <a:endParaRPr lang="ru-RU" dirty="0" smtClean="0"/>
          </a:p>
          <a:p>
            <a:pPr marL="285750" indent="-285750">
              <a:buNone/>
            </a:pPr>
            <a:endParaRPr lang="ru-RU" dirty="0" smtClean="0"/>
          </a:p>
          <a:p>
            <a:pPr marL="285750" indent="-285750">
              <a:buNone/>
            </a:pPr>
            <a:r>
              <a:rPr lang="en-US" dirty="0" smtClean="0"/>
              <a:t>A </a:t>
            </a:r>
            <a:r>
              <a:rPr lang="en-US" dirty="0" err="1" smtClean="0"/>
              <a:t>i</a:t>
            </a:r>
            <a:r>
              <a:rPr lang="en-US" dirty="0" smtClean="0"/>
              <a:t>-iv are static, v-vi are dynamic. </a:t>
            </a:r>
            <a:endParaRPr lang="ru-RU" dirty="0" smtClean="0"/>
          </a:p>
          <a:p>
            <a:pPr marL="285750" indent="-285750">
              <a:buNone/>
            </a:pPr>
            <a:r>
              <a:rPr lang="en-US" dirty="0" smtClean="0"/>
              <a:t>B iii and vi are static, </a:t>
            </a:r>
            <a:r>
              <a:rPr lang="en-US" dirty="0" err="1" smtClean="0"/>
              <a:t>i</a:t>
            </a:r>
            <a:r>
              <a:rPr lang="en-US" dirty="0" smtClean="0"/>
              <a:t>, ii, iv and v are dynamic. </a:t>
            </a:r>
            <a:endParaRPr lang="ru-RU" dirty="0" smtClean="0"/>
          </a:p>
          <a:p>
            <a:pPr marL="285750" indent="-285750">
              <a:buNone/>
            </a:pPr>
            <a:r>
              <a:rPr lang="en-US" dirty="0" smtClean="0"/>
              <a:t>C ii, iii and vi are static, </a:t>
            </a:r>
            <a:r>
              <a:rPr lang="en-US" dirty="0" err="1" smtClean="0"/>
              <a:t>i</a:t>
            </a:r>
            <a:r>
              <a:rPr lang="en-US" dirty="0" smtClean="0"/>
              <a:t>, iv and v are dynamic. </a:t>
            </a:r>
            <a:endParaRPr lang="ru-RU" dirty="0" smtClean="0"/>
          </a:p>
          <a:p>
            <a:pPr marL="285750" indent="-285750">
              <a:buNone/>
            </a:pPr>
            <a:r>
              <a:rPr lang="en-US" dirty="0" smtClean="0"/>
              <a:t>D vi is static, </a:t>
            </a:r>
            <a:r>
              <a:rPr lang="en-US" dirty="0" err="1" smtClean="0"/>
              <a:t>i</a:t>
            </a:r>
            <a:r>
              <a:rPr lang="en-US" dirty="0" smtClean="0"/>
              <a:t>-v are dynamic.</a:t>
            </a:r>
            <a:endParaRPr lang="ru-RU"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dirty="0" smtClean="0"/>
              <a:t>One of the fields on a form contains a text box which accepts numeric values in the range of 18 to 25. Indentify the invalid Equivalence class</a:t>
            </a:r>
          </a:p>
          <a:p>
            <a:endParaRPr lang="en-US" dirty="0" smtClean="0"/>
          </a:p>
          <a:p>
            <a:r>
              <a:rPr lang="en-US" dirty="0" smtClean="0"/>
              <a:t>A 17 </a:t>
            </a:r>
          </a:p>
          <a:p>
            <a:r>
              <a:rPr lang="en-US" dirty="0" smtClean="0"/>
              <a:t>B 19 </a:t>
            </a:r>
          </a:p>
          <a:p>
            <a:r>
              <a:rPr lang="en-US" dirty="0" smtClean="0"/>
              <a:t>C 24 </a:t>
            </a:r>
          </a:p>
          <a:p>
            <a:r>
              <a:rPr lang="en-US" dirty="0" smtClean="0"/>
              <a:t>D 21 </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baseline="0" dirty="0" smtClean="0"/>
          </a:p>
          <a:p>
            <a:r>
              <a:rPr lang="en-US" dirty="0" smtClean="0"/>
              <a:t>What is the expected result for each of the following test cases?</a:t>
            </a:r>
          </a:p>
          <a:p>
            <a:endParaRPr lang="en-US" baseline="0" dirty="0" smtClean="0"/>
          </a:p>
          <a:p>
            <a:r>
              <a:rPr lang="en-US" baseline="0" dirty="0" smtClean="0"/>
              <a:t>		</a:t>
            </a:r>
            <a:r>
              <a:rPr lang="en-US" b="1" baseline="0" dirty="0" smtClean="0"/>
              <a:t>Rule 1	Rule 2	Rule 3	Rule 4</a:t>
            </a:r>
          </a:p>
          <a:p>
            <a:r>
              <a:rPr lang="en-US" b="1" baseline="0" dirty="0" smtClean="0"/>
              <a:t>Conditions:</a:t>
            </a:r>
          </a:p>
          <a:p>
            <a:r>
              <a:rPr lang="en-US" baseline="0" dirty="0" smtClean="0"/>
              <a:t>Indian resident?	False	True	</a:t>
            </a:r>
            <a:r>
              <a:rPr lang="en-US" baseline="0" dirty="0" err="1" smtClean="0"/>
              <a:t>True</a:t>
            </a:r>
            <a:r>
              <a:rPr lang="en-US" baseline="0" dirty="0" smtClean="0"/>
              <a:t>	</a:t>
            </a:r>
            <a:r>
              <a:rPr lang="en-US" baseline="0" dirty="0" err="1" smtClean="0"/>
              <a:t>True</a:t>
            </a:r>
            <a:endParaRPr lang="en-US" baseline="0" dirty="0" smtClean="0"/>
          </a:p>
          <a:p>
            <a:r>
              <a:rPr lang="en-US" baseline="0" dirty="0" smtClean="0"/>
              <a:t>Age between 18 – 55?	Don’t care	False	True	</a:t>
            </a:r>
            <a:r>
              <a:rPr lang="en-US" baseline="0" dirty="0" err="1" smtClean="0"/>
              <a:t>True</a:t>
            </a:r>
            <a:endParaRPr lang="en-US" baseline="0" dirty="0" smtClean="0"/>
          </a:p>
          <a:p>
            <a:r>
              <a:rPr lang="en-US" baseline="0" dirty="0" smtClean="0"/>
              <a:t>Married?		Don’t care	Don’t care	False	True</a:t>
            </a:r>
          </a:p>
          <a:p>
            <a:r>
              <a:rPr lang="en-US" b="1" baseline="0" dirty="0" smtClean="0"/>
              <a:t>Actions:</a:t>
            </a:r>
          </a:p>
          <a:p>
            <a:r>
              <a:rPr lang="en-US" baseline="0" dirty="0" smtClean="0"/>
              <a:t>Issue </a:t>
            </a:r>
            <a:r>
              <a:rPr lang="en-US" baseline="0" dirty="0" err="1" smtClean="0"/>
              <a:t>Memebership</a:t>
            </a:r>
            <a:r>
              <a:rPr lang="en-US" baseline="0" dirty="0" smtClean="0"/>
              <a:t>?	False	</a:t>
            </a:r>
            <a:r>
              <a:rPr lang="en-US" baseline="0" dirty="0" err="1" smtClean="0"/>
              <a:t>False</a:t>
            </a:r>
            <a:r>
              <a:rPr lang="en-US" baseline="0" dirty="0" smtClean="0"/>
              <a:t>	True	</a:t>
            </a:r>
            <a:r>
              <a:rPr lang="en-US" baseline="0" dirty="0" err="1" smtClean="0"/>
              <a:t>True</a:t>
            </a:r>
            <a:endParaRPr lang="en-US" baseline="0" dirty="0" smtClean="0"/>
          </a:p>
          <a:p>
            <a:r>
              <a:rPr lang="en-US" baseline="0" dirty="0" smtClean="0"/>
              <a:t>Offer 10% discount?	False	</a:t>
            </a:r>
            <a:r>
              <a:rPr lang="en-US" baseline="0" dirty="0" err="1" smtClean="0"/>
              <a:t>False</a:t>
            </a:r>
            <a:r>
              <a:rPr lang="en-US" baseline="0" dirty="0" smtClean="0"/>
              <a:t>	True	False</a:t>
            </a:r>
          </a:p>
          <a:p>
            <a:endParaRPr lang="en-US" baseline="0" dirty="0" smtClean="0"/>
          </a:p>
          <a:p>
            <a:r>
              <a:rPr lang="en-US" dirty="0" smtClean="0"/>
              <a:t>A.TC1: </a:t>
            </a:r>
            <a:r>
              <a:rPr lang="en-US" dirty="0" err="1" smtClean="0"/>
              <a:t>Anand</a:t>
            </a:r>
            <a:r>
              <a:rPr lang="en-US" dirty="0" smtClean="0"/>
              <a:t> is a 32 year old married, residing in </a:t>
            </a:r>
            <a:r>
              <a:rPr lang="en-US" dirty="0" err="1" smtClean="0"/>
              <a:t>Kolkatta</a:t>
            </a:r>
            <a:r>
              <a:rPr lang="en-US" dirty="0" smtClean="0"/>
              <a:t>. </a:t>
            </a:r>
          </a:p>
          <a:p>
            <a:r>
              <a:rPr lang="en-US" dirty="0" smtClean="0"/>
              <a:t>B.TC3: </a:t>
            </a:r>
            <a:r>
              <a:rPr lang="en-US" dirty="0" err="1" smtClean="0"/>
              <a:t>Attapattu</a:t>
            </a:r>
            <a:r>
              <a:rPr lang="en-US" dirty="0" smtClean="0"/>
              <a:t> is a 65 year old married person, residing in Colombo. </a:t>
            </a:r>
          </a:p>
          <a:p>
            <a:endParaRPr lang="en-US" baseline="0" dirty="0" smtClean="0"/>
          </a:p>
          <a:p>
            <a:r>
              <a:rPr lang="en-US" dirty="0" smtClean="0"/>
              <a:t>A A – Issue membership, 10% discount, B – Issue membership, offer no discount. </a:t>
            </a:r>
          </a:p>
          <a:p>
            <a:r>
              <a:rPr lang="en-US" dirty="0" smtClean="0"/>
              <a:t>B A – Don’t Issue membership, B – Don’t offer discount. </a:t>
            </a:r>
          </a:p>
          <a:p>
            <a:r>
              <a:rPr lang="en-US" dirty="0" smtClean="0"/>
              <a:t>C A – Issue membership, no discount, B – Don’t Issue membership.</a:t>
            </a:r>
          </a:p>
          <a:p>
            <a:r>
              <a:rPr lang="en-US" dirty="0" smtClean="0"/>
              <a:t>D A - Issue membership, no discount, B- Issue membership with 10% discount.</a:t>
            </a:r>
          </a:p>
          <a:p>
            <a:endParaRPr lang="en-US"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В отличие от динамического тестирования, которое требует запуска ПО, при </a:t>
            </a:r>
            <a:r>
              <a:rPr lang="ru-RU" b="1" dirty="0" smtClean="0"/>
              <a:t>статическом тестировании </a:t>
            </a:r>
            <a:r>
              <a:rPr lang="ru-RU" dirty="0" smtClean="0"/>
              <a:t>код или проектная документация исследуется вручную (рецензирование) или с помощью автоматизированных средств анализа (статический анализ) без исполнения кода.</a:t>
            </a:r>
            <a:endParaRPr lang="en-US" dirty="0" smtClean="0"/>
          </a:p>
          <a:p>
            <a:endParaRPr lang="en-US" dirty="0" smtClean="0"/>
          </a:p>
          <a:p>
            <a:r>
              <a:rPr lang="ru-RU" b="1" dirty="0" smtClean="0"/>
              <a:t>Рецензирование</a:t>
            </a:r>
            <a:r>
              <a:rPr lang="ru-RU" dirty="0" smtClean="0"/>
              <a:t> - вид тестирования ПО (включая код), который может проводиться перед динамическим тестированием. Исправление дефектов, обнаруженных во время рецензирования на ранних этапах жизненного цикла ПО (например, дефектов, найденных в требованиях), часто обходится значительно дешевле по сравнению с дефектами, найденными во время выполнения тестов и исполнения кода. </a:t>
            </a:r>
            <a:endParaRPr lang="en-US" dirty="0" smtClean="0"/>
          </a:p>
          <a:p>
            <a:endParaRPr lang="en-US" dirty="0" smtClean="0"/>
          </a:p>
          <a:p>
            <a:r>
              <a:rPr lang="ru-RU" dirty="0" smtClean="0"/>
              <a:t>Рецензирование может проводиться вручную или с помощью специальных программных средств.</a:t>
            </a:r>
            <a:r>
              <a:rPr lang="en-US" dirty="0" smtClean="0"/>
              <a:t> </a:t>
            </a:r>
            <a:r>
              <a:rPr lang="ru-RU" dirty="0" smtClean="0"/>
              <a:t>Главной составляющей ручного процесса является исследование и комментирование программного продукта. </a:t>
            </a:r>
            <a:endParaRPr lang="en-US" dirty="0" smtClean="0"/>
          </a:p>
          <a:p>
            <a:endParaRPr lang="en-US" dirty="0" smtClean="0"/>
          </a:p>
          <a:p>
            <a:r>
              <a:rPr lang="ru-RU" dirty="0" smtClean="0"/>
              <a:t>Рецензирование может проводиться для любого продукта, связанного с разработкой ПО, включая спецификации требований и дизайна, код, планы тестирования, спецификации тестирования, тестовые сценарии, руководства пользователя, а также </a:t>
            </a:r>
            <a:r>
              <a:rPr lang="ru-RU" dirty="0" err="1" smtClean="0"/>
              <a:t>вебстраницы</a:t>
            </a:r>
            <a:r>
              <a:rPr lang="ru-RU" dirty="0" smtClean="0"/>
              <a:t>.</a:t>
            </a:r>
            <a:endParaRPr lang="en-US" dirty="0" smtClean="0"/>
          </a:p>
          <a:p>
            <a:endParaRPr lang="en-US" dirty="0" smtClean="0"/>
          </a:p>
          <a:p>
            <a:r>
              <a:rPr lang="ru-RU" dirty="0" smtClean="0"/>
              <a:t>Преимущества рецензирования:</a:t>
            </a:r>
            <a:endParaRPr lang="en-US" dirty="0" smtClean="0"/>
          </a:p>
          <a:p>
            <a:pPr>
              <a:buFont typeface="Arial" pitchFamily="34" charset="0"/>
              <a:buChar char="•"/>
            </a:pPr>
            <a:r>
              <a:rPr lang="ru-RU" dirty="0" smtClean="0"/>
              <a:t>раннее обнаружение и исправление дефектов</a:t>
            </a:r>
            <a:endParaRPr lang="en-US" dirty="0" smtClean="0"/>
          </a:p>
          <a:p>
            <a:pPr>
              <a:buFont typeface="Arial" pitchFamily="34" charset="0"/>
              <a:buChar char="•"/>
            </a:pPr>
            <a:r>
              <a:rPr lang="ru-RU" dirty="0" smtClean="0"/>
              <a:t>улучшение продуктивности разработки</a:t>
            </a:r>
            <a:endParaRPr lang="en-US" dirty="0" smtClean="0"/>
          </a:p>
          <a:p>
            <a:pPr>
              <a:buFont typeface="Arial" pitchFamily="34" charset="0"/>
              <a:buChar char="•"/>
            </a:pPr>
            <a:r>
              <a:rPr lang="ru-RU" dirty="0" smtClean="0"/>
              <a:t>уменьшение времени разработки</a:t>
            </a:r>
            <a:endParaRPr lang="en-US" dirty="0" smtClean="0"/>
          </a:p>
          <a:p>
            <a:pPr>
              <a:buFont typeface="Arial" pitchFamily="34" charset="0"/>
              <a:buChar char="•"/>
            </a:pPr>
            <a:r>
              <a:rPr lang="ru-RU" dirty="0" smtClean="0"/>
              <a:t>уменьшение времени и стоимости тестирования</a:t>
            </a:r>
            <a:endParaRPr lang="en-US" dirty="0" smtClean="0"/>
          </a:p>
          <a:p>
            <a:pPr>
              <a:buFont typeface="Arial" pitchFamily="34" charset="0"/>
              <a:buChar char="•"/>
            </a:pPr>
            <a:r>
              <a:rPr lang="ru-RU" dirty="0" smtClean="0"/>
              <a:t>сокращение стоимости жизненного цикла</a:t>
            </a:r>
            <a:endParaRPr lang="en-US" dirty="0" smtClean="0"/>
          </a:p>
          <a:p>
            <a:pPr>
              <a:buFont typeface="Arial" pitchFamily="34" charset="0"/>
              <a:buChar char="•"/>
            </a:pPr>
            <a:r>
              <a:rPr lang="ru-RU" dirty="0" smtClean="0"/>
              <a:t>уменьшение числа дефектов</a:t>
            </a:r>
            <a:endParaRPr lang="en-US" dirty="0" smtClean="0"/>
          </a:p>
          <a:p>
            <a:pPr>
              <a:buFont typeface="Arial" pitchFamily="34" charset="0"/>
              <a:buChar char="•"/>
            </a:pPr>
            <a:r>
              <a:rPr lang="ru-RU" dirty="0" smtClean="0"/>
              <a:t>улучшение коммуникаций</a:t>
            </a:r>
            <a:endParaRPr lang="en-US" dirty="0" smtClean="0"/>
          </a:p>
          <a:p>
            <a:endParaRPr lang="en-US" dirty="0" smtClean="0"/>
          </a:p>
          <a:p>
            <a:r>
              <a:rPr lang="ru-RU" dirty="0" smtClean="0"/>
              <a:t>Во время рецензирования могут быть найдены упущения, например, в требованиях, которые маловероятно найти во время динамического тестирования.</a:t>
            </a:r>
            <a:endParaRPr lang="en-US" dirty="0" smtClean="0"/>
          </a:p>
          <a:p>
            <a:r>
              <a:rPr lang="ru-RU" dirty="0" smtClean="0"/>
              <a:t>У рецензирования, статического анализа и динамического тестирования общая цель – обнаружение дефектов. Методы дополняют друг друга, так как с разной эффективностью находят различные типы дефектов.</a:t>
            </a:r>
            <a:endParaRPr lang="en-US" dirty="0" smtClean="0"/>
          </a:p>
          <a:p>
            <a:r>
              <a:rPr lang="ru-RU" dirty="0" smtClean="0"/>
              <a:t>В отличие от динамического тестирования статические методы находят причины сбоя (дефекты), а не сами отказы. </a:t>
            </a:r>
            <a:endParaRPr lang="en-US" dirty="0" smtClean="0"/>
          </a:p>
          <a:p>
            <a:endParaRPr lang="en-US" dirty="0" smtClean="0"/>
          </a:p>
          <a:p>
            <a:r>
              <a:rPr lang="ru-RU" dirty="0" smtClean="0"/>
              <a:t>Типичные дефекты, которые легче найти при рецензировании, чем при динамическом тестировании:</a:t>
            </a:r>
            <a:endParaRPr lang="en-US" dirty="0" smtClean="0"/>
          </a:p>
          <a:p>
            <a:pPr>
              <a:buFont typeface="Arial" pitchFamily="34" charset="0"/>
              <a:buChar char="•"/>
            </a:pPr>
            <a:r>
              <a:rPr lang="ru-RU" dirty="0" smtClean="0"/>
              <a:t>отклонения от стандартов</a:t>
            </a:r>
            <a:endParaRPr lang="en-US" dirty="0" smtClean="0"/>
          </a:p>
          <a:p>
            <a:pPr>
              <a:buFont typeface="Arial" pitchFamily="34" charset="0"/>
              <a:buChar char="•"/>
            </a:pPr>
            <a:r>
              <a:rPr lang="ru-RU" dirty="0" smtClean="0"/>
              <a:t>дефекты в требованиях</a:t>
            </a:r>
            <a:endParaRPr lang="en-US" dirty="0" smtClean="0"/>
          </a:p>
          <a:p>
            <a:pPr>
              <a:buFont typeface="Arial" pitchFamily="34" charset="0"/>
              <a:buChar char="•"/>
            </a:pPr>
            <a:r>
              <a:rPr lang="ru-RU" dirty="0" smtClean="0"/>
              <a:t>дефекты</a:t>
            </a:r>
            <a:r>
              <a:rPr lang="ru-RU" baseline="0" dirty="0" smtClean="0"/>
              <a:t> в </a:t>
            </a:r>
            <a:r>
              <a:rPr lang="ru-RU" dirty="0" smtClean="0"/>
              <a:t>дизайне</a:t>
            </a:r>
            <a:endParaRPr lang="en-US" dirty="0" smtClean="0"/>
          </a:p>
          <a:p>
            <a:pPr>
              <a:buFont typeface="Arial" pitchFamily="34" charset="0"/>
              <a:buChar char="•"/>
            </a:pPr>
            <a:r>
              <a:rPr lang="ru-RU" dirty="0" smtClean="0"/>
              <a:t>недостаточная пригодность к сопровождению</a:t>
            </a:r>
            <a:endParaRPr lang="en-US" dirty="0" smtClean="0"/>
          </a:p>
          <a:p>
            <a:pPr>
              <a:buFont typeface="Arial" pitchFamily="34" charset="0"/>
              <a:buChar char="•"/>
            </a:pPr>
            <a:r>
              <a:rPr lang="ru-RU" dirty="0" smtClean="0"/>
              <a:t>некорректные спецификации интерфейса</a:t>
            </a:r>
            <a:endParaRPr lang="en-US" dirty="0" smtClean="0"/>
          </a:p>
          <a:p>
            <a:pPr>
              <a:buFont typeface="Arial" pitchFamily="34" charset="0"/>
              <a:buChar char="•"/>
            </a:pPr>
            <a:endParaRPr lang="en-US" dirty="0" smtClean="0"/>
          </a:p>
          <a:p>
            <a:pPr>
              <a:buFont typeface="Arial" pitchFamily="34" charset="0"/>
              <a:buNone/>
            </a:pPr>
            <a:r>
              <a:rPr lang="ru-RU" dirty="0" smtClean="0"/>
              <a:t>Типы рецензирования варьируются от неформальных, когда нет письменных инструкций для экспертов, до формальных, которые предполагают участие команды, документирование результатов рецензирования и процесса ее проведения.</a:t>
            </a:r>
            <a:endParaRPr lang="en-US" dirty="0" smtClean="0"/>
          </a:p>
          <a:p>
            <a:pPr>
              <a:buFont typeface="Arial" pitchFamily="34" charset="0"/>
              <a:buNone/>
            </a:pPr>
            <a:endParaRPr lang="en-US" dirty="0" smtClean="0"/>
          </a:p>
          <a:p>
            <a:pPr>
              <a:buFont typeface="Arial" pitchFamily="34" charset="0"/>
              <a:buNone/>
            </a:pPr>
            <a:r>
              <a:rPr lang="ru-RU" dirty="0" smtClean="0"/>
              <a:t>Стиль проведения рецензирования зависит от согласованных целей (например, нахождение дефектов, достижение понимания, обучение </a:t>
            </a:r>
            <a:r>
              <a:rPr lang="ru-RU" dirty="0" err="1" smtClean="0"/>
              <a:t>тестировщиков</a:t>
            </a:r>
            <a:r>
              <a:rPr lang="ru-RU" dirty="0" smtClean="0"/>
              <a:t> или новых членов команды, или обсуждение и принятие согласованного решения). </a:t>
            </a:r>
            <a:endParaRPr lang="en-US" dirty="0" smtClean="0"/>
          </a:p>
          <a:p>
            <a:pPr>
              <a:buFont typeface="Arial" pitchFamily="34" charset="0"/>
              <a:buNone/>
            </a:pPr>
            <a:endParaRPr lang="en-US" dirty="0" smtClean="0"/>
          </a:p>
          <a:p>
            <a:pPr>
              <a:buFont typeface="Arial" pitchFamily="34" charset="0"/>
              <a:buNone/>
            </a:pPr>
            <a:r>
              <a:rPr lang="ru-RU" b="1" dirty="0" smtClean="0"/>
              <a:t>Действия (шаги) формального рецензирования</a:t>
            </a:r>
          </a:p>
          <a:p>
            <a:pPr>
              <a:buFont typeface="Arial" pitchFamily="34" charset="0"/>
              <a:buNone/>
            </a:pPr>
            <a:endParaRPr lang="en-US" b="1" dirty="0" smtClean="0"/>
          </a:p>
          <a:p>
            <a:pPr>
              <a:buFont typeface="Arial" pitchFamily="34" charset="0"/>
              <a:buNone/>
            </a:pPr>
            <a:r>
              <a:rPr lang="ru-RU" dirty="0" smtClean="0"/>
              <a:t>Типичное формальное рецензирование включает следующие действия: </a:t>
            </a:r>
            <a:endParaRPr lang="en-US" dirty="0" smtClean="0"/>
          </a:p>
          <a:p>
            <a:pPr marL="228600" indent="-228600">
              <a:buFont typeface="Arial" pitchFamily="34" charset="0"/>
              <a:buAutoNum type="arabicPeriod"/>
            </a:pPr>
            <a:r>
              <a:rPr lang="ru-RU" dirty="0" smtClean="0"/>
              <a:t>Планирование:  </a:t>
            </a:r>
            <a:endParaRPr lang="en-US" dirty="0" smtClean="0"/>
          </a:p>
          <a:p>
            <a:pPr marL="228600" indent="-228600">
              <a:buFont typeface="Arial" pitchFamily="34" charset="0"/>
              <a:buNone/>
            </a:pPr>
            <a:r>
              <a:rPr lang="ru-RU" dirty="0" smtClean="0"/>
              <a:t>	</a:t>
            </a:r>
            <a:r>
              <a:rPr lang="en-US" dirty="0" smtClean="0"/>
              <a:t>	</a:t>
            </a:r>
            <a:r>
              <a:rPr lang="ru-RU" dirty="0" smtClean="0"/>
              <a:t>• определение критерия рецензирования  </a:t>
            </a:r>
            <a:endParaRPr lang="en-US" dirty="0" smtClean="0"/>
          </a:p>
          <a:p>
            <a:pPr marL="228600" indent="-228600">
              <a:buFont typeface="Arial" pitchFamily="34" charset="0"/>
              <a:buNone/>
            </a:pPr>
            <a:r>
              <a:rPr lang="ru-RU" dirty="0" smtClean="0"/>
              <a:t>	</a:t>
            </a:r>
            <a:r>
              <a:rPr lang="en-US" dirty="0" smtClean="0"/>
              <a:t>	</a:t>
            </a:r>
            <a:r>
              <a:rPr lang="ru-RU" dirty="0" smtClean="0"/>
              <a:t>• выбор участников</a:t>
            </a:r>
            <a:endParaRPr lang="en-US" dirty="0" smtClean="0"/>
          </a:p>
          <a:p>
            <a:pPr marL="228600" indent="-228600">
              <a:buFont typeface="Arial" pitchFamily="34" charset="0"/>
              <a:buNone/>
            </a:pPr>
            <a:r>
              <a:rPr lang="en-US" dirty="0" smtClean="0"/>
              <a:t>	</a:t>
            </a:r>
            <a:r>
              <a:rPr lang="ru-RU" dirty="0" smtClean="0"/>
              <a:t>	• распределение ролей</a:t>
            </a:r>
            <a:endParaRPr lang="en-US" dirty="0" smtClean="0"/>
          </a:p>
          <a:p>
            <a:pPr marL="228600" indent="-228600">
              <a:buFont typeface="Arial" pitchFamily="34" charset="0"/>
              <a:buNone/>
            </a:pPr>
            <a:r>
              <a:rPr lang="en-US" dirty="0" smtClean="0"/>
              <a:t>	</a:t>
            </a:r>
            <a:r>
              <a:rPr lang="ru-RU" dirty="0" smtClean="0"/>
              <a:t>	</a:t>
            </a:r>
            <a:r>
              <a:rPr lang="ru-RU" dirty="0" smtClean="0"/>
              <a:t>• о</a:t>
            </a:r>
            <a:r>
              <a:rPr lang="ru-RU" dirty="0" smtClean="0"/>
              <a:t>пределение критериев входа и выхода для более формальных типов рецензирования (например, инспекций)</a:t>
            </a:r>
          </a:p>
          <a:p>
            <a:pPr marL="228600" indent="-228600">
              <a:buFont typeface="Arial" pitchFamily="34" charset="0"/>
              <a:buNone/>
            </a:pPr>
            <a:r>
              <a:rPr lang="ru-RU" dirty="0" smtClean="0"/>
              <a:t>		• отбор частей документации для рецензирования </a:t>
            </a:r>
          </a:p>
          <a:p>
            <a:pPr marL="228600" indent="-228600">
              <a:buFont typeface="Arial" pitchFamily="34" charset="0"/>
              <a:buNone/>
            </a:pPr>
            <a:r>
              <a:rPr lang="ru-RU" dirty="0" smtClean="0"/>
              <a:t>		• проверка критерия входа (для более формальных типов рецензирования)  </a:t>
            </a:r>
          </a:p>
          <a:p>
            <a:pPr marL="228600" indent="-228600">
              <a:buFont typeface="Arial" pitchFamily="34" charset="0"/>
              <a:buNone/>
            </a:pPr>
            <a:r>
              <a:rPr lang="ru-RU" dirty="0" smtClean="0"/>
              <a:t>2. Старт: </a:t>
            </a:r>
          </a:p>
          <a:p>
            <a:pPr marL="228600" indent="-228600">
              <a:buFont typeface="Arial" pitchFamily="34" charset="0"/>
              <a:buNone/>
            </a:pPr>
            <a:r>
              <a:rPr lang="ru-RU" dirty="0" smtClean="0"/>
              <a:t>		• распределение документов </a:t>
            </a:r>
          </a:p>
          <a:p>
            <a:pPr marL="228600" indent="-228600">
              <a:buFont typeface="Arial" pitchFamily="34" charset="0"/>
              <a:buNone/>
            </a:pPr>
            <a:r>
              <a:rPr lang="ru-RU" dirty="0" smtClean="0"/>
              <a:t>		• объяснение целей, процесса участникам </a:t>
            </a:r>
          </a:p>
          <a:p>
            <a:pPr marL="228600" indent="-228600">
              <a:buFont typeface="Arial" pitchFamily="34" charset="0"/>
              <a:buNone/>
            </a:pPr>
            <a:r>
              <a:rPr lang="ru-RU" dirty="0" smtClean="0"/>
              <a:t>3. Индивидуальная подготовка: </a:t>
            </a:r>
          </a:p>
          <a:p>
            <a:pPr marL="228600" indent="-228600">
              <a:buFont typeface="Arial" pitchFamily="34" charset="0"/>
              <a:buNone/>
            </a:pPr>
            <a:r>
              <a:rPr lang="ru-RU" dirty="0" smtClean="0"/>
              <a:t>		• подготовка к экспертному собранию - анализ документов </a:t>
            </a:r>
          </a:p>
          <a:p>
            <a:pPr marL="228600" indent="-228600">
              <a:buFont typeface="Arial" pitchFamily="34" charset="0"/>
              <a:buNone/>
            </a:pPr>
            <a:r>
              <a:rPr lang="ru-RU" dirty="0" smtClean="0"/>
              <a:t>		• конспектирование потенциальных дефектов, вопросов и комментариев </a:t>
            </a:r>
          </a:p>
          <a:p>
            <a:pPr marL="228600" indent="-228600">
              <a:buFont typeface="Arial" pitchFamily="34" charset="0"/>
              <a:buNone/>
            </a:pPr>
            <a:r>
              <a:rPr lang="ru-RU" dirty="0" smtClean="0"/>
              <a:t>4. Изучение/оценка/запись результатов (встреча экспертов) </a:t>
            </a:r>
          </a:p>
          <a:p>
            <a:pPr>
              <a:buFont typeface="Arial" pitchFamily="34" charset="0"/>
              <a:buNone/>
            </a:pPr>
            <a:r>
              <a:rPr lang="ru-RU" dirty="0" smtClean="0"/>
              <a:t>	• обсуждение или формирование списка, с документированием результатов или времени (для более формальных типов рецензирования) </a:t>
            </a:r>
          </a:p>
          <a:p>
            <a:pPr>
              <a:buFont typeface="Arial" pitchFamily="34" charset="0"/>
              <a:buNone/>
            </a:pPr>
            <a:r>
              <a:rPr lang="ru-RU" dirty="0" smtClean="0"/>
              <a:t>	• конспектирование дефектов, создание рекомендаций по управлению дефектами, принятие решений о дефектах </a:t>
            </a:r>
          </a:p>
          <a:p>
            <a:pPr>
              <a:buFont typeface="Arial" pitchFamily="34" charset="0"/>
              <a:buNone/>
            </a:pPr>
            <a:r>
              <a:rPr lang="ru-RU" dirty="0" smtClean="0"/>
              <a:t>	• изучение/оценка и запись во время любых реальных встреч или отслеживание виртуального группового общения </a:t>
            </a:r>
          </a:p>
          <a:p>
            <a:pPr>
              <a:buFont typeface="Arial" pitchFamily="34" charset="0"/>
              <a:buNone/>
            </a:pPr>
            <a:r>
              <a:rPr lang="ru-RU" dirty="0" smtClean="0"/>
              <a:t>5. Повторная обработка: </a:t>
            </a:r>
          </a:p>
          <a:p>
            <a:pPr>
              <a:buFont typeface="Arial" pitchFamily="34" charset="0"/>
              <a:buNone/>
            </a:pPr>
            <a:r>
              <a:rPr lang="ru-RU" dirty="0" smtClean="0"/>
              <a:t>	• исправление найденных дефектов (обычно исполняется автором) </a:t>
            </a:r>
          </a:p>
          <a:p>
            <a:pPr>
              <a:buFont typeface="Arial" pitchFamily="34" charset="0"/>
              <a:buNone/>
            </a:pPr>
            <a:r>
              <a:rPr lang="ru-RU" dirty="0" smtClean="0"/>
              <a:t>	• запись обновленного статуса дефектов (в формальных рецензированиях) </a:t>
            </a:r>
          </a:p>
          <a:p>
            <a:pPr>
              <a:buFont typeface="Arial" pitchFamily="34" charset="0"/>
              <a:buNone/>
            </a:pPr>
            <a:r>
              <a:rPr lang="ru-RU" dirty="0" smtClean="0"/>
              <a:t>6. Отслеживание:  </a:t>
            </a:r>
          </a:p>
          <a:p>
            <a:pPr>
              <a:buFont typeface="Arial" pitchFamily="34" charset="0"/>
              <a:buNone/>
            </a:pPr>
            <a:r>
              <a:rPr lang="ru-RU" dirty="0" smtClean="0"/>
              <a:t>	• проверка того, что дефекты были назначены </a:t>
            </a:r>
          </a:p>
          <a:p>
            <a:pPr>
              <a:buFont typeface="Arial" pitchFamily="34" charset="0"/>
              <a:buNone/>
            </a:pPr>
            <a:r>
              <a:rPr lang="ru-RU" dirty="0" smtClean="0"/>
              <a:t>	• сбор метрик </a:t>
            </a:r>
          </a:p>
          <a:p>
            <a:pPr>
              <a:buFont typeface="Arial" pitchFamily="34" charset="0"/>
              <a:buNone/>
            </a:pPr>
            <a:r>
              <a:rPr lang="ru-RU" dirty="0" smtClean="0"/>
              <a:t>	• проверка критерия выхода (для более формальных рецензирований) </a:t>
            </a:r>
          </a:p>
          <a:p>
            <a:pPr>
              <a:buFont typeface="Arial" pitchFamily="34" charset="0"/>
              <a:buNone/>
            </a:pPr>
            <a:endParaRPr lang="ru-RU" dirty="0" smtClean="0"/>
          </a:p>
          <a:p>
            <a:pPr>
              <a:buFont typeface="Arial" pitchFamily="34" charset="0"/>
              <a:buNone/>
            </a:pPr>
            <a:r>
              <a:rPr lang="ru-RU" b="1" dirty="0" smtClean="0"/>
              <a:t>Роли и Обязанности </a:t>
            </a:r>
          </a:p>
          <a:p>
            <a:pPr>
              <a:buFont typeface="Arial" pitchFamily="34" charset="0"/>
              <a:buNone/>
            </a:pPr>
            <a:endParaRPr lang="ru-RU" dirty="0" smtClean="0"/>
          </a:p>
          <a:p>
            <a:pPr>
              <a:buFont typeface="Arial" pitchFamily="34" charset="0"/>
              <a:buNone/>
            </a:pPr>
            <a:r>
              <a:rPr lang="ru-RU" dirty="0" smtClean="0"/>
              <a:t>Обычно формальное рецензирование включает следующие роли: </a:t>
            </a:r>
          </a:p>
          <a:p>
            <a:pPr>
              <a:buFont typeface="Arial" pitchFamily="34" charset="0"/>
              <a:buNone/>
            </a:pPr>
            <a:r>
              <a:rPr lang="ru-RU" dirty="0" smtClean="0"/>
              <a:t>• Менеджер: принимает решение о проведении рецензирования, выделяет время в графике проекта и определяет, были ли достигнуты цели рецензирования</a:t>
            </a:r>
          </a:p>
          <a:p>
            <a:pPr>
              <a:buFont typeface="Arial" pitchFamily="34" charset="0"/>
              <a:buNone/>
            </a:pPr>
            <a:r>
              <a:rPr lang="ru-RU" dirty="0" smtClean="0"/>
              <a:t>• Модератор: руководит проведением рецензирования документа или набора документов, включая планирование рецензирования, проведение встречи и отслеживание. При необходимости, модератор становится посредником между различными точками зрения и часто от него зависит успешное завершение рецензирования. </a:t>
            </a:r>
          </a:p>
          <a:p>
            <a:pPr>
              <a:buFont typeface="Arial" pitchFamily="34" charset="0"/>
              <a:buNone/>
            </a:pPr>
            <a:r>
              <a:rPr lang="ru-RU" dirty="0" smtClean="0"/>
              <a:t>• Автор: автор или главный ответственный за документ(</a:t>
            </a:r>
            <a:r>
              <a:rPr lang="ru-RU" dirty="0" err="1" smtClean="0"/>
              <a:t>ы</a:t>
            </a:r>
            <a:r>
              <a:rPr lang="ru-RU" dirty="0" smtClean="0"/>
              <a:t>) для рецензирования </a:t>
            </a:r>
          </a:p>
          <a:p>
            <a:pPr>
              <a:buFont typeface="Arial" pitchFamily="34" charset="0"/>
              <a:buNone/>
            </a:pPr>
            <a:r>
              <a:rPr lang="ru-RU" dirty="0" smtClean="0"/>
              <a:t>• Эксперты: люди со специальным техническим или бизнес опытом и знаниями (часто называются проверяющими или инспекторами), которые после необходимой подготовки, определяют и описывают проблемы и вопросы, найденные в проверяемом ПО.  Экспертов выбирают таким образом, чтобы они представляли различные точки зрения и роли в процессе рецензирования. Эксперты должны принимать участие во всех встречах экспертов.  </a:t>
            </a:r>
          </a:p>
          <a:p>
            <a:pPr>
              <a:buFont typeface="Arial" pitchFamily="34" charset="0"/>
              <a:buNone/>
            </a:pPr>
            <a:r>
              <a:rPr lang="ru-RU" dirty="0" smtClean="0"/>
              <a:t>• Секретарь: документирует все проблемы и открытые вопросы, которые были определены во время экспертной встречи</a:t>
            </a:r>
          </a:p>
          <a:p>
            <a:pPr>
              <a:buFont typeface="Arial" pitchFamily="34" charset="0"/>
              <a:buNone/>
            </a:pPr>
            <a:endParaRPr lang="ru-RU" dirty="0" smtClean="0"/>
          </a:p>
          <a:p>
            <a:pPr>
              <a:buFont typeface="Arial" pitchFamily="34" charset="0"/>
              <a:buNone/>
            </a:pPr>
            <a:r>
              <a:rPr lang="ru-RU" dirty="0" smtClean="0"/>
              <a:t>Рецензирования могут быть намного эффективнее при наличии различных точек зрения и использовании контрольных списков. Например, контрольный список, основанный на различных точках зрения, а именно пользователя, специалиста службы поддержки, </a:t>
            </a:r>
            <a:r>
              <a:rPr lang="ru-RU" dirty="0" err="1" smtClean="0"/>
              <a:t>тестировщика</a:t>
            </a:r>
            <a:r>
              <a:rPr lang="ru-RU" dirty="0" smtClean="0"/>
              <a:t> или оператора, или контрольный список, состоящий из типичных проблем, могут помочь выявить проблемы, которые не были найдены ранее. </a:t>
            </a:r>
          </a:p>
          <a:p>
            <a:pPr>
              <a:buFont typeface="Arial" pitchFamily="34" charset="0"/>
              <a:buNone/>
            </a:pPr>
            <a:endParaRPr lang="ru-RU" dirty="0" smtClean="0"/>
          </a:p>
          <a:p>
            <a:pPr>
              <a:buFont typeface="Arial" pitchFamily="34" charset="0"/>
              <a:buNone/>
            </a:pPr>
            <a:r>
              <a:rPr lang="ru-RU" b="1" dirty="0" smtClean="0"/>
              <a:t>Факторы успешного проведения рецензирования:</a:t>
            </a:r>
            <a:r>
              <a:rPr lang="ru-RU" dirty="0" smtClean="0"/>
              <a:t> </a:t>
            </a:r>
          </a:p>
          <a:p>
            <a:pPr>
              <a:buFont typeface="Arial" pitchFamily="34" charset="0"/>
              <a:buNone/>
            </a:pPr>
            <a:r>
              <a:rPr lang="ru-RU" dirty="0" smtClean="0"/>
              <a:t>• Каждое рецензирование должно иметь четкие, определенные заранее цели </a:t>
            </a:r>
          </a:p>
          <a:p>
            <a:pPr>
              <a:buFont typeface="Arial" pitchFamily="34" charset="0"/>
              <a:buNone/>
            </a:pPr>
            <a:r>
              <a:rPr lang="ru-RU" dirty="0" smtClean="0"/>
              <a:t>• Вовлечение правильных людей  в соответствии с целями рецензирования </a:t>
            </a:r>
          </a:p>
          <a:p>
            <a:pPr>
              <a:buFont typeface="Arial" pitchFamily="34" charset="0"/>
              <a:buNone/>
            </a:pPr>
            <a:r>
              <a:rPr lang="ru-RU" dirty="0" smtClean="0"/>
              <a:t>• </a:t>
            </a:r>
            <a:r>
              <a:rPr lang="ru-RU" dirty="0" err="1" smtClean="0"/>
              <a:t>Тестировщики</a:t>
            </a:r>
            <a:r>
              <a:rPr lang="ru-RU" dirty="0" smtClean="0"/>
              <a:t> - ценные эксперты, которые вносят свой вклад в рецензирование, а также изучают продукт, что позволяет создавать тесты  раньше</a:t>
            </a:r>
          </a:p>
          <a:p>
            <a:pPr>
              <a:buFont typeface="Arial" pitchFamily="34" charset="0"/>
              <a:buNone/>
            </a:pPr>
            <a:r>
              <a:rPr lang="ru-RU" dirty="0" smtClean="0"/>
              <a:t>• Найденные дефекты ожидаемы и выражены объективно </a:t>
            </a:r>
          </a:p>
          <a:p>
            <a:pPr>
              <a:buFont typeface="Arial" pitchFamily="34" charset="0"/>
              <a:buNone/>
            </a:pPr>
            <a:r>
              <a:rPr lang="ru-RU" dirty="0" smtClean="0"/>
              <a:t>• Необходимо учитывать человеческий фактор и психологические аспекты (например, создание положительного опыта для автора) </a:t>
            </a:r>
          </a:p>
          <a:p>
            <a:pPr>
              <a:buFont typeface="Arial" pitchFamily="34" charset="0"/>
              <a:buNone/>
            </a:pPr>
            <a:r>
              <a:rPr lang="ru-RU" dirty="0" smtClean="0"/>
              <a:t>• Рецензирование должно проводиться в атмосфере доверия, результаты не должны использоваться  для оценки участников </a:t>
            </a:r>
          </a:p>
          <a:p>
            <a:pPr>
              <a:buFont typeface="Arial" pitchFamily="34" charset="0"/>
              <a:buNone/>
            </a:pPr>
            <a:r>
              <a:rPr lang="ru-RU" dirty="0" smtClean="0"/>
              <a:t>• Должны применяться те методы рецензирования, которые подходят для достижения поставленных целей, соответствуют типу и уровню программного продукта и экспертов </a:t>
            </a:r>
          </a:p>
          <a:p>
            <a:pPr>
              <a:buFont typeface="Arial" pitchFamily="34" charset="0"/>
              <a:buNone/>
            </a:pPr>
            <a:r>
              <a:rPr lang="ru-RU" dirty="0" smtClean="0"/>
              <a:t>• Использование контрольных списков или ролей, если необходимо увеличение эффективности обнаружения дефектов </a:t>
            </a:r>
          </a:p>
          <a:p>
            <a:pPr>
              <a:buFont typeface="Arial" pitchFamily="34" charset="0"/>
              <a:buNone/>
            </a:pPr>
            <a:r>
              <a:rPr lang="ru-RU" dirty="0" smtClean="0"/>
              <a:t>• Обучение методам рецензирования, особенно для более формальных типов рецензирования, таких как инспекция </a:t>
            </a:r>
          </a:p>
          <a:p>
            <a:pPr>
              <a:buFont typeface="Arial" pitchFamily="34" charset="0"/>
              <a:buNone/>
            </a:pPr>
            <a:r>
              <a:rPr lang="ru-RU" dirty="0" smtClean="0"/>
              <a:t>• Руководство поддерживает хороший процесс рецензирования (например, выделяет соответствующее время в графиках разработки проекта) </a:t>
            </a:r>
          </a:p>
          <a:p>
            <a:pPr>
              <a:buFont typeface="Arial" pitchFamily="34" charset="0"/>
              <a:buNone/>
            </a:pPr>
            <a:r>
              <a:rPr lang="ru-RU" dirty="0" smtClean="0"/>
              <a:t>• Акцент на изучении и улучшении процесса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Неформальной рецензирование – это то, которое не базируется на формальной (документированной) процедуре.</a:t>
            </a:r>
          </a:p>
          <a:p>
            <a:endParaRPr lang="ru-RU" baseline="0" dirty="0" smtClean="0"/>
          </a:p>
          <a:p>
            <a:r>
              <a:rPr lang="ru-RU" baseline="0" dirty="0" smtClean="0"/>
              <a:t>• Отсутствие формального процесса </a:t>
            </a:r>
          </a:p>
          <a:p>
            <a:r>
              <a:rPr lang="ru-RU" baseline="0" dirty="0" smtClean="0"/>
              <a:t>• Может принимать форму парного программирования или рецензирования дизайна или кода техническим руководителем </a:t>
            </a:r>
          </a:p>
          <a:p>
            <a:r>
              <a:rPr lang="ru-RU" baseline="0" dirty="0" smtClean="0"/>
              <a:t>• Результаты могут быть документированы </a:t>
            </a:r>
          </a:p>
          <a:p>
            <a:r>
              <a:rPr lang="ru-RU" baseline="0" dirty="0" smtClean="0"/>
              <a:t>• Эффективность зависит от экспертов </a:t>
            </a:r>
          </a:p>
          <a:p>
            <a:r>
              <a:rPr lang="ru-RU" baseline="0" dirty="0" smtClean="0"/>
              <a:t>• Главные цели: результат при минимуме затрат </a:t>
            </a:r>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Сквозной контроль – пошаговая презентация документа его автором с целью собрать информацию и получить общее видение его содержимого.</a:t>
            </a:r>
          </a:p>
          <a:p>
            <a:endParaRPr lang="ru-RU" baseline="0" dirty="0" smtClean="0"/>
          </a:p>
          <a:p>
            <a:r>
              <a:rPr lang="ru-RU" baseline="0" dirty="0" smtClean="0"/>
              <a:t>• Встреча проводится автором </a:t>
            </a:r>
          </a:p>
          <a:p>
            <a:r>
              <a:rPr lang="ru-RU" baseline="0" dirty="0" smtClean="0"/>
              <a:t>• Может быть в форме сценариев, сухих прогонов, участия членов команды  </a:t>
            </a:r>
          </a:p>
          <a:p>
            <a:r>
              <a:rPr lang="ru-RU" baseline="0" dirty="0" smtClean="0"/>
              <a:t>• Не ограниченные по времени сессии </a:t>
            </a:r>
          </a:p>
          <a:p>
            <a:r>
              <a:rPr lang="ru-RU" baseline="0" dirty="0" smtClean="0"/>
              <a:t>	Необязательно - подготовка экспертов перед встречей</a:t>
            </a:r>
          </a:p>
          <a:p>
            <a:r>
              <a:rPr lang="ru-RU" baseline="0" dirty="0" smtClean="0"/>
              <a:t>	Необязательно - подготовка отчета по рецензированию с записью найденных проблем  вопросов </a:t>
            </a:r>
          </a:p>
          <a:p>
            <a:r>
              <a:rPr lang="ru-RU" baseline="0" dirty="0" smtClean="0"/>
              <a:t>• Наличие секретаря (не автора) необязательно </a:t>
            </a:r>
          </a:p>
          <a:p>
            <a:r>
              <a:rPr lang="ru-RU" baseline="0" dirty="0" smtClean="0"/>
              <a:t>• На практике могут варьироваться от неформальных до строго формальных</a:t>
            </a:r>
          </a:p>
          <a:p>
            <a:r>
              <a:rPr lang="ru-RU" baseline="0" dirty="0" smtClean="0"/>
              <a:t>• Главные цели: обучение, достижение понимания, поиск дефектов</a:t>
            </a:r>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Технический анализ – обсуждение, имеющее целью выработать единый подход к техническому процессу, и проводимое равноправными участниками.	</a:t>
            </a:r>
          </a:p>
          <a:p>
            <a:r>
              <a:rPr lang="ru-RU" baseline="0" dirty="0" smtClean="0"/>
              <a:t>  </a:t>
            </a:r>
          </a:p>
          <a:p>
            <a:r>
              <a:rPr lang="ru-RU" baseline="0" dirty="0" smtClean="0"/>
              <a:t>• Документированный процесс определения и нахождения дефектов, который включает участников команды, технических экспертов и, возможно,  руководство </a:t>
            </a:r>
          </a:p>
          <a:p>
            <a:r>
              <a:rPr lang="ru-RU" baseline="0" dirty="0" smtClean="0"/>
              <a:t>• Может проводиться как равноправный анализ без участия руководства </a:t>
            </a:r>
          </a:p>
          <a:p>
            <a:r>
              <a:rPr lang="ru-RU" baseline="0" dirty="0" smtClean="0"/>
              <a:t>• В идеале проводится обученным модератором (не автором) </a:t>
            </a:r>
          </a:p>
          <a:p>
            <a:r>
              <a:rPr lang="ru-RU" baseline="0" dirty="0" smtClean="0"/>
              <a:t>• Предварительная подготовка экспертов </a:t>
            </a:r>
          </a:p>
          <a:p>
            <a:r>
              <a:rPr lang="ru-RU" baseline="0" dirty="0" smtClean="0"/>
              <a:t>• Использование контрольных списков необязательно   </a:t>
            </a:r>
          </a:p>
          <a:p>
            <a:r>
              <a:rPr lang="ru-RU" baseline="0" dirty="0" smtClean="0"/>
              <a:t>• Подготовка отчета о рецензировании, который включает список найденных проблем и вопросов, заключение, соответствует ли программный продукт требованиям, а также необходимые рекомендации </a:t>
            </a:r>
          </a:p>
          <a:p>
            <a:r>
              <a:rPr lang="ru-RU" baseline="0" dirty="0" smtClean="0"/>
              <a:t>• На практике могут варьироваться от сильно до строго формальных </a:t>
            </a:r>
          </a:p>
          <a:p>
            <a:r>
              <a:rPr lang="ru-RU" baseline="0" dirty="0" smtClean="0"/>
              <a:t>• Главные цели: обсуждение, принятие решений, оценка альтернатив, нахождение дефектов, решение технических проблем и проверка соответствия  требованиям, планам, нормам и стандартам </a:t>
            </a:r>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Инспекция – тип равноправного анализа, основанный на визуальной проверке документов для поиска ошибок. Например, нарушение стандартов разработки и несоответствие документации более высокого уровня. Наиболее формальная методика рецензирования и поэтому всегда основывается на документированной процедуре.</a:t>
            </a:r>
          </a:p>
          <a:p>
            <a:endParaRPr lang="ru-RU" baseline="0" dirty="0" smtClean="0"/>
          </a:p>
          <a:p>
            <a:r>
              <a:rPr lang="ru-RU" baseline="0" dirty="0" smtClean="0"/>
              <a:t>• Проводится обученным модератором </a:t>
            </a:r>
          </a:p>
          <a:p>
            <a:r>
              <a:rPr lang="ru-RU" baseline="0" dirty="0" smtClean="0"/>
              <a:t>• Обычно сопровождается равноправным исследованием </a:t>
            </a:r>
          </a:p>
          <a:p>
            <a:r>
              <a:rPr lang="ru-RU" baseline="0" dirty="0" smtClean="0"/>
              <a:t>• Роли определены </a:t>
            </a:r>
          </a:p>
          <a:p>
            <a:r>
              <a:rPr lang="ru-RU" baseline="0" dirty="0" smtClean="0"/>
              <a:t>• Включает сбор метрик </a:t>
            </a:r>
          </a:p>
          <a:p>
            <a:r>
              <a:rPr lang="ru-RU" baseline="0" dirty="0" smtClean="0"/>
              <a:t>• Формальный процесс основан на правилах и контрольных списках </a:t>
            </a:r>
          </a:p>
          <a:p>
            <a:r>
              <a:rPr lang="ru-RU" baseline="0" dirty="0" smtClean="0"/>
              <a:t>• Определены критерии входы и выхода для приемки программного продукта </a:t>
            </a:r>
          </a:p>
          <a:p>
            <a:r>
              <a:rPr lang="ru-RU" baseline="0" dirty="0" smtClean="0"/>
              <a:t>• Предварительная подготовка перед встречей </a:t>
            </a:r>
          </a:p>
          <a:p>
            <a:r>
              <a:rPr lang="ru-RU" baseline="0" dirty="0" smtClean="0"/>
              <a:t>• Инспекционный отчет включает список найденных проблем и вопросов </a:t>
            </a:r>
          </a:p>
          <a:p>
            <a:r>
              <a:rPr lang="ru-RU" baseline="0" dirty="0" smtClean="0"/>
              <a:t>• Формальный процесс отслеживания </a:t>
            </a:r>
          </a:p>
          <a:p>
            <a:r>
              <a:rPr lang="ru-RU" baseline="0" dirty="0" smtClean="0"/>
              <a:t>	Необязательно - процесс улучшения компонентов </a:t>
            </a:r>
          </a:p>
          <a:p>
            <a:r>
              <a:rPr lang="ru-RU" baseline="0" dirty="0" smtClean="0"/>
              <a:t>• Наличие рецензента необязательно </a:t>
            </a:r>
          </a:p>
          <a:p>
            <a:r>
              <a:rPr lang="ru-RU" baseline="0" dirty="0" smtClean="0"/>
              <a:t>• Главная цель: поиск дефектов </a:t>
            </a:r>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Цель статического тестирования - нахождение дефектов в коде или моделях ПО. Фактически статический анализ – это исследование ПО с помощью специального инструмента без его запуска, при динамическом тестировании ПО требуется запуск кода. Статический анализ выявляет дефекты, которые сложно найти при динамическом тестировании. Так же, как и рецензирования, статический анализ больше находит дефекты, чем сбои. Инструментальные средства статического анализа анализируют код программы (например, потоки управления и поток данных), а так же сгенерированный код, например, HTML или XML.</a:t>
            </a:r>
          </a:p>
          <a:p>
            <a:endParaRPr lang="ru-RU" baseline="0" dirty="0" smtClean="0"/>
          </a:p>
          <a:p>
            <a:r>
              <a:rPr lang="ru-RU" baseline="0" dirty="0" smtClean="0"/>
              <a:t>Типичные дефекты, которые могут быть найдены при статическом анализе: </a:t>
            </a:r>
          </a:p>
          <a:p>
            <a:r>
              <a:rPr lang="ru-RU" baseline="0" dirty="0" smtClean="0"/>
              <a:t>• Обращение к переменной, которой не присвоено значение </a:t>
            </a:r>
          </a:p>
          <a:p>
            <a:r>
              <a:rPr lang="ru-RU" baseline="0" dirty="0" smtClean="0"/>
              <a:t>• Несоответствие интерфейсов между модулями и компонентами </a:t>
            </a:r>
          </a:p>
          <a:p>
            <a:r>
              <a:rPr lang="ru-RU" baseline="0" dirty="0" smtClean="0"/>
              <a:t>• Переменные, которые не используются или некорректно объявлены </a:t>
            </a:r>
          </a:p>
          <a:p>
            <a:r>
              <a:rPr lang="ru-RU" baseline="0" dirty="0" smtClean="0"/>
              <a:t>• Невыполняемые ветки кода </a:t>
            </a:r>
          </a:p>
          <a:p>
            <a:r>
              <a:rPr lang="ru-RU" baseline="0" dirty="0" smtClean="0"/>
              <a:t>• Пропущенная или неверная логика (например, бесконечные циклы) </a:t>
            </a:r>
          </a:p>
          <a:p>
            <a:r>
              <a:rPr lang="ru-RU" baseline="0" dirty="0" smtClean="0"/>
              <a:t>• Излишне сложные конструкции </a:t>
            </a:r>
          </a:p>
          <a:p>
            <a:r>
              <a:rPr lang="ru-RU" baseline="0" dirty="0" smtClean="0"/>
              <a:t>• Отклонение от стандартов программирования </a:t>
            </a:r>
          </a:p>
          <a:p>
            <a:r>
              <a:rPr lang="ru-RU" baseline="0" dirty="0" smtClean="0"/>
              <a:t>• Уязвимость в безопасности </a:t>
            </a:r>
          </a:p>
          <a:p>
            <a:r>
              <a:rPr lang="ru-RU" baseline="0" dirty="0" smtClean="0"/>
              <a:t>• Нарушение синтаксиса в коде или моделях ПО</a:t>
            </a:r>
          </a:p>
          <a:p>
            <a:endParaRPr lang="ru-RU" baseline="0" dirty="0" smtClean="0"/>
          </a:p>
          <a:p>
            <a:r>
              <a:rPr lang="ru-RU" baseline="0" dirty="0" smtClean="0"/>
              <a:t>Инструментальные средства статического анализа используются разработчиками (проверка предопределенных правил или стандартов программирования) до или во время компонентного или  интеграционного тестирования или при добавлении кода в инструменте управления конфигурацией, а  также дизайнерами во время моделирования ПО. Инструменты статического анализа могут выдавать большое количество предупреждений, которые необходимы для более эффективного использования инструмента.  </a:t>
            </a:r>
          </a:p>
          <a:p>
            <a:endParaRPr lang="ru-RU" baseline="0" dirty="0" smtClean="0"/>
          </a:p>
          <a:p>
            <a:r>
              <a:rPr lang="ru-RU" baseline="0" dirty="0" smtClean="0"/>
              <a:t>Компиляторы могут иметь встроенную поддержку для статического анализа, включая возможность вычисления метрик. </a:t>
            </a:r>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Целью метода проектирования тестов является определение тестовых условий и тестовых сценариев.</a:t>
            </a:r>
            <a:endParaRPr lang="en-US" dirty="0" smtClean="0"/>
          </a:p>
          <a:p>
            <a:endParaRPr lang="en-US" dirty="0" smtClean="0"/>
          </a:p>
          <a:p>
            <a:r>
              <a:rPr lang="ru-RU" dirty="0" smtClean="0"/>
              <a:t>Классическим является разделение методов тестирования на методы черного и белого ящиков. </a:t>
            </a:r>
            <a:endParaRPr lang="en-US" dirty="0" smtClean="0"/>
          </a:p>
          <a:p>
            <a:endParaRPr lang="en-US" dirty="0" smtClean="0"/>
          </a:p>
          <a:p>
            <a:r>
              <a:rPr lang="ru-RU" b="1" dirty="0" smtClean="0"/>
              <a:t>Методы черного ящика </a:t>
            </a:r>
            <a:r>
              <a:rPr lang="ru-RU" dirty="0" smtClean="0"/>
              <a:t>(включающие в себя методы разработки тестов на основе спецификаций и на основе опыта) – это способ определить и выбрать тестовые условия или сценарии для компонента или системы (как функциональные, так и не функциональные), на основе анализа базиса тестирования и опыта разработчиков, </a:t>
            </a:r>
            <a:r>
              <a:rPr lang="ru-RU" dirty="0" err="1" smtClean="0"/>
              <a:t>тестировщиков</a:t>
            </a:r>
            <a:r>
              <a:rPr lang="ru-RU" dirty="0" smtClean="0"/>
              <a:t> и пользователей, без отсылки к внутренней структуре компонента или системы. </a:t>
            </a:r>
            <a:endParaRPr lang="en-US" dirty="0" smtClean="0"/>
          </a:p>
          <a:p>
            <a:endParaRPr lang="en-US" dirty="0" smtClean="0"/>
          </a:p>
          <a:p>
            <a:r>
              <a:rPr lang="ru-RU" b="1" dirty="0" smtClean="0"/>
              <a:t>Методы белого ящика </a:t>
            </a:r>
            <a:r>
              <a:rPr lang="ru-RU" dirty="0" smtClean="0"/>
              <a:t>(также называемые структурными, или основанными на структуре) основываются на анализе структуры компонента или системы. </a:t>
            </a:r>
            <a:endParaRPr lang="en-US" dirty="0" smtClean="0"/>
          </a:p>
          <a:p>
            <a:endParaRPr lang="en-US" dirty="0" smtClean="0"/>
          </a:p>
          <a:p>
            <a:r>
              <a:rPr lang="ru-RU" dirty="0" smtClean="0"/>
              <a:t>Оба этих метода могут быть объединены с </a:t>
            </a:r>
            <a:r>
              <a:rPr lang="ru-RU" b="1" dirty="0" smtClean="0"/>
              <a:t>методом создания тестов на основе опыта</a:t>
            </a:r>
            <a:r>
              <a:rPr lang="ru-RU" dirty="0" smtClean="0"/>
              <a:t>, чтобы использовать опыт разработчиков, </a:t>
            </a:r>
            <a:r>
              <a:rPr lang="ru-RU" dirty="0" err="1" smtClean="0"/>
              <a:t>тестировщиков</a:t>
            </a:r>
            <a:r>
              <a:rPr lang="ru-RU" dirty="0" smtClean="0"/>
              <a:t> и пользователей для определения того, что должно быть протестировано. </a:t>
            </a:r>
            <a:endParaRPr lang="en-US" dirty="0" smtClean="0"/>
          </a:p>
          <a:p>
            <a:endParaRPr lang="en-US" dirty="0" smtClean="0"/>
          </a:p>
          <a:p>
            <a:r>
              <a:rPr lang="ru-RU" dirty="0" smtClean="0"/>
              <a:t>Некоторые методы могут быть однозначно отнесены к определенной категории, другие же сочетают в себе несколько категорий. </a:t>
            </a:r>
            <a:endParaRPr lang="en-US" dirty="0" smtClean="0"/>
          </a:p>
          <a:p>
            <a:endParaRPr lang="en-US" dirty="0" smtClean="0"/>
          </a:p>
          <a:p>
            <a:r>
              <a:rPr lang="ru-RU" b="1" dirty="0" smtClean="0"/>
              <a:t>Общие признаки подходов, основанных на спецификациях: </a:t>
            </a:r>
            <a:endParaRPr lang="en-US" b="1" dirty="0" smtClean="0"/>
          </a:p>
          <a:p>
            <a:r>
              <a:rPr lang="ru-RU" dirty="0" smtClean="0"/>
              <a:t>• Для описания задач, которые должны быть решены, программных продуктов или их компонентов, используются модели - формальные или неформальные. </a:t>
            </a:r>
            <a:endParaRPr lang="en-US" dirty="0" smtClean="0"/>
          </a:p>
          <a:p>
            <a:r>
              <a:rPr lang="ru-RU" dirty="0" smtClean="0"/>
              <a:t>• Из этих моделей систематически выводятся тестовые сценарии. </a:t>
            </a:r>
            <a:endParaRPr lang="en-US" dirty="0" smtClean="0"/>
          </a:p>
          <a:p>
            <a:endParaRPr lang="en-US" dirty="0" smtClean="0"/>
          </a:p>
          <a:p>
            <a:r>
              <a:rPr lang="ru-RU" b="1" dirty="0" smtClean="0"/>
              <a:t>Общие признаки подходов, основанных на структуре: </a:t>
            </a:r>
            <a:endParaRPr lang="en-US" b="1" dirty="0" smtClean="0"/>
          </a:p>
          <a:p>
            <a:r>
              <a:rPr lang="ru-RU" dirty="0" smtClean="0"/>
              <a:t>• тестовые сценарии выводятся на основе информации о том, как спроектировано программное обеспечение (например, на основе программного кода и подробного описания проектного решения).</a:t>
            </a:r>
            <a:endParaRPr lang="en-US" dirty="0" smtClean="0"/>
          </a:p>
          <a:p>
            <a:r>
              <a:rPr lang="ru-RU" dirty="0" smtClean="0"/>
              <a:t>• для программного обеспечения может быть измерена величина покрытия для имеющихся тестовых сценариев, и последующие тестовые сценарии могут разрабатываться для систематического увеличения покрытия. </a:t>
            </a:r>
            <a:endParaRPr lang="en-US" dirty="0" smtClean="0"/>
          </a:p>
          <a:p>
            <a:endParaRPr lang="en-US" dirty="0" smtClean="0"/>
          </a:p>
          <a:p>
            <a:r>
              <a:rPr lang="ru-RU" b="1" dirty="0" smtClean="0"/>
              <a:t>Общие признаки методов на основе опыта: </a:t>
            </a:r>
            <a:endParaRPr lang="en-US" b="1" dirty="0" smtClean="0"/>
          </a:p>
          <a:p>
            <a:r>
              <a:rPr lang="ru-RU" dirty="0" smtClean="0"/>
              <a:t>• для определения тестовых сценариев используются человеческие знания и опыт. </a:t>
            </a:r>
          </a:p>
          <a:p>
            <a:r>
              <a:rPr lang="ru-RU" dirty="0" smtClean="0"/>
              <a:t>• знания </a:t>
            </a:r>
            <a:r>
              <a:rPr lang="ru-RU" dirty="0" err="1" smtClean="0"/>
              <a:t>тестировщиков</a:t>
            </a:r>
            <a:r>
              <a:rPr lang="ru-RU" dirty="0" smtClean="0"/>
              <a:t>, разработчиков, пользователей и заинтересованных лиц о программном продукте, его использовании и окружении, являются одним из источников информации. </a:t>
            </a:r>
            <a:endParaRPr lang="en-US" dirty="0" smtClean="0"/>
          </a:p>
          <a:p>
            <a:r>
              <a:rPr lang="ru-RU" dirty="0" smtClean="0"/>
              <a:t>• знания о вероятных дефектах и их распределении являются другим источником информации </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b="1" dirty="0" smtClean="0"/>
              <a:t>Эквивалентное разбиение</a:t>
            </a:r>
            <a:endParaRPr lang="en-US" b="1" dirty="0" smtClean="0"/>
          </a:p>
          <a:p>
            <a:endParaRPr lang="en-US" dirty="0" smtClean="0"/>
          </a:p>
          <a:p>
            <a:r>
              <a:rPr lang="ru-RU" dirty="0" smtClean="0"/>
              <a:t>Входные данные для программного обеспечения или системы разбиваются на группы, от которых ожидается сходное поведение, то есть они должны обрабатываться аналогичным образом. Эквивалентные области (или классы) могут быть определены как для </a:t>
            </a:r>
            <a:r>
              <a:rPr lang="ru-RU" dirty="0" err="1" smtClean="0"/>
              <a:t>валидных</a:t>
            </a:r>
            <a:r>
              <a:rPr lang="ru-RU" dirty="0" smtClean="0"/>
              <a:t>, так и для </a:t>
            </a:r>
            <a:r>
              <a:rPr lang="ru-RU" dirty="0" err="1" smtClean="0"/>
              <a:t>невалидных</a:t>
            </a:r>
            <a:r>
              <a:rPr lang="ru-RU" dirty="0" smtClean="0"/>
              <a:t> данных, то есть тех значений, которые должны отвергаться. Области также могут быть определены для выходных данных, внутренних значений, значений, зависящих от времени (например, до или после некоторого события) и для параметров интерфейса (например, во время интеграционного тестирования). Тесты могут разрабатываться для покрытия всех </a:t>
            </a:r>
            <a:r>
              <a:rPr lang="ru-RU" dirty="0" err="1" smtClean="0"/>
              <a:t>валидных</a:t>
            </a:r>
            <a:r>
              <a:rPr lang="ru-RU" dirty="0" smtClean="0"/>
              <a:t> и всех </a:t>
            </a:r>
            <a:r>
              <a:rPr lang="ru-RU" dirty="0" err="1" smtClean="0"/>
              <a:t>невалидных</a:t>
            </a:r>
            <a:r>
              <a:rPr lang="ru-RU" dirty="0" smtClean="0"/>
              <a:t> классов. Эквивалентное разбиение применимо на всех уровнях тестирования. Эквивалентное разбиение может быть использовано с целью покрытия входных и выходных данных. Оно может применяться при ручном вводе данных, при передаче данных через интерфейсы в систему, или при проверке параметров интерфейсов в интеграционном тестировании. </a:t>
            </a:r>
            <a:endParaRPr lang="en-US" dirty="0" smtClean="0"/>
          </a:p>
          <a:p>
            <a:endParaRPr lang="en-US" dirty="0" smtClean="0"/>
          </a:p>
          <a:p>
            <a:r>
              <a:rPr lang="ru-RU" b="1" dirty="0" smtClean="0"/>
              <a:t>Анализ граничных значений</a:t>
            </a:r>
            <a:endParaRPr lang="en-US" b="1" dirty="0" smtClean="0"/>
          </a:p>
          <a:p>
            <a:endParaRPr lang="en-US" dirty="0" smtClean="0"/>
          </a:p>
          <a:p>
            <a:r>
              <a:rPr lang="ru-RU" dirty="0" smtClean="0"/>
              <a:t>Поведение на границах эквивалентных областей имеет наибольшие шансы быть некорректным, таким образом границы являются потенциальным источником дефектов. Минимальные и максимальные значения сегмента являются граничными значениями. Граничное значение для </a:t>
            </a:r>
            <a:r>
              <a:rPr lang="ru-RU" dirty="0" err="1" smtClean="0"/>
              <a:t>валидного</a:t>
            </a:r>
            <a:r>
              <a:rPr lang="ru-RU" dirty="0" smtClean="0"/>
              <a:t> сегмента является </a:t>
            </a:r>
            <a:r>
              <a:rPr lang="ru-RU" dirty="0" err="1" smtClean="0"/>
              <a:t>валидным</a:t>
            </a:r>
            <a:r>
              <a:rPr lang="ru-RU" dirty="0" smtClean="0"/>
              <a:t> граничным значением, для </a:t>
            </a:r>
            <a:r>
              <a:rPr lang="ru-RU" dirty="0" err="1" smtClean="0"/>
              <a:t>невалидного</a:t>
            </a:r>
            <a:r>
              <a:rPr lang="ru-RU" dirty="0" smtClean="0"/>
              <a:t> сегмента – </a:t>
            </a:r>
            <a:r>
              <a:rPr lang="ru-RU" dirty="0" err="1" smtClean="0"/>
              <a:t>невалидным</a:t>
            </a:r>
            <a:r>
              <a:rPr lang="ru-RU" dirty="0" smtClean="0"/>
              <a:t>. Тесты могут разрабатываться для покрытия как </a:t>
            </a:r>
            <a:r>
              <a:rPr lang="ru-RU" dirty="0" err="1" smtClean="0"/>
              <a:t>валидных</a:t>
            </a:r>
            <a:r>
              <a:rPr lang="ru-RU" dirty="0" smtClean="0"/>
              <a:t>, так и </a:t>
            </a:r>
            <a:r>
              <a:rPr lang="ru-RU" dirty="0" err="1" smtClean="0"/>
              <a:t>невалидных</a:t>
            </a:r>
            <a:r>
              <a:rPr lang="ru-RU" dirty="0" smtClean="0"/>
              <a:t> граничных значений. При разработке тестовых сценариев </a:t>
            </a:r>
            <a:r>
              <a:rPr lang="ru-RU" dirty="0" err="1" smtClean="0"/>
              <a:t>выбирабтся</a:t>
            </a:r>
            <a:r>
              <a:rPr lang="ru-RU" dirty="0" smtClean="0"/>
              <a:t> тесты для каждого граничного значения. Анализ граничных значений может применяться на всех уровнях тестирования. Он относительно легок в применении и эффективен при поиске дефектов. Для выделения интересующих нас границ крайне полезны подробные спецификации. Данный метод часто рассматривается как дополнение к методу эквивалентного разбиения. Он может использоваться для классов эквивалентности данных, вводимых на экране, так и, например, для классов эквивалентности временных диапазонов (например, таймауты или требования по быстродействию транзакций) или для размерности таблиц (например, размер таблицы 256*256).  </a:t>
            </a:r>
          </a:p>
          <a:p>
            <a:endParaRPr lang="en-US" dirty="0" smtClean="0"/>
          </a:p>
          <a:p>
            <a:r>
              <a:rPr lang="ru-RU" b="1" dirty="0" smtClean="0"/>
              <a:t>Тестирование таблицы решений</a:t>
            </a:r>
            <a:endParaRPr lang="en-US" b="1" dirty="0" smtClean="0"/>
          </a:p>
          <a:p>
            <a:endParaRPr lang="en-US" dirty="0" smtClean="0"/>
          </a:p>
          <a:p>
            <a:r>
              <a:rPr lang="ru-RU" dirty="0" smtClean="0"/>
              <a:t>Таблицы решений – хороший метод для сбора системных требований, содержащих логические условия и документирования внутреннего дизайна системы. Они могут использоваться для записи сложных бизнес-правил, которые должна реализовывать система. Анализируются спецификации и определяются условия и действия системы. Входные условия и действия чаще всего формулируются таким образом, чтобы они могли принимать логические значения «истина» или «ложь». Таблица решений содержит </a:t>
            </a:r>
            <a:r>
              <a:rPr lang="ru-RU" dirty="0" err="1" smtClean="0"/>
              <a:t>триггерные</a:t>
            </a:r>
            <a:r>
              <a:rPr lang="ru-RU" dirty="0" smtClean="0"/>
              <a:t> условия, обычно комбинации значений «истина» и «ложь» для всех входных условий, и результирующие действия для каждой комбинации условий. Каждый столбец таблицы соотносится с </a:t>
            </a:r>
            <a:r>
              <a:rPr lang="ru-RU" dirty="0" err="1" smtClean="0"/>
              <a:t>бизнесправилом</a:t>
            </a:r>
            <a:r>
              <a:rPr lang="ru-RU" dirty="0" smtClean="0"/>
              <a:t>, определяющим уникальную комбинацию условий и результат выполнения действий, связанных с этим правилом. Стандартом покрытия для тестирования таблицы решений обычно является наличие хотя бы одного теста для каждой колонки, что обычно включает в себя покрытие всех комбинаций </a:t>
            </a:r>
            <a:r>
              <a:rPr lang="ru-RU" dirty="0" err="1" smtClean="0"/>
              <a:t>триггерных</a:t>
            </a:r>
            <a:r>
              <a:rPr lang="ru-RU" dirty="0" smtClean="0"/>
              <a:t> условий. Сильной стороной тестирования таблицы решений является то, что она создает комбинации условий, которые могли бы быть не проверены в ходе тестирования иным способом. Этот метод может быть применен ко всем ситуациям, в которых действие программного продукта зависит от нескольких логических альтернатив. </a:t>
            </a:r>
            <a:endParaRPr lang="en-US" dirty="0" smtClean="0"/>
          </a:p>
          <a:p>
            <a:endParaRPr lang="en-US" dirty="0" smtClean="0"/>
          </a:p>
          <a:p>
            <a:r>
              <a:rPr lang="ru-RU" b="1" dirty="0" smtClean="0"/>
              <a:t>Тестирование таблицы переходов</a:t>
            </a:r>
            <a:endParaRPr lang="en-US" b="1" dirty="0" smtClean="0"/>
          </a:p>
          <a:p>
            <a:endParaRPr lang="en-US" dirty="0" smtClean="0"/>
          </a:p>
          <a:p>
            <a:r>
              <a:rPr lang="ru-RU" dirty="0" smtClean="0"/>
              <a:t>Система может показывать различные отклики в зависимости от текущих условий или предшествовавшей истории состояний. Данный метод позволяет </a:t>
            </a:r>
            <a:r>
              <a:rPr lang="ru-RU" dirty="0" err="1" smtClean="0"/>
              <a:t>тестировщику</a:t>
            </a:r>
            <a:r>
              <a:rPr lang="ru-RU" dirty="0" smtClean="0"/>
              <a:t> рассматривать систему с точки зрения её состояний, переходов между состояниями, входов или событий, активизирующих изменения состояний (переходы) и действия, к которым приводят эти переходы. Состояния системы или тестируемого объекта разделяемы, определяемы и конечны. Таблица состояний демонстрирует связи между состояниями и входами и может подсказать возможные некорректные переходы. Тесты могут разрабатываться для покрытия типовой последовательности состояний, для покрытия каждого состояния, для выполнения каждого перехода, для выполнения определенных последовательностей переходов или же для тестирования некорректных переходов. Тестирование таблицы переходов чаще всего используется в индустрии встроенного программного обеспечения и автоматизации в целом. Однако эта методика также подходит для моделирования </a:t>
            </a:r>
            <a:r>
              <a:rPr lang="ru-RU" dirty="0" err="1" smtClean="0"/>
              <a:t>бизнес-объектов</a:t>
            </a:r>
            <a:r>
              <a:rPr lang="ru-RU" dirty="0" smtClean="0"/>
              <a:t>, имеющих определенные состояния, или тестирования последовательностей диалоговых блоков (т.е. </a:t>
            </a:r>
            <a:r>
              <a:rPr lang="ru-RU" dirty="0" err="1" smtClean="0"/>
              <a:t>интернет-приложений</a:t>
            </a:r>
            <a:r>
              <a:rPr lang="ru-RU" dirty="0" smtClean="0"/>
              <a:t> или </a:t>
            </a:r>
            <a:r>
              <a:rPr lang="ru-RU" dirty="0" err="1" smtClean="0"/>
              <a:t>бизнес-сценариев</a:t>
            </a:r>
            <a:r>
              <a:rPr lang="ru-RU" dirty="0" smtClean="0"/>
              <a:t>).</a:t>
            </a:r>
            <a:endParaRPr lang="en-US" dirty="0" smtClean="0"/>
          </a:p>
          <a:p>
            <a:endParaRPr lang="en-US" dirty="0" smtClean="0"/>
          </a:p>
          <a:p>
            <a:r>
              <a:rPr lang="ru-RU" b="1" dirty="0" smtClean="0"/>
              <a:t>Тестирование по сценариям использования</a:t>
            </a:r>
            <a:endParaRPr lang="en-US" b="1" dirty="0" smtClean="0"/>
          </a:p>
          <a:p>
            <a:endParaRPr lang="en-US" dirty="0" smtClean="0"/>
          </a:p>
          <a:p>
            <a:r>
              <a:rPr lang="ru-RU" dirty="0" smtClean="0"/>
              <a:t>Тесты могут базироваться на сценариях использования. Сценарий использования описывает взаимодействия между участниками (включая пользователей и систему) приводящие к полезным результатам для заказчика или пользователя системы. Сценарии использования могут быть описаны на уровне абстракций (бизнес сценарий использования, уровень бизнес-процессов, не связанный с технологией) или на системном уровне (сценарий использования системы на уровне системного функционала). Каждый сценарий использования имеет предусловия, необходимые для успешного выполнения сценария. Каждый сценарий использования завершается постусловиями, являющимися наблюдаемыми результатами и итоговым состоянием системы после выполнения сценария. Сценарий использования обычно имеет основной (наиболее вероятный) сценарий и альтернативные сценарии. Сценарии использования описываются как «потоки процессов» в системе, основанные на типовом предполагаемом использовании. Таким образом, тестовые сценарии, построенные на основе сценариев использования, являются наиболее полезными для выявления дефектов в потоках процессов во время реального использования системы. Сценарии использования очень полезны для разработки приёмочных тестов с участием заказчика или пользователей. Также они могут выявить дефекты интеграции, вызванные взаимодействием различных компонентов, не выявляемые индивидуальным тестированием компонентов.  Проектирование тестовых сценариев на основе сценариев использования может быть объединено с другими методами, основанными на спецификации. </a:t>
            </a:r>
            <a:endParaRPr lang="en-US" dirty="0" smtClean="0"/>
          </a:p>
          <a:p>
            <a:endParaRPr lang="en-US" dirty="0" smtClean="0"/>
          </a:p>
          <a:p>
            <a:r>
              <a:rPr lang="ru-RU" dirty="0" smtClean="0"/>
              <a:t>См.</a:t>
            </a:r>
            <a:r>
              <a:rPr lang="ru-RU" baseline="0" dirty="0" smtClean="0"/>
              <a:t> полезные ссылки:</a:t>
            </a:r>
          </a:p>
          <a:p>
            <a:r>
              <a:rPr lang="en-US" dirty="0" smtClean="0"/>
              <a:t>http://33testers.blogspot.com/2013/07/blog-post_27.html</a:t>
            </a:r>
            <a:endParaRPr lang="ru-RU" dirty="0" smtClean="0"/>
          </a:p>
          <a:p>
            <a:r>
              <a:rPr lang="en-US" dirty="0" smtClean="0"/>
              <a:t>http://w1zle.blogspot.com/2010/11/2-equivalence-class-testing-boundary.html</a:t>
            </a:r>
            <a:endParaRPr lang="ru-RU" dirty="0" smtClean="0"/>
          </a:p>
          <a:p>
            <a:r>
              <a:rPr lang="en-US" dirty="0" smtClean="0"/>
              <a:t>http://inrecolan.ru/blog/viewpost/360</a:t>
            </a:r>
            <a:endParaRPr lang="ru-RU" dirty="0" smtClean="0"/>
          </a:p>
          <a:p>
            <a:r>
              <a:rPr lang="en-US" dirty="0" smtClean="0"/>
              <a:t>http://inrecolan.ru/blog/viewpost/361</a:t>
            </a:r>
            <a:endParaRPr lang="ru-RU" dirty="0" smtClean="0"/>
          </a:p>
          <a:p>
            <a:r>
              <a:rPr lang="en-US" dirty="0" smtClean="0"/>
              <a:t>https://ru.wikipedia.org/wiki/%D0%A1%D1%86%D0%B5%D0%BD%D0%B0%D1%80%D0%B8%D0%B9_%D0%B8%D1%81%D0%BF%D0%BE%D0%BB%D1%8C%D0%B7%D0%BE%D0%B2%D0%B0%D0%BD%D0%B8%D1%8F</a:t>
            </a:r>
            <a:endParaRPr lang="ru-RU" dirty="0" smtClean="0"/>
          </a:p>
          <a:p>
            <a:endParaRPr lang="ru-RU" dirty="0" smtClean="0"/>
          </a:p>
          <a:p>
            <a:r>
              <a:rPr lang="ru-RU" dirty="0" smtClean="0"/>
              <a:t>Рассмотрим эти подходы</a:t>
            </a:r>
            <a:r>
              <a:rPr lang="ru-RU" baseline="0" dirty="0" smtClean="0"/>
              <a:t> на примере </a:t>
            </a:r>
            <a:r>
              <a:rPr lang="en-US" baseline="0" dirty="0" err="1" smtClean="0"/>
              <a:t>ListBoxer</a:t>
            </a:r>
            <a:r>
              <a:rPr lang="ru-RU" baseline="0" dirty="0" smtClean="0"/>
              <a:t>.</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2246769"/>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ru-RU" sz="3500" dirty="0" smtClean="0">
                <a:solidFill>
                  <a:schemeClr val="tx1">
                    <a:lumMod val="65000"/>
                    <a:lumOff val="35000"/>
                  </a:schemeClr>
                </a:solidFill>
                <a:effectLst>
                  <a:outerShdw blurRad="38100" dist="38100" dir="2700000" algn="tl">
                    <a:srgbClr val="000000">
                      <a:alpha val="43137"/>
                    </a:srgbClr>
                  </a:outerShdw>
                </a:effectLst>
              </a:rPr>
              <a:t>«</a:t>
            </a:r>
            <a:r>
              <a:rPr lang="en-US" sz="3500" dirty="0" smtClean="0">
                <a:solidFill>
                  <a:schemeClr val="tx1">
                    <a:lumMod val="65000"/>
                    <a:lumOff val="35000"/>
                  </a:schemeClr>
                </a:solidFill>
                <a:effectLst>
                  <a:outerShdw blurRad="38100" dist="38100" dir="2700000" algn="tl">
                    <a:srgbClr val="000000">
                      <a:alpha val="43137"/>
                    </a:srgbClr>
                  </a:outerShdw>
                </a:effectLst>
              </a:rPr>
              <a:t>Static </a:t>
            </a:r>
            <a:r>
              <a:rPr lang="en-US" sz="3500" dirty="0" smtClean="0">
                <a:solidFill>
                  <a:schemeClr val="tx1">
                    <a:lumMod val="65000"/>
                    <a:lumOff val="35000"/>
                  </a:schemeClr>
                </a:solidFill>
                <a:effectLst>
                  <a:outerShdw blurRad="38100" dist="38100" dir="2700000" algn="tl">
                    <a:srgbClr val="000000">
                      <a:alpha val="43137"/>
                    </a:srgbClr>
                  </a:outerShdw>
                </a:effectLst>
              </a:rPr>
              <a:t>Techniques and the Test </a:t>
            </a:r>
            <a:r>
              <a:rPr lang="en-US" sz="3500" dirty="0" smtClean="0">
                <a:solidFill>
                  <a:schemeClr val="tx1">
                    <a:lumMod val="65000"/>
                    <a:lumOff val="35000"/>
                  </a:schemeClr>
                </a:solidFill>
                <a:effectLst>
                  <a:outerShdw blurRad="38100" dist="38100" dir="2700000" algn="tl">
                    <a:srgbClr val="000000">
                      <a:alpha val="43137"/>
                    </a:srgbClr>
                  </a:outerShdw>
                </a:effectLst>
              </a:rPr>
              <a:t>Process</a:t>
            </a:r>
            <a:r>
              <a:rPr lang="ru-RU" sz="3500" dirty="0" smtClean="0">
                <a:solidFill>
                  <a:schemeClr val="tx1">
                    <a:lumMod val="65000"/>
                    <a:lumOff val="35000"/>
                  </a:schemeClr>
                </a:solidFill>
                <a:effectLst>
                  <a:outerShdw blurRad="38100" dist="38100" dir="2700000" algn="tl">
                    <a:srgbClr val="000000">
                      <a:alpha val="43137"/>
                    </a:srgbClr>
                  </a:outerShdw>
                </a:effectLst>
              </a:rPr>
              <a:t>»</a:t>
            </a:r>
            <a:r>
              <a:rPr lang="en-US" sz="3500" dirty="0" smtClean="0">
                <a:solidFill>
                  <a:schemeClr val="tx1">
                    <a:lumMod val="65000"/>
                    <a:lumOff val="35000"/>
                  </a:schemeClr>
                </a:solidFill>
                <a:effectLst>
                  <a:outerShdw blurRad="38100" dist="38100" dir="2700000" algn="tl">
                    <a:srgbClr val="000000">
                      <a:alpha val="43137"/>
                    </a:srgbClr>
                  </a:outerShdw>
                </a:effectLst>
              </a:rPr>
              <a:t> &amp;</a:t>
            </a:r>
            <a:r>
              <a:rPr lang="ru-RU" sz="3500" dirty="0" smtClean="0">
                <a:solidFill>
                  <a:schemeClr val="tx1">
                    <a:lumMod val="65000"/>
                    <a:lumOff val="35000"/>
                  </a:schemeClr>
                </a:solidFill>
                <a:effectLst>
                  <a:outerShdw blurRad="38100" dist="38100" dir="2700000" algn="tl">
                    <a:srgbClr val="000000">
                      <a:alpha val="43137"/>
                    </a:srgbClr>
                  </a:outerShdw>
                </a:effectLst>
              </a:rPr>
              <a:t> «</a:t>
            </a:r>
            <a:r>
              <a:rPr lang="en-US" sz="3500" dirty="0" smtClean="0">
                <a:solidFill>
                  <a:schemeClr val="tx1">
                    <a:lumMod val="65000"/>
                    <a:lumOff val="35000"/>
                  </a:schemeClr>
                </a:solidFill>
                <a:effectLst>
                  <a:outerShdw blurRad="38100" dist="38100" dir="2700000" algn="tl">
                    <a:srgbClr val="000000">
                      <a:alpha val="43137"/>
                    </a:srgbClr>
                  </a:outerShdw>
                </a:effectLst>
              </a:rPr>
              <a:t>Specification-based </a:t>
            </a:r>
            <a:r>
              <a:rPr lang="en-US" sz="3500" dirty="0" smtClean="0">
                <a:solidFill>
                  <a:schemeClr val="tx1">
                    <a:lumMod val="65000"/>
                    <a:lumOff val="35000"/>
                  </a:schemeClr>
                </a:solidFill>
                <a:effectLst>
                  <a:outerShdw blurRad="38100" dist="38100" dir="2700000" algn="tl">
                    <a:srgbClr val="000000">
                      <a:alpha val="43137"/>
                    </a:srgbClr>
                  </a:outerShdw>
                </a:effectLst>
              </a:rPr>
              <a:t>or Black-box </a:t>
            </a:r>
            <a:r>
              <a:rPr lang="en-US" sz="3500" dirty="0" smtClean="0">
                <a:solidFill>
                  <a:schemeClr val="tx1">
                    <a:lumMod val="65000"/>
                    <a:lumOff val="35000"/>
                  </a:schemeClr>
                </a:solidFill>
                <a:effectLst>
                  <a:outerShdw blurRad="38100" dist="38100" dir="2700000" algn="tl">
                    <a:srgbClr val="000000">
                      <a:alpha val="43137"/>
                    </a:srgbClr>
                  </a:outerShdw>
                </a:effectLst>
              </a:rPr>
              <a:t>Techniques</a:t>
            </a:r>
            <a:r>
              <a:rPr lang="ru-RU" sz="3500" dirty="0" smtClean="0">
                <a:solidFill>
                  <a:schemeClr val="tx1">
                    <a:lumMod val="65000"/>
                    <a:lumOff val="35000"/>
                  </a:schemeClr>
                </a:solidFill>
                <a:effectLst>
                  <a:outerShdw blurRad="38100" dist="38100" dir="2700000" algn="tl">
                    <a:srgbClr val="000000">
                      <a:alpha val="43137"/>
                    </a:srgbClr>
                  </a:outerShdw>
                </a:effectLst>
              </a:rPr>
              <a:t>»</a:t>
            </a:r>
            <a:r>
              <a:rPr lang="en-US" sz="3500" dirty="0" smtClean="0">
                <a:solidFill>
                  <a:schemeClr val="tx1">
                    <a:lumMod val="65000"/>
                    <a:lumOff val="35000"/>
                  </a:schemeClr>
                </a:solidFill>
                <a:effectLst>
                  <a:outerShdw blurRad="38100" dist="38100" dir="2700000" algn="tl">
                    <a:srgbClr val="000000">
                      <a:alpha val="43137"/>
                    </a:srgbClr>
                  </a:outerShdw>
                </a:effectLst>
              </a:rPr>
              <a:t>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308236"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Specification-based or Black-box Techniques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755576" y="1413351"/>
            <a:ext cx="7344816" cy="4031873"/>
          </a:xfrm>
          <a:prstGeom prst="rect">
            <a:avLst/>
          </a:prstGeom>
        </p:spPr>
        <p:txBody>
          <a:bodyPr wrap="square">
            <a:spAutoFit/>
          </a:bodyPr>
          <a:lstStyle/>
          <a:p>
            <a:r>
              <a:rPr lang="en-US" sz="1600" b="1" u="sng" dirty="0" smtClean="0"/>
              <a:t>Equivalence </a:t>
            </a:r>
            <a:r>
              <a:rPr lang="en-US" sz="1600" b="1" u="sng" dirty="0" smtClean="0"/>
              <a:t>Partitioning</a:t>
            </a:r>
            <a:r>
              <a:rPr lang="ru-RU" sz="1600" b="1" u="sng" dirty="0" smtClean="0"/>
              <a:t> </a:t>
            </a:r>
            <a:r>
              <a:rPr lang="ru-RU" sz="1600" dirty="0" smtClean="0"/>
              <a:t>- </a:t>
            </a:r>
            <a:r>
              <a:rPr lang="en-US" sz="1600" dirty="0" smtClean="0"/>
              <a:t>a </a:t>
            </a:r>
            <a:r>
              <a:rPr lang="en-US" sz="1600" dirty="0" smtClean="0"/>
              <a:t>black box test design technique in which test cases are designed to execute representatives from equivalence partitions. In principle test cases are designed to cover each partition at least once. </a:t>
            </a:r>
            <a:endParaRPr lang="en-US" sz="1600" dirty="0" smtClean="0"/>
          </a:p>
          <a:p>
            <a:endParaRPr lang="ru-RU" sz="1600" dirty="0" smtClean="0"/>
          </a:p>
          <a:p>
            <a:r>
              <a:rPr lang="en-US" sz="1600" b="1" u="sng" dirty="0" smtClean="0"/>
              <a:t>Boundary Value </a:t>
            </a:r>
            <a:r>
              <a:rPr lang="en-US" sz="1600" b="1" u="sng" dirty="0" smtClean="0"/>
              <a:t>Analysis</a:t>
            </a:r>
            <a:r>
              <a:rPr lang="ru-RU" sz="1600" b="1" u="sng" dirty="0" smtClean="0"/>
              <a:t> </a:t>
            </a:r>
            <a:r>
              <a:rPr lang="ru-RU" sz="1600" dirty="0" smtClean="0"/>
              <a:t>– </a:t>
            </a:r>
            <a:r>
              <a:rPr lang="en-US" sz="1600" dirty="0" smtClean="0"/>
              <a:t>a black </a:t>
            </a:r>
            <a:r>
              <a:rPr lang="en-US" sz="1600" dirty="0" smtClean="0"/>
              <a:t>box test design technique in which test cases are designed based on boundary values. </a:t>
            </a:r>
            <a:endParaRPr lang="en-US" sz="1600" dirty="0" smtClean="0"/>
          </a:p>
          <a:p>
            <a:endParaRPr lang="ru-RU" sz="1600" dirty="0" smtClean="0"/>
          </a:p>
          <a:p>
            <a:r>
              <a:rPr lang="en-US" sz="1600" b="1" u="sng" dirty="0" smtClean="0"/>
              <a:t>Decision Table </a:t>
            </a:r>
            <a:r>
              <a:rPr lang="en-US" sz="1600" b="1" u="sng" dirty="0" smtClean="0"/>
              <a:t>Testing</a:t>
            </a:r>
            <a:r>
              <a:rPr lang="ru-RU" sz="1600" b="1" u="sng" dirty="0" smtClean="0"/>
              <a:t> </a:t>
            </a:r>
            <a:r>
              <a:rPr lang="ru-RU" sz="1600" dirty="0" smtClean="0"/>
              <a:t>- </a:t>
            </a:r>
            <a:r>
              <a:rPr lang="en-US" sz="1600" dirty="0" smtClean="0"/>
              <a:t> </a:t>
            </a:r>
            <a:r>
              <a:rPr lang="en-US" sz="1600" dirty="0" smtClean="0"/>
              <a:t>a </a:t>
            </a:r>
            <a:r>
              <a:rPr lang="en-US" sz="1600" dirty="0" smtClean="0"/>
              <a:t>black box test design techniques in which test cases are designed to execute the combinations of inputs and/or stimuli (causes) shown in a decision table. </a:t>
            </a:r>
            <a:endParaRPr lang="en-US" sz="1600" dirty="0" smtClean="0"/>
          </a:p>
          <a:p>
            <a:endParaRPr lang="ru-RU" sz="1600" dirty="0" smtClean="0"/>
          </a:p>
          <a:p>
            <a:r>
              <a:rPr lang="en-US" sz="1600" b="1" u="sng" dirty="0" smtClean="0"/>
              <a:t>State Transition </a:t>
            </a:r>
            <a:r>
              <a:rPr lang="en-US" sz="1600" b="1" u="sng" dirty="0" smtClean="0"/>
              <a:t>Testing</a:t>
            </a:r>
            <a:r>
              <a:rPr lang="ru-RU" sz="1600" b="1" u="sng" dirty="0" smtClean="0"/>
              <a:t> </a:t>
            </a:r>
            <a:r>
              <a:rPr lang="ru-RU" sz="1600" dirty="0" smtClean="0"/>
              <a:t>- </a:t>
            </a:r>
            <a:r>
              <a:rPr lang="en-US" sz="1600" dirty="0" smtClean="0"/>
              <a:t>a</a:t>
            </a:r>
            <a:r>
              <a:rPr lang="en-US" sz="1600" dirty="0" smtClean="0"/>
              <a:t> </a:t>
            </a:r>
            <a:r>
              <a:rPr lang="en-US" sz="1600" dirty="0" smtClean="0"/>
              <a:t>black box test design technique in which test cases are designed to execute valid and invalid state transitions</a:t>
            </a:r>
            <a:r>
              <a:rPr lang="en-US" sz="1600" dirty="0" smtClean="0"/>
              <a:t>.</a:t>
            </a:r>
          </a:p>
          <a:p>
            <a:endParaRPr lang="ru-RU" sz="1600" dirty="0" smtClean="0"/>
          </a:p>
          <a:p>
            <a:r>
              <a:rPr lang="en-US" sz="1600" b="1" u="sng" dirty="0" smtClean="0"/>
              <a:t>Use Case </a:t>
            </a:r>
            <a:r>
              <a:rPr lang="en-US" sz="1600" b="1" u="sng" dirty="0" smtClean="0"/>
              <a:t>Testing</a:t>
            </a:r>
            <a:r>
              <a:rPr lang="ru-RU" sz="1600" b="1" u="sng" dirty="0" smtClean="0"/>
              <a:t> </a:t>
            </a:r>
            <a:r>
              <a:rPr lang="ru-RU" sz="1600" dirty="0" smtClean="0"/>
              <a:t>- </a:t>
            </a:r>
            <a:r>
              <a:rPr lang="en-US" sz="1600" dirty="0" smtClean="0"/>
              <a:t>a </a:t>
            </a:r>
            <a:r>
              <a:rPr lang="en-US" sz="1600" dirty="0" smtClean="0"/>
              <a:t>black box test design technique in which test cases are designed to execute user scenarios. </a:t>
            </a:r>
            <a:endParaRPr lang="en-US" sz="1600"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2636912"/>
            <a:ext cx="6336704" cy="646331"/>
          </a:xfrm>
          <a:prstGeom prst="rect">
            <a:avLst/>
          </a:prstGeom>
        </p:spPr>
        <p:txBody>
          <a:bodyPr wrap="square">
            <a:spAutoFit/>
          </a:bodyPr>
          <a:lstStyle/>
          <a:p>
            <a:r>
              <a:rPr lang="en-US" b="1" dirty="0" smtClean="0"/>
              <a:t>Write test cases for the following system, described as a graph:</a:t>
            </a:r>
          </a:p>
          <a:p>
            <a:endParaRPr lang="en-US" b="1" dirty="0" smtClean="0"/>
          </a:p>
        </p:txBody>
      </p:sp>
      <p:sp>
        <p:nvSpPr>
          <p:cNvPr id="6" name="Rectangle 5"/>
          <p:cNvSpPr/>
          <p:nvPr/>
        </p:nvSpPr>
        <p:spPr>
          <a:xfrm>
            <a:off x="683568" y="2204864"/>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196752"/>
            <a:ext cx="7373913" cy="923330"/>
          </a:xfrm>
          <a:prstGeom prst="rect">
            <a:avLst/>
          </a:prstGeom>
        </p:spPr>
        <p:txBody>
          <a:bodyPr wrap="square">
            <a:spAutoFit/>
          </a:bodyPr>
          <a:lstStyle/>
          <a:p>
            <a:r>
              <a:rPr lang="en-US" b="1" dirty="0" smtClean="0"/>
              <a:t>Remember the terms from the lesson:</a:t>
            </a:r>
          </a:p>
          <a:p>
            <a:r>
              <a:rPr lang="en-US" b="1" dirty="0" smtClean="0"/>
              <a:t> </a:t>
            </a:r>
            <a:r>
              <a:rPr lang="en-US" b="1" i="1" dirty="0" smtClean="0"/>
              <a:t>static testing, dynamic </a:t>
            </a:r>
            <a:r>
              <a:rPr lang="en-US" b="1" i="1" dirty="0" smtClean="0"/>
              <a:t>testing, </a:t>
            </a:r>
            <a:r>
              <a:rPr lang="en-US" b="1" i="1" dirty="0" smtClean="0"/>
              <a:t>equivalence partitioning</a:t>
            </a:r>
            <a:r>
              <a:rPr lang="en-US" b="1" i="1" dirty="0" smtClean="0"/>
              <a:t>, </a:t>
            </a:r>
            <a:r>
              <a:rPr lang="en-US" b="1" i="1" dirty="0" smtClean="0"/>
              <a:t>boundary value analysis, decision table testing, state transition testing</a:t>
            </a:r>
            <a:r>
              <a:rPr lang="en-US" b="1" i="1" dirty="0" smtClean="0"/>
              <a:t>, </a:t>
            </a:r>
            <a:r>
              <a:rPr lang="en-US" b="1" i="1" dirty="0" smtClean="0"/>
              <a:t>use case testing</a:t>
            </a:r>
            <a:endParaRPr lang="en-US" b="1" i="1" dirty="0"/>
          </a:p>
        </p:txBody>
      </p:sp>
      <p:sp>
        <p:nvSpPr>
          <p:cNvPr id="7" name="Rectangle 1"/>
          <p:cNvSpPr/>
          <p:nvPr/>
        </p:nvSpPr>
        <p:spPr>
          <a:xfrm>
            <a:off x="5652120" y="3429000"/>
            <a:ext cx="1728192" cy="1477328"/>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pic>
        <p:nvPicPr>
          <p:cNvPr id="3" name="Picture 2"/>
          <p:cNvPicPr>
            <a:picLocks noChangeAspect="1" noChangeArrowheads="1"/>
          </p:cNvPicPr>
          <p:nvPr/>
        </p:nvPicPr>
        <p:blipFill>
          <a:blip r:embed="rId5" cstate="print"/>
          <a:srcRect/>
          <a:stretch>
            <a:fillRect/>
          </a:stretch>
        </p:blipFill>
        <p:spPr bwMode="auto">
          <a:xfrm>
            <a:off x="611560" y="2996952"/>
            <a:ext cx="4656246" cy="2854647"/>
          </a:xfrm>
          <a:prstGeom prst="rect">
            <a:avLst/>
          </a:prstGeom>
          <a:noFill/>
          <a:ln w="9525">
            <a:noFill/>
            <a:miter lim="800000"/>
            <a:headEnd/>
            <a:tailEnd/>
          </a:ln>
        </p:spPr>
      </p:pic>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2246769"/>
          </a:xfrm>
          <a:prstGeom prst="rect">
            <a:avLst/>
          </a:prstGeom>
        </p:spPr>
        <p:txBody>
          <a:bodyPr wrap="square">
            <a:spAutoFit/>
          </a:bodyPr>
          <a:lstStyle/>
          <a:p>
            <a:pPr>
              <a:buFont typeface="Wingdings" pitchFamily="2" charset="2"/>
              <a:buChar char="ü"/>
            </a:pPr>
            <a:r>
              <a:rPr lang="en-US" sz="2000" i="1" dirty="0" smtClean="0"/>
              <a:t>Tell about recommendations for creating test cases</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Tell about recommendations for passing test cases</a:t>
            </a:r>
            <a:endParaRPr lang="en-US" sz="2000" i="1" dirty="0" smtClean="0"/>
          </a:p>
          <a:p>
            <a:pPr>
              <a:buFont typeface="Wingdings" pitchFamily="2" charset="2"/>
              <a:buChar char="ü"/>
            </a:pPr>
            <a:endParaRPr lang="en-US" sz="2000" i="1" dirty="0" smtClean="0"/>
          </a:p>
          <a:p>
            <a:pPr>
              <a:buFont typeface="Wingdings" pitchFamily="2" charset="2"/>
              <a:buChar char="ü"/>
            </a:pPr>
            <a:r>
              <a:rPr lang="en-US" sz="2000" i="1" dirty="0" smtClean="0"/>
              <a:t>How to determine on priority of defects?</a:t>
            </a:r>
            <a:endParaRPr lang="en-US" sz="2000" i="1" dirty="0" smtClean="0"/>
          </a:p>
          <a:p>
            <a:pPr>
              <a:buFont typeface="Wingdings" pitchFamily="2" charset="2"/>
              <a:buChar char="ü"/>
            </a:pPr>
            <a:endParaRPr lang="en-US" sz="2000" i="1" dirty="0" smtClean="0"/>
          </a:p>
          <a:p>
            <a:pPr>
              <a:buFont typeface="Wingdings" pitchFamily="2" charset="2"/>
              <a:buChar char="ü"/>
            </a:pPr>
            <a:r>
              <a:rPr lang="en-US" sz="2000" i="1" dirty="0" smtClean="0"/>
              <a:t>Tell about recommendations for defect reporting</a:t>
            </a:r>
            <a:endParaRPr lang="en-US" sz="2000" i="1" dirty="0" smtClean="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10733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Static Techniques and the Test Process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712098"/>
            <a:ext cx="7632848" cy="923330"/>
          </a:xfrm>
          <a:prstGeom prst="rect">
            <a:avLst/>
          </a:prstGeom>
        </p:spPr>
        <p:txBody>
          <a:bodyPr wrap="square">
            <a:spAutoFit/>
          </a:bodyPr>
          <a:lstStyle/>
          <a:p>
            <a:r>
              <a:rPr lang="en-US" b="1" u="sng" dirty="0" smtClean="0"/>
              <a:t>S</a:t>
            </a:r>
            <a:r>
              <a:rPr lang="en-US" b="1" u="sng" dirty="0" smtClean="0"/>
              <a:t>tatic </a:t>
            </a:r>
            <a:r>
              <a:rPr lang="en-US" b="1" u="sng" dirty="0" smtClean="0"/>
              <a:t>testing</a:t>
            </a:r>
            <a:r>
              <a:rPr lang="en-US" dirty="0" smtClean="0"/>
              <a:t> techniques rely on the manual examination (reviews) and automated analysis (static analysis) of the code or other project documentation without the execution of the code.</a:t>
            </a:r>
            <a:endParaRPr lang="en-US" dirty="0"/>
          </a:p>
        </p:txBody>
      </p:sp>
      <p:sp>
        <p:nvSpPr>
          <p:cNvPr id="11" name="Rectangle 6"/>
          <p:cNvSpPr/>
          <p:nvPr/>
        </p:nvSpPr>
        <p:spPr>
          <a:xfrm>
            <a:off x="755576" y="2649686"/>
            <a:ext cx="7632848" cy="1477328"/>
          </a:xfrm>
          <a:prstGeom prst="rect">
            <a:avLst/>
          </a:prstGeom>
        </p:spPr>
        <p:txBody>
          <a:bodyPr wrap="square">
            <a:spAutoFit/>
          </a:bodyPr>
          <a:lstStyle/>
          <a:p>
            <a:r>
              <a:rPr lang="en-US" b="1" u="sng" dirty="0" smtClean="0"/>
              <a:t>Reviews</a:t>
            </a:r>
            <a:r>
              <a:rPr lang="en-US" dirty="0" smtClean="0"/>
              <a:t> are a way of testing software work products (including code) and can be performed well before dynamic test execution. Defects detected during reviews early in the life cycle (e.g., defects found in requirements) are often much cheaper to remove than those detected by running tests on the executing code.</a:t>
            </a:r>
            <a:endParaRPr lang="en-US" dirty="0"/>
          </a:p>
        </p:txBody>
      </p:sp>
      <p:sp>
        <p:nvSpPr>
          <p:cNvPr id="15" name="Rectangle 6"/>
          <p:cNvSpPr/>
          <p:nvPr/>
        </p:nvSpPr>
        <p:spPr>
          <a:xfrm>
            <a:off x="755576" y="4122946"/>
            <a:ext cx="7632848" cy="1754326"/>
          </a:xfrm>
          <a:prstGeom prst="rect">
            <a:avLst/>
          </a:prstGeom>
        </p:spPr>
        <p:txBody>
          <a:bodyPr wrap="square">
            <a:spAutoFit/>
          </a:bodyPr>
          <a:lstStyle/>
          <a:p>
            <a:r>
              <a:rPr lang="en-US" dirty="0" smtClean="0"/>
              <a:t>Typical defects that are easier to find in reviews than in dynamic testing </a:t>
            </a:r>
            <a:r>
              <a:rPr lang="en-US" dirty="0" smtClean="0"/>
              <a:t>include:</a:t>
            </a:r>
          </a:p>
          <a:p>
            <a:pPr lvl="1">
              <a:buFont typeface="Wingdings" pitchFamily="2" charset="2"/>
              <a:buChar char="Ø"/>
            </a:pPr>
            <a:r>
              <a:rPr lang="en-US" dirty="0" smtClean="0"/>
              <a:t>deviations </a:t>
            </a:r>
            <a:r>
              <a:rPr lang="en-US" dirty="0" smtClean="0"/>
              <a:t>from </a:t>
            </a:r>
            <a:r>
              <a:rPr lang="en-US" dirty="0" smtClean="0"/>
              <a:t>standards</a:t>
            </a:r>
          </a:p>
          <a:p>
            <a:pPr lvl="1">
              <a:buFont typeface="Wingdings" pitchFamily="2" charset="2"/>
              <a:buChar char="Ø"/>
            </a:pPr>
            <a:r>
              <a:rPr lang="en-US" dirty="0" smtClean="0"/>
              <a:t>requirement defects</a:t>
            </a:r>
          </a:p>
          <a:p>
            <a:pPr lvl="1">
              <a:buFont typeface="Wingdings" pitchFamily="2" charset="2"/>
              <a:buChar char="Ø"/>
            </a:pPr>
            <a:r>
              <a:rPr lang="en-US" dirty="0" smtClean="0"/>
              <a:t>design defects</a:t>
            </a:r>
          </a:p>
          <a:p>
            <a:pPr lvl="1">
              <a:buFont typeface="Wingdings" pitchFamily="2" charset="2"/>
              <a:buChar char="Ø"/>
            </a:pPr>
            <a:r>
              <a:rPr lang="en-US" dirty="0" smtClean="0"/>
              <a:t>insufficient maintainability</a:t>
            </a:r>
          </a:p>
          <a:p>
            <a:pPr lvl="1">
              <a:buFont typeface="Wingdings" pitchFamily="2" charset="2"/>
              <a:buChar char="Ø"/>
            </a:pPr>
            <a:r>
              <a:rPr lang="en-US" dirty="0" smtClean="0"/>
              <a:t>incorrect </a:t>
            </a:r>
            <a:r>
              <a:rPr lang="en-US" dirty="0" smtClean="0"/>
              <a:t>interface </a:t>
            </a:r>
            <a:r>
              <a:rPr lang="en-US" dirty="0" smtClean="0"/>
              <a:t>specifications</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1323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Informal </a:t>
            </a:r>
            <a:r>
              <a:rPr lang="en-US" sz="3500" dirty="0" smtClean="0">
                <a:solidFill>
                  <a:schemeClr val="tx1">
                    <a:lumMod val="65000"/>
                    <a:lumOff val="35000"/>
                  </a:schemeClr>
                </a:solidFill>
                <a:effectLst>
                  <a:outerShdw blurRad="38100" dist="38100" dir="2700000" algn="tl">
                    <a:srgbClr val="000000">
                      <a:alpha val="43137"/>
                    </a:srgbClr>
                  </a:outerShdw>
                </a:effectLst>
              </a:rPr>
              <a:t>Review</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683568" y="1362670"/>
            <a:ext cx="7560840" cy="369332"/>
          </a:xfrm>
          <a:prstGeom prst="rect">
            <a:avLst/>
          </a:prstGeom>
        </p:spPr>
        <p:txBody>
          <a:bodyPr wrap="square">
            <a:spAutoFit/>
          </a:bodyPr>
          <a:lstStyle/>
          <a:p>
            <a:r>
              <a:rPr lang="en-US" dirty="0" smtClean="0"/>
              <a:t>A review not based on a formal (documented) procedure</a:t>
            </a:r>
            <a:r>
              <a:rPr lang="en-US" dirty="0" smtClean="0"/>
              <a:t>.</a:t>
            </a:r>
            <a:endParaRPr lang="en-US" dirty="0"/>
          </a:p>
        </p:txBody>
      </p:sp>
      <p:sp>
        <p:nvSpPr>
          <p:cNvPr id="7" name="Rectangle 3"/>
          <p:cNvSpPr/>
          <p:nvPr/>
        </p:nvSpPr>
        <p:spPr>
          <a:xfrm>
            <a:off x="683568" y="1763524"/>
            <a:ext cx="7560840" cy="1754326"/>
          </a:xfrm>
          <a:prstGeom prst="rect">
            <a:avLst/>
          </a:prstGeom>
        </p:spPr>
        <p:txBody>
          <a:bodyPr wrap="square">
            <a:spAutoFit/>
          </a:bodyPr>
          <a:lstStyle/>
          <a:p>
            <a:pPr lvl="1">
              <a:buFont typeface="Wingdings" pitchFamily="2" charset="2"/>
              <a:buChar char="Ø"/>
            </a:pPr>
            <a:r>
              <a:rPr lang="en-US" dirty="0" smtClean="0"/>
              <a:t>No formal </a:t>
            </a:r>
            <a:r>
              <a:rPr lang="en-US" dirty="0" smtClean="0"/>
              <a:t>process</a:t>
            </a:r>
            <a:endParaRPr lang="ru-RU" dirty="0" smtClean="0"/>
          </a:p>
          <a:p>
            <a:pPr lvl="1">
              <a:buFont typeface="Wingdings" pitchFamily="2" charset="2"/>
              <a:buChar char="Ø"/>
            </a:pPr>
            <a:r>
              <a:rPr lang="en-US" dirty="0" smtClean="0"/>
              <a:t>May </a:t>
            </a:r>
            <a:r>
              <a:rPr lang="en-US" dirty="0" smtClean="0"/>
              <a:t>take the form of pair programming or a technical lead reviewing designs and </a:t>
            </a:r>
            <a:r>
              <a:rPr lang="en-US" dirty="0" smtClean="0"/>
              <a:t>code</a:t>
            </a:r>
            <a:endParaRPr lang="ru-RU" dirty="0" smtClean="0"/>
          </a:p>
          <a:p>
            <a:pPr lvl="1">
              <a:buFont typeface="Wingdings" pitchFamily="2" charset="2"/>
              <a:buChar char="Ø"/>
            </a:pPr>
            <a:r>
              <a:rPr lang="en-US" dirty="0" smtClean="0"/>
              <a:t>Results </a:t>
            </a:r>
            <a:r>
              <a:rPr lang="en-US" dirty="0" smtClean="0"/>
              <a:t>may be </a:t>
            </a:r>
            <a:r>
              <a:rPr lang="en-US" dirty="0" smtClean="0"/>
              <a:t>documented</a:t>
            </a:r>
            <a:endParaRPr lang="ru-RU" dirty="0" smtClean="0"/>
          </a:p>
          <a:p>
            <a:pPr lvl="1">
              <a:buFont typeface="Wingdings" pitchFamily="2" charset="2"/>
              <a:buChar char="Ø"/>
            </a:pPr>
            <a:r>
              <a:rPr lang="en-US" dirty="0" smtClean="0"/>
              <a:t>Varies </a:t>
            </a:r>
            <a:r>
              <a:rPr lang="en-US" dirty="0" smtClean="0"/>
              <a:t>in usefulness depending on the </a:t>
            </a:r>
            <a:r>
              <a:rPr lang="en-US" dirty="0" smtClean="0"/>
              <a:t>reviewers</a:t>
            </a:r>
            <a:endParaRPr lang="ru-RU" dirty="0" smtClean="0"/>
          </a:p>
          <a:p>
            <a:pPr lvl="1">
              <a:buFont typeface="Wingdings" pitchFamily="2" charset="2"/>
              <a:buChar char="Ø"/>
            </a:pPr>
            <a:r>
              <a:rPr lang="en-US" dirty="0" smtClean="0"/>
              <a:t>Main </a:t>
            </a:r>
            <a:r>
              <a:rPr lang="en-US" dirty="0" smtClean="0"/>
              <a:t>purpose:  inexpensive way to get some benefit </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644314"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Walkthrough</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683568" y="1362670"/>
            <a:ext cx="7560840" cy="646331"/>
          </a:xfrm>
          <a:prstGeom prst="rect">
            <a:avLst/>
          </a:prstGeom>
        </p:spPr>
        <p:txBody>
          <a:bodyPr wrap="square">
            <a:spAutoFit/>
          </a:bodyPr>
          <a:lstStyle/>
          <a:p>
            <a:r>
              <a:rPr lang="en-US" dirty="0" smtClean="0"/>
              <a:t> A step-by-step presentation by the author of a document in order to gather information and to establish a common understanding of its content.</a:t>
            </a:r>
            <a:endParaRPr lang="en-US" dirty="0"/>
          </a:p>
        </p:txBody>
      </p:sp>
      <p:sp>
        <p:nvSpPr>
          <p:cNvPr id="7" name="Rectangle 3"/>
          <p:cNvSpPr/>
          <p:nvPr/>
        </p:nvSpPr>
        <p:spPr>
          <a:xfrm>
            <a:off x="683568" y="2060848"/>
            <a:ext cx="7560840" cy="2308324"/>
          </a:xfrm>
          <a:prstGeom prst="rect">
            <a:avLst/>
          </a:prstGeom>
        </p:spPr>
        <p:txBody>
          <a:bodyPr wrap="square">
            <a:spAutoFit/>
          </a:bodyPr>
          <a:lstStyle/>
          <a:p>
            <a:pPr lvl="1">
              <a:buFont typeface="Wingdings" pitchFamily="2" charset="2"/>
              <a:buChar char="Ø"/>
            </a:pPr>
            <a:r>
              <a:rPr lang="en-US" dirty="0" smtClean="0"/>
              <a:t>Meeting led by </a:t>
            </a:r>
            <a:r>
              <a:rPr lang="en-US" dirty="0" smtClean="0"/>
              <a:t>author</a:t>
            </a:r>
            <a:endParaRPr lang="ru-RU" dirty="0" smtClean="0"/>
          </a:p>
          <a:p>
            <a:pPr lvl="1">
              <a:buFont typeface="Wingdings" pitchFamily="2" charset="2"/>
              <a:buChar char="Ø"/>
            </a:pPr>
            <a:r>
              <a:rPr lang="en-US" dirty="0" smtClean="0"/>
              <a:t>May </a:t>
            </a:r>
            <a:r>
              <a:rPr lang="en-US" dirty="0" smtClean="0"/>
              <a:t>take the form of scenarios, dry runs, peer group </a:t>
            </a:r>
            <a:r>
              <a:rPr lang="en-US" dirty="0" smtClean="0"/>
              <a:t>participation</a:t>
            </a:r>
            <a:endParaRPr lang="ru-RU" dirty="0" smtClean="0"/>
          </a:p>
          <a:p>
            <a:pPr lvl="1">
              <a:buFont typeface="Wingdings" pitchFamily="2" charset="2"/>
              <a:buChar char="Ø"/>
            </a:pPr>
            <a:r>
              <a:rPr lang="en-US" dirty="0" smtClean="0"/>
              <a:t>Open-ended sessions</a:t>
            </a:r>
            <a:endParaRPr lang="ru-RU" dirty="0" smtClean="0"/>
          </a:p>
          <a:p>
            <a:pPr lvl="1">
              <a:buFont typeface="Wingdings" pitchFamily="2" charset="2"/>
              <a:buChar char="Ø"/>
            </a:pPr>
            <a:r>
              <a:rPr lang="en-US" dirty="0" smtClean="0"/>
              <a:t>Optional </a:t>
            </a:r>
            <a:r>
              <a:rPr lang="en-US" dirty="0" smtClean="0"/>
              <a:t>pre-meeting preparation of </a:t>
            </a:r>
            <a:r>
              <a:rPr lang="en-US" dirty="0" smtClean="0"/>
              <a:t>reviewers</a:t>
            </a:r>
            <a:endParaRPr lang="ru-RU" dirty="0" smtClean="0"/>
          </a:p>
          <a:p>
            <a:pPr lvl="1">
              <a:buFont typeface="Wingdings" pitchFamily="2" charset="2"/>
              <a:buChar char="Ø"/>
            </a:pPr>
            <a:r>
              <a:rPr lang="en-US" dirty="0" smtClean="0"/>
              <a:t>Optional </a:t>
            </a:r>
            <a:r>
              <a:rPr lang="en-US" dirty="0" smtClean="0"/>
              <a:t>preparation of a review report including list of </a:t>
            </a:r>
            <a:r>
              <a:rPr lang="en-US" dirty="0" smtClean="0"/>
              <a:t>findings</a:t>
            </a:r>
            <a:endParaRPr lang="ru-RU" dirty="0" smtClean="0"/>
          </a:p>
          <a:p>
            <a:pPr lvl="1">
              <a:buFont typeface="Wingdings" pitchFamily="2" charset="2"/>
              <a:buChar char="Ø"/>
            </a:pPr>
            <a:r>
              <a:rPr lang="en-US" dirty="0" smtClean="0"/>
              <a:t>Optional </a:t>
            </a:r>
            <a:r>
              <a:rPr lang="en-US" dirty="0" smtClean="0"/>
              <a:t>scribe (who is not the author) </a:t>
            </a:r>
            <a:endParaRPr lang="ru-RU" dirty="0" smtClean="0"/>
          </a:p>
          <a:p>
            <a:pPr lvl="1">
              <a:buFont typeface="Wingdings" pitchFamily="2" charset="2"/>
              <a:buChar char="Ø"/>
            </a:pPr>
            <a:r>
              <a:rPr lang="en-US" dirty="0" smtClean="0"/>
              <a:t>May </a:t>
            </a:r>
            <a:r>
              <a:rPr lang="en-US" dirty="0" smtClean="0"/>
              <a:t>vary in practice from quite informal to very </a:t>
            </a:r>
            <a:r>
              <a:rPr lang="en-US" dirty="0" smtClean="0"/>
              <a:t>formal</a:t>
            </a:r>
            <a:endParaRPr lang="ru-RU" dirty="0" smtClean="0"/>
          </a:p>
          <a:p>
            <a:pPr lvl="1">
              <a:buFont typeface="Wingdings" pitchFamily="2" charset="2"/>
              <a:buChar char="Ø"/>
            </a:pPr>
            <a:r>
              <a:rPr lang="en-US" dirty="0" smtClean="0"/>
              <a:t>Main </a:t>
            </a:r>
            <a:r>
              <a:rPr lang="en-US" dirty="0" smtClean="0"/>
              <a:t>purposes:  learning, gaining understanding, finding defects </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35566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Technical </a:t>
            </a:r>
            <a:r>
              <a:rPr lang="en-US" sz="3500" dirty="0" smtClean="0">
                <a:solidFill>
                  <a:schemeClr val="tx1">
                    <a:lumMod val="65000"/>
                    <a:lumOff val="35000"/>
                  </a:schemeClr>
                </a:solidFill>
                <a:effectLst>
                  <a:outerShdw blurRad="38100" dist="38100" dir="2700000" algn="tl">
                    <a:srgbClr val="000000">
                      <a:alpha val="43137"/>
                    </a:srgbClr>
                  </a:outerShdw>
                </a:effectLst>
              </a:rPr>
              <a:t>Review</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683568" y="1362670"/>
            <a:ext cx="7560840" cy="646331"/>
          </a:xfrm>
          <a:prstGeom prst="rect">
            <a:avLst/>
          </a:prstGeom>
        </p:spPr>
        <p:txBody>
          <a:bodyPr wrap="square">
            <a:spAutoFit/>
          </a:bodyPr>
          <a:lstStyle/>
          <a:p>
            <a:r>
              <a:rPr lang="en-US" dirty="0" smtClean="0"/>
              <a:t> A peer group discussion activity that focuses on achieving consensus on the technical approach to be taken.</a:t>
            </a:r>
            <a:endParaRPr lang="en-US" dirty="0"/>
          </a:p>
        </p:txBody>
      </p:sp>
      <p:sp>
        <p:nvSpPr>
          <p:cNvPr id="7" name="Rectangle 3"/>
          <p:cNvSpPr/>
          <p:nvPr/>
        </p:nvSpPr>
        <p:spPr>
          <a:xfrm>
            <a:off x="683568" y="2060848"/>
            <a:ext cx="7560840" cy="3693319"/>
          </a:xfrm>
          <a:prstGeom prst="rect">
            <a:avLst/>
          </a:prstGeom>
        </p:spPr>
        <p:txBody>
          <a:bodyPr wrap="square">
            <a:spAutoFit/>
          </a:bodyPr>
          <a:lstStyle/>
          <a:p>
            <a:pPr lvl="1">
              <a:buFont typeface="Wingdings" pitchFamily="2" charset="2"/>
              <a:buChar char="Ø"/>
            </a:pPr>
            <a:r>
              <a:rPr lang="en-US" dirty="0" smtClean="0"/>
              <a:t>Documented, defined defect-detection process that includes peers and technical experts with optional management </a:t>
            </a:r>
            <a:r>
              <a:rPr lang="en-US" dirty="0" smtClean="0"/>
              <a:t>participation</a:t>
            </a:r>
            <a:endParaRPr lang="ru-RU" dirty="0" smtClean="0"/>
          </a:p>
          <a:p>
            <a:pPr lvl="1">
              <a:buFont typeface="Wingdings" pitchFamily="2" charset="2"/>
              <a:buChar char="Ø"/>
            </a:pPr>
            <a:r>
              <a:rPr lang="en-US" dirty="0" smtClean="0"/>
              <a:t>May </a:t>
            </a:r>
            <a:r>
              <a:rPr lang="en-US" dirty="0" smtClean="0"/>
              <a:t>be performed as a peer review without management </a:t>
            </a:r>
            <a:r>
              <a:rPr lang="en-US" dirty="0" smtClean="0"/>
              <a:t>participation</a:t>
            </a:r>
            <a:endParaRPr lang="ru-RU" dirty="0" smtClean="0"/>
          </a:p>
          <a:p>
            <a:pPr lvl="1">
              <a:buFont typeface="Wingdings" pitchFamily="2" charset="2"/>
              <a:buChar char="Ø"/>
            </a:pPr>
            <a:r>
              <a:rPr lang="en-US" dirty="0" smtClean="0"/>
              <a:t>Ideally </a:t>
            </a:r>
            <a:r>
              <a:rPr lang="en-US" dirty="0" smtClean="0"/>
              <a:t>led by trained moderator (not the </a:t>
            </a:r>
            <a:r>
              <a:rPr lang="en-US" dirty="0" smtClean="0"/>
              <a:t>author)</a:t>
            </a:r>
            <a:endParaRPr lang="ru-RU" dirty="0" smtClean="0"/>
          </a:p>
          <a:p>
            <a:pPr lvl="1">
              <a:buFont typeface="Wingdings" pitchFamily="2" charset="2"/>
              <a:buChar char="Ø"/>
            </a:pPr>
            <a:r>
              <a:rPr lang="en-US" dirty="0" smtClean="0"/>
              <a:t>Pre-meeting </a:t>
            </a:r>
            <a:r>
              <a:rPr lang="en-US" dirty="0" smtClean="0"/>
              <a:t>preparation by </a:t>
            </a:r>
            <a:r>
              <a:rPr lang="en-US" dirty="0" smtClean="0"/>
              <a:t>reviewers</a:t>
            </a:r>
            <a:endParaRPr lang="ru-RU" dirty="0" smtClean="0"/>
          </a:p>
          <a:p>
            <a:pPr lvl="1">
              <a:buFont typeface="Wingdings" pitchFamily="2" charset="2"/>
              <a:buChar char="Ø"/>
            </a:pPr>
            <a:r>
              <a:rPr lang="en-US" dirty="0" smtClean="0"/>
              <a:t>Optional </a:t>
            </a:r>
            <a:r>
              <a:rPr lang="en-US" dirty="0" smtClean="0"/>
              <a:t>use of </a:t>
            </a:r>
            <a:r>
              <a:rPr lang="en-US" dirty="0" smtClean="0"/>
              <a:t>checklists</a:t>
            </a:r>
            <a:endParaRPr lang="ru-RU" dirty="0" smtClean="0"/>
          </a:p>
          <a:p>
            <a:pPr lvl="1">
              <a:buFont typeface="Wingdings" pitchFamily="2" charset="2"/>
              <a:buChar char="Ø"/>
            </a:pPr>
            <a:r>
              <a:rPr lang="en-US" dirty="0" smtClean="0"/>
              <a:t>Preparation </a:t>
            </a:r>
            <a:r>
              <a:rPr lang="en-US" dirty="0" smtClean="0"/>
              <a:t>of a review report which includes the list of findings, the verdict whether the software product meets its requirements and, where appropriate, recommendations related to </a:t>
            </a:r>
            <a:r>
              <a:rPr lang="en-US" dirty="0" smtClean="0"/>
              <a:t>findings</a:t>
            </a:r>
            <a:endParaRPr lang="ru-RU" dirty="0" smtClean="0"/>
          </a:p>
          <a:p>
            <a:pPr lvl="1">
              <a:buFont typeface="Wingdings" pitchFamily="2" charset="2"/>
              <a:buChar char="Ø"/>
            </a:pPr>
            <a:r>
              <a:rPr lang="en-US" dirty="0" smtClean="0"/>
              <a:t>May </a:t>
            </a:r>
            <a:r>
              <a:rPr lang="en-US" dirty="0" smtClean="0"/>
              <a:t>vary in practice from quite informal to very </a:t>
            </a:r>
            <a:r>
              <a:rPr lang="en-US" dirty="0" smtClean="0"/>
              <a:t>formal</a:t>
            </a:r>
            <a:endParaRPr lang="ru-RU" dirty="0" smtClean="0"/>
          </a:p>
          <a:p>
            <a:pPr lvl="1">
              <a:buFont typeface="Wingdings" pitchFamily="2" charset="2"/>
              <a:buChar char="Ø"/>
            </a:pPr>
            <a:r>
              <a:rPr lang="en-US" dirty="0" smtClean="0"/>
              <a:t>Main </a:t>
            </a:r>
            <a:r>
              <a:rPr lang="en-US" dirty="0" smtClean="0"/>
              <a:t>purposes:  discussing, making decisions, evaluating alternatives, finding defects, solving technical problems and checking conformance to specifications, plans, regulations, and standards </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08422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Inspection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683568" y="1362670"/>
            <a:ext cx="7560840" cy="1200329"/>
          </a:xfrm>
          <a:prstGeom prst="rect">
            <a:avLst/>
          </a:prstGeom>
        </p:spPr>
        <p:txBody>
          <a:bodyPr wrap="square">
            <a:spAutoFit/>
          </a:bodyPr>
          <a:lstStyle/>
          <a:p>
            <a:r>
              <a:rPr lang="en-US" dirty="0" smtClean="0"/>
              <a:t>A type of peer review that relies on visual examination of documents to detect defects, e.g. violations of development standards and non-conformance to higher level documentation. The most formal review technique and therefore always based on a documented procedure.</a:t>
            </a:r>
            <a:endParaRPr lang="en-US" dirty="0"/>
          </a:p>
        </p:txBody>
      </p:sp>
      <p:sp>
        <p:nvSpPr>
          <p:cNvPr id="7" name="Rectangle 3"/>
          <p:cNvSpPr/>
          <p:nvPr/>
        </p:nvSpPr>
        <p:spPr>
          <a:xfrm>
            <a:off x="683568" y="2582902"/>
            <a:ext cx="7560840" cy="2862322"/>
          </a:xfrm>
          <a:prstGeom prst="rect">
            <a:avLst/>
          </a:prstGeom>
        </p:spPr>
        <p:txBody>
          <a:bodyPr wrap="square">
            <a:spAutoFit/>
          </a:bodyPr>
          <a:lstStyle/>
          <a:p>
            <a:pPr lvl="1">
              <a:buFont typeface="Wingdings" pitchFamily="2" charset="2"/>
              <a:buChar char="Ø"/>
            </a:pPr>
            <a:r>
              <a:rPr lang="en-US" dirty="0" smtClean="0"/>
              <a:t>Led by trained moderator (not the </a:t>
            </a:r>
            <a:r>
              <a:rPr lang="en-US" dirty="0" smtClean="0"/>
              <a:t>author)</a:t>
            </a:r>
            <a:endParaRPr lang="ru-RU" dirty="0" smtClean="0"/>
          </a:p>
          <a:p>
            <a:pPr lvl="1">
              <a:buFont typeface="Wingdings" pitchFamily="2" charset="2"/>
              <a:buChar char="Ø"/>
            </a:pPr>
            <a:r>
              <a:rPr lang="en-US" dirty="0" smtClean="0"/>
              <a:t>Usually </a:t>
            </a:r>
            <a:r>
              <a:rPr lang="en-US" dirty="0" smtClean="0"/>
              <a:t>conducted as a peer </a:t>
            </a:r>
            <a:r>
              <a:rPr lang="en-US" dirty="0" smtClean="0"/>
              <a:t>examination</a:t>
            </a:r>
            <a:endParaRPr lang="ru-RU" dirty="0" smtClean="0"/>
          </a:p>
          <a:p>
            <a:pPr lvl="1">
              <a:buFont typeface="Wingdings" pitchFamily="2" charset="2"/>
              <a:buChar char="Ø"/>
            </a:pPr>
            <a:r>
              <a:rPr lang="en-US" dirty="0" smtClean="0"/>
              <a:t>Defined </a:t>
            </a:r>
            <a:r>
              <a:rPr lang="en-US" dirty="0" smtClean="0"/>
              <a:t>roles o Includes metrics </a:t>
            </a:r>
            <a:r>
              <a:rPr lang="en-US" dirty="0" smtClean="0"/>
              <a:t>gathering</a:t>
            </a:r>
            <a:endParaRPr lang="ru-RU" dirty="0" smtClean="0"/>
          </a:p>
          <a:p>
            <a:pPr lvl="1">
              <a:buFont typeface="Wingdings" pitchFamily="2" charset="2"/>
              <a:buChar char="Ø"/>
            </a:pPr>
            <a:r>
              <a:rPr lang="en-US" dirty="0" smtClean="0"/>
              <a:t>Formal </a:t>
            </a:r>
            <a:r>
              <a:rPr lang="en-US" dirty="0" smtClean="0"/>
              <a:t>process based on rules and </a:t>
            </a:r>
            <a:r>
              <a:rPr lang="en-US" dirty="0" smtClean="0"/>
              <a:t>checklists</a:t>
            </a:r>
            <a:endParaRPr lang="ru-RU" dirty="0" smtClean="0"/>
          </a:p>
          <a:p>
            <a:pPr lvl="1">
              <a:buFont typeface="Wingdings" pitchFamily="2" charset="2"/>
              <a:buChar char="Ø"/>
            </a:pPr>
            <a:r>
              <a:rPr lang="en-US" dirty="0" smtClean="0"/>
              <a:t>Specified </a:t>
            </a:r>
            <a:r>
              <a:rPr lang="en-US" dirty="0" smtClean="0"/>
              <a:t>entry and exit criteria for acceptance of the software </a:t>
            </a:r>
            <a:r>
              <a:rPr lang="en-US" dirty="0" smtClean="0"/>
              <a:t>product</a:t>
            </a:r>
            <a:endParaRPr lang="ru-RU" dirty="0" smtClean="0"/>
          </a:p>
          <a:p>
            <a:pPr lvl="1">
              <a:buFont typeface="Wingdings" pitchFamily="2" charset="2"/>
              <a:buChar char="Ø"/>
            </a:pPr>
            <a:r>
              <a:rPr lang="en-US" dirty="0" smtClean="0"/>
              <a:t>Pre-meeting </a:t>
            </a:r>
            <a:r>
              <a:rPr lang="en-US" dirty="0" smtClean="0"/>
              <a:t>preparation o Inspection report including list of </a:t>
            </a:r>
            <a:r>
              <a:rPr lang="en-US" dirty="0" smtClean="0"/>
              <a:t>findings</a:t>
            </a:r>
            <a:endParaRPr lang="ru-RU" dirty="0" smtClean="0"/>
          </a:p>
          <a:p>
            <a:pPr lvl="1">
              <a:buFont typeface="Wingdings" pitchFamily="2" charset="2"/>
              <a:buChar char="Ø"/>
            </a:pPr>
            <a:r>
              <a:rPr lang="en-US" dirty="0" smtClean="0"/>
              <a:t>Formal </a:t>
            </a:r>
            <a:r>
              <a:rPr lang="en-US" dirty="0" smtClean="0"/>
              <a:t>follow-up </a:t>
            </a:r>
            <a:r>
              <a:rPr lang="en-US" dirty="0" smtClean="0"/>
              <a:t>process</a:t>
            </a:r>
            <a:endParaRPr lang="ru-RU" dirty="0" smtClean="0"/>
          </a:p>
          <a:p>
            <a:pPr lvl="1">
              <a:buFont typeface="Wingdings" pitchFamily="2" charset="2"/>
              <a:buChar char="Ø"/>
            </a:pPr>
            <a:r>
              <a:rPr lang="en-US" dirty="0" smtClean="0"/>
              <a:t>Optional </a:t>
            </a:r>
            <a:r>
              <a:rPr lang="en-US" dirty="0" smtClean="0"/>
              <a:t>process improvement </a:t>
            </a:r>
            <a:r>
              <a:rPr lang="en-US" dirty="0" smtClean="0"/>
              <a:t>components</a:t>
            </a:r>
            <a:endParaRPr lang="ru-RU" dirty="0" smtClean="0"/>
          </a:p>
          <a:p>
            <a:pPr lvl="1">
              <a:buFont typeface="Wingdings" pitchFamily="2" charset="2"/>
              <a:buChar char="Ø"/>
            </a:pPr>
            <a:r>
              <a:rPr lang="en-US" dirty="0" smtClean="0"/>
              <a:t>Optional reader</a:t>
            </a:r>
            <a:endParaRPr lang="ru-RU" dirty="0" smtClean="0"/>
          </a:p>
          <a:p>
            <a:pPr lvl="1">
              <a:buFont typeface="Wingdings" pitchFamily="2" charset="2"/>
              <a:buChar char="Ø"/>
            </a:pPr>
            <a:r>
              <a:rPr lang="en-US" dirty="0" smtClean="0"/>
              <a:t>Main </a:t>
            </a:r>
            <a:r>
              <a:rPr lang="en-US" dirty="0" smtClean="0"/>
              <a:t>purpose: finding defects</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32868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Static Analysis by Tools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683568" y="1362670"/>
            <a:ext cx="7560840" cy="3416320"/>
          </a:xfrm>
          <a:prstGeom prst="rect">
            <a:avLst/>
          </a:prstGeom>
        </p:spPr>
        <p:txBody>
          <a:bodyPr wrap="square">
            <a:spAutoFit/>
          </a:bodyPr>
          <a:lstStyle/>
          <a:p>
            <a:r>
              <a:rPr lang="en-US" dirty="0" smtClean="0"/>
              <a:t>Static analysis tools analyze program code (e.g., control flow and data flow), as well as generated output such as HTML and XML.</a:t>
            </a:r>
            <a:endParaRPr lang="ru-RU" dirty="0" smtClean="0"/>
          </a:p>
          <a:p>
            <a:endParaRPr lang="ru-RU" dirty="0" smtClean="0"/>
          </a:p>
          <a:p>
            <a:pPr marL="0" lvl="1"/>
            <a:r>
              <a:rPr lang="en-US" dirty="0" smtClean="0"/>
              <a:t>Static analysis tools are typically used by developers (checking against predefined rules or programming standards) before and during component and integration testing or when checking-in code to configuration management tools, and by designers during software modeling. Static analysis tools may produce a large number of warning messages, which need to be well-managed to allow the most effective use of the tool.</a:t>
            </a:r>
          </a:p>
          <a:p>
            <a:endParaRPr lang="ru-RU" dirty="0" smtClean="0"/>
          </a:p>
          <a:p>
            <a:r>
              <a:rPr lang="en-US" dirty="0" smtClean="0"/>
              <a:t>Compilers may offer some support for static analysis, including the calculation of metrics. </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686688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Categories of Test Design Techniques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755576" y="1124744"/>
            <a:ext cx="7344816" cy="5078313"/>
          </a:xfrm>
          <a:prstGeom prst="rect">
            <a:avLst/>
          </a:prstGeom>
        </p:spPr>
        <p:txBody>
          <a:bodyPr wrap="square">
            <a:spAutoFit/>
          </a:bodyPr>
          <a:lstStyle/>
          <a:p>
            <a:r>
              <a:rPr lang="en-US" b="1" i="1" dirty="0" smtClean="0"/>
              <a:t>The purpose of a test design technique is to identify test conditions, test cases, and test data</a:t>
            </a:r>
            <a:r>
              <a:rPr lang="en-US" b="1" i="1" dirty="0" smtClean="0"/>
              <a:t>.</a:t>
            </a:r>
            <a:endParaRPr lang="ru-RU" b="1" i="1" dirty="0" smtClean="0"/>
          </a:p>
          <a:p>
            <a:endParaRPr lang="ru-RU" sz="1600" dirty="0" smtClean="0"/>
          </a:p>
          <a:p>
            <a:r>
              <a:rPr lang="en-US" sz="1600" u="sng" dirty="0" smtClean="0"/>
              <a:t>Common characteristics of specification-based test design techniques include: </a:t>
            </a:r>
            <a:endParaRPr lang="ru-RU" sz="1600" u="sng" dirty="0" smtClean="0"/>
          </a:p>
          <a:p>
            <a:pPr lvl="1">
              <a:buFont typeface="Wingdings" pitchFamily="2" charset="2"/>
              <a:buChar char="Ø"/>
            </a:pPr>
            <a:r>
              <a:rPr lang="en-US" sz="1600" dirty="0" smtClean="0"/>
              <a:t>Models</a:t>
            </a:r>
            <a:r>
              <a:rPr lang="en-US" sz="1600" dirty="0" smtClean="0"/>
              <a:t>, either formal or informal, are used for the specification of the problem to be solved, the software or its </a:t>
            </a:r>
            <a:r>
              <a:rPr lang="en-US" sz="1600" dirty="0" smtClean="0"/>
              <a:t>components</a:t>
            </a:r>
            <a:endParaRPr lang="ru-RU" sz="1600" dirty="0" smtClean="0"/>
          </a:p>
          <a:p>
            <a:pPr lvl="1">
              <a:buFont typeface="Wingdings" pitchFamily="2" charset="2"/>
              <a:buChar char="Ø"/>
            </a:pPr>
            <a:r>
              <a:rPr lang="en-US" sz="1600" dirty="0" smtClean="0"/>
              <a:t>Test </a:t>
            </a:r>
            <a:r>
              <a:rPr lang="en-US" sz="1600" dirty="0" smtClean="0"/>
              <a:t>cases can be derived systematically from these models  </a:t>
            </a:r>
          </a:p>
          <a:p>
            <a:endParaRPr lang="ru-RU" sz="1600" dirty="0" smtClean="0"/>
          </a:p>
          <a:p>
            <a:r>
              <a:rPr lang="en-US" sz="1600" u="sng" dirty="0" smtClean="0"/>
              <a:t>Common </a:t>
            </a:r>
            <a:r>
              <a:rPr lang="en-US" sz="1600" u="sng" dirty="0" smtClean="0"/>
              <a:t>characteristics of structure-based test design techniques </a:t>
            </a:r>
            <a:r>
              <a:rPr lang="en-US" sz="1600" u="sng" dirty="0" smtClean="0"/>
              <a:t>include:</a:t>
            </a:r>
            <a:endParaRPr lang="ru-RU" sz="1600" u="sng" dirty="0" smtClean="0"/>
          </a:p>
          <a:p>
            <a:pPr lvl="1">
              <a:buFont typeface="Wingdings" pitchFamily="2" charset="2"/>
              <a:buChar char="Ø"/>
            </a:pPr>
            <a:r>
              <a:rPr lang="en-US" sz="1600" dirty="0" smtClean="0"/>
              <a:t>Information </a:t>
            </a:r>
            <a:r>
              <a:rPr lang="en-US" sz="1600" dirty="0" smtClean="0"/>
              <a:t>about how the software is constructed is used to derive the test cases (e.g.,  code and detailed design information) </a:t>
            </a:r>
            <a:endParaRPr lang="ru-RU" sz="1600" dirty="0" smtClean="0"/>
          </a:p>
          <a:p>
            <a:pPr lvl="1">
              <a:buFont typeface="Wingdings" pitchFamily="2" charset="2"/>
              <a:buChar char="Ø"/>
            </a:pPr>
            <a:r>
              <a:rPr lang="en-US" sz="1600" dirty="0" smtClean="0"/>
              <a:t>The </a:t>
            </a:r>
            <a:r>
              <a:rPr lang="en-US" sz="1600" dirty="0" smtClean="0"/>
              <a:t>extent of coverage of the software can be measured for existing test cases, and further test cases can be derived systematically to increase coverage </a:t>
            </a:r>
            <a:endParaRPr lang="ru-RU" sz="1600" dirty="0" smtClean="0"/>
          </a:p>
          <a:p>
            <a:r>
              <a:rPr lang="en-US" sz="1600" dirty="0" smtClean="0"/>
              <a:t> </a:t>
            </a:r>
            <a:endParaRPr lang="en-US" sz="1600" dirty="0" smtClean="0"/>
          </a:p>
          <a:p>
            <a:r>
              <a:rPr lang="en-US" sz="1600" u="sng" dirty="0" smtClean="0"/>
              <a:t>Common characteristics of experience-based test design techniques </a:t>
            </a:r>
            <a:r>
              <a:rPr lang="en-US" sz="1600" u="sng" dirty="0" smtClean="0"/>
              <a:t>include:</a:t>
            </a:r>
            <a:endParaRPr lang="ru-RU" sz="1600" u="sng" dirty="0" smtClean="0"/>
          </a:p>
          <a:p>
            <a:pPr lvl="1">
              <a:buFont typeface="Wingdings" pitchFamily="2" charset="2"/>
              <a:buChar char="Ø"/>
            </a:pPr>
            <a:r>
              <a:rPr lang="en-US" sz="1600" dirty="0" smtClean="0"/>
              <a:t>The </a:t>
            </a:r>
            <a:r>
              <a:rPr lang="en-US" sz="1600" dirty="0" smtClean="0"/>
              <a:t>knowledge and experience of people are used to derive the test </a:t>
            </a:r>
            <a:r>
              <a:rPr lang="en-US" sz="1600" dirty="0" smtClean="0"/>
              <a:t>cases</a:t>
            </a:r>
            <a:endParaRPr lang="ru-RU" sz="1600" dirty="0" smtClean="0"/>
          </a:p>
          <a:p>
            <a:pPr lvl="1">
              <a:buFont typeface="Wingdings" pitchFamily="2" charset="2"/>
              <a:buChar char="Ø"/>
            </a:pPr>
            <a:r>
              <a:rPr lang="en-US" sz="1600" dirty="0" smtClean="0"/>
              <a:t>The </a:t>
            </a:r>
            <a:r>
              <a:rPr lang="en-US" sz="1600" dirty="0" smtClean="0"/>
              <a:t>knowledge of testers, developers, users and other stakeholders about the software, its usage and its environment is one source of </a:t>
            </a:r>
            <a:r>
              <a:rPr lang="en-US" sz="1600" dirty="0" smtClean="0"/>
              <a:t>information</a:t>
            </a:r>
            <a:endParaRPr lang="ru-RU" sz="1600" dirty="0" smtClean="0"/>
          </a:p>
          <a:p>
            <a:pPr lvl="1">
              <a:buFont typeface="Wingdings" pitchFamily="2" charset="2"/>
              <a:buChar char="Ø"/>
            </a:pPr>
            <a:r>
              <a:rPr lang="en-US" sz="1600" dirty="0" smtClean="0"/>
              <a:t>Knowledge </a:t>
            </a:r>
            <a:r>
              <a:rPr lang="en-US" sz="1600" dirty="0" smtClean="0"/>
              <a:t>about likely defects and their distribution is another source of information</a:t>
            </a:r>
            <a:endParaRPr lang="en-US" sz="1600"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15152</TotalTime>
  <Words>3050</Words>
  <Application>Microsoft Office PowerPoint</Application>
  <PresentationFormat>Экран (4:3)</PresentationFormat>
  <Paragraphs>372</Paragraphs>
  <Slides>11</Slides>
  <Notes>10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701</cp:revision>
  <dcterms:created xsi:type="dcterms:W3CDTF">2006-08-16T00:00:00Z</dcterms:created>
  <dcterms:modified xsi:type="dcterms:W3CDTF">2015-01-27T09:12:07Z</dcterms:modified>
</cp:coreProperties>
</file>