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91" r:id="rId2"/>
    <p:sldId id="302" r:id="rId3"/>
    <p:sldId id="305" r:id="rId4"/>
    <p:sldId id="306" r:id="rId5"/>
    <p:sldId id="307" r:id="rId6"/>
    <p:sldId id="308" r:id="rId7"/>
    <p:sldId id="262" r:id="rId8"/>
    <p:sldId id="314" r:id="rId9"/>
    <p:sldId id="309" r:id="rId10"/>
    <p:sldId id="315" r:id="rId11"/>
    <p:sldId id="299" r:id="rId12"/>
    <p:sldId id="316" r:id="rId13"/>
    <p:sldId id="311" r:id="rId14"/>
    <p:sldId id="310" r:id="rId15"/>
    <p:sldId id="257" r:id="rId16"/>
    <p:sldId id="312" r:id="rId17"/>
    <p:sldId id="286" r:id="rId18"/>
    <p:sldId id="288" r:id="rId19"/>
    <p:sldId id="281" r:id="rId20"/>
    <p:sldId id="269" r:id="rId21"/>
    <p:sldId id="279" r:id="rId22"/>
    <p:sldId id="282" r:id="rId23"/>
    <p:sldId id="260" r:id="rId24"/>
    <p:sldId id="31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E5E"/>
    <a:srgbClr val="F9F9F9"/>
    <a:srgbClr val="FBFB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>
      <p:cViewPr varScale="1">
        <p:scale>
          <a:sx n="110" d="100"/>
          <a:sy n="110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AF66C-D44D-4D17-A1A6-B83F81608EA7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6AD7F-AC1A-493D-8C27-A6EED724E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7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67744" y="1124744"/>
            <a:ext cx="6248400" cy="2215991"/>
          </a:xfrm>
          <a:prstGeom prst="rect">
            <a:avLst/>
          </a:prstGeom>
          <a:gradFill flip="none" rotWithShape="1">
            <a:gsLst>
              <a:gs pos="0">
                <a:srgbClr val="76A9D4">
                  <a:alpha val="0"/>
                  <a:lumMod val="0"/>
                  <a:lumOff val="100000"/>
                </a:srgbClr>
              </a:gs>
              <a:gs pos="0">
                <a:srgbClr val="52CE5E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Lifecycle models</a:t>
            </a:r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 </a:t>
            </a:r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разработки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</a:t>
            </a:r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ного обеспечения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008" y="3645024"/>
            <a:ext cx="3964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“You’ve got to be very careful if you don’t know where you’re going, because you might not get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there…”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4389884" y="3755132"/>
            <a:ext cx="228600" cy="152400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4972"/>
            <a:ext cx="8229600" cy="52911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Advantages of V-model:</a:t>
            </a:r>
            <a:endParaRPr lang="en-US" dirty="0"/>
          </a:p>
          <a:p>
            <a:r>
              <a:rPr lang="en-US" dirty="0"/>
              <a:t>Simple and easy to use.</a:t>
            </a:r>
          </a:p>
          <a:p>
            <a:r>
              <a:rPr lang="en-US" dirty="0"/>
              <a:t>Testing activities like planning, </a:t>
            </a:r>
            <a:r>
              <a:rPr lang="en-US" dirty="0" smtClean="0"/>
              <a:t>test designing happens </a:t>
            </a:r>
            <a:r>
              <a:rPr lang="en-US" dirty="0"/>
              <a:t>well before coding. This saves a lot of time. Hence higher chance of success over the waterfall model.</a:t>
            </a:r>
          </a:p>
          <a:p>
            <a:r>
              <a:rPr lang="en-US" dirty="0"/>
              <a:t>Proactive defect tracking – that is defects are found at early stage.</a:t>
            </a:r>
          </a:p>
          <a:p>
            <a:r>
              <a:rPr lang="en-US" dirty="0"/>
              <a:t>Avoids the downward flow of the defects.</a:t>
            </a:r>
          </a:p>
          <a:p>
            <a:r>
              <a:rPr lang="en-US" dirty="0"/>
              <a:t>Works well for small projects where requirements are easily understood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Disadvantages of V-model:</a:t>
            </a:r>
            <a:endParaRPr lang="en-US" dirty="0"/>
          </a:p>
          <a:p>
            <a:r>
              <a:rPr lang="en-US" dirty="0"/>
              <a:t>Very rigid and least flexible.</a:t>
            </a:r>
          </a:p>
          <a:p>
            <a:r>
              <a:rPr lang="en-US" dirty="0"/>
              <a:t>Software is developed during the implementation phase, so no early prototypes of the software are produced.</a:t>
            </a:r>
          </a:p>
          <a:p>
            <a:r>
              <a:rPr lang="en-US" dirty="0"/>
              <a:t>If any changes happen in midway, then the test documents along with requirement documents has to be updated.</a:t>
            </a:r>
          </a:p>
          <a:p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3059832" y="1886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V-model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80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3688" y="2763125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Requirements Gathering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 flipV="1">
            <a:off x="3347864" y="3114806"/>
            <a:ext cx="720080" cy="835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4067944" y="2754766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Quick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069" y="2763125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Building Prototype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1069" y="4275293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Customer Evaluation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7944" y="4275293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Refining Prototype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3688" y="4277203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Product</a:t>
            </a:r>
          </a:p>
          <a:p>
            <a:pPr algn="ctr"/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Development</a:t>
            </a:r>
            <a:endParaRPr lang="ru-RU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and Testing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652120" y="3114806"/>
            <a:ext cx="758949" cy="835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1043608" y="3123165"/>
            <a:ext cx="72008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>
            <a:off x="7203157" y="3483205"/>
            <a:ext cx="0" cy="7920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stCxn id="10" idx="1"/>
            <a:endCxn id="11" idx="3"/>
          </p:cNvCxnSpPr>
          <p:nvPr/>
        </p:nvCxnSpPr>
        <p:spPr>
          <a:xfrm flipH="1">
            <a:off x="5652120" y="4635333"/>
            <a:ext cx="75894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11" idx="1"/>
            <a:endCxn id="12" idx="3"/>
          </p:cNvCxnSpPr>
          <p:nvPr/>
        </p:nvCxnSpPr>
        <p:spPr>
          <a:xfrm flipH="1">
            <a:off x="3347864" y="4635333"/>
            <a:ext cx="720080" cy="191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2" idx="1"/>
          </p:cNvCxnSpPr>
          <p:nvPr/>
        </p:nvCxnSpPr>
        <p:spPr>
          <a:xfrm flipH="1">
            <a:off x="971600" y="4637243"/>
            <a:ext cx="792088" cy="3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11" idx="0"/>
            <a:endCxn id="8" idx="2"/>
          </p:cNvCxnSpPr>
          <p:nvPr/>
        </p:nvCxnSpPr>
        <p:spPr>
          <a:xfrm flipV="1">
            <a:off x="4860032" y="3474846"/>
            <a:ext cx="0" cy="800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3540741" y="348944"/>
            <a:ext cx="2257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292752"/>
            <a:ext cx="7887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Instead </a:t>
            </a:r>
            <a:r>
              <a:rPr lang="en-US" dirty="0"/>
              <a:t>of freezing the requirements before a design or coding can proceed, a throwaway prototype is built to understand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8022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720"/>
            <a:ext cx="8229600" cy="51924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Advantages </a:t>
            </a:r>
            <a:r>
              <a:rPr lang="en-US" b="1" dirty="0"/>
              <a:t>of Prototype model:</a:t>
            </a:r>
            <a:endParaRPr lang="en-US" dirty="0"/>
          </a:p>
          <a:p>
            <a:r>
              <a:rPr lang="en-US" dirty="0"/>
              <a:t>Users are actively involved in the development</a:t>
            </a:r>
          </a:p>
          <a:p>
            <a:r>
              <a:rPr lang="en-US" dirty="0"/>
              <a:t>Since in this methodology a working model of the system is provided, the users get a better understanding of the system being developed.</a:t>
            </a:r>
          </a:p>
          <a:p>
            <a:r>
              <a:rPr lang="en-US" dirty="0"/>
              <a:t>Errors can be detected much earlier.</a:t>
            </a:r>
          </a:p>
          <a:p>
            <a:r>
              <a:rPr lang="en-US" dirty="0"/>
              <a:t>Quicker user feedback is available leading to better solutions.</a:t>
            </a:r>
          </a:p>
          <a:p>
            <a:r>
              <a:rPr lang="en-US" dirty="0"/>
              <a:t>Missing functionality can be identified easily</a:t>
            </a:r>
          </a:p>
          <a:p>
            <a:r>
              <a:rPr lang="en-US" dirty="0"/>
              <a:t>Confusing or difficult functions can be identified</a:t>
            </a:r>
            <a:br>
              <a:rPr lang="en-US" dirty="0"/>
            </a:br>
            <a:r>
              <a:rPr lang="en-US" dirty="0"/>
              <a:t>Requirements validation, Quick implementation of, incomplete, but</a:t>
            </a:r>
            <a:br>
              <a:rPr lang="en-US" dirty="0"/>
            </a:br>
            <a:r>
              <a:rPr lang="en-US" dirty="0"/>
              <a:t>functional, </a:t>
            </a:r>
            <a:r>
              <a:rPr lang="en-US" dirty="0" smtClean="0"/>
              <a:t>application.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Disadvantages </a:t>
            </a:r>
            <a:r>
              <a:rPr lang="en-US" b="1" dirty="0"/>
              <a:t>of Prototype model:</a:t>
            </a:r>
            <a:endParaRPr lang="en-US" dirty="0"/>
          </a:p>
          <a:p>
            <a:r>
              <a:rPr lang="en-US" dirty="0"/>
              <a:t>Leads to implementing and then repairing way of building systems.</a:t>
            </a:r>
          </a:p>
          <a:p>
            <a:r>
              <a:rPr lang="en-US" dirty="0"/>
              <a:t>Practically, this methodology may increase the complexity of the system as scope of the system may expand beyond original plans.</a:t>
            </a:r>
          </a:p>
          <a:p>
            <a:r>
              <a:rPr lang="en-US" dirty="0"/>
              <a:t>Incomplete application may cause application not to be used as the</a:t>
            </a:r>
            <a:br>
              <a:rPr lang="en-US" dirty="0"/>
            </a:br>
            <a:r>
              <a:rPr lang="en-US" dirty="0"/>
              <a:t>full system was designed</a:t>
            </a:r>
            <a:br>
              <a:rPr lang="en-US" dirty="0"/>
            </a:br>
            <a:r>
              <a:rPr lang="en-US" dirty="0"/>
              <a:t>Incomplete or inadequate problem analysis.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0741" y="348944"/>
            <a:ext cx="2257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20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955" y="1196752"/>
            <a:ext cx="756084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b="1" dirty="0" smtClean="0"/>
              <a:t>Недостатки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 smtClean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В большинстве случаев требования должны быть известны заранее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 smtClean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Сложная интеграция, внедрение, поддержка и дальнейшая разработка системы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Малая возможность для пользователя системы увидеть её до конца разработки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Тестирование (в </a:t>
            </a:r>
            <a:r>
              <a:rPr lang="ru-RU" sz="2200" i="1" dirty="0" err="1" smtClean="0"/>
              <a:t>т.ч</a:t>
            </a:r>
            <a:r>
              <a:rPr lang="ru-RU" sz="2200" i="1" dirty="0" smtClean="0"/>
              <a:t>. системное тестирование) выполняется в конце разработки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28611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955" y="119675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b="1" dirty="0"/>
              <a:t>Сильные </a:t>
            </a:r>
            <a:r>
              <a:rPr lang="ru-RU" sz="2200" b="1" dirty="0" smtClean="0"/>
              <a:t>стороны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 smtClean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Модели </a:t>
            </a:r>
            <a:r>
              <a:rPr lang="ru-RU" sz="2200" i="1" dirty="0"/>
              <a:t>легко-понятны, </a:t>
            </a:r>
            <a:r>
              <a:rPr lang="ru-RU" sz="2200" i="1" dirty="0" smtClean="0"/>
              <a:t>легко-применимы, легко-осуществимы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Могут легко применяться для сотрудников невысокой квалификации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Определяют чёткие требования к продукту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Относительная легкость управления процессом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Отлично работают, когда качество более важно, чем стоимость или сроки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4557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14800" y="16441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25976" y="1524000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Software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15000" y="15240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Comprehensive Documentation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24823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25976" y="2362200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Individuals and interactions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23622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and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33967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25976" y="3259584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collaboration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32766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03888" y="43111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25976" y="4173984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Responding to change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15000" y="41910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Following </a:t>
            </a:r>
            <a:r>
              <a:rPr lang="en-US" dirty="0"/>
              <a:t>a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955" y="404664"/>
            <a:ext cx="8248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Современные (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1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6955" y="1556792"/>
            <a:ext cx="823422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Удовлетворение заказчика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путем постоянного предоставления работающего ПО,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рабочий софт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предоставляется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очень часто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ежемесячно, или даже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еженедельно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Рабочий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софт – принцип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измерения </a:t>
            </a:r>
            <a:r>
              <a:rPr lang="ru-RU" sz="1400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прогресса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Приветствуются даже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поздние изменения в требованиях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удовлетворения клиента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Стимулируется близкое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каждодневное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между заказчиками и разработчиками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Face-To-Face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общение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лучшая форма общения и решения вопросов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Проекты строятся вокруг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мотивированных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личностей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которые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имеют доверие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Постоянный акцент на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техническое совершенство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хороший дизайн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Само-организующиеся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команды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Постоянная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адаптация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к изменяющимся условиям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81000"/>
            <a:ext cx="59758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</a:t>
            </a:r>
          </a:p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современных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подходов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8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756" y="1371600"/>
            <a:ext cx="3452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Итеративная</a:t>
            </a:r>
            <a:r>
              <a:rPr lang="ru-RU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:\Users\Jul4a\Desktop\Testing\pics\Без имени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1928182"/>
            <a:ext cx="7143751" cy="15906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381000"/>
            <a:ext cx="6813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моменты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моделей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Agile model in Software te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92759"/>
            <a:ext cx="5328592" cy="27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6813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моменты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моделей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756" y="1171545"/>
            <a:ext cx="5828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Четкое </a:t>
            </a:r>
            <a:r>
              <a:rPr lang="ru-RU" sz="2000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разработки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ресурсов</a:t>
            </a:r>
            <a:endParaRPr lang="en-US" sz="2000" b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Users\Jul4a\Desktop\Testing\pics\Без имени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14488"/>
            <a:ext cx="5151442" cy="3901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9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1586151"/>
            <a:ext cx="77048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Преимущества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простота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чёткое измерение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каждая задача оценена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фокусирует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группу разработки;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направленность на результат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гибкость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33400"/>
            <a:ext cx="63269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1008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1374274"/>
            <a:ext cx="68937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такое «Цикл Разработки программного обеспечения»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Зачем нужно «моделирование» разработки?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подходы при разработке программного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обеспечения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SDLC models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Быстрые и современные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models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подходы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Сильные и слабые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стороны различных подходов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моделей разработки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 / Whirlpool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V-shaped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Prototyping,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Spiral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RUP,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XP, FDD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062" y="533400"/>
            <a:ext cx="44918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Типичный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008" y="144779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____________________________________________</a:t>
            </a:r>
            <a:r>
              <a:rPr lang="en-US" sz="2000" dirty="0" smtClean="0"/>
              <a:t> </a:t>
            </a:r>
            <a:r>
              <a:rPr lang="en-US" sz="2000" dirty="0"/>
              <a:t>1 year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008" y="2024427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Releases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___________ __________ __________  ________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dirty="0" smtClean="0"/>
              <a:t>3 month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8503" y="260771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Iterations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 _____ _____ _____ _____ _____ _____</a:t>
            </a:r>
            <a:r>
              <a:rPr lang="en-US" sz="2000" b="1" dirty="0">
                <a:solidFill>
                  <a:srgbClr val="92D050"/>
                </a:solidFill>
              </a:rPr>
              <a:t>     </a:t>
            </a:r>
            <a:r>
              <a:rPr lang="en-US" sz="2000" dirty="0" smtClean="0"/>
              <a:t>2 weeks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80008" y="3124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Days      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 _ _ _   _ _ _ _   _ _ _ _   _ _ _ _   _ _ _ _   _ _ _ _      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dirty="0" smtClean="0"/>
              <a:t>1 day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4804" y="4240886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Tasks                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   _____   _____   _____                             </a:t>
            </a:r>
            <a:r>
              <a:rPr lang="en-US" sz="2000" dirty="0" smtClean="0"/>
              <a:t>2 hours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35696" y="3429000"/>
            <a:ext cx="602704" cy="9144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2108" y="3429000"/>
            <a:ext cx="2924292" cy="9144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0008" y="5307108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Test-Code-Refactor </a:t>
            </a:r>
            <a:r>
              <a:rPr lang="en-US" sz="2000" dirty="0"/>
              <a:t>Cycles</a:t>
            </a:r>
            <a:r>
              <a:rPr lang="en-US" sz="2000" b="1" dirty="0">
                <a:solidFill>
                  <a:srgbClr val="92D050"/>
                </a:solidFill>
              </a:rPr>
              <a:t>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 __ __ __ __  __ __ __   </a:t>
            </a:r>
            <a:r>
              <a:rPr lang="en-US" sz="2000" b="1" dirty="0">
                <a:solidFill>
                  <a:srgbClr val="92D050"/>
                </a:solidFill>
              </a:rPr>
              <a:t>   </a:t>
            </a:r>
            <a:r>
              <a:rPr lang="en-US" sz="2000" b="1" dirty="0" smtClean="0">
                <a:solidFill>
                  <a:srgbClr val="92D050"/>
                </a:solidFill>
              </a:rPr>
              <a:t>          </a:t>
            </a:r>
            <a:r>
              <a:rPr lang="en-US" sz="2000" dirty="0" smtClean="0"/>
              <a:t>15 min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19400" y="4671773"/>
            <a:ext cx="762000" cy="7384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40593" y="4592514"/>
            <a:ext cx="2679207" cy="81768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78771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Повторяющийся цикл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902" y="1556792"/>
            <a:ext cx="771224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77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548680"/>
            <a:ext cx="47256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роли в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464618"/>
            <a:ext cx="2457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200" dirty="0">
                <a:latin typeface="Aharoni" pitchFamily="2" charset="-79"/>
                <a:cs typeface="Aharoni" pitchFamily="2" charset="-79"/>
              </a:rPr>
              <a:t>Team Master</a:t>
            </a:r>
          </a:p>
          <a:p>
            <a:pPr>
              <a:lnSpc>
                <a:spcPct val="300000"/>
              </a:lnSpc>
            </a:pP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Team</a:t>
            </a:r>
          </a:p>
          <a:p>
            <a:pPr>
              <a:lnSpc>
                <a:spcPct val="300000"/>
              </a:lnSpc>
            </a:pP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Product Owner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2040" y="1669365"/>
            <a:ext cx="3276058" cy="2788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0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Testing\Key-Steps-in-Automated-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154" y="1374274"/>
            <a:ext cx="2893246" cy="20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64145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1662306"/>
            <a:ext cx="3869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Waterfall / Whirlpool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2165889"/>
            <a:ext cx="2097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2238" y="3203684"/>
            <a:ext cx="2047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Spiral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8310" y="3918461"/>
            <a:ext cx="10998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Agile: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7794" y="4350603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Scrum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17794" y="5265003"/>
            <a:ext cx="3926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Extreme Programming (XP)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17266" y="5718015"/>
            <a:ext cx="3953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Feature Driven Development (FDD)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2238" y="2699628"/>
            <a:ext cx="226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Prototyping 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0692" y="1197913"/>
            <a:ext cx="17550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Traditional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: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17266" y="4803338"/>
            <a:ext cx="3926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Rational Unified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Process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RUP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2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16225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Вопросы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1196752"/>
            <a:ext cx="78634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Lifecycle Models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сегодня изучили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Почему традиционные модели могут быть сложными для применения?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 вы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были Менеджером Проекта, какую модель разработки вы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выбрали и почему?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Опишите в общих чертах жизненный цикл разработки ПО 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Lifecycle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process)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основные принципы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 вы знаете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ключевые моменты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моделей?</a:t>
            </a:r>
          </a:p>
        </p:txBody>
      </p:sp>
    </p:spTree>
    <p:extLst>
      <p:ext uri="{BB962C8B-B14F-4D97-AF65-F5344CB8AC3E}">
        <p14:creationId xmlns:p14="http://schemas.microsoft.com/office/powerpoint/2010/main" val="28437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6497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Жизненный Цикл 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</a:p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988840"/>
            <a:ext cx="6893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/ Использование полностью готового продукта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39" y="1988840"/>
            <a:ext cx="1828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17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жизненного цикла разработки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1412776"/>
            <a:ext cx="6893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/>
              <a:t>Модель жизненного цикла программного обеспечения — структура, содержащая </a:t>
            </a:r>
            <a:r>
              <a:rPr lang="ru-RU" sz="2400" dirty="0" smtClean="0"/>
              <a:t>процессы, </a:t>
            </a:r>
            <a:r>
              <a:rPr lang="ru-RU" sz="2400" dirty="0"/>
              <a:t>действия и задачи, которые осуществляются в ходе разработки, использования и сопровождения программного продукта</a:t>
            </a:r>
            <a:r>
              <a:rPr lang="ru-RU" sz="2400" dirty="0" smtClean="0"/>
              <a:t>.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эффективно управлять всеми этими процессами, действиями и задачами?</a:t>
            </a:r>
          </a:p>
        </p:txBody>
      </p:sp>
    </p:spTree>
    <p:extLst>
      <p:ext uri="{BB962C8B-B14F-4D97-AF65-F5344CB8AC3E}">
        <p14:creationId xmlns:p14="http://schemas.microsoft.com/office/powerpoint/2010/main" val="1952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17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жизненного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цикла разработки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1412776"/>
            <a:ext cx="68937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Внести порядок в хаос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Смоделировать поведение системы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действующих лиц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все роли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обязанности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все ответственности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18323"/>
            <a:ext cx="6667500" cy="5000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978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1700808"/>
            <a:ext cx="6893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/>
              <a:t>Шаг 1: постановка </a:t>
            </a:r>
            <a:r>
              <a:rPr lang="ru-RU" sz="2400" dirty="0" smtClean="0"/>
              <a:t>задачи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/>
              <a:t>Шаг </a:t>
            </a:r>
            <a:r>
              <a:rPr lang="ru-RU" sz="2400" dirty="0"/>
              <a:t>2: </a:t>
            </a:r>
            <a:r>
              <a:rPr lang="ru-RU" sz="2400" dirty="0" smtClean="0"/>
              <a:t>написание </a:t>
            </a:r>
            <a:r>
              <a:rPr lang="ru-RU" sz="2400" dirty="0"/>
              <a:t>программы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/>
              <a:t>Шаг </a:t>
            </a:r>
            <a:r>
              <a:rPr lang="ru-RU" sz="2400" dirty="0"/>
              <a:t>3: тестирование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/>
              <a:t>Шаг </a:t>
            </a:r>
            <a:r>
              <a:rPr lang="en-US" sz="2400" dirty="0" smtClean="0"/>
              <a:t>4</a:t>
            </a:r>
            <a:r>
              <a:rPr lang="ru-RU" sz="2400" dirty="0" smtClean="0"/>
              <a:t>: готовое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0238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26361" y="2844064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Requirements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2701" y="3612680"/>
            <a:ext cx="1612699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Construction/</a:t>
            </a:r>
          </a:p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Implementation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41347" y="4381296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1987" y="5159344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Deployment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95532" y="5968406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Support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1560" y="2132856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Definition Study/Analysis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" name="Curved Connector 2"/>
          <p:cNvCxnSpPr>
            <a:stCxn id="48" idx="3"/>
            <a:endCxn id="16" idx="3"/>
          </p:cNvCxnSpPr>
          <p:nvPr/>
        </p:nvCxnSpPr>
        <p:spPr>
          <a:xfrm>
            <a:off x="2358650" y="2344015"/>
            <a:ext cx="1014801" cy="711208"/>
          </a:xfrm>
          <a:prstGeom prst="curvedConnector3">
            <a:avLst>
              <a:gd name="adj1" fmla="val 12252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6" idx="3"/>
            <a:endCxn id="17" idx="3"/>
          </p:cNvCxnSpPr>
          <p:nvPr/>
        </p:nvCxnSpPr>
        <p:spPr>
          <a:xfrm>
            <a:off x="3373451" y="3055223"/>
            <a:ext cx="901949" cy="768616"/>
          </a:xfrm>
          <a:prstGeom prst="curvedConnector3">
            <a:avLst>
              <a:gd name="adj1" fmla="val 125345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7" idx="3"/>
            <a:endCxn id="18" idx="3"/>
          </p:cNvCxnSpPr>
          <p:nvPr/>
        </p:nvCxnSpPr>
        <p:spPr>
          <a:xfrm>
            <a:off x="4275400" y="3823839"/>
            <a:ext cx="1113037" cy="768616"/>
          </a:xfrm>
          <a:prstGeom prst="curvedConnector3">
            <a:avLst>
              <a:gd name="adj1" fmla="val 120538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8" idx="3"/>
            <a:endCxn id="19" idx="3"/>
          </p:cNvCxnSpPr>
          <p:nvPr/>
        </p:nvCxnSpPr>
        <p:spPr>
          <a:xfrm>
            <a:off x="5388437" y="4592455"/>
            <a:ext cx="1180640" cy="778048"/>
          </a:xfrm>
          <a:prstGeom prst="curvedConnector3">
            <a:avLst>
              <a:gd name="adj1" fmla="val 119362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9" idx="3"/>
            <a:endCxn id="20" idx="3"/>
          </p:cNvCxnSpPr>
          <p:nvPr/>
        </p:nvCxnSpPr>
        <p:spPr>
          <a:xfrm>
            <a:off x="6569077" y="5370503"/>
            <a:ext cx="873545" cy="809062"/>
          </a:xfrm>
          <a:prstGeom prst="curvedConnector3">
            <a:avLst>
              <a:gd name="adj1" fmla="val 12616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3152" y="188640"/>
            <a:ext cx="3016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 model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7544" y="1210627"/>
            <a:ext cx="7321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phase must be completed fully before the next phase can begin. </a:t>
            </a:r>
          </a:p>
        </p:txBody>
      </p:sp>
    </p:spTree>
    <p:extLst>
      <p:ext uri="{BB962C8B-B14F-4D97-AF65-F5344CB8AC3E}">
        <p14:creationId xmlns:p14="http://schemas.microsoft.com/office/powerpoint/2010/main" val="42602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 model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Advantages of waterfall model:</a:t>
            </a:r>
            <a:br>
              <a:rPr lang="en-US" b="1" dirty="0"/>
            </a:br>
            <a:endParaRPr lang="en-US" dirty="0"/>
          </a:p>
          <a:p>
            <a:r>
              <a:rPr lang="en-US" dirty="0"/>
              <a:t>This model is simple and easy to understand and use.</a:t>
            </a:r>
          </a:p>
          <a:p>
            <a:r>
              <a:rPr lang="en-US" dirty="0"/>
              <a:t>It is easy to manage due to the rigidity of the model – each phase has specific deliverables and a review process.</a:t>
            </a:r>
          </a:p>
          <a:p>
            <a:r>
              <a:rPr lang="en-US" dirty="0"/>
              <a:t>In this model phases are processed and completed one at a time. Phases do not overlap.</a:t>
            </a:r>
          </a:p>
          <a:p>
            <a:r>
              <a:rPr lang="en-US" dirty="0"/>
              <a:t>Waterfall model works well for smaller projects where requirements are very well understood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 Disadvantages of waterfall model:</a:t>
            </a:r>
            <a:endParaRPr lang="en-US" dirty="0"/>
          </a:p>
          <a:p>
            <a:r>
              <a:rPr lang="en-US" dirty="0"/>
              <a:t>Once an application is in </a:t>
            </a:r>
            <a:r>
              <a:rPr lang="en-US" dirty="0" smtClean="0"/>
              <a:t>the testing stage</a:t>
            </a:r>
            <a:r>
              <a:rPr lang="en-US" dirty="0"/>
              <a:t>, it is very difficult to go back and change something that was not well-thought out in the concept stage.</a:t>
            </a:r>
          </a:p>
          <a:p>
            <a:r>
              <a:rPr lang="en-US" dirty="0"/>
              <a:t>No working software is produced until late during the life cycle.</a:t>
            </a:r>
          </a:p>
          <a:p>
            <a:r>
              <a:rPr lang="en-US" dirty="0"/>
              <a:t>High amounts of risk and uncertainty.</a:t>
            </a:r>
          </a:p>
          <a:p>
            <a:r>
              <a:rPr lang="en-US" dirty="0"/>
              <a:t>Not a good model for complex and object-oriented projects.</a:t>
            </a:r>
          </a:p>
          <a:p>
            <a:r>
              <a:rPr lang="en-US" dirty="0"/>
              <a:t>Poor model for long and ongoing projects.</a:t>
            </a:r>
          </a:p>
          <a:p>
            <a:r>
              <a:rPr lang="en-US" dirty="0"/>
              <a:t>Not suitable for the projects where requirements are at a moderate to high risk of changing.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8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746" y="188640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V-model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77657"/>
            <a:ext cx="6512724" cy="4103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834971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phase must be completed before the next phase begins.  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/>
              <a:t>of the product is planned in parallel with a corresponding phase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1489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885</Words>
  <Application>Microsoft Office PowerPoint</Application>
  <PresentationFormat>On-screen Show (4:3)</PresentationFormat>
  <Paragraphs>216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Aharoni</vt:lpstr>
      <vt:lpstr>Arial</vt:lpstr>
      <vt:lpstr>Calibri</vt:lpstr>
      <vt:lpstr>FrankRuehl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Waterfall model </vt:lpstr>
      <vt:lpstr>PowerPoint Presentation</vt:lpstr>
      <vt:lpstr>V-model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Anna Krylova</cp:lastModifiedBy>
  <cp:revision>282</cp:revision>
  <dcterms:created xsi:type="dcterms:W3CDTF">2006-08-16T00:00:00Z</dcterms:created>
  <dcterms:modified xsi:type="dcterms:W3CDTF">2014-12-15T17:23:42Z</dcterms:modified>
</cp:coreProperties>
</file>