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3"/>
  </p:notesMasterIdLst>
  <p:sldIdLst>
    <p:sldId id="280" r:id="rId2"/>
    <p:sldId id="308" r:id="rId3"/>
    <p:sldId id="281" r:id="rId4"/>
    <p:sldId id="329" r:id="rId5"/>
    <p:sldId id="330" r:id="rId6"/>
    <p:sldId id="331" r:id="rId7"/>
    <p:sldId id="338" r:id="rId8"/>
    <p:sldId id="336" r:id="rId9"/>
    <p:sldId id="337" r:id="rId10"/>
    <p:sldId id="339" r:id="rId11"/>
    <p:sldId id="340" r:id="rId12"/>
    <p:sldId id="341" r:id="rId13"/>
    <p:sldId id="342" r:id="rId14"/>
    <p:sldId id="334" r:id="rId15"/>
    <p:sldId id="335" r:id="rId16"/>
    <p:sldId id="333" r:id="rId17"/>
    <p:sldId id="325" r:id="rId18"/>
    <p:sldId id="326" r:id="rId19"/>
    <p:sldId id="327" r:id="rId20"/>
    <p:sldId id="328" r:id="rId21"/>
    <p:sldId id="28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A45E"/>
    <a:srgbClr val="F68B32"/>
    <a:srgbClr val="FFFBF7"/>
    <a:srgbClr val="FFF2E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9" autoAdjust="0"/>
    <p:restoredTop sz="63892" autoAdjust="0"/>
  </p:normalViewPr>
  <p:slideViewPr>
    <p:cSldViewPr>
      <p:cViewPr varScale="1">
        <p:scale>
          <a:sx n="84" d="100"/>
          <a:sy n="84" d="100"/>
        </p:scale>
        <p:origin x="-238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CDCAFE-ED6D-40DE-BB2A-6C2FAE0E1B23}" type="datetimeFigureOut">
              <a:rPr lang="en-US" smtClean="0"/>
              <a:pPr/>
              <a:t>04-Feb-15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B0C5A-EE92-4E92-8F5B-10699705BBE2}" type="slidenum">
              <a:rPr lang="en-US" smtClean="0"/>
              <a:pPr/>
              <a:t>‹#›</a:t>
            </a:fld>
            <a:endParaRPr lang="en-US"/>
          </a:p>
        </p:txBody>
      </p:sp>
    </p:spTree>
    <p:extLst>
      <p:ext uri="{BB962C8B-B14F-4D97-AF65-F5344CB8AC3E}">
        <p14:creationId xmlns="" xmlns:p14="http://schemas.microsoft.com/office/powerpoint/2010/main" val="61603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protesting.ru/testing/bugreport.html"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www.protesting.ru/testing/testcase.html" TargetMode="External"/><Relationship Id="rId5" Type="http://schemas.openxmlformats.org/officeDocument/2006/relationships/hyperlink" Target="http://www.protesting.ru/testing/testtypes.html" TargetMode="External"/><Relationship Id="rId4" Type="http://schemas.openxmlformats.org/officeDocument/2006/relationships/hyperlink" Target="http://en.wikipedia.org/wiki/Integration_testing"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ru.wikipedia.org/wiki/%D0%98%D0%BD%D1%84%D0%BE%D1%80%D0%BC%D0%B0%D1%86%D0%B8%D0%BE%D0%BD%D0%BD%D0%B0%D1%8F_%D1%81%D0%B8%D1%81%D1%82%D0%B5%D0%BC%D0%B0"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ru.wikipedia.org/wiki/%D0%9C%D0%BE%D0%B4%D0%B5%D0%BB%D1%8C_%D0%B2%D0%BE%D0%B4%D0%BE%D0%BF%D0%B0%D0%B4%D0%B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ru.wikipedia.org/wiki/%D0%90%D0%BD%D0%B3%D0%BB%D0%B8%D0%B9%D1%81%D0%BA%D0%B8%D0%B9_%D1%8F%D0%B7%D1%8B%D0%BA"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ru.wikipedia.org/wiki/RUP"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228600" indent="-228600">
              <a:buFontTx/>
              <a:buNone/>
            </a:pPr>
            <a:r>
              <a:rPr lang="en-US" dirty="0" smtClean="0"/>
              <a:t>Scrum </a:t>
            </a:r>
            <a:r>
              <a:rPr lang="ru-RU" dirty="0" smtClean="0"/>
              <a:t>– один из гибких подходов к разработке ПО, содержащий</a:t>
            </a:r>
            <a:r>
              <a:rPr lang="ru-RU" baseline="0" dirty="0" smtClean="0"/>
              <a:t> в себе следующее:</a:t>
            </a:r>
          </a:p>
          <a:p>
            <a:pPr marL="228600" indent="-228600">
              <a:buFontTx/>
              <a:buNone/>
            </a:pPr>
            <a:endParaRPr lang="ru-RU" dirty="0" smtClean="0"/>
          </a:p>
          <a:p>
            <a:pPr marL="228600" indent="-228600">
              <a:buFontTx/>
              <a:buNone/>
            </a:pPr>
            <a:r>
              <a:rPr lang="en-US" b="1" dirty="0" smtClean="0"/>
              <a:t>Sprint</a:t>
            </a:r>
            <a:r>
              <a:rPr lang="en-US" dirty="0" smtClean="0"/>
              <a:t> </a:t>
            </a:r>
            <a:r>
              <a:rPr lang="ru-RU" dirty="0" smtClean="0"/>
              <a:t>(Спринт): 2-4 недели</a:t>
            </a:r>
          </a:p>
          <a:p>
            <a:pPr marL="228600" indent="-228600">
              <a:buFontTx/>
              <a:buNone/>
            </a:pPr>
            <a:r>
              <a:rPr lang="en-US" b="1" dirty="0" smtClean="0"/>
              <a:t>Product</a:t>
            </a:r>
            <a:r>
              <a:rPr lang="en-US" b="1" baseline="0" dirty="0" smtClean="0"/>
              <a:t> Increment </a:t>
            </a:r>
            <a:r>
              <a:rPr lang="en-US" baseline="0" dirty="0" smtClean="0"/>
              <a:t>(</a:t>
            </a:r>
            <a:r>
              <a:rPr lang="ru-RU" baseline="0" dirty="0" smtClean="0"/>
              <a:t>Прирост продукта</a:t>
            </a:r>
            <a:r>
              <a:rPr lang="en-US" baseline="0" dirty="0" smtClean="0"/>
              <a:t>)</a:t>
            </a:r>
            <a:r>
              <a:rPr lang="ru-RU" baseline="0" dirty="0" smtClean="0"/>
              <a:t>: каждый спринт заканчивается продуктом, готовым к релизу / выпуску. </a:t>
            </a:r>
            <a:r>
              <a:rPr lang="en-US" baseline="0" dirty="0" smtClean="0"/>
              <a:t>Increment</a:t>
            </a:r>
            <a:r>
              <a:rPr lang="ru-RU" baseline="0" dirty="0" smtClean="0"/>
              <a:t> – результат спринта</a:t>
            </a:r>
          </a:p>
          <a:p>
            <a:pPr marL="228600" indent="-228600">
              <a:buFontTx/>
              <a:buNone/>
            </a:pPr>
            <a:r>
              <a:rPr lang="en-US" b="1" baseline="0" dirty="0" smtClean="0"/>
              <a:t>Product Backlog</a:t>
            </a:r>
            <a:r>
              <a:rPr lang="ru-RU" b="1" baseline="0" dirty="0" smtClean="0"/>
              <a:t> </a:t>
            </a:r>
            <a:r>
              <a:rPr lang="ru-RU" baseline="0" dirty="0" smtClean="0"/>
              <a:t>(Резерв продукта): </a:t>
            </a:r>
            <a:r>
              <a:rPr lang="en-US" baseline="0" dirty="0" smtClean="0"/>
              <a:t>product owner</a:t>
            </a:r>
            <a:r>
              <a:rPr lang="ru-RU" baseline="0" dirty="0" smtClean="0"/>
              <a:t> управляет приоритетами задач для продукта (</a:t>
            </a:r>
            <a:r>
              <a:rPr lang="en-US" baseline="0" dirty="0" smtClean="0"/>
              <a:t>product backlog</a:t>
            </a:r>
            <a:r>
              <a:rPr lang="ru-RU" baseline="0" dirty="0" smtClean="0"/>
              <a:t>)</a:t>
            </a:r>
            <a:r>
              <a:rPr lang="en-US" baseline="0" dirty="0" smtClean="0"/>
              <a:t>. Product backlog </a:t>
            </a:r>
            <a:r>
              <a:rPr lang="ru-RU" baseline="0" dirty="0" smtClean="0"/>
              <a:t>меняется от спринта к спринту (называется очищение резерва продукта)</a:t>
            </a:r>
          </a:p>
          <a:p>
            <a:pPr marL="228600" indent="-228600">
              <a:buFontTx/>
              <a:buNone/>
            </a:pPr>
            <a:r>
              <a:rPr lang="en-US" b="1" baseline="0" dirty="0" smtClean="0"/>
              <a:t>Sprint Backlog </a:t>
            </a:r>
            <a:r>
              <a:rPr lang="ru-RU" baseline="0" dirty="0" smtClean="0"/>
              <a:t>(Резерв спринта): в начале каждого спринта </a:t>
            </a:r>
            <a:r>
              <a:rPr lang="en-US" baseline="0" dirty="0" smtClean="0"/>
              <a:t>Scrum</a:t>
            </a:r>
            <a:r>
              <a:rPr lang="ru-RU" baseline="0" dirty="0" smtClean="0"/>
              <a:t>-команда выбирает наиболее важные задачи (выборка – </a:t>
            </a:r>
            <a:r>
              <a:rPr lang="en-US" baseline="0" dirty="0" smtClean="0"/>
              <a:t>sprint backlog</a:t>
            </a:r>
            <a:r>
              <a:rPr lang="ru-RU" baseline="0" dirty="0" smtClean="0"/>
              <a:t>). То есть команда делает рывок, а не получает пинок </a:t>
            </a:r>
            <a:r>
              <a:rPr lang="ru-RU" baseline="0" dirty="0" smtClean="0">
                <a:sym typeface="Wingdings" pitchFamily="2" charset="2"/>
              </a:rPr>
              <a:t> от </a:t>
            </a:r>
            <a:r>
              <a:rPr lang="en-US" baseline="0" dirty="0" smtClean="0">
                <a:sym typeface="Wingdings" pitchFamily="2" charset="2"/>
              </a:rPr>
              <a:t>product owner</a:t>
            </a:r>
            <a:r>
              <a:rPr lang="ru-RU" baseline="0" dirty="0" smtClean="0">
                <a:sym typeface="Wingdings" pitchFamily="2" charset="2"/>
              </a:rPr>
              <a:t>-а (команда сама решает)</a:t>
            </a:r>
          </a:p>
          <a:p>
            <a:pPr marL="228600" indent="-228600">
              <a:buFontTx/>
              <a:buNone/>
            </a:pPr>
            <a:r>
              <a:rPr lang="en-US" b="1" baseline="0" dirty="0" smtClean="0">
                <a:sym typeface="Wingdings" pitchFamily="2" charset="2"/>
              </a:rPr>
              <a:t>Definition of Done</a:t>
            </a:r>
            <a:r>
              <a:rPr lang="ru-RU" b="1" baseline="0" dirty="0" smtClean="0">
                <a:sym typeface="Wingdings" pitchFamily="2" charset="2"/>
              </a:rPr>
              <a:t> </a:t>
            </a:r>
            <a:r>
              <a:rPr lang="ru-RU" baseline="0" dirty="0" smtClean="0">
                <a:sym typeface="Wingdings" pitchFamily="2" charset="2"/>
              </a:rPr>
              <a:t>(Определение готовности): команда обсуждает и определяет, когда спринт окончен. Обсуждение зависит от их понимания </a:t>
            </a:r>
            <a:r>
              <a:rPr lang="en-US" baseline="0" dirty="0" smtClean="0">
                <a:sym typeface="Wingdings" pitchFamily="2" charset="2"/>
              </a:rPr>
              <a:t>backlog</a:t>
            </a:r>
            <a:r>
              <a:rPr lang="ru-RU" baseline="0" dirty="0" smtClean="0">
                <a:sym typeface="Wingdings" pitchFamily="2" charset="2"/>
              </a:rPr>
              <a:t>-а и требований к продукту</a:t>
            </a:r>
          </a:p>
          <a:p>
            <a:pPr marL="228600" indent="-228600">
              <a:buFontTx/>
              <a:buNone/>
            </a:pPr>
            <a:r>
              <a:rPr lang="en-US" b="1" baseline="0" dirty="0" err="1" smtClean="0">
                <a:sym typeface="Wingdings" pitchFamily="2" charset="2"/>
              </a:rPr>
              <a:t>Timeboxing</a:t>
            </a:r>
            <a:r>
              <a:rPr lang="ru-RU" baseline="0" dirty="0" smtClean="0">
                <a:sym typeface="Wingdings" pitchFamily="2" charset="2"/>
              </a:rPr>
              <a:t>: только то, что может быть закончено за спринт, остается в </a:t>
            </a:r>
            <a:r>
              <a:rPr lang="en-US" baseline="0" dirty="0" smtClean="0">
                <a:sym typeface="Wingdings" pitchFamily="2" charset="2"/>
              </a:rPr>
              <a:t>backlog</a:t>
            </a:r>
            <a:r>
              <a:rPr lang="ru-RU" baseline="0" dirty="0" smtClean="0">
                <a:sym typeface="Wingdings" pitchFamily="2" charset="2"/>
              </a:rPr>
              <a:t>-е. Остальное откладывается до следующего релиза (включая начало и конец вынужденных митингов)</a:t>
            </a:r>
          </a:p>
          <a:p>
            <a:pPr marL="228600" indent="-228600">
              <a:buFontTx/>
              <a:buNone/>
            </a:pPr>
            <a:r>
              <a:rPr lang="en-US" b="1" baseline="0" dirty="0" smtClean="0">
                <a:sym typeface="Wingdings" pitchFamily="2" charset="2"/>
              </a:rPr>
              <a:t>Transparency </a:t>
            </a:r>
            <a:r>
              <a:rPr lang="ru-RU" baseline="0" dirty="0" smtClean="0">
                <a:sym typeface="Wingdings" pitchFamily="2" charset="2"/>
              </a:rPr>
              <a:t>(Прозрачность): </a:t>
            </a:r>
            <a:r>
              <a:rPr lang="en-US" baseline="0" dirty="0" smtClean="0">
                <a:sym typeface="Wingdings" pitchFamily="2" charset="2"/>
              </a:rPr>
              <a:t>“daily scrum”</a:t>
            </a:r>
            <a:r>
              <a:rPr lang="ru-RU" baseline="0" dirty="0" smtClean="0">
                <a:sym typeface="Wingdings" pitchFamily="2" charset="2"/>
              </a:rPr>
              <a:t> (митинг) – на нем обсуждаются отчеты и новости о статусе спринта, результаты тестирования и т.д.</a:t>
            </a:r>
          </a:p>
          <a:p>
            <a:pPr marL="228600" indent="-228600">
              <a:buFontTx/>
              <a:buNone/>
            </a:pPr>
            <a:endParaRPr lang="ru-RU" dirty="0" smtClean="0"/>
          </a:p>
          <a:p>
            <a:pPr marL="228600" indent="-228600">
              <a:buFontTx/>
              <a:buNone/>
            </a:pPr>
            <a:r>
              <a:rPr lang="ru-RU" dirty="0" err="1" smtClean="0"/>
              <a:t>Скрам</a:t>
            </a:r>
            <a:r>
              <a:rPr lang="ru-RU" dirty="0" smtClean="0"/>
              <a:t> определяет</a:t>
            </a:r>
            <a:r>
              <a:rPr lang="ru-RU" baseline="0" dirty="0" smtClean="0"/>
              <a:t> 3 роли:</a:t>
            </a:r>
          </a:p>
          <a:p>
            <a:pPr marL="228600" indent="-228600">
              <a:buFontTx/>
              <a:buAutoNum type="arabicPeriod"/>
            </a:pPr>
            <a:r>
              <a:rPr lang="en-US" baseline="0" dirty="0" smtClean="0"/>
              <a:t>Product master (</a:t>
            </a:r>
            <a:r>
              <a:rPr lang="ru-RU" baseline="0" dirty="0" smtClean="0"/>
              <a:t>он не может быть </a:t>
            </a:r>
            <a:r>
              <a:rPr lang="en-US" baseline="0" dirty="0" smtClean="0"/>
              <a:t>team lead</a:t>
            </a:r>
            <a:r>
              <a:rPr lang="ru-RU" baseline="0" dirty="0" smtClean="0"/>
              <a:t>-</a:t>
            </a:r>
            <a:r>
              <a:rPr lang="ru-RU" baseline="0" dirty="0" err="1" smtClean="0"/>
              <a:t>ом</a:t>
            </a:r>
            <a:r>
              <a:rPr lang="en-US" baseline="0" dirty="0" smtClean="0"/>
              <a:t>)</a:t>
            </a:r>
            <a:r>
              <a:rPr lang="ru-RU" baseline="0" dirty="0" smtClean="0"/>
              <a:t>. Следит за тем, чтобы команда не отклонялась от методов </a:t>
            </a:r>
            <a:r>
              <a:rPr lang="en-US" baseline="0" dirty="0" smtClean="0"/>
              <a:t>Scrum</a:t>
            </a:r>
            <a:r>
              <a:rPr lang="ru-RU" baseline="0" dirty="0" smtClean="0"/>
              <a:t>-а.</a:t>
            </a:r>
          </a:p>
          <a:p>
            <a:pPr marL="228600" indent="-228600">
              <a:buFontTx/>
              <a:buAutoNum type="arabicPeriod"/>
            </a:pPr>
            <a:r>
              <a:rPr lang="en-US" baseline="0" dirty="0" smtClean="0"/>
              <a:t>Product Owner</a:t>
            </a:r>
            <a:r>
              <a:rPr lang="ru-RU" baseline="0" dirty="0" smtClean="0"/>
              <a:t> (не </a:t>
            </a:r>
            <a:r>
              <a:rPr lang="en-US" baseline="0" dirty="0" smtClean="0"/>
              <a:t>team lead</a:t>
            </a:r>
            <a:r>
              <a:rPr lang="ru-RU" baseline="0" dirty="0" smtClean="0"/>
              <a:t>). </a:t>
            </a:r>
            <a:r>
              <a:rPr lang="ru-RU" baseline="0" dirty="0" err="1" smtClean="0"/>
              <a:t>Приоритезирует</a:t>
            </a:r>
            <a:r>
              <a:rPr lang="ru-RU" baseline="0" dirty="0" smtClean="0"/>
              <a:t> </a:t>
            </a:r>
            <a:r>
              <a:rPr lang="en-US" baseline="0" dirty="0" smtClean="0"/>
              <a:t>product backlog.</a:t>
            </a:r>
          </a:p>
          <a:p>
            <a:pPr marL="228600" indent="-228600">
              <a:buFontTx/>
              <a:buAutoNum type="arabicPeriod"/>
            </a:pPr>
            <a:r>
              <a:rPr lang="en-US" baseline="0" dirty="0" smtClean="0"/>
              <a:t>Development Team</a:t>
            </a:r>
            <a:r>
              <a:rPr lang="ru-RU" baseline="0" dirty="0" smtClean="0"/>
              <a:t>. Занимаются разработкой и тестированием продукта. Команда </a:t>
            </a:r>
            <a:r>
              <a:rPr lang="ru-RU" baseline="0" dirty="0" err="1" smtClean="0"/>
              <a:t>самоорганизованная</a:t>
            </a:r>
            <a:r>
              <a:rPr lang="ru-RU" baseline="0" dirty="0" smtClean="0"/>
              <a:t> (нет лидера), поэтому решения принимает совместно. Команда может быть сборная (с разных проектов).</a:t>
            </a:r>
          </a:p>
          <a:p>
            <a:pPr marL="228600" indent="-228600">
              <a:buFontTx/>
              <a:buAutoNum type="arabicPeriod"/>
            </a:pPr>
            <a:endParaRPr lang="ru-RU" baseline="0" dirty="0" smtClean="0"/>
          </a:p>
          <a:p>
            <a:pPr marL="228600" indent="-228600">
              <a:buFontTx/>
              <a:buNone/>
            </a:pPr>
            <a:r>
              <a:rPr lang="ru-RU" baseline="0" dirty="0" err="1" smtClean="0"/>
              <a:t>Скрам</a:t>
            </a:r>
            <a:r>
              <a:rPr lang="ru-RU" baseline="0" dirty="0" smtClean="0"/>
              <a:t>, в отличии от ХР, не диктует определенных технологий разработки ПО (таких как </a:t>
            </a:r>
            <a:r>
              <a:rPr lang="en-US" baseline="0" dirty="0" smtClean="0"/>
              <a:t>test first programming</a:t>
            </a:r>
            <a:r>
              <a:rPr lang="ru-RU" baseline="0" dirty="0" smtClean="0"/>
              <a:t>). Также </a:t>
            </a:r>
            <a:r>
              <a:rPr lang="ru-RU" baseline="0" dirty="0" err="1" smtClean="0"/>
              <a:t>Скрам</a:t>
            </a:r>
            <a:r>
              <a:rPr lang="ru-RU" baseline="0" dirty="0" smtClean="0"/>
              <a:t> не предоставляет инструкций о том, как тестировать проект.</a:t>
            </a:r>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228600" indent="-228600">
              <a:buFontTx/>
              <a:buNone/>
            </a:pPr>
            <a:r>
              <a:rPr lang="ru-RU" b="1" dirty="0" err="1" smtClean="0"/>
              <a:t>Канбан</a:t>
            </a:r>
            <a:r>
              <a:rPr lang="ru-RU" dirty="0" smtClean="0"/>
              <a:t> – концепция управления,</a:t>
            </a:r>
            <a:r>
              <a:rPr lang="ru-RU" baseline="0" dirty="0" smtClean="0"/>
              <a:t> которая иногда используется в </a:t>
            </a:r>
            <a:r>
              <a:rPr lang="en-US" baseline="0" dirty="0" smtClean="0"/>
              <a:t>Agile</a:t>
            </a:r>
            <a:r>
              <a:rPr lang="ru-RU" baseline="0" dirty="0" smtClean="0"/>
              <a:t>-проектах. Основная цель – визуализировать и оптимизировать работу:</a:t>
            </a:r>
          </a:p>
          <a:p>
            <a:pPr marL="228600" indent="-228600">
              <a:buFontTx/>
              <a:buNone/>
            </a:pPr>
            <a:endParaRPr lang="ru-RU" baseline="0" dirty="0" smtClean="0"/>
          </a:p>
          <a:p>
            <a:pPr marL="228600" indent="-228600">
              <a:buFontTx/>
              <a:buNone/>
            </a:pPr>
            <a:r>
              <a:rPr lang="en-US" b="1" baseline="0" dirty="0" err="1" smtClean="0"/>
              <a:t>Kanban</a:t>
            </a:r>
            <a:r>
              <a:rPr lang="en-US" b="1" baseline="0" dirty="0" smtClean="0"/>
              <a:t> Board</a:t>
            </a:r>
            <a:r>
              <a:rPr lang="ru-RU" baseline="0" dirty="0" smtClean="0"/>
              <a:t>. Цепь создания стоимости (последовательность операций по созданию продукта: исследование и разработка, дизайн, производство, маркетинг, сбыт, послепродажное обслуживание) визуализируется таблицей. Каждая колонка показывает стадию (разработка или тестирование). Задача, которая должна быть выполнена символизируется билетом (</a:t>
            </a:r>
            <a:r>
              <a:rPr lang="en-US" baseline="0" dirty="0" smtClean="0"/>
              <a:t>ticket</a:t>
            </a:r>
            <a:r>
              <a:rPr lang="ru-RU" baseline="0" dirty="0" smtClean="0"/>
              <a:t>), передвигающимся слева направо от стадии к стадии.</a:t>
            </a:r>
          </a:p>
          <a:p>
            <a:pPr marL="228600" indent="-228600">
              <a:buFontTx/>
              <a:buNone/>
            </a:pPr>
            <a:r>
              <a:rPr lang="en-US" b="1" dirty="0" smtClean="0"/>
              <a:t>Work-in-progress</a:t>
            </a:r>
            <a:r>
              <a:rPr lang="en-US" b="1" baseline="0" dirty="0" smtClean="0"/>
              <a:t> limit</a:t>
            </a:r>
            <a:r>
              <a:rPr lang="ru-RU" baseline="0" dirty="0" smtClean="0"/>
              <a:t>. Количество параллельных задач строго ограничено. Это контролируется максимальным количеством </a:t>
            </a:r>
            <a:r>
              <a:rPr lang="ru-RU" baseline="0" dirty="0" err="1" smtClean="0"/>
              <a:t>тикетов</a:t>
            </a:r>
            <a:r>
              <a:rPr lang="ru-RU" baseline="0" dirty="0" smtClean="0"/>
              <a:t>, допустимым на каждой стадии, или вообще на всей доске.</a:t>
            </a:r>
          </a:p>
          <a:p>
            <a:pPr marL="228600" indent="-228600">
              <a:buFontTx/>
              <a:buNone/>
            </a:pPr>
            <a:r>
              <a:rPr lang="en-US" b="1" dirty="0" smtClean="0"/>
              <a:t>Load time</a:t>
            </a:r>
            <a:r>
              <a:rPr lang="ru-RU" dirty="0" smtClean="0"/>
              <a:t>. </a:t>
            </a:r>
            <a:r>
              <a:rPr lang="ru-RU" dirty="0" err="1" smtClean="0"/>
              <a:t>Канбан</a:t>
            </a:r>
            <a:r>
              <a:rPr lang="ru-RU" dirty="0" smtClean="0"/>
              <a:t> используется, чтобы оптимизировать непрерывный поток задач, минимизировав среднее время</a:t>
            </a:r>
            <a:r>
              <a:rPr lang="ru-RU" baseline="0" dirty="0" smtClean="0"/>
              <a:t> на выполнение всех операций по производству продукта.</a:t>
            </a:r>
          </a:p>
          <a:p>
            <a:pPr marL="228600" indent="-228600">
              <a:buFontTx/>
              <a:buNone/>
            </a:pPr>
            <a:endParaRPr lang="ru-RU" baseline="0" dirty="0" smtClean="0"/>
          </a:p>
          <a:p>
            <a:pPr marL="228600" indent="-228600">
              <a:buFontTx/>
              <a:buNone/>
            </a:pPr>
            <a:r>
              <a:rPr lang="ru-RU" dirty="0" err="1" smtClean="0"/>
              <a:t>Канбан</a:t>
            </a:r>
            <a:r>
              <a:rPr lang="ru-RU" dirty="0" smtClean="0"/>
              <a:t> схож со </a:t>
            </a:r>
            <a:r>
              <a:rPr lang="ru-RU" dirty="0" err="1" smtClean="0"/>
              <a:t>Скрамом</a:t>
            </a:r>
            <a:r>
              <a:rPr lang="ru-RU" dirty="0" smtClean="0"/>
              <a:t> тем, что задачи по проекту визуализированы. Задачи , которые еще не запланированы, ожидают в </a:t>
            </a:r>
            <a:r>
              <a:rPr lang="en-US" dirty="0" smtClean="0"/>
              <a:t>backlog</a:t>
            </a:r>
            <a:r>
              <a:rPr lang="ru-RU" dirty="0" smtClean="0"/>
              <a:t>-е продукта, и будут перемещены на </a:t>
            </a:r>
            <a:r>
              <a:rPr lang="en-US" dirty="0" err="1" smtClean="0"/>
              <a:t>kanban</a:t>
            </a:r>
            <a:r>
              <a:rPr lang="en-US" dirty="0" smtClean="0"/>
              <a:t> board</a:t>
            </a:r>
            <a:r>
              <a:rPr lang="ru-RU" dirty="0" smtClean="0"/>
              <a:t> только когда там освободится</a:t>
            </a:r>
            <a:r>
              <a:rPr lang="ru-RU" baseline="0" dirty="0" smtClean="0"/>
              <a:t> место.</a:t>
            </a:r>
          </a:p>
          <a:p>
            <a:pPr marL="228600" indent="-228600">
              <a:buFontTx/>
              <a:buNone/>
            </a:pPr>
            <a:r>
              <a:rPr lang="ru-RU" baseline="0" dirty="0" smtClean="0"/>
              <a:t>Процесс </a:t>
            </a:r>
            <a:r>
              <a:rPr lang="ru-RU" baseline="0" dirty="0" err="1" smtClean="0"/>
              <a:t>Канбан</a:t>
            </a:r>
            <a:r>
              <a:rPr lang="ru-RU" baseline="0" dirty="0" smtClean="0"/>
              <a:t> может выпускать </a:t>
            </a:r>
            <a:r>
              <a:rPr lang="ru-RU" baseline="0" dirty="0" err="1" smtClean="0"/>
              <a:t>фичи</a:t>
            </a:r>
            <a:r>
              <a:rPr lang="ru-RU" baseline="0" dirty="0" smtClean="0"/>
              <a:t> одни за другими, а не как часть релиза.</a:t>
            </a:r>
          </a:p>
          <a:p>
            <a:pPr marL="228600" indent="-228600">
              <a:buFontTx/>
              <a:buNone/>
            </a:pPr>
            <a:r>
              <a:rPr lang="en-US" baseline="0" dirty="0" err="1" smtClean="0"/>
              <a:t>Timeboxing</a:t>
            </a:r>
            <a:r>
              <a:rPr lang="ru-RU" baseline="0" dirty="0" smtClean="0"/>
              <a:t> является опционным, в отличие от </a:t>
            </a:r>
            <a:r>
              <a:rPr lang="ru-RU" baseline="0" dirty="0" err="1" smtClean="0"/>
              <a:t>Скрама</a:t>
            </a:r>
            <a:r>
              <a:rPr lang="ru-RU" baseline="0" dirty="0" smtClean="0"/>
              <a:t>, который синхронизирует задачи на протяжении спринта.</a:t>
            </a:r>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smtClean="0">
                <a:solidFill>
                  <a:schemeClr val="tx1"/>
                </a:solidFill>
                <a:latin typeface="+mn-lt"/>
                <a:ea typeface="+mn-ea"/>
                <a:cs typeface="+mn-cs"/>
              </a:rPr>
              <a:t>Тестирование на разных уровнях производится на протяжении всего жизненного цикла разработки и сопровождения программного обеспечения. Уровень тестирования определяет то, </a:t>
            </a:r>
            <a:r>
              <a:rPr lang="ru-RU" sz="1200" b="1" kern="1200" dirty="0" smtClean="0">
                <a:solidFill>
                  <a:schemeClr val="tx1"/>
                </a:solidFill>
                <a:latin typeface="+mn-lt"/>
                <a:ea typeface="+mn-ea"/>
                <a:cs typeface="+mn-cs"/>
              </a:rPr>
              <a:t>над чем</a:t>
            </a:r>
            <a:r>
              <a:rPr lang="ru-RU" sz="1200" kern="1200" dirty="0" smtClean="0">
                <a:solidFill>
                  <a:schemeClr val="tx1"/>
                </a:solidFill>
                <a:latin typeface="+mn-lt"/>
                <a:ea typeface="+mn-ea"/>
                <a:cs typeface="+mn-cs"/>
              </a:rPr>
              <a:t> производятся тесты: над отдельным модулем, группой модулей или системой, в целом. Проведение тестирования на всех уровнях системы - это залог успешной реализации и сдачи проекта.</a:t>
            </a:r>
          </a:p>
          <a:p>
            <a:endParaRPr lang="en-US" sz="1200" b="1" kern="1200" dirty="0" smtClean="0">
              <a:solidFill>
                <a:schemeClr val="tx1"/>
              </a:solidFill>
              <a:latin typeface="+mn-lt"/>
              <a:ea typeface="+mn-ea"/>
              <a:cs typeface="+mn-cs"/>
            </a:endParaRPr>
          </a:p>
          <a:p>
            <a:r>
              <a:rPr lang="ru-RU" sz="1200" b="1" kern="1200" dirty="0" smtClean="0">
                <a:solidFill>
                  <a:schemeClr val="tx1"/>
                </a:solidFill>
                <a:latin typeface="+mn-lt"/>
                <a:ea typeface="+mn-ea"/>
                <a:cs typeface="+mn-cs"/>
              </a:rPr>
              <a:t>Компонентное тестирование проверяет функциональность и ищет дефекты в частях приложения</a:t>
            </a:r>
            <a:r>
              <a:rPr lang="ru-RU" sz="1200" kern="1200" dirty="0" smtClean="0">
                <a:solidFill>
                  <a:schemeClr val="tx1"/>
                </a:solidFill>
                <a:latin typeface="+mn-lt"/>
                <a:ea typeface="+mn-ea"/>
                <a:cs typeface="+mn-cs"/>
              </a:rPr>
              <a:t>, которые доступны и могут быть протестированы </a:t>
            </a:r>
            <a:r>
              <a:rPr lang="ru-RU" sz="1200" kern="1200" dirty="0" err="1" smtClean="0">
                <a:solidFill>
                  <a:schemeClr val="tx1"/>
                </a:solidFill>
                <a:latin typeface="+mn-lt"/>
                <a:ea typeface="+mn-ea"/>
                <a:cs typeface="+mn-cs"/>
              </a:rPr>
              <a:t>поотдельности</a:t>
            </a:r>
            <a:r>
              <a:rPr lang="ru-RU" sz="1200" kern="1200" dirty="0" smtClean="0">
                <a:solidFill>
                  <a:schemeClr val="tx1"/>
                </a:solidFill>
                <a:latin typeface="+mn-lt"/>
                <a:ea typeface="+mn-ea"/>
                <a:cs typeface="+mn-cs"/>
              </a:rPr>
              <a:t> (</a:t>
            </a:r>
            <a:r>
              <a:rPr lang="ru-RU" sz="1200" b="1" kern="1200" dirty="0" smtClean="0">
                <a:solidFill>
                  <a:schemeClr val="tx1"/>
                </a:solidFill>
                <a:latin typeface="+mn-lt"/>
                <a:ea typeface="+mn-ea"/>
                <a:cs typeface="+mn-cs"/>
              </a:rPr>
              <a:t>модули программ, объекты, классы, функции и т.д.</a:t>
            </a:r>
            <a:r>
              <a:rPr lang="ru-RU" sz="1200" kern="1200" dirty="0" smtClean="0">
                <a:solidFill>
                  <a:schemeClr val="tx1"/>
                </a:solidFill>
                <a:latin typeface="+mn-lt"/>
                <a:ea typeface="+mn-ea"/>
                <a:cs typeface="+mn-cs"/>
              </a:rPr>
              <a:t>). Обычно компонентное (модульное) тестирование проводится вызывая код, который необходимо проверить и при поддержке сред разработки, таких как </a:t>
            </a:r>
            <a:r>
              <a:rPr lang="ru-RU" sz="1200" kern="1200" dirty="0" err="1" smtClean="0">
                <a:solidFill>
                  <a:schemeClr val="tx1"/>
                </a:solidFill>
                <a:latin typeface="+mn-lt"/>
                <a:ea typeface="+mn-ea"/>
                <a:cs typeface="+mn-cs"/>
              </a:rPr>
              <a:t>фреймворки</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frameworks</a:t>
            </a:r>
            <a:r>
              <a:rPr lang="ru-RU" sz="1200" kern="1200" dirty="0" smtClean="0">
                <a:solidFill>
                  <a:schemeClr val="tx1"/>
                </a:solidFill>
                <a:latin typeface="+mn-lt"/>
                <a:ea typeface="+mn-ea"/>
                <a:cs typeface="+mn-cs"/>
              </a:rPr>
              <a:t> - каркасы) для модульного тестирования или инструменты для отладки. Все найденные </a:t>
            </a:r>
            <a:r>
              <a:rPr lang="ru-RU" sz="1200" u="sng" kern="1200" dirty="0" smtClean="0">
                <a:solidFill>
                  <a:schemeClr val="tx1"/>
                </a:solidFill>
                <a:latin typeface="+mn-lt"/>
                <a:ea typeface="+mn-ea"/>
                <a:cs typeface="+mn-cs"/>
                <a:hlinkClick r:id="rId3"/>
              </a:rPr>
              <a:t>дефекты</a:t>
            </a:r>
            <a:r>
              <a:rPr lang="ru-RU" sz="1200" kern="1200" dirty="0" smtClean="0">
                <a:solidFill>
                  <a:schemeClr val="tx1"/>
                </a:solidFill>
                <a:latin typeface="+mn-lt"/>
                <a:ea typeface="+mn-ea"/>
                <a:cs typeface="+mn-cs"/>
              </a:rPr>
              <a:t>, как правило исправляются в коде без формального их описания в системе менеджмента </a:t>
            </a:r>
            <a:r>
              <a:rPr lang="ru-RU" sz="1200" kern="1200" dirty="0" err="1" smtClean="0">
                <a:solidFill>
                  <a:schemeClr val="tx1"/>
                </a:solidFill>
                <a:latin typeface="+mn-lt"/>
                <a:ea typeface="+mn-ea"/>
                <a:cs typeface="+mn-cs"/>
              </a:rPr>
              <a:t>багов</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Bug</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Tracking</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System</a:t>
            </a:r>
            <a:r>
              <a:rPr lang="ru-RU" sz="1200" kern="1200" dirty="0" smtClean="0">
                <a:solidFill>
                  <a:schemeClr val="tx1"/>
                </a:solidFill>
                <a:latin typeface="+mn-lt"/>
                <a:ea typeface="+mn-ea"/>
                <a:cs typeface="+mn-cs"/>
              </a:rPr>
              <a:t>).</a:t>
            </a:r>
          </a:p>
          <a:p>
            <a:r>
              <a:rPr lang="ru-RU" sz="1200" kern="1200" dirty="0" smtClean="0">
                <a:solidFill>
                  <a:schemeClr val="tx1"/>
                </a:solidFill>
                <a:latin typeface="+mn-lt"/>
                <a:ea typeface="+mn-ea"/>
                <a:cs typeface="+mn-cs"/>
              </a:rPr>
              <a:t>Один из наиболее эффективных подходов к компонентному (модульному) тестированию - это </a:t>
            </a:r>
            <a:r>
              <a:rPr lang="ru-RU" sz="1200" b="1" kern="1200" dirty="0" smtClean="0">
                <a:solidFill>
                  <a:schemeClr val="tx1"/>
                </a:solidFill>
                <a:latin typeface="+mn-lt"/>
                <a:ea typeface="+mn-ea"/>
                <a:cs typeface="+mn-cs"/>
              </a:rPr>
              <a:t>подготовка автоматизированных тестов</a:t>
            </a:r>
            <a:r>
              <a:rPr lang="ru-RU" sz="1200" kern="1200" dirty="0" smtClean="0">
                <a:solidFill>
                  <a:schemeClr val="tx1"/>
                </a:solidFill>
                <a:latin typeface="+mn-lt"/>
                <a:ea typeface="+mn-ea"/>
                <a:cs typeface="+mn-cs"/>
              </a:rPr>
              <a:t> до начала основного кодирования (разработки) программного обеспечения. Это называется разработка от тестирования (</a:t>
            </a:r>
            <a:r>
              <a:rPr lang="ru-RU" sz="1200" b="1" kern="1200" dirty="0" err="1" smtClean="0">
                <a:solidFill>
                  <a:schemeClr val="tx1"/>
                </a:solidFill>
                <a:latin typeface="+mn-lt"/>
                <a:ea typeface="+mn-ea"/>
                <a:cs typeface="+mn-cs"/>
              </a:rPr>
              <a:t>test-driven</a:t>
            </a:r>
            <a:r>
              <a:rPr lang="ru-RU" sz="1200" b="1" kern="1200" dirty="0" smtClean="0">
                <a:solidFill>
                  <a:schemeClr val="tx1"/>
                </a:solidFill>
                <a:latin typeface="+mn-lt"/>
                <a:ea typeface="+mn-ea"/>
                <a:cs typeface="+mn-cs"/>
              </a:rPr>
              <a:t> </a:t>
            </a:r>
            <a:r>
              <a:rPr lang="ru-RU" sz="1200" b="1" kern="1200" dirty="0" err="1" smtClean="0">
                <a:solidFill>
                  <a:schemeClr val="tx1"/>
                </a:solidFill>
                <a:latin typeface="+mn-lt"/>
                <a:ea typeface="+mn-ea"/>
                <a:cs typeface="+mn-cs"/>
              </a:rPr>
              <a:t>development</a:t>
            </a:r>
            <a:r>
              <a:rPr lang="ru-RU" sz="1200" kern="1200" dirty="0" smtClean="0">
                <a:solidFill>
                  <a:schemeClr val="tx1"/>
                </a:solidFill>
                <a:latin typeface="+mn-lt"/>
                <a:ea typeface="+mn-ea"/>
                <a:cs typeface="+mn-cs"/>
              </a:rPr>
              <a:t>) или подход тестирования вначале (</a:t>
            </a:r>
            <a:r>
              <a:rPr lang="ru-RU" sz="1200" b="1" kern="1200" dirty="0" err="1" smtClean="0">
                <a:solidFill>
                  <a:schemeClr val="tx1"/>
                </a:solidFill>
                <a:latin typeface="+mn-lt"/>
                <a:ea typeface="+mn-ea"/>
                <a:cs typeface="+mn-cs"/>
              </a:rPr>
              <a:t>test</a:t>
            </a:r>
            <a:r>
              <a:rPr lang="ru-RU" sz="1200" b="1" kern="1200" dirty="0" smtClean="0">
                <a:solidFill>
                  <a:schemeClr val="tx1"/>
                </a:solidFill>
                <a:latin typeface="+mn-lt"/>
                <a:ea typeface="+mn-ea"/>
                <a:cs typeface="+mn-cs"/>
              </a:rPr>
              <a:t> </a:t>
            </a:r>
            <a:r>
              <a:rPr lang="ru-RU" sz="1200" b="1" kern="1200" dirty="0" err="1" smtClean="0">
                <a:solidFill>
                  <a:schemeClr val="tx1"/>
                </a:solidFill>
                <a:latin typeface="+mn-lt"/>
                <a:ea typeface="+mn-ea"/>
                <a:cs typeface="+mn-cs"/>
              </a:rPr>
              <a:t>first</a:t>
            </a:r>
            <a:r>
              <a:rPr lang="ru-RU" sz="1200" b="1" kern="1200" dirty="0" smtClean="0">
                <a:solidFill>
                  <a:schemeClr val="tx1"/>
                </a:solidFill>
                <a:latin typeface="+mn-lt"/>
                <a:ea typeface="+mn-ea"/>
                <a:cs typeface="+mn-cs"/>
              </a:rPr>
              <a:t> </a:t>
            </a:r>
            <a:r>
              <a:rPr lang="ru-RU" sz="1200" b="1" kern="1200" dirty="0" err="1" smtClean="0">
                <a:solidFill>
                  <a:schemeClr val="tx1"/>
                </a:solidFill>
                <a:latin typeface="+mn-lt"/>
                <a:ea typeface="+mn-ea"/>
                <a:cs typeface="+mn-cs"/>
              </a:rPr>
              <a:t>approach</a:t>
            </a:r>
            <a:r>
              <a:rPr lang="ru-RU" sz="1200" kern="1200" dirty="0" smtClean="0">
                <a:solidFill>
                  <a:schemeClr val="tx1"/>
                </a:solidFill>
                <a:latin typeface="+mn-lt"/>
                <a:ea typeface="+mn-ea"/>
                <a:cs typeface="+mn-cs"/>
              </a:rPr>
              <a:t>). При этом подходе создаются и интегрируются небольшие куски кода, напротив которых запускаются тесты, написанные до начала кодирования. Разработка ведется до тех пор пока все тесты не будут успешно пройдены. </a:t>
            </a:r>
          </a:p>
          <a:p>
            <a:endParaRPr lang="en-US" sz="1200" b="1" kern="1200" dirty="0" smtClean="0">
              <a:solidFill>
                <a:schemeClr val="tx1"/>
              </a:solidFill>
              <a:latin typeface="+mn-lt"/>
              <a:ea typeface="+mn-ea"/>
              <a:cs typeface="+mn-cs"/>
            </a:endParaRPr>
          </a:p>
          <a:p>
            <a:r>
              <a:rPr lang="ru-RU" sz="1200" b="1" i="1" kern="1200" dirty="0" smtClean="0">
                <a:solidFill>
                  <a:schemeClr val="tx1"/>
                </a:solidFill>
                <a:latin typeface="+mn-lt"/>
                <a:ea typeface="+mn-ea"/>
                <a:cs typeface="+mn-cs"/>
              </a:rPr>
              <a:t>Уровни интеграционного тестирования:</a:t>
            </a:r>
          </a:p>
          <a:p>
            <a:pPr lvl="0"/>
            <a:r>
              <a:rPr lang="ru-RU" sz="1200" b="1" kern="1200" dirty="0" smtClean="0">
                <a:solidFill>
                  <a:schemeClr val="tx1"/>
                </a:solidFill>
                <a:latin typeface="+mn-lt"/>
                <a:ea typeface="+mn-ea"/>
                <a:cs typeface="+mn-cs"/>
              </a:rPr>
              <a:t>Компонентный интеграционный уровень</a:t>
            </a:r>
            <a:r>
              <a:rPr lang="ru-RU" sz="1200"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Component</a:t>
            </a:r>
            <a:r>
              <a:rPr lang="ru-RU" sz="1200" i="1"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Integration</a:t>
            </a:r>
            <a:r>
              <a:rPr lang="ru-RU" sz="1200" i="1"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testing</a:t>
            </a:r>
            <a:r>
              <a:rPr lang="ru-RU" sz="1200" kern="1200" dirty="0" smtClean="0">
                <a:solidFill>
                  <a:schemeClr val="tx1"/>
                </a:solidFill>
                <a:latin typeface="+mn-lt"/>
                <a:ea typeface="+mn-ea"/>
                <a:cs typeface="+mn-cs"/>
              </a:rPr>
              <a:t>) </a:t>
            </a:r>
          </a:p>
          <a:p>
            <a:r>
              <a:rPr lang="ru-RU" sz="1200" kern="1200" dirty="0" smtClean="0">
                <a:solidFill>
                  <a:schemeClr val="tx1"/>
                </a:solidFill>
                <a:latin typeface="+mn-lt"/>
                <a:ea typeface="+mn-ea"/>
                <a:cs typeface="+mn-cs"/>
              </a:rPr>
              <a:t>Проверяется взаимодействие между компонентами системы после проведения компонентного тестирования.</a:t>
            </a:r>
          </a:p>
          <a:p>
            <a:pPr lvl="0"/>
            <a:r>
              <a:rPr lang="ru-RU" sz="1200" b="1" kern="1200" dirty="0" smtClean="0">
                <a:solidFill>
                  <a:schemeClr val="tx1"/>
                </a:solidFill>
                <a:latin typeface="+mn-lt"/>
                <a:ea typeface="+mn-ea"/>
                <a:cs typeface="+mn-cs"/>
              </a:rPr>
              <a:t>Системный интеграционный уровень</a:t>
            </a:r>
            <a:r>
              <a:rPr lang="ru-RU" sz="1200"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System</a:t>
            </a:r>
            <a:r>
              <a:rPr lang="ru-RU" sz="1200" i="1"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Integration</a:t>
            </a:r>
            <a:r>
              <a:rPr lang="ru-RU" sz="1200" i="1"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Testing</a:t>
            </a:r>
            <a:r>
              <a:rPr lang="ru-RU" sz="1200" kern="1200" dirty="0" smtClean="0">
                <a:solidFill>
                  <a:schemeClr val="tx1"/>
                </a:solidFill>
                <a:latin typeface="+mn-lt"/>
                <a:ea typeface="+mn-ea"/>
                <a:cs typeface="+mn-cs"/>
              </a:rPr>
              <a:t>) </a:t>
            </a:r>
          </a:p>
          <a:p>
            <a:r>
              <a:rPr lang="ru-RU" sz="1200" kern="1200" dirty="0" smtClean="0">
                <a:solidFill>
                  <a:schemeClr val="tx1"/>
                </a:solidFill>
                <a:latin typeface="+mn-lt"/>
                <a:ea typeface="+mn-ea"/>
                <a:cs typeface="+mn-cs"/>
              </a:rPr>
              <a:t>Проверяется взаимодействие между разными системами после проведения системного тестирования.</a:t>
            </a:r>
          </a:p>
          <a:p>
            <a:r>
              <a:rPr lang="ru-RU" sz="1200" b="1" i="1" kern="1200" dirty="0" smtClean="0">
                <a:solidFill>
                  <a:schemeClr val="tx1"/>
                </a:solidFill>
                <a:latin typeface="+mn-lt"/>
                <a:ea typeface="+mn-ea"/>
                <a:cs typeface="+mn-cs"/>
              </a:rPr>
              <a:t>Подходы к интеграционному тестированию:</a:t>
            </a:r>
          </a:p>
          <a:p>
            <a:pPr lvl="0"/>
            <a:r>
              <a:rPr lang="ru-RU" sz="1200" b="1" kern="1200" dirty="0" smtClean="0">
                <a:solidFill>
                  <a:schemeClr val="tx1"/>
                </a:solidFill>
                <a:latin typeface="+mn-lt"/>
                <a:ea typeface="+mn-ea"/>
                <a:cs typeface="+mn-cs"/>
              </a:rPr>
              <a:t>Снизу вверх</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Bottom Up Integration</a:t>
            </a:r>
            <a:r>
              <a:rPr lang="en-US" sz="1200" kern="1200" dirty="0" smtClean="0">
                <a:solidFill>
                  <a:schemeClr val="tx1"/>
                </a:solidFill>
                <a:latin typeface="+mn-lt"/>
                <a:ea typeface="+mn-ea"/>
                <a:cs typeface="+mn-cs"/>
              </a:rPr>
              <a:t>) </a:t>
            </a:r>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Все низкоуровневые модули, процедуры или функции собираются воедино и затем тестируются. После чего собирается следующий уровень модулей для проведения интеграционного тестирования. Данный подход считается полезным, если все или практически все модули, разрабатываемого уровня, готовы. Также данный подход помогает определить по результатам тестирования уровень готовности приложения (см. также </a:t>
            </a:r>
            <a:r>
              <a:rPr lang="ru-RU" sz="1200" u="sng" kern="1200" dirty="0" err="1" smtClean="0">
                <a:solidFill>
                  <a:schemeClr val="tx1"/>
                </a:solidFill>
                <a:latin typeface="+mn-lt"/>
                <a:ea typeface="+mn-ea"/>
                <a:cs typeface="+mn-cs"/>
                <a:hlinkClick r:id="rId4"/>
              </a:rPr>
              <a:t>Integration</a:t>
            </a:r>
            <a:r>
              <a:rPr lang="ru-RU" sz="1200" u="sng" kern="1200" dirty="0" smtClean="0">
                <a:solidFill>
                  <a:schemeClr val="tx1"/>
                </a:solidFill>
                <a:latin typeface="+mn-lt"/>
                <a:ea typeface="+mn-ea"/>
                <a:cs typeface="+mn-cs"/>
                <a:hlinkClick r:id="rId4"/>
              </a:rPr>
              <a:t> </a:t>
            </a:r>
            <a:r>
              <a:rPr lang="ru-RU" sz="1200" u="sng" kern="1200" dirty="0" err="1" smtClean="0">
                <a:solidFill>
                  <a:schemeClr val="tx1"/>
                </a:solidFill>
                <a:latin typeface="+mn-lt"/>
                <a:ea typeface="+mn-ea"/>
                <a:cs typeface="+mn-cs"/>
                <a:hlinkClick r:id="rId4"/>
              </a:rPr>
              <a:t>testing</a:t>
            </a:r>
            <a:r>
              <a:rPr lang="ru-RU" sz="1200" u="sng" kern="1200" dirty="0" smtClean="0">
                <a:solidFill>
                  <a:schemeClr val="tx1"/>
                </a:solidFill>
                <a:latin typeface="+mn-lt"/>
                <a:ea typeface="+mn-ea"/>
                <a:cs typeface="+mn-cs"/>
                <a:hlinkClick r:id="rId4"/>
              </a:rPr>
              <a:t> - </a:t>
            </a:r>
            <a:r>
              <a:rPr lang="ru-RU" sz="1200" u="sng" kern="1200" dirty="0" err="1" smtClean="0">
                <a:solidFill>
                  <a:schemeClr val="tx1"/>
                </a:solidFill>
                <a:latin typeface="+mn-lt"/>
                <a:ea typeface="+mn-ea"/>
                <a:cs typeface="+mn-cs"/>
                <a:hlinkClick r:id="rId4"/>
              </a:rPr>
              <a:t>Bottom</a:t>
            </a:r>
            <a:r>
              <a:rPr lang="ru-RU" sz="1200" u="sng" kern="1200" dirty="0" smtClean="0">
                <a:solidFill>
                  <a:schemeClr val="tx1"/>
                </a:solidFill>
                <a:latin typeface="+mn-lt"/>
                <a:ea typeface="+mn-ea"/>
                <a:cs typeface="+mn-cs"/>
                <a:hlinkClick r:id="rId4"/>
              </a:rPr>
              <a:t> </a:t>
            </a:r>
            <a:r>
              <a:rPr lang="ru-RU" sz="1200" u="sng" kern="1200" dirty="0" err="1" smtClean="0">
                <a:solidFill>
                  <a:schemeClr val="tx1"/>
                </a:solidFill>
                <a:latin typeface="+mn-lt"/>
                <a:ea typeface="+mn-ea"/>
                <a:cs typeface="+mn-cs"/>
                <a:hlinkClick r:id="rId4"/>
              </a:rPr>
              <a:t>Up</a:t>
            </a:r>
            <a:r>
              <a:rPr lang="ru-RU" sz="1200" kern="1200" dirty="0" smtClean="0">
                <a:solidFill>
                  <a:schemeClr val="tx1"/>
                </a:solidFill>
                <a:latin typeface="+mn-lt"/>
                <a:ea typeface="+mn-ea"/>
                <a:cs typeface="+mn-cs"/>
              </a:rPr>
              <a:t>)</a:t>
            </a:r>
          </a:p>
          <a:p>
            <a:pPr lvl="0"/>
            <a:r>
              <a:rPr lang="ru-RU" sz="1200" b="1" kern="1200" dirty="0" smtClean="0">
                <a:solidFill>
                  <a:schemeClr val="tx1"/>
                </a:solidFill>
                <a:latin typeface="+mn-lt"/>
                <a:ea typeface="+mn-ea"/>
                <a:cs typeface="+mn-cs"/>
              </a:rPr>
              <a:t>Сверху вниз</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Top Down Integration</a:t>
            </a:r>
            <a:r>
              <a:rPr lang="en-US" sz="1200" kern="1200" dirty="0" smtClean="0">
                <a:solidFill>
                  <a:schemeClr val="tx1"/>
                </a:solidFill>
                <a:latin typeface="+mn-lt"/>
                <a:ea typeface="+mn-ea"/>
                <a:cs typeface="+mn-cs"/>
              </a:rPr>
              <a:t>) </a:t>
            </a:r>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Вначале тестируются все высокоуровневые модули, и постепенно один за другим добавляются низкоуровневые. Все модули более низкого уровня симулируются заглушками с аналогичной функциональностью, затем по мере готовности они заменяются реальными активными компонентами. Таким образом мы проводим тестирование сверху вниз. (см. также </a:t>
            </a:r>
            <a:r>
              <a:rPr lang="ru-RU" sz="1200" u="sng" kern="1200" dirty="0" err="1" smtClean="0">
                <a:solidFill>
                  <a:schemeClr val="tx1"/>
                </a:solidFill>
                <a:latin typeface="+mn-lt"/>
                <a:ea typeface="+mn-ea"/>
                <a:cs typeface="+mn-cs"/>
                <a:hlinkClick r:id="rId4"/>
              </a:rPr>
              <a:t>Top</a:t>
            </a:r>
            <a:r>
              <a:rPr lang="ru-RU" sz="1200" u="sng" kern="1200" dirty="0" smtClean="0">
                <a:solidFill>
                  <a:schemeClr val="tx1"/>
                </a:solidFill>
                <a:latin typeface="+mn-lt"/>
                <a:ea typeface="+mn-ea"/>
                <a:cs typeface="+mn-cs"/>
                <a:hlinkClick r:id="rId4"/>
              </a:rPr>
              <a:t> </a:t>
            </a:r>
            <a:r>
              <a:rPr lang="ru-RU" sz="1200" u="sng" kern="1200" dirty="0" err="1" smtClean="0">
                <a:solidFill>
                  <a:schemeClr val="tx1"/>
                </a:solidFill>
                <a:latin typeface="+mn-lt"/>
                <a:ea typeface="+mn-ea"/>
                <a:cs typeface="+mn-cs"/>
                <a:hlinkClick r:id="rId4"/>
              </a:rPr>
              <a:t>Down</a:t>
            </a:r>
            <a:r>
              <a:rPr lang="ru-RU" sz="1200" u="sng" kern="1200" dirty="0" smtClean="0">
                <a:solidFill>
                  <a:schemeClr val="tx1"/>
                </a:solidFill>
                <a:latin typeface="+mn-lt"/>
                <a:ea typeface="+mn-ea"/>
                <a:cs typeface="+mn-cs"/>
                <a:hlinkClick r:id="rId4"/>
              </a:rPr>
              <a:t> </a:t>
            </a:r>
            <a:r>
              <a:rPr lang="ru-RU" sz="1200" u="sng" kern="1200" dirty="0" err="1" smtClean="0">
                <a:solidFill>
                  <a:schemeClr val="tx1"/>
                </a:solidFill>
                <a:latin typeface="+mn-lt"/>
                <a:ea typeface="+mn-ea"/>
                <a:cs typeface="+mn-cs"/>
                <a:hlinkClick r:id="rId4"/>
              </a:rPr>
              <a:t>Integration</a:t>
            </a:r>
            <a:r>
              <a:rPr lang="ru-RU" sz="1200" kern="1200" dirty="0" smtClean="0">
                <a:solidFill>
                  <a:schemeClr val="tx1"/>
                </a:solidFill>
                <a:latin typeface="+mn-lt"/>
                <a:ea typeface="+mn-ea"/>
                <a:cs typeface="+mn-cs"/>
              </a:rPr>
              <a:t>)</a:t>
            </a:r>
          </a:p>
          <a:p>
            <a:pPr lvl="0"/>
            <a:r>
              <a:rPr lang="ru-RU" sz="1200" b="1" kern="1200" dirty="0" smtClean="0">
                <a:solidFill>
                  <a:schemeClr val="tx1"/>
                </a:solidFill>
                <a:latin typeface="+mn-lt"/>
                <a:ea typeface="+mn-ea"/>
                <a:cs typeface="+mn-cs"/>
              </a:rPr>
              <a:t>Большой взрыв</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"Big Bang" Integration</a:t>
            </a:r>
            <a:r>
              <a:rPr lang="en-US" sz="1200" kern="1200" dirty="0" smtClean="0">
                <a:solidFill>
                  <a:schemeClr val="tx1"/>
                </a:solidFill>
                <a:latin typeface="+mn-lt"/>
                <a:ea typeface="+mn-ea"/>
                <a:cs typeface="+mn-cs"/>
              </a:rPr>
              <a:t>) </a:t>
            </a:r>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Все или практически все разработанные модули собираются вместе в виде законченной системы или ее основной части, и затем проводится интеграционное тестирование. Такой подход очень хорош для сохранения времени. Однако если тест кейсы и их результаты записаны не верно, то сам процесс интеграции сильно осложнится, что станет преградой для команды тестирования при достижении основной цели интеграционного тестирования (см. также </a:t>
            </a:r>
            <a:r>
              <a:rPr lang="ru-RU" sz="1200" u="sng" kern="1200" dirty="0" err="1" smtClean="0">
                <a:solidFill>
                  <a:schemeClr val="tx1"/>
                </a:solidFill>
                <a:latin typeface="+mn-lt"/>
                <a:ea typeface="+mn-ea"/>
                <a:cs typeface="+mn-cs"/>
                <a:hlinkClick r:id="rId4"/>
              </a:rPr>
              <a:t>Integration</a:t>
            </a:r>
            <a:r>
              <a:rPr lang="ru-RU" sz="1200" u="sng" kern="1200" dirty="0" smtClean="0">
                <a:solidFill>
                  <a:schemeClr val="tx1"/>
                </a:solidFill>
                <a:latin typeface="+mn-lt"/>
                <a:ea typeface="+mn-ea"/>
                <a:cs typeface="+mn-cs"/>
                <a:hlinkClick r:id="rId4"/>
              </a:rPr>
              <a:t> </a:t>
            </a:r>
            <a:r>
              <a:rPr lang="ru-RU" sz="1200" u="sng" kern="1200" dirty="0" err="1" smtClean="0">
                <a:solidFill>
                  <a:schemeClr val="tx1"/>
                </a:solidFill>
                <a:latin typeface="+mn-lt"/>
                <a:ea typeface="+mn-ea"/>
                <a:cs typeface="+mn-cs"/>
                <a:hlinkClick r:id="rId4"/>
              </a:rPr>
              <a:t>testing</a:t>
            </a:r>
            <a:r>
              <a:rPr lang="ru-RU" sz="1200" u="sng" kern="1200" dirty="0" smtClean="0">
                <a:solidFill>
                  <a:schemeClr val="tx1"/>
                </a:solidFill>
                <a:latin typeface="+mn-lt"/>
                <a:ea typeface="+mn-ea"/>
                <a:cs typeface="+mn-cs"/>
                <a:hlinkClick r:id="rId4"/>
              </a:rPr>
              <a:t> - </a:t>
            </a:r>
            <a:r>
              <a:rPr lang="ru-RU" sz="1200" u="sng" kern="1200" dirty="0" err="1" smtClean="0">
                <a:solidFill>
                  <a:schemeClr val="tx1"/>
                </a:solidFill>
                <a:latin typeface="+mn-lt"/>
                <a:ea typeface="+mn-ea"/>
                <a:cs typeface="+mn-cs"/>
                <a:hlinkClick r:id="rId4"/>
              </a:rPr>
              <a:t>Big</a:t>
            </a:r>
            <a:r>
              <a:rPr lang="ru-RU" sz="1200" u="sng" kern="1200" dirty="0" smtClean="0">
                <a:solidFill>
                  <a:schemeClr val="tx1"/>
                </a:solidFill>
                <a:latin typeface="+mn-lt"/>
                <a:ea typeface="+mn-ea"/>
                <a:cs typeface="+mn-cs"/>
                <a:hlinkClick r:id="rId4"/>
              </a:rPr>
              <a:t> </a:t>
            </a:r>
            <a:r>
              <a:rPr lang="ru-RU" sz="1200" u="sng" kern="1200" dirty="0" err="1" smtClean="0">
                <a:solidFill>
                  <a:schemeClr val="tx1"/>
                </a:solidFill>
                <a:latin typeface="+mn-lt"/>
                <a:ea typeface="+mn-ea"/>
                <a:cs typeface="+mn-cs"/>
                <a:hlinkClick r:id="rId4"/>
              </a:rPr>
              <a:t>Bang</a:t>
            </a:r>
            <a:r>
              <a:rPr lang="ru-RU" sz="1200" kern="120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endParaRPr lang="ru-RU" sz="1200" kern="1200" dirty="0" smtClean="0">
              <a:solidFill>
                <a:schemeClr val="tx1"/>
              </a:solidFill>
              <a:latin typeface="+mn-lt"/>
              <a:ea typeface="+mn-ea"/>
              <a:cs typeface="+mn-cs"/>
            </a:endParaRPr>
          </a:p>
          <a:p>
            <a:r>
              <a:rPr lang="ru-RU" sz="1200" b="1" kern="1200" dirty="0" smtClean="0">
                <a:solidFill>
                  <a:schemeClr val="tx1"/>
                </a:solidFill>
                <a:latin typeface="+mn-lt"/>
                <a:ea typeface="+mn-ea"/>
                <a:cs typeface="+mn-cs"/>
              </a:rPr>
              <a:t>Системное тестирование (</a:t>
            </a:r>
            <a:r>
              <a:rPr lang="ru-RU" sz="1200" b="1" kern="1200" dirty="0" err="1" smtClean="0">
                <a:solidFill>
                  <a:schemeClr val="tx1"/>
                </a:solidFill>
                <a:latin typeface="+mn-lt"/>
                <a:ea typeface="+mn-ea"/>
                <a:cs typeface="+mn-cs"/>
              </a:rPr>
              <a:t>System</a:t>
            </a:r>
            <a:r>
              <a:rPr lang="ru-RU" sz="1200" b="1" kern="1200" dirty="0" smtClean="0">
                <a:solidFill>
                  <a:schemeClr val="tx1"/>
                </a:solidFill>
                <a:latin typeface="+mn-lt"/>
                <a:ea typeface="+mn-ea"/>
                <a:cs typeface="+mn-cs"/>
              </a:rPr>
              <a:t> </a:t>
            </a:r>
            <a:r>
              <a:rPr lang="ru-RU" sz="1200" b="1" kern="1200" dirty="0" err="1" smtClean="0">
                <a:solidFill>
                  <a:schemeClr val="tx1"/>
                </a:solidFill>
                <a:latin typeface="+mn-lt"/>
                <a:ea typeface="+mn-ea"/>
                <a:cs typeface="+mn-cs"/>
              </a:rPr>
              <a:t>Testing</a:t>
            </a:r>
            <a:r>
              <a:rPr lang="ru-RU" sz="1200" b="1" kern="1200" dirty="0" smtClean="0">
                <a:solidFill>
                  <a:schemeClr val="tx1"/>
                </a:solidFill>
                <a:latin typeface="+mn-lt"/>
                <a:ea typeface="+mn-ea"/>
                <a:cs typeface="+mn-cs"/>
              </a:rPr>
              <a:t>)</a:t>
            </a:r>
          </a:p>
          <a:p>
            <a:r>
              <a:rPr lang="ru-RU" sz="1200" kern="1200" dirty="0" smtClean="0">
                <a:solidFill>
                  <a:schemeClr val="tx1"/>
                </a:solidFill>
                <a:latin typeface="+mn-lt"/>
                <a:ea typeface="+mn-ea"/>
                <a:cs typeface="+mn-cs"/>
              </a:rPr>
              <a:t>Основной задачей системного тестирования является </a:t>
            </a:r>
            <a:r>
              <a:rPr lang="ru-RU" sz="1200" b="1" kern="1200" dirty="0" smtClean="0">
                <a:solidFill>
                  <a:schemeClr val="tx1"/>
                </a:solidFill>
                <a:latin typeface="+mn-lt"/>
                <a:ea typeface="+mn-ea"/>
                <a:cs typeface="+mn-cs"/>
              </a:rPr>
              <a:t>проверка </a:t>
            </a:r>
            <a:r>
              <a:rPr lang="ru-RU" sz="1200" u="sng" kern="1200" dirty="0" smtClean="0">
                <a:solidFill>
                  <a:schemeClr val="tx1"/>
                </a:solidFill>
                <a:latin typeface="+mn-lt"/>
                <a:ea typeface="+mn-ea"/>
                <a:cs typeface="+mn-cs"/>
                <a:hlinkClick r:id="rId5"/>
              </a:rPr>
              <a:t>как функциональных, так и не функциональных требований</a:t>
            </a:r>
            <a:r>
              <a:rPr lang="ru-RU" sz="1200" b="1" kern="1200" dirty="0" smtClean="0">
                <a:solidFill>
                  <a:schemeClr val="tx1"/>
                </a:solidFill>
                <a:latin typeface="+mn-lt"/>
                <a:ea typeface="+mn-ea"/>
                <a:cs typeface="+mn-cs"/>
              </a:rPr>
              <a:t> в системе в целом</a:t>
            </a:r>
            <a:r>
              <a:rPr lang="ru-RU" sz="1200" kern="1200" dirty="0" smtClean="0">
                <a:solidFill>
                  <a:schemeClr val="tx1"/>
                </a:solidFill>
                <a:latin typeface="+mn-lt"/>
                <a:ea typeface="+mn-ea"/>
                <a:cs typeface="+mn-cs"/>
              </a:rPr>
              <a:t>. При этом выявляются </a:t>
            </a:r>
            <a:r>
              <a:rPr lang="ru-RU" sz="1200" u="sng" kern="1200" dirty="0" smtClean="0">
                <a:solidFill>
                  <a:schemeClr val="tx1"/>
                </a:solidFill>
                <a:latin typeface="+mn-lt"/>
                <a:ea typeface="+mn-ea"/>
                <a:cs typeface="+mn-cs"/>
                <a:hlinkClick r:id="rId3"/>
              </a:rPr>
              <a:t>дефекты</a:t>
            </a:r>
            <a:r>
              <a:rPr lang="ru-RU" sz="1200" kern="1200" dirty="0" smtClean="0">
                <a:solidFill>
                  <a:schemeClr val="tx1"/>
                </a:solidFill>
                <a:latin typeface="+mn-lt"/>
                <a:ea typeface="+mn-ea"/>
                <a:cs typeface="+mn-cs"/>
              </a:rPr>
              <a:t>, такие как неверное использование ресурсов системы, непредусмотренные комбинации данных пользовательского уровня, несовместимость с окружением, непредусмотренные сценарии использования, отсутствующая или неверная функциональность, неудобство использования и т.д. Для минимизации рисков, связанных с особенностями поведения в системы в той или иной среде, </a:t>
            </a:r>
            <a:r>
              <a:rPr lang="ru-RU" sz="1200" b="1" kern="1200" dirty="0" smtClean="0">
                <a:solidFill>
                  <a:schemeClr val="tx1"/>
                </a:solidFill>
                <a:latin typeface="+mn-lt"/>
                <a:ea typeface="+mn-ea"/>
                <a:cs typeface="+mn-cs"/>
              </a:rPr>
              <a:t>во время тестирования рекомендуется использовать окружение максимально приближенное к тому, на которое будет установлен продукт после выдачи</a:t>
            </a:r>
            <a:r>
              <a:rPr lang="ru-RU" sz="1200"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Приемочное тестирование </a:t>
            </a:r>
            <a:r>
              <a:rPr lang="ru-RU" sz="1200" b="1" kern="1200" dirty="0" smtClean="0">
                <a:solidFill>
                  <a:schemeClr val="tx1"/>
                </a:solidFill>
                <a:latin typeface="+mn-lt"/>
                <a:ea typeface="+mn-ea"/>
                <a:cs typeface="+mn-cs"/>
              </a:rPr>
              <a:t>выполняется на основании набора типичных </a:t>
            </a:r>
            <a:r>
              <a:rPr lang="ru-RU" sz="1200" b="1" kern="1200" dirty="0" smtClean="0">
                <a:solidFill>
                  <a:schemeClr val="tx1"/>
                </a:solidFill>
                <a:latin typeface="+mn-lt"/>
                <a:ea typeface="+mn-ea"/>
                <a:cs typeface="+mn-cs"/>
                <a:hlinkClick r:id="rId6"/>
              </a:rPr>
              <a:t>тестовых случаев</a:t>
            </a:r>
            <a:r>
              <a:rPr lang="ru-RU" sz="1200" b="1" kern="1200" dirty="0" smtClean="0">
                <a:solidFill>
                  <a:schemeClr val="tx1"/>
                </a:solidFill>
                <a:latin typeface="+mn-lt"/>
                <a:ea typeface="+mn-ea"/>
                <a:cs typeface="+mn-cs"/>
              </a:rPr>
              <a:t> и сценариев</a:t>
            </a:r>
            <a:r>
              <a:rPr lang="ru-RU" sz="1200" kern="1200" dirty="0" smtClean="0">
                <a:solidFill>
                  <a:schemeClr val="tx1"/>
                </a:solidFill>
                <a:latin typeface="+mn-lt"/>
                <a:ea typeface="+mn-ea"/>
                <a:cs typeface="+mn-cs"/>
              </a:rPr>
              <a:t>, разработанных на основании требований к данному приложению. </a:t>
            </a:r>
            <a:br>
              <a:rPr lang="ru-RU" sz="1200" kern="1200" dirty="0" smtClean="0">
                <a:solidFill>
                  <a:schemeClr val="tx1"/>
                </a:solidFill>
                <a:latin typeface="+mn-lt"/>
                <a:ea typeface="+mn-ea"/>
                <a:cs typeface="+mn-cs"/>
              </a:rPr>
            </a:br>
            <a:r>
              <a:rPr lang="ru-RU" sz="1200" b="1" kern="1200" dirty="0" smtClean="0">
                <a:solidFill>
                  <a:schemeClr val="tx1"/>
                </a:solidFill>
                <a:latin typeface="+mn-lt"/>
                <a:ea typeface="+mn-ea"/>
                <a:cs typeface="+mn-cs"/>
              </a:rPr>
              <a:t>Решение о проведении приемочного тестирования</a:t>
            </a:r>
            <a:r>
              <a:rPr lang="ru-RU" sz="1200" kern="1200" dirty="0" smtClean="0">
                <a:solidFill>
                  <a:schemeClr val="tx1"/>
                </a:solidFill>
                <a:latin typeface="+mn-lt"/>
                <a:ea typeface="+mn-ea"/>
                <a:cs typeface="+mn-cs"/>
              </a:rPr>
              <a:t> принимается, когда:</a:t>
            </a:r>
          </a:p>
          <a:p>
            <a:pPr lvl="0"/>
            <a:r>
              <a:rPr lang="ru-RU" sz="1200" kern="1200" dirty="0" smtClean="0">
                <a:solidFill>
                  <a:schemeClr val="tx1"/>
                </a:solidFill>
                <a:latin typeface="+mn-lt"/>
                <a:ea typeface="+mn-ea"/>
                <a:cs typeface="+mn-cs"/>
              </a:rPr>
              <a:t>продукт достиг необходимого уровня качества;</a:t>
            </a:r>
          </a:p>
          <a:p>
            <a:pPr lvl="0"/>
            <a:r>
              <a:rPr lang="ru-RU" sz="1200" kern="1200" dirty="0" smtClean="0">
                <a:solidFill>
                  <a:schemeClr val="tx1"/>
                </a:solidFill>
                <a:latin typeface="+mn-lt"/>
                <a:ea typeface="+mn-ea"/>
                <a:cs typeface="+mn-cs"/>
              </a:rPr>
              <a:t>заказчик ознакомлен с </a:t>
            </a:r>
            <a:r>
              <a:rPr lang="ru-RU" sz="1200" b="1" kern="1200" dirty="0" smtClean="0">
                <a:solidFill>
                  <a:schemeClr val="tx1"/>
                </a:solidFill>
                <a:latin typeface="+mn-lt"/>
                <a:ea typeface="+mn-ea"/>
                <a:cs typeface="+mn-cs"/>
              </a:rPr>
              <a:t>Планом Приемочных Работ</a:t>
            </a:r>
            <a:r>
              <a:rPr lang="ru-RU" sz="1200" kern="1200" dirty="0" smtClean="0">
                <a:solidFill>
                  <a:schemeClr val="tx1"/>
                </a:solidFill>
                <a:latin typeface="+mn-lt"/>
                <a:ea typeface="+mn-ea"/>
                <a:cs typeface="+mn-cs"/>
              </a:rPr>
              <a:t> (</a:t>
            </a:r>
            <a:r>
              <a:rPr lang="ru-RU" sz="1200" b="1" kern="1200" dirty="0" err="1" smtClean="0">
                <a:solidFill>
                  <a:schemeClr val="tx1"/>
                </a:solidFill>
                <a:latin typeface="+mn-lt"/>
                <a:ea typeface="+mn-ea"/>
                <a:cs typeface="+mn-cs"/>
              </a:rPr>
              <a:t>Product</a:t>
            </a:r>
            <a:r>
              <a:rPr lang="ru-RU" sz="1200" b="1" kern="1200" dirty="0" smtClean="0">
                <a:solidFill>
                  <a:schemeClr val="tx1"/>
                </a:solidFill>
                <a:latin typeface="+mn-lt"/>
                <a:ea typeface="+mn-ea"/>
                <a:cs typeface="+mn-cs"/>
              </a:rPr>
              <a:t> </a:t>
            </a:r>
            <a:r>
              <a:rPr lang="ru-RU" sz="1200" b="1" kern="1200" dirty="0" err="1" smtClean="0">
                <a:solidFill>
                  <a:schemeClr val="tx1"/>
                </a:solidFill>
                <a:latin typeface="+mn-lt"/>
                <a:ea typeface="+mn-ea"/>
                <a:cs typeface="+mn-cs"/>
              </a:rPr>
              <a:t>Acceptance</a:t>
            </a:r>
            <a:r>
              <a:rPr lang="ru-RU" sz="1200" b="1" kern="1200" dirty="0" smtClean="0">
                <a:solidFill>
                  <a:schemeClr val="tx1"/>
                </a:solidFill>
                <a:latin typeface="+mn-lt"/>
                <a:ea typeface="+mn-ea"/>
                <a:cs typeface="+mn-cs"/>
              </a:rPr>
              <a:t> </a:t>
            </a:r>
            <a:r>
              <a:rPr lang="ru-RU" sz="1200" b="1" kern="1200" dirty="0" err="1" smtClean="0">
                <a:solidFill>
                  <a:schemeClr val="tx1"/>
                </a:solidFill>
                <a:latin typeface="+mn-lt"/>
                <a:ea typeface="+mn-ea"/>
                <a:cs typeface="+mn-cs"/>
              </a:rPr>
              <a:t>Plan</a:t>
            </a:r>
            <a:r>
              <a:rPr lang="ru-RU" sz="1200" kern="1200" dirty="0" smtClean="0">
                <a:solidFill>
                  <a:schemeClr val="tx1"/>
                </a:solidFill>
                <a:latin typeface="+mn-lt"/>
                <a:ea typeface="+mn-ea"/>
                <a:cs typeface="+mn-cs"/>
              </a:rPr>
              <a:t>) или иным документом, где описан набор действий, связанных с проведением приемочного тестирования, дата проведения, ответственные и т.д. </a:t>
            </a:r>
          </a:p>
          <a:p>
            <a:r>
              <a:rPr lang="ru-RU" sz="1200" b="1" kern="1200" dirty="0" smtClean="0">
                <a:solidFill>
                  <a:schemeClr val="tx1"/>
                </a:solidFill>
                <a:latin typeface="+mn-lt"/>
                <a:ea typeface="+mn-ea"/>
                <a:cs typeface="+mn-cs"/>
              </a:rPr>
              <a:t>Фаза приемочного тестирования</a:t>
            </a:r>
            <a:r>
              <a:rPr lang="ru-RU" sz="1200" kern="1200" dirty="0" smtClean="0">
                <a:solidFill>
                  <a:schemeClr val="tx1"/>
                </a:solidFill>
                <a:latin typeface="+mn-lt"/>
                <a:ea typeface="+mn-ea"/>
                <a:cs typeface="+mn-cs"/>
              </a:rPr>
              <a:t> длится до тех пор, пока заказчик не выносит решение об отправлении приложения на доработку или выдаче приложения.</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ru-RU" dirty="0" smtClean="0"/>
              <a:t>Типичные виды приемочного тестирования: </a:t>
            </a:r>
            <a:endParaRPr lang="en-US" dirty="0" smtClean="0"/>
          </a:p>
          <a:p>
            <a:endParaRPr lang="en-US" dirty="0" smtClean="0"/>
          </a:p>
          <a:p>
            <a:r>
              <a:rPr lang="ru-RU" dirty="0" smtClean="0"/>
              <a:t>Пользовательское приемочное тестирование </a:t>
            </a:r>
            <a:endParaRPr lang="en-US" dirty="0" smtClean="0"/>
          </a:p>
          <a:p>
            <a:r>
              <a:rPr lang="ru-RU" dirty="0" smtClean="0"/>
              <a:t>Обычно проверяет готовность системы для использования в бизнесе. </a:t>
            </a:r>
            <a:endParaRPr lang="en-US" dirty="0" smtClean="0"/>
          </a:p>
          <a:p>
            <a:endParaRPr lang="en-US" dirty="0" smtClean="0"/>
          </a:p>
          <a:p>
            <a:r>
              <a:rPr lang="ru-RU" dirty="0" smtClean="0"/>
              <a:t>Эксплуатационное (приемочное) тестирование </a:t>
            </a:r>
            <a:endParaRPr lang="en-US" dirty="0" smtClean="0"/>
          </a:p>
          <a:p>
            <a:r>
              <a:rPr lang="ru-RU" dirty="0" smtClean="0"/>
              <a:t>Приемочное тестирование, проводимое системными администраторами, включает: </a:t>
            </a:r>
            <a:endParaRPr lang="en-US" dirty="0" smtClean="0"/>
          </a:p>
          <a:p>
            <a:r>
              <a:rPr lang="ru-RU" dirty="0" smtClean="0"/>
              <a:t>• Тестирование резервного копирования \ восстановления </a:t>
            </a:r>
            <a:endParaRPr lang="en-US" dirty="0" smtClean="0"/>
          </a:p>
          <a:p>
            <a:r>
              <a:rPr lang="ru-RU" dirty="0" smtClean="0"/>
              <a:t>• Восстановление после сбоев </a:t>
            </a:r>
            <a:endParaRPr lang="en-US" dirty="0" smtClean="0"/>
          </a:p>
          <a:p>
            <a:r>
              <a:rPr lang="ru-RU" dirty="0" smtClean="0"/>
              <a:t>• Управление пользователями </a:t>
            </a:r>
            <a:endParaRPr lang="en-US" dirty="0" smtClean="0"/>
          </a:p>
          <a:p>
            <a:r>
              <a:rPr lang="ru-RU" dirty="0" smtClean="0"/>
              <a:t>• Задачи сопровождения </a:t>
            </a:r>
            <a:endParaRPr lang="en-US" dirty="0" smtClean="0"/>
          </a:p>
          <a:p>
            <a:r>
              <a:rPr lang="ru-RU" dirty="0" smtClean="0"/>
              <a:t>• Задачи загрузки и миграции данных  </a:t>
            </a:r>
            <a:endParaRPr lang="en-US" dirty="0" smtClean="0"/>
          </a:p>
          <a:p>
            <a:r>
              <a:rPr lang="ru-RU" dirty="0" smtClean="0"/>
              <a:t>• Периодическая проверка уязвимостей системы </a:t>
            </a:r>
            <a:endParaRPr lang="en-US" dirty="0" smtClean="0"/>
          </a:p>
          <a:p>
            <a:endParaRPr lang="en-US" dirty="0" smtClean="0"/>
          </a:p>
          <a:p>
            <a:r>
              <a:rPr lang="ru-RU" dirty="0" smtClean="0"/>
              <a:t>Контрактное и правовое приемочное тестирование </a:t>
            </a:r>
            <a:endParaRPr lang="en-US" dirty="0" smtClean="0"/>
          </a:p>
          <a:p>
            <a:r>
              <a:rPr lang="ru-RU" dirty="0" smtClean="0"/>
              <a:t>Контрактное приемочное тестирование выполняется  для проверки требований, предъявляемых контрактом в к разрабатываемому ПО. Критерий приема должен быть определен непосредственно в контракте. </a:t>
            </a:r>
            <a:endParaRPr lang="en-US" dirty="0" smtClean="0"/>
          </a:p>
          <a:p>
            <a:r>
              <a:rPr lang="ru-RU" dirty="0" smtClean="0"/>
              <a:t>Приемочное тестирование на соответствие стандартам выполняется для проверки соответствия стандартам государственным, юридическим или стандартам безопасности. </a:t>
            </a:r>
            <a:endParaRPr lang="en-US" dirty="0" smtClean="0"/>
          </a:p>
          <a:p>
            <a:endParaRPr lang="en-US" dirty="0" smtClean="0"/>
          </a:p>
          <a:p>
            <a:r>
              <a:rPr lang="ru-RU" dirty="0" smtClean="0"/>
              <a:t>Альфа и бета тестирование (или тестирование в условиях эксплуатации) </a:t>
            </a:r>
            <a:endParaRPr lang="en-US" dirty="0" smtClean="0"/>
          </a:p>
          <a:p>
            <a:r>
              <a:rPr lang="ru-RU" dirty="0" smtClean="0"/>
              <a:t>Разработчики рыночного, или коробочного, ПО часто хотят получить отзывы от потенциальных или существующих заказчиков до того, как начнется продажа продукта. </a:t>
            </a:r>
            <a:endParaRPr lang="en-US" dirty="0" smtClean="0"/>
          </a:p>
          <a:p>
            <a:endParaRPr lang="en-US" dirty="0" smtClean="0"/>
          </a:p>
          <a:p>
            <a:r>
              <a:rPr lang="ru-RU" dirty="0" smtClean="0"/>
              <a:t>Альфа тестирование выполняется организацией, разрабатывающей продукт, но не группой разработчиков. </a:t>
            </a:r>
            <a:endParaRPr lang="en-US" dirty="0" smtClean="0"/>
          </a:p>
          <a:p>
            <a:endParaRPr lang="en-US" dirty="0" smtClean="0"/>
          </a:p>
          <a:p>
            <a:r>
              <a:rPr lang="ru-RU" dirty="0" smtClean="0"/>
              <a:t>Бета тестирование, или тестирование в условиях эксплуатации, выполняется покупателями или потенциальными заказчиками на их собственных мощностях. </a:t>
            </a:r>
            <a:endParaRPr lang="en-US" dirty="0" smtClean="0"/>
          </a:p>
          <a:p>
            <a:endParaRPr lang="en-US" dirty="0" smtClean="0"/>
          </a:p>
          <a:p>
            <a:r>
              <a:rPr lang="ru-RU" dirty="0" smtClean="0"/>
              <a:t>В организации могут использоваться и другие термины приемочного тестирования, такие как производственное приемочное тестирование и стороннее приемочное тестирование для систем, которые проверяются до и после установки на стороне заказчика.</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b="0" i="0" kern="1200" dirty="0" smtClean="0">
                <a:solidFill>
                  <a:schemeClr val="tx1"/>
                </a:solidFill>
                <a:latin typeface="+mn-lt"/>
                <a:ea typeface="+mn-ea"/>
                <a:cs typeface="+mn-cs"/>
              </a:rPr>
              <a:t>TEST2</a:t>
            </a:r>
            <a:endParaRPr lang="ru-RU" sz="1200" b="0" i="0" kern="1200" dirty="0" smtClean="0">
              <a:solidFill>
                <a:schemeClr val="tx1"/>
              </a:solidFill>
              <a:latin typeface="+mn-lt"/>
              <a:ea typeface="+mn-ea"/>
              <a:cs typeface="+mn-cs"/>
            </a:endParaRPr>
          </a:p>
          <a:p>
            <a:endParaRPr lang="ru-RU"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Question 1</a:t>
            </a:r>
          </a:p>
          <a:p>
            <a:r>
              <a:rPr lang="en-US" dirty="0" smtClean="0"/>
              <a:t/>
            </a:r>
            <a:br>
              <a:rPr lang="en-US" dirty="0" smtClean="0"/>
            </a:br>
            <a:r>
              <a:rPr lang="en-US" sz="1200" b="0" i="0" kern="1200" dirty="0" smtClean="0">
                <a:solidFill>
                  <a:schemeClr val="tx1"/>
                </a:solidFill>
                <a:latin typeface="+mn-lt"/>
                <a:ea typeface="+mn-ea"/>
                <a:cs typeface="+mn-cs"/>
              </a:rPr>
              <a:t>Which of the following statements is MOST OFTEN true?</a:t>
            </a:r>
          </a:p>
          <a:p>
            <a:r>
              <a:rPr lang="en-US" dirty="0" smtClean="0"/>
              <a:t/>
            </a:r>
            <a:br>
              <a:rPr lang="en-US" dirty="0" smtClean="0"/>
            </a:br>
            <a:r>
              <a:rPr lang="en-US" sz="1200" b="0" i="0" kern="1200" dirty="0" smtClean="0">
                <a:solidFill>
                  <a:schemeClr val="tx1"/>
                </a:solidFill>
                <a:latin typeface="+mn-lt"/>
                <a:ea typeface="+mn-ea"/>
                <a:cs typeface="+mn-cs"/>
              </a:rPr>
              <a:t>A Source-code inspections are often used in component testing.</a:t>
            </a:r>
            <a:r>
              <a:rPr lang="en-US" dirty="0" smtClean="0"/>
              <a:t/>
            </a:r>
            <a:br>
              <a:rPr lang="en-US" dirty="0" smtClean="0"/>
            </a:br>
            <a:r>
              <a:rPr lang="en-US" sz="1200" b="0" i="0" kern="1200" dirty="0" smtClean="0">
                <a:solidFill>
                  <a:schemeClr val="tx1"/>
                </a:solidFill>
                <a:latin typeface="+mn-lt"/>
                <a:ea typeface="+mn-ea"/>
                <a:cs typeface="+mn-cs"/>
              </a:rPr>
              <a:t>B Component testing searches for defects in programs that are separately testable.</a:t>
            </a:r>
            <a:r>
              <a:rPr lang="en-US" dirty="0" smtClean="0"/>
              <a:t/>
            </a:r>
            <a:br>
              <a:rPr lang="en-US" dirty="0" smtClean="0"/>
            </a:br>
            <a:r>
              <a:rPr lang="en-US" sz="1200" b="0" i="0" kern="1200" dirty="0" smtClean="0">
                <a:solidFill>
                  <a:schemeClr val="tx1"/>
                </a:solidFill>
                <a:latin typeface="+mn-lt"/>
                <a:ea typeface="+mn-ea"/>
                <a:cs typeface="+mn-cs"/>
              </a:rPr>
              <a:t>C Component testing is an important part of user acceptance testing.</a:t>
            </a:r>
            <a:r>
              <a:rPr lang="en-US" dirty="0" smtClean="0"/>
              <a:t/>
            </a:r>
            <a:br>
              <a:rPr lang="en-US" dirty="0" smtClean="0"/>
            </a:br>
            <a:r>
              <a:rPr lang="en-US" sz="1200" b="0" i="0" kern="1200" dirty="0" smtClean="0">
                <a:solidFill>
                  <a:schemeClr val="tx1"/>
                </a:solidFill>
                <a:latin typeface="+mn-lt"/>
                <a:ea typeface="+mn-ea"/>
                <a:cs typeface="+mn-cs"/>
              </a:rPr>
              <a:t>D Component testing aims to expose problems in the interactions between software and</a:t>
            </a:r>
            <a:r>
              <a:rPr lang="en-US" dirty="0" smtClean="0"/>
              <a:t/>
            </a:r>
            <a:br>
              <a:rPr lang="en-US" dirty="0" smtClean="0"/>
            </a:br>
            <a:r>
              <a:rPr lang="en-US" sz="1200" b="0" i="0" kern="1200" dirty="0" smtClean="0">
                <a:solidFill>
                  <a:schemeClr val="tx1"/>
                </a:solidFill>
                <a:latin typeface="+mn-lt"/>
                <a:ea typeface="+mn-ea"/>
                <a:cs typeface="+mn-cs"/>
              </a:rPr>
              <a:t>hardware components.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Question 2</a:t>
            </a:r>
          </a:p>
          <a:p>
            <a:r>
              <a:rPr lang="en-US" dirty="0" smtClean="0"/>
              <a:t/>
            </a:r>
            <a:br>
              <a:rPr lang="en-US" dirty="0" smtClean="0"/>
            </a:br>
            <a:r>
              <a:rPr lang="en-US" sz="1200" b="0" i="0" kern="1200" dirty="0" smtClean="0">
                <a:solidFill>
                  <a:schemeClr val="tx1"/>
                </a:solidFill>
                <a:latin typeface="+mn-lt"/>
                <a:ea typeface="+mn-ea"/>
                <a:cs typeface="+mn-cs"/>
              </a:rPr>
              <a:t>What is the objective of debugging?</a:t>
            </a:r>
          </a:p>
          <a:p>
            <a:r>
              <a:rPr lang="en-US" dirty="0" smtClean="0"/>
              <a:t/>
            </a:r>
            <a:br>
              <a:rPr lang="en-US" dirty="0" smtClean="0"/>
            </a:b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To localize a defect.</a:t>
            </a:r>
            <a:r>
              <a:rPr lang="en-US" dirty="0" smtClean="0"/>
              <a:t/>
            </a:r>
            <a:br>
              <a:rPr lang="en-US" dirty="0" smtClean="0"/>
            </a:br>
            <a:r>
              <a:rPr lang="en-US" sz="1200" b="0" i="0" kern="1200" dirty="0" smtClean="0">
                <a:solidFill>
                  <a:schemeClr val="tx1"/>
                </a:solidFill>
                <a:latin typeface="+mn-lt"/>
                <a:ea typeface="+mn-ea"/>
                <a:cs typeface="+mn-cs"/>
              </a:rPr>
              <a:t>ii To fix a defect.</a:t>
            </a:r>
            <a:r>
              <a:rPr lang="en-US" dirty="0" smtClean="0"/>
              <a:t/>
            </a:r>
            <a:br>
              <a:rPr lang="en-US" dirty="0" smtClean="0"/>
            </a:br>
            <a:r>
              <a:rPr lang="en-US" sz="1200" b="0" i="0" kern="1200" dirty="0" smtClean="0">
                <a:solidFill>
                  <a:schemeClr val="tx1"/>
                </a:solidFill>
                <a:latin typeface="+mn-lt"/>
                <a:ea typeface="+mn-ea"/>
                <a:cs typeface="+mn-cs"/>
              </a:rPr>
              <a:t>iii To show value.</a:t>
            </a:r>
            <a:r>
              <a:rPr lang="en-US" dirty="0" smtClean="0"/>
              <a:t/>
            </a:r>
            <a:br>
              <a:rPr lang="en-US" dirty="0" smtClean="0"/>
            </a:br>
            <a:r>
              <a:rPr lang="en-US" sz="1200" b="0" i="0" kern="1200" dirty="0" smtClean="0">
                <a:solidFill>
                  <a:schemeClr val="tx1"/>
                </a:solidFill>
                <a:latin typeface="+mn-lt"/>
                <a:ea typeface="+mn-ea"/>
                <a:cs typeface="+mn-cs"/>
              </a:rPr>
              <a:t>iv To increase the range of testing.</a:t>
            </a:r>
          </a:p>
          <a:p>
            <a:r>
              <a:rPr lang="en-US" dirty="0" smtClean="0"/>
              <a:t/>
            </a:r>
            <a:br>
              <a:rPr lang="en-US" dirty="0" smtClean="0"/>
            </a:br>
            <a:r>
              <a:rPr lang="en-US" sz="1200" b="0" i="0" kern="1200" dirty="0" smtClean="0">
                <a:solidFill>
                  <a:schemeClr val="tx1"/>
                </a:solidFill>
                <a:latin typeface="+mn-lt"/>
                <a:ea typeface="+mn-ea"/>
                <a:cs typeface="+mn-cs"/>
              </a:rPr>
              <a:t>A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iii.</a:t>
            </a:r>
            <a:r>
              <a:rPr lang="en-US" dirty="0" smtClean="0"/>
              <a:t/>
            </a:r>
            <a:br>
              <a:rPr lang="en-US" dirty="0" smtClean="0"/>
            </a:br>
            <a:r>
              <a:rPr lang="en-US" sz="1200" b="0" i="0" kern="1200" dirty="0" smtClean="0">
                <a:solidFill>
                  <a:schemeClr val="tx1"/>
                </a:solidFill>
                <a:latin typeface="+mn-lt"/>
                <a:ea typeface="+mn-ea"/>
                <a:cs typeface="+mn-cs"/>
              </a:rPr>
              <a:t>B ii, iii, iv.</a:t>
            </a:r>
            <a:r>
              <a:rPr lang="en-US" dirty="0" smtClean="0"/>
              <a:t/>
            </a:r>
            <a:br>
              <a:rPr lang="en-US" dirty="0" smtClean="0"/>
            </a:br>
            <a:r>
              <a:rPr lang="en-US" sz="1200" b="0" i="0" kern="1200" dirty="0" smtClean="0">
                <a:solidFill>
                  <a:schemeClr val="tx1"/>
                </a:solidFill>
                <a:latin typeface="+mn-lt"/>
                <a:ea typeface="+mn-ea"/>
                <a:cs typeface="+mn-cs"/>
              </a:rPr>
              <a:t>C ii, iv.</a:t>
            </a:r>
            <a:r>
              <a:rPr lang="en-US" dirty="0" smtClean="0"/>
              <a:t/>
            </a:r>
            <a:br>
              <a:rPr lang="en-US" dirty="0" smtClean="0"/>
            </a:br>
            <a:r>
              <a:rPr lang="en-US" sz="1200" b="0" i="0" kern="1200" dirty="0" smtClean="0">
                <a:solidFill>
                  <a:schemeClr val="tx1"/>
                </a:solidFill>
                <a:latin typeface="+mn-lt"/>
                <a:ea typeface="+mn-ea"/>
                <a:cs typeface="+mn-cs"/>
              </a:rPr>
              <a:t>D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ii.</a:t>
            </a:r>
          </a:p>
          <a:p>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3</a:t>
            </a:r>
          </a:p>
          <a:p>
            <a:endParaRPr lang="en-US" dirty="0" smtClean="0"/>
          </a:p>
          <a:p>
            <a:r>
              <a:rPr lang="en-US" sz="1200" b="0" i="0" kern="1200" dirty="0" smtClean="0">
                <a:solidFill>
                  <a:schemeClr val="tx1"/>
                </a:solidFill>
                <a:latin typeface="+mn-lt"/>
                <a:ea typeface="+mn-ea"/>
                <a:cs typeface="+mn-cs"/>
              </a:rPr>
              <a:t>Which of the following is a characteristic of good testing in any life cycle model?</a:t>
            </a:r>
          </a:p>
          <a:p>
            <a:r>
              <a:rPr lang="en-US" dirty="0" smtClean="0"/>
              <a:t/>
            </a:r>
            <a:br>
              <a:rPr lang="en-US" dirty="0" smtClean="0"/>
            </a:br>
            <a:r>
              <a:rPr lang="en-US" sz="1200" b="0" i="0" kern="1200" dirty="0" smtClean="0">
                <a:solidFill>
                  <a:schemeClr val="tx1"/>
                </a:solidFill>
                <a:latin typeface="+mn-lt"/>
                <a:ea typeface="+mn-ea"/>
                <a:cs typeface="+mn-cs"/>
              </a:rPr>
              <a:t>A All document reviews involve the development team.</a:t>
            </a:r>
            <a:r>
              <a:rPr lang="en-US" dirty="0" smtClean="0"/>
              <a:t/>
            </a:r>
            <a:br>
              <a:rPr lang="en-US" dirty="0" smtClean="0"/>
            </a:br>
            <a:r>
              <a:rPr lang="en-US" sz="1200" b="0" i="0" kern="1200" dirty="0" smtClean="0">
                <a:solidFill>
                  <a:schemeClr val="tx1"/>
                </a:solidFill>
                <a:latin typeface="+mn-lt"/>
                <a:ea typeface="+mn-ea"/>
                <a:cs typeface="+mn-cs"/>
              </a:rPr>
              <a:t>B Some, but not all, development activities have corresponding test activities.</a:t>
            </a:r>
            <a:r>
              <a:rPr lang="en-US" dirty="0" smtClean="0"/>
              <a:t/>
            </a:r>
            <a:br>
              <a:rPr lang="en-US" dirty="0" smtClean="0"/>
            </a:br>
            <a:r>
              <a:rPr lang="en-US" sz="1200" b="0" i="0" kern="1200" dirty="0" smtClean="0">
                <a:solidFill>
                  <a:schemeClr val="tx1"/>
                </a:solidFill>
                <a:latin typeface="+mn-lt"/>
                <a:ea typeface="+mn-ea"/>
                <a:cs typeface="+mn-cs"/>
              </a:rPr>
              <a:t>C Each test level has test objectives specific to that level.</a:t>
            </a:r>
            <a:r>
              <a:rPr lang="en-US" dirty="0" smtClean="0"/>
              <a:t/>
            </a:r>
            <a:br>
              <a:rPr lang="en-US" dirty="0" smtClean="0"/>
            </a:br>
            <a:r>
              <a:rPr lang="en-US" sz="1200" b="0" i="0" kern="1200" dirty="0" smtClean="0">
                <a:solidFill>
                  <a:schemeClr val="tx1"/>
                </a:solidFill>
                <a:latin typeface="+mn-lt"/>
                <a:ea typeface="+mn-ea"/>
                <a:cs typeface="+mn-cs"/>
              </a:rPr>
              <a:t>D Analysis and design of tests begins as soon as development is complete.</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a:t>
            </a:r>
            <a:r>
              <a:rPr lang="ru-RU" dirty="0" smtClean="0"/>
              <a:t>4</a:t>
            </a:r>
            <a:endParaRPr lang="en-US" dirty="0" smtClean="0"/>
          </a:p>
          <a:p>
            <a:endParaRPr lang="en-US" dirty="0" smtClean="0"/>
          </a:p>
          <a:p>
            <a:r>
              <a:rPr lang="en-US" sz="1200" b="0" i="0" kern="1200" dirty="0" smtClean="0">
                <a:solidFill>
                  <a:schemeClr val="tx1"/>
                </a:solidFill>
                <a:latin typeface="+mn-lt"/>
                <a:ea typeface="+mn-ea"/>
                <a:cs typeface="+mn-cs"/>
              </a:rPr>
              <a:t>To test a function, the programmer has to write a _________, which calls the function </a:t>
            </a:r>
          </a:p>
          <a:p>
            <a:r>
              <a:rPr lang="en-US" sz="1200" b="0" i="0" kern="1200" dirty="0" smtClean="0">
                <a:solidFill>
                  <a:schemeClr val="tx1"/>
                </a:solidFill>
                <a:latin typeface="+mn-lt"/>
                <a:ea typeface="+mn-ea"/>
                <a:cs typeface="+mn-cs"/>
              </a:rPr>
              <a:t>to be tested and passes it test data.</a:t>
            </a:r>
          </a:p>
          <a:p>
            <a:r>
              <a:rPr lang="en-US" dirty="0" smtClean="0"/>
              <a:t/>
            </a:r>
            <a:br>
              <a:rPr lang="en-US" dirty="0" smtClean="0"/>
            </a:br>
            <a:r>
              <a:rPr lang="en-US" sz="1200" b="0" i="0" kern="1200" dirty="0" smtClean="0">
                <a:solidFill>
                  <a:schemeClr val="tx1"/>
                </a:solidFill>
                <a:latin typeface="+mn-lt"/>
                <a:ea typeface="+mn-ea"/>
                <a:cs typeface="+mn-cs"/>
              </a:rPr>
              <a:t>A Stub</a:t>
            </a:r>
            <a:r>
              <a:rPr lang="en-US" dirty="0" smtClean="0"/>
              <a:t/>
            </a:r>
            <a:br>
              <a:rPr lang="en-US" dirty="0" smtClean="0"/>
            </a:br>
            <a:r>
              <a:rPr lang="en-US" sz="1200" b="0" i="0" kern="1200" dirty="0" smtClean="0">
                <a:solidFill>
                  <a:schemeClr val="tx1"/>
                </a:solidFill>
                <a:latin typeface="+mn-lt"/>
                <a:ea typeface="+mn-ea"/>
                <a:cs typeface="+mn-cs"/>
              </a:rPr>
              <a:t>B Driver</a:t>
            </a:r>
            <a:r>
              <a:rPr lang="en-US" dirty="0" smtClean="0"/>
              <a:t/>
            </a:r>
            <a:br>
              <a:rPr lang="en-US" dirty="0" smtClean="0"/>
            </a:br>
            <a:r>
              <a:rPr lang="en-US" sz="1200" b="0" i="0" kern="1200" dirty="0" smtClean="0">
                <a:solidFill>
                  <a:schemeClr val="tx1"/>
                </a:solidFill>
                <a:latin typeface="+mn-lt"/>
                <a:ea typeface="+mn-ea"/>
                <a:cs typeface="+mn-cs"/>
              </a:rPr>
              <a:t>C Proxy</a:t>
            </a:r>
            <a:r>
              <a:rPr lang="en-US" dirty="0" smtClean="0"/>
              <a:t/>
            </a:r>
            <a:br>
              <a:rPr lang="en-US" dirty="0" smtClean="0"/>
            </a:br>
            <a:r>
              <a:rPr lang="en-US" sz="1200" b="0" i="0" kern="1200" dirty="0" smtClean="0">
                <a:solidFill>
                  <a:schemeClr val="tx1"/>
                </a:solidFill>
                <a:latin typeface="+mn-lt"/>
                <a:ea typeface="+mn-ea"/>
                <a:cs typeface="+mn-cs"/>
              </a:rPr>
              <a:t>D None of the above</a:t>
            </a:r>
          </a:p>
          <a:p>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a:t>
            </a:r>
            <a:r>
              <a:rPr lang="ru-RU" dirty="0" smtClean="0"/>
              <a:t>5</a:t>
            </a:r>
          </a:p>
          <a:p>
            <a:endParaRPr lang="ru-RU" dirty="0" smtClean="0"/>
          </a:p>
          <a:p>
            <a:r>
              <a:rPr lang="en-US" dirty="0" smtClean="0"/>
              <a:t>Which</a:t>
            </a:r>
            <a:r>
              <a:rPr lang="en-US" baseline="0" dirty="0" smtClean="0"/>
              <a:t> symbol should be between 4 and 5 to have a result</a:t>
            </a:r>
            <a:r>
              <a:rPr lang="ru-RU" baseline="0" dirty="0" smtClean="0"/>
              <a:t> </a:t>
            </a:r>
            <a:r>
              <a:rPr lang="en-US" baseline="0" dirty="0" smtClean="0"/>
              <a:t>more than 4 but less than 5?</a:t>
            </a:r>
          </a:p>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7500" lnSpcReduction="20000"/>
          </a:bodyPr>
          <a:lstStyle/>
          <a:p>
            <a:pPr rtl="0"/>
            <a:r>
              <a:rPr lang="ru-RU" sz="1200" b="0" kern="1200" dirty="0" smtClean="0">
                <a:solidFill>
                  <a:schemeClr val="tx1"/>
                </a:solidFill>
                <a:latin typeface="+mn-lt"/>
                <a:ea typeface="+mn-ea"/>
                <a:cs typeface="+mn-cs"/>
              </a:rPr>
              <a:t>Каскадная модель </a:t>
            </a:r>
            <a:r>
              <a:rPr lang="ru-RU" sz="1200" kern="1200" dirty="0" smtClean="0">
                <a:solidFill>
                  <a:schemeClr val="tx1"/>
                </a:solidFill>
                <a:latin typeface="+mn-lt"/>
                <a:ea typeface="+mn-ea"/>
                <a:cs typeface="+mn-cs"/>
              </a:rPr>
              <a:t>(англ. </a:t>
            </a:r>
            <a:r>
              <a:rPr lang="ru-RU" sz="1200" i="1" kern="1200" dirty="0" err="1" smtClean="0">
                <a:solidFill>
                  <a:schemeClr val="tx1"/>
                </a:solidFill>
                <a:latin typeface="+mn-lt"/>
                <a:ea typeface="+mn-ea"/>
                <a:cs typeface="+mn-cs"/>
              </a:rPr>
              <a:t>waterfall</a:t>
            </a:r>
            <a:r>
              <a:rPr lang="ru-RU" sz="1200" i="1"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model</a:t>
            </a:r>
            <a:r>
              <a:rPr lang="ru-RU" sz="1200" i="1" kern="1200" dirty="0" smtClean="0">
                <a:solidFill>
                  <a:schemeClr val="tx1"/>
                </a:solidFill>
                <a:latin typeface="+mn-lt"/>
                <a:ea typeface="+mn-ea"/>
                <a:cs typeface="+mn-cs"/>
              </a:rPr>
              <a:t>, иногда переводят, как модель "Водопад") — модель процесса разработки программного обеспечения, в которой процесс разработки выглядит как поток, последовательно проходящий фазы анализа требований, проектирования, реализации, тестирования, интеграции и поддержки. </a:t>
            </a:r>
          </a:p>
          <a:p>
            <a:pPr rtl="0"/>
            <a:endParaRPr lang="ru-RU" sz="1200" i="1" kern="1200" dirty="0" smtClean="0">
              <a:solidFill>
                <a:schemeClr val="tx1"/>
              </a:solidFill>
              <a:latin typeface="+mn-lt"/>
              <a:ea typeface="+mn-ea"/>
              <a:cs typeface="+mn-cs"/>
            </a:endParaRPr>
          </a:p>
          <a:p>
            <a:pPr rtl="0"/>
            <a:r>
              <a:rPr lang="ru-RU" dirty="0" smtClean="0"/>
              <a:t>В оригинальной каскадной модели </a:t>
            </a:r>
            <a:r>
              <a:rPr lang="ru-RU" dirty="0" err="1" smtClean="0"/>
              <a:t>Ройса</a:t>
            </a:r>
            <a:r>
              <a:rPr lang="ru-RU" dirty="0" smtClean="0"/>
              <a:t>, следующие фазы шли в таком порядке:</a:t>
            </a:r>
          </a:p>
          <a:p>
            <a:pPr rtl="0"/>
            <a:r>
              <a:rPr lang="ru-RU" dirty="0" smtClean="0"/>
              <a:t>Определение требований</a:t>
            </a:r>
          </a:p>
          <a:p>
            <a:pPr rtl="0"/>
            <a:r>
              <a:rPr lang="ru-RU" dirty="0" smtClean="0"/>
              <a:t>Проектирование</a:t>
            </a:r>
          </a:p>
          <a:p>
            <a:pPr rtl="0"/>
            <a:r>
              <a:rPr lang="ru-RU" dirty="0" smtClean="0"/>
              <a:t>Конструирование (также «реализация» либо «кодирование»)</a:t>
            </a:r>
          </a:p>
          <a:p>
            <a:pPr rtl="0"/>
            <a:r>
              <a:rPr lang="ru-RU" dirty="0" smtClean="0"/>
              <a:t>Воплощение</a:t>
            </a:r>
          </a:p>
          <a:p>
            <a:pPr rtl="0"/>
            <a:r>
              <a:rPr lang="ru-RU" dirty="0" smtClean="0"/>
              <a:t>Тестирование и отладка (также «верификация»)</a:t>
            </a:r>
          </a:p>
          <a:p>
            <a:pPr rtl="0"/>
            <a:r>
              <a:rPr lang="ru-RU" dirty="0" smtClean="0"/>
              <a:t>Инсталляция</a:t>
            </a:r>
          </a:p>
          <a:p>
            <a:pPr rtl="0"/>
            <a:r>
              <a:rPr lang="ru-RU" dirty="0" smtClean="0"/>
              <a:t>Поддержка</a:t>
            </a:r>
          </a:p>
          <a:p>
            <a:pPr rtl="0"/>
            <a:r>
              <a:rPr lang="ru-RU" dirty="0" smtClean="0"/>
              <a:t>Переход от одной фазы к другой происходит только после полного и успешного завершения предыдущей</a:t>
            </a:r>
          </a:p>
          <a:p>
            <a:pPr rtl="0"/>
            <a:r>
              <a:rPr lang="ru-RU" dirty="0" smtClean="0"/>
              <a:t>Следуя каскадной модели, разработчик переходит от одной стадии к другой строго последовательно. Сначала полностью завершается этап «определение требований», в результате чего получается список требований к ПО. После того как требования полностью определены, происходит переход к проектированию, в ходе которого создаются документы, подробно описывающие для программистов способ и план реализации указанных требований. После того как проектирование полностью выполнено, программистами выполняется реализация полученного проекта. На следующей стадии процесса происходит интеграция отдельных компонентов, разрабатываемых различными командами программистов. После того как реализация и интеграция завершены, производится тестирование и отладка продукта; на этой стадии устраняются все недочёты, появившиеся на предыдущих стадиях разработки. После этого программный продукт внедряется и обеспечивается его поддержка — внесение новой функциональности и устранение ошибок.</a:t>
            </a:r>
          </a:p>
          <a:p>
            <a:pPr rtl="0"/>
            <a:r>
              <a:rPr lang="ru-RU" dirty="0" smtClean="0"/>
              <a:t>Тем самым, каскадная модель подразумевает, что переход от одной фазы разработки к другой происходит только после полного и успешного завершения предыдущей фазы, и что переходов назад либо вперёд или перекрытия фаз — не происходит.</a:t>
            </a:r>
          </a:p>
          <a:p>
            <a:pPr rtl="0"/>
            <a:endParaRPr lang="ru-RU" dirty="0" smtClean="0"/>
          </a:p>
          <a:p>
            <a:pPr rtl="0"/>
            <a:r>
              <a:rPr lang="ru-RU" dirty="0" smtClean="0"/>
              <a:t>В данной модели разработки ПО не учитывается третий принцип тестирования, что может привести к тому,</a:t>
            </a:r>
            <a:r>
              <a:rPr lang="ru-RU" baseline="0" dirty="0" smtClean="0"/>
              <a:t> что исправлять ошибки в ПО будет тем дороже, чем на более ранней стадии она была внесена.</a:t>
            </a:r>
          </a:p>
          <a:p>
            <a:pPr rtl="0"/>
            <a:r>
              <a:rPr lang="ru-RU" baseline="0" dirty="0" smtClean="0"/>
              <a:t>Рассмотрим примеры.</a:t>
            </a:r>
          </a:p>
          <a:p>
            <a:pPr rtl="0"/>
            <a:endParaRPr lang="ru-RU" baseline="0" dirty="0" smtClean="0"/>
          </a:p>
          <a:p>
            <a:pPr rtl="0"/>
            <a:r>
              <a:rPr lang="ru-RU" b="1" baseline="0" dirty="0" smtClean="0"/>
              <a:t>Ошибка допущена на стадии разработки требований, то есть в самом начале пути.</a:t>
            </a:r>
          </a:p>
          <a:p>
            <a:pPr rtl="0"/>
            <a:r>
              <a:rPr lang="ru-RU" dirty="0" smtClean="0"/>
              <a:t>Недостаточные</a:t>
            </a:r>
            <a:r>
              <a:rPr lang="ru-RU" baseline="0" dirty="0" smtClean="0"/>
              <a:t> требования, описывающие поиск по сайту: не описано, как должна реагировать система при вводе специальных символов в поле для поиска.</a:t>
            </a:r>
          </a:p>
          <a:p>
            <a:pPr rtl="0"/>
            <a:r>
              <a:rPr lang="ru-RU" baseline="0" dirty="0" smtClean="0"/>
              <a:t>На стадии эксплуатации этим могут воспользоваться злоумышленники.</a:t>
            </a:r>
          </a:p>
          <a:p>
            <a:pPr>
              <a:buClr>
                <a:srgbClr val="1EA913"/>
              </a:buClr>
              <a:buSzPct val="150000"/>
            </a:pPr>
            <a:r>
              <a:rPr lang="en-US" dirty="0" err="1" smtClean="0">
                <a:latin typeface="Courier New" panose="02070309020205020404" pitchFamily="49" charset="0"/>
                <a:cs typeface="Courier New" panose="02070309020205020404" pitchFamily="49" charset="0"/>
              </a:rPr>
              <a:t>var</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SearchStr</a:t>
            </a:r>
            <a:r>
              <a:rPr lang="en-US" dirty="0" smtClean="0">
                <a:latin typeface="Courier New" panose="02070309020205020404" pitchFamily="49" charset="0"/>
                <a:cs typeface="Courier New" panose="02070309020205020404" pitchFamily="49" charset="0"/>
              </a:rPr>
              <a:t>;</a:t>
            </a:r>
          </a:p>
          <a:p>
            <a:pPr>
              <a:buClr>
                <a:srgbClr val="1EA913"/>
              </a:buClr>
              <a:buSzPct val="150000"/>
            </a:pPr>
            <a:r>
              <a:rPr lang="en-US" dirty="0" err="1" smtClean="0">
                <a:latin typeface="Courier New" panose="02070309020205020404" pitchFamily="49" charset="0"/>
                <a:cs typeface="Courier New" panose="02070309020205020404" pitchFamily="49" charset="0"/>
              </a:rPr>
              <a:t>SearchStr</a:t>
            </a: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TextBoxSearch.Value</a:t>
            </a:r>
            <a:r>
              <a:rPr lang="en-US" dirty="0" smtClean="0">
                <a:latin typeface="Courier New" panose="02070309020205020404" pitchFamily="49" charset="0"/>
                <a:cs typeface="Courier New" panose="02070309020205020404" pitchFamily="49" charset="0"/>
              </a:rPr>
              <a:t>();</a:t>
            </a:r>
          </a:p>
          <a:p>
            <a:pPr>
              <a:buClr>
                <a:srgbClr val="1EA913"/>
              </a:buClr>
              <a:buSzPct val="150000"/>
            </a:pPr>
            <a:r>
              <a:rPr lang="en-US" dirty="0" err="1" smtClean="0">
                <a:latin typeface="Courier New" panose="02070309020205020404" pitchFamily="49" charset="0"/>
                <a:cs typeface="Courier New" panose="02070309020205020404" pitchFamily="49" charset="0"/>
              </a:rPr>
              <a:t>var</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sql</a:t>
            </a:r>
            <a:r>
              <a:rPr lang="en-US" dirty="0" smtClean="0">
                <a:latin typeface="Courier New" panose="02070309020205020404" pitchFamily="49" charset="0"/>
                <a:cs typeface="Courier New" panose="02070309020205020404" pitchFamily="49" charset="0"/>
              </a:rPr>
              <a:t> =</a:t>
            </a:r>
            <a:r>
              <a:rPr lang="ru-RU"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"select * from Article</a:t>
            </a:r>
            <a:r>
              <a:rPr lang="ru-RU" dirty="0" err="1" smtClean="0">
                <a:latin typeface="Courier New" panose="02070309020205020404" pitchFamily="49" charset="0"/>
                <a:cs typeface="Courier New" panose="02070309020205020404" pitchFamily="49" charset="0"/>
              </a:rPr>
              <a:t>sTable</a:t>
            </a:r>
            <a:r>
              <a:rPr lang="en-US" dirty="0" smtClean="0">
                <a:latin typeface="Courier New" panose="02070309020205020404" pitchFamily="49" charset="0"/>
                <a:cs typeface="Courier New" panose="02070309020205020404" pitchFamily="49" charset="0"/>
              </a:rPr>
              <a:t> where </a:t>
            </a:r>
            <a:r>
              <a:rPr lang="en-US" dirty="0" err="1" smtClean="0">
                <a:latin typeface="Courier New" panose="02070309020205020404" pitchFamily="49" charset="0"/>
                <a:cs typeface="Courier New" panose="02070309020205020404" pitchFamily="49" charset="0"/>
              </a:rPr>
              <a:t>ArticleName</a:t>
            </a:r>
            <a:r>
              <a:rPr lang="en-US" dirty="0" smtClean="0">
                <a:latin typeface="Courier New" panose="02070309020205020404" pitchFamily="49" charset="0"/>
                <a:cs typeface="Courier New" panose="02070309020205020404" pitchFamily="49" charset="0"/>
              </a:rPr>
              <a:t> = ‘”</a:t>
            </a:r>
            <a:r>
              <a:rPr lang="ru-RU"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SearchStr</a:t>
            </a:r>
            <a:r>
              <a:rPr lang="en-US" dirty="0" smtClean="0">
                <a:latin typeface="Courier New" panose="02070309020205020404" pitchFamily="49" charset="0"/>
                <a:cs typeface="Courier New" panose="02070309020205020404" pitchFamily="49" charset="0"/>
              </a:rPr>
              <a:t> + "'";</a:t>
            </a:r>
          </a:p>
          <a:p>
            <a:pPr lvl="1">
              <a:buClr>
                <a:srgbClr val="1EA913"/>
              </a:buClr>
              <a:buSzPct val="150000"/>
            </a:pPr>
            <a:endParaRPr lang="en-US" dirty="0" smtClean="0">
              <a:latin typeface="Courier New" panose="02070309020205020404" pitchFamily="49" charset="0"/>
              <a:cs typeface="Courier New" panose="02070309020205020404" pitchFamily="49" charset="0"/>
            </a:endParaRPr>
          </a:p>
          <a:p>
            <a:r>
              <a:rPr lang="ru-RU" dirty="0" smtClean="0"/>
              <a:t>Если пользователь вводит </a:t>
            </a:r>
            <a:r>
              <a:rPr lang="en-US" dirty="0" smtClean="0">
                <a:latin typeface="Courier New" panose="02070309020205020404" pitchFamily="49" charset="0"/>
                <a:cs typeface="Courier New" panose="02070309020205020404" pitchFamily="49" charset="0"/>
              </a:rPr>
              <a:t>Cars</a:t>
            </a:r>
            <a:r>
              <a:rPr lang="ru-RU" dirty="0" smtClean="0"/>
              <a:t>, то запрос, построенный с помощью сценария, выглядит приблизительно так:</a:t>
            </a:r>
          </a:p>
          <a:p>
            <a:r>
              <a:rPr lang="ru-RU" dirty="0" smtClean="0">
                <a:latin typeface="Courier New" panose="02070309020205020404" pitchFamily="49" charset="0"/>
                <a:cs typeface="Courier New" panose="02070309020205020404" pitchFamily="49" charset="0"/>
              </a:rPr>
              <a:t>SELECT * FROM </a:t>
            </a:r>
            <a:r>
              <a:rPr lang="en-US" dirty="0" smtClean="0">
                <a:latin typeface="Courier New" panose="02070309020205020404" pitchFamily="49" charset="0"/>
                <a:cs typeface="Courier New" panose="02070309020205020404" pitchFamily="49" charset="0"/>
              </a:rPr>
              <a:t>Article</a:t>
            </a:r>
            <a:r>
              <a:rPr lang="ru-RU" dirty="0" err="1" smtClean="0">
                <a:latin typeface="Courier New" panose="02070309020205020404" pitchFamily="49" charset="0"/>
                <a:cs typeface="Courier New" panose="02070309020205020404" pitchFamily="49" charset="0"/>
              </a:rPr>
              <a:t>sTable</a:t>
            </a:r>
            <a:r>
              <a:rPr lang="ru-RU" dirty="0" smtClean="0">
                <a:latin typeface="Courier New" panose="02070309020205020404" pitchFamily="49" charset="0"/>
                <a:cs typeface="Courier New" panose="02070309020205020404" pitchFamily="49" charset="0"/>
              </a:rPr>
              <a:t> WHERE </a:t>
            </a:r>
            <a:r>
              <a:rPr lang="en-US" dirty="0" err="1" smtClean="0">
                <a:latin typeface="Courier New" panose="02070309020205020404" pitchFamily="49" charset="0"/>
                <a:cs typeface="Courier New" panose="02070309020205020404" pitchFamily="49" charset="0"/>
              </a:rPr>
              <a:t>ArticleName</a:t>
            </a:r>
            <a:r>
              <a:rPr lang="ru-RU" dirty="0" smtClean="0">
                <a:latin typeface="Courier New" panose="02070309020205020404" pitchFamily="49" charset="0"/>
                <a:cs typeface="Courier New" panose="02070309020205020404" pitchFamily="49" charset="0"/>
              </a:rPr>
              <a:t> = ‘</a:t>
            </a:r>
            <a:r>
              <a:rPr lang="en-US" dirty="0" smtClean="0">
                <a:latin typeface="Courier New" panose="02070309020205020404" pitchFamily="49" charset="0"/>
                <a:cs typeface="Courier New" panose="02070309020205020404" pitchFamily="49" charset="0"/>
              </a:rPr>
              <a:t>Cars</a:t>
            </a:r>
            <a:r>
              <a:rPr lang="ru-RU" dirty="0" smtClean="0">
                <a:latin typeface="Courier New" panose="02070309020205020404" pitchFamily="49" charset="0"/>
                <a:cs typeface="Courier New" panose="02070309020205020404" pitchFamily="49" charset="0"/>
              </a:rPr>
              <a:t>'</a:t>
            </a:r>
          </a:p>
          <a:p>
            <a:pPr lvl="1">
              <a:buClr>
                <a:srgbClr val="1EA913"/>
              </a:buClr>
              <a:buSzPct val="150000"/>
            </a:pPr>
            <a:endParaRPr lang="en-US" dirty="0" smtClean="0"/>
          </a:p>
          <a:p>
            <a:r>
              <a:rPr lang="ru-RU" dirty="0" smtClean="0"/>
              <a:t>Предположим, однако, что пользователь вводит следующее: </a:t>
            </a:r>
          </a:p>
          <a:p>
            <a:r>
              <a:rPr lang="en-US" dirty="0" smtClean="0">
                <a:latin typeface="Courier New" panose="02070309020205020404" pitchFamily="49" charset="0"/>
                <a:cs typeface="Courier New" panose="02070309020205020404" pitchFamily="49" charset="0"/>
              </a:rPr>
              <a:t>Cars'; drop table Article</a:t>
            </a:r>
            <a:r>
              <a:rPr lang="ru-RU" dirty="0" err="1" smtClean="0">
                <a:latin typeface="Courier New" panose="02070309020205020404" pitchFamily="49" charset="0"/>
                <a:cs typeface="Courier New" panose="02070309020205020404" pitchFamily="49" charset="0"/>
              </a:rPr>
              <a:t>sTable</a:t>
            </a:r>
            <a:r>
              <a:rPr lang="en-US" dirty="0" smtClean="0">
                <a:latin typeface="Courier New" panose="02070309020205020404" pitchFamily="49" charset="0"/>
                <a:cs typeface="Courier New" panose="02070309020205020404" pitchFamily="49" charset="0"/>
              </a:rPr>
              <a:t> -- </a:t>
            </a:r>
          </a:p>
          <a:p>
            <a:endParaRPr lang="en-US" dirty="0" smtClean="0"/>
          </a:p>
          <a:p>
            <a:r>
              <a:rPr lang="ru-RU" dirty="0" smtClean="0"/>
              <a:t>В этом случае запрос, построенный сценарием, будет следующим:</a:t>
            </a:r>
          </a:p>
          <a:p>
            <a:r>
              <a:rPr lang="en-US" dirty="0" smtClean="0">
                <a:latin typeface="Courier New" panose="02070309020205020404" pitchFamily="49" charset="0"/>
                <a:cs typeface="Courier New" panose="02070309020205020404" pitchFamily="49" charset="0"/>
              </a:rPr>
              <a:t>SELECT * FROM Article</a:t>
            </a:r>
            <a:r>
              <a:rPr lang="ru-RU" dirty="0" err="1" smtClean="0">
                <a:latin typeface="Courier New" panose="02070309020205020404" pitchFamily="49" charset="0"/>
                <a:cs typeface="Courier New" panose="02070309020205020404" pitchFamily="49" charset="0"/>
              </a:rPr>
              <a:t>sTable</a:t>
            </a:r>
            <a:r>
              <a:rPr lang="en-US" dirty="0" smtClean="0">
                <a:latin typeface="Courier New" panose="02070309020205020404" pitchFamily="49" charset="0"/>
                <a:cs typeface="Courier New" panose="02070309020205020404" pitchFamily="49" charset="0"/>
              </a:rPr>
              <a:t> WHERE </a:t>
            </a:r>
            <a:r>
              <a:rPr lang="en-US" dirty="0" err="1" smtClean="0">
                <a:latin typeface="Courier New" panose="02070309020205020404" pitchFamily="49" charset="0"/>
                <a:cs typeface="Courier New" panose="02070309020205020404" pitchFamily="49" charset="0"/>
              </a:rPr>
              <a:t>ArticleName</a:t>
            </a:r>
            <a:r>
              <a:rPr lang="en-US" dirty="0" smtClean="0">
                <a:latin typeface="Courier New" panose="02070309020205020404" pitchFamily="49" charset="0"/>
                <a:cs typeface="Courier New" panose="02070309020205020404" pitchFamily="49" charset="0"/>
              </a:rPr>
              <a:t> = 'Cars'; drop table Article</a:t>
            </a:r>
            <a:r>
              <a:rPr lang="ru-RU" dirty="0" err="1" smtClean="0">
                <a:latin typeface="Courier New" panose="02070309020205020404" pitchFamily="49" charset="0"/>
                <a:cs typeface="Courier New" panose="02070309020205020404" pitchFamily="49" charset="0"/>
              </a:rPr>
              <a:t>sTable</a:t>
            </a:r>
            <a:r>
              <a:rPr lang="en-US" dirty="0" smtClean="0">
                <a:latin typeface="Courier New" panose="02070309020205020404" pitchFamily="49" charset="0"/>
                <a:cs typeface="Courier New" panose="02070309020205020404" pitchFamily="49" charset="0"/>
              </a:rPr>
              <a:t> --‘</a:t>
            </a:r>
          </a:p>
          <a:p>
            <a:endParaRPr lang="en-US" dirty="0" smtClean="0">
              <a:latin typeface="Courier New" panose="02070309020205020404" pitchFamily="49" charset="0"/>
              <a:cs typeface="Courier New" panose="02070309020205020404" pitchFamily="49" charset="0"/>
            </a:endParaRPr>
          </a:p>
          <a:p>
            <a:r>
              <a:rPr lang="ru-RU" dirty="0" smtClean="0"/>
              <a:t>Таким образом будет удалена целая таблица</a:t>
            </a:r>
            <a:r>
              <a:rPr lang="ru-RU" baseline="0" dirty="0" smtClean="0"/>
              <a:t> </a:t>
            </a:r>
            <a:r>
              <a:rPr lang="en-US" dirty="0" smtClean="0">
                <a:latin typeface="Courier New" panose="02070309020205020404" pitchFamily="49" charset="0"/>
                <a:cs typeface="Courier New" panose="02070309020205020404" pitchFamily="49" charset="0"/>
              </a:rPr>
              <a:t>Article</a:t>
            </a:r>
            <a:r>
              <a:rPr lang="ru-RU" dirty="0" err="1" smtClean="0">
                <a:latin typeface="Courier New" panose="02070309020205020404" pitchFamily="49" charset="0"/>
                <a:cs typeface="Courier New" panose="02070309020205020404" pitchFamily="49" charset="0"/>
              </a:rPr>
              <a:t>sTable</a:t>
            </a:r>
            <a:r>
              <a:rPr lang="ru-RU" dirty="0" smtClean="0">
                <a:latin typeface="Courier New" panose="02070309020205020404" pitchFamily="49" charset="0"/>
                <a:cs typeface="Courier New" panose="02070309020205020404" pitchFamily="49" charset="0"/>
              </a:rPr>
              <a:t>, то есть будет иметь место потеря данных.</a:t>
            </a:r>
          </a:p>
          <a:p>
            <a:r>
              <a:rPr lang="ru-RU" dirty="0" smtClean="0">
                <a:latin typeface="Courier New" panose="02070309020205020404" pitchFamily="49" charset="0"/>
                <a:cs typeface="Courier New" panose="02070309020205020404" pitchFamily="49" charset="0"/>
              </a:rPr>
              <a:t>В принципе, вместо </a:t>
            </a:r>
            <a:r>
              <a:rPr lang="en-US" dirty="0" smtClean="0">
                <a:latin typeface="Courier New" panose="02070309020205020404" pitchFamily="49" charset="0"/>
                <a:cs typeface="Courier New" panose="02070309020205020404" pitchFamily="49" charset="0"/>
              </a:rPr>
              <a:t>drop table Article</a:t>
            </a:r>
            <a:r>
              <a:rPr lang="ru-RU" dirty="0" err="1" smtClean="0">
                <a:latin typeface="Courier New" panose="02070309020205020404" pitchFamily="49" charset="0"/>
                <a:cs typeface="Courier New" panose="02070309020205020404" pitchFamily="49" charset="0"/>
              </a:rPr>
              <a:t>sTable</a:t>
            </a:r>
            <a:r>
              <a:rPr lang="ru-RU" dirty="0" smtClean="0">
                <a:latin typeface="Courier New" panose="02070309020205020404" pitchFamily="49" charset="0"/>
                <a:cs typeface="Courier New" panose="02070309020205020404" pitchFamily="49" charset="0"/>
              </a:rPr>
              <a:t> мог быть любой другой оператор.</a:t>
            </a:r>
          </a:p>
          <a:p>
            <a:endParaRPr lang="ru-RU" dirty="0" smtClean="0">
              <a:latin typeface="Courier New" panose="02070309020205020404" pitchFamily="49" charset="0"/>
              <a:cs typeface="Courier New" panose="02070309020205020404" pitchFamily="49" charset="0"/>
            </a:endParaRPr>
          </a:p>
          <a:p>
            <a:r>
              <a:rPr lang="ru-RU" b="1" baseline="0" dirty="0" smtClean="0"/>
              <a:t>Ошибка допущена на стадии дизайна</a:t>
            </a:r>
            <a:endParaRPr lang="ru-RU" dirty="0" smtClean="0">
              <a:latin typeface="Courier New" panose="02070309020205020404" pitchFamily="49" charset="0"/>
              <a:cs typeface="Courier New" panose="02070309020205020404" pitchFamily="49" charset="0"/>
            </a:endParaRPr>
          </a:p>
          <a:p>
            <a:r>
              <a:rPr lang="ru-RU" dirty="0" smtClean="0"/>
              <a:t>Схема базы данных должна быть продумана таким</a:t>
            </a:r>
            <a:r>
              <a:rPr lang="ru-RU" baseline="0" dirty="0" smtClean="0"/>
              <a:t> образом, что ее легко расширить.</a:t>
            </a:r>
          </a:p>
          <a:p>
            <a:r>
              <a:rPr lang="ru-RU" baseline="0" dirty="0" smtClean="0"/>
              <a:t>Например, в базе данных хранится адрес клиента одним полем. В какой-то момент решили реализовать поиск по названию города, в котором живет клиент.</a:t>
            </a:r>
            <a:endParaRPr lang="ru-RU" dirty="0" smtClean="0"/>
          </a:p>
          <a:p>
            <a:pPr rtl="0"/>
            <a:endParaRPr lang="ru-RU" dirty="0" smtClean="0"/>
          </a:p>
          <a:p>
            <a:pPr rtl="0"/>
            <a:r>
              <a:rPr lang="ru-RU" dirty="0" smtClean="0"/>
              <a:t>Программисту надо</a:t>
            </a:r>
            <a:r>
              <a:rPr lang="ru-RU" baseline="0" dirty="0" smtClean="0"/>
              <a:t> будет написать </a:t>
            </a:r>
            <a:r>
              <a:rPr lang="ru-RU" baseline="0" dirty="0" err="1" smtClean="0"/>
              <a:t>скрипт</a:t>
            </a:r>
            <a:r>
              <a:rPr lang="ru-RU" baseline="0" dirty="0" smtClean="0"/>
              <a:t>, который разбивает поле адреса на несколько полей (город, улицы, номер дома и т.д.) и еще уже имеющие данные об адресе клиентов вписывает в эти поля.</a:t>
            </a:r>
          </a:p>
          <a:p>
            <a:pPr rtl="0"/>
            <a:r>
              <a:rPr lang="ru-RU" baseline="0" dirty="0" smtClean="0"/>
              <a:t>Это может оказаться нетривиальной задачей, может привести к потере данных (если не все правильно работает).</a:t>
            </a:r>
          </a:p>
          <a:p>
            <a:pPr rtl="0"/>
            <a:endParaRPr lang="ru-RU" baseline="0" dirty="0" smtClean="0"/>
          </a:p>
          <a:p>
            <a:pPr rtl="0"/>
            <a:r>
              <a:rPr lang="ru-RU" baseline="0" dirty="0" smtClean="0"/>
              <a:t>Казалось бы такая простая вещь, как поиск по названию города, может привести к таким сложностям.</a:t>
            </a:r>
          </a:p>
          <a:p>
            <a:pPr rtl="0"/>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1" baseline="0" dirty="0" smtClean="0"/>
              <a:t>Ошибка допущена на стадии реализации</a:t>
            </a:r>
            <a:endParaRPr lang="ru-RU" dirty="0" smtClean="0">
              <a:latin typeface="Courier New" panose="02070309020205020404" pitchFamily="49" charset="0"/>
              <a:cs typeface="Courier New" panose="02070309020205020404" pitchFamily="49" charset="0"/>
            </a:endParaRPr>
          </a:p>
          <a:p>
            <a:pPr rtl="0"/>
            <a:r>
              <a:rPr lang="ru-RU" baseline="0" dirty="0" smtClean="0"/>
              <a:t>Было упущено из виду, что информация о пользователе включат не только ФИО, </a:t>
            </a:r>
            <a:r>
              <a:rPr lang="ru-RU" baseline="0" dirty="0" err="1" smtClean="0"/>
              <a:t>имейл</a:t>
            </a:r>
            <a:r>
              <a:rPr lang="ru-RU" baseline="0" dirty="0" smtClean="0"/>
              <a:t>, но еще и номер телефона. Все уже реализовано: и форма регистрации, и форма поиска.</a:t>
            </a:r>
          </a:p>
          <a:p>
            <a:pPr rtl="0"/>
            <a:r>
              <a:rPr lang="ru-RU" baseline="0" dirty="0" smtClean="0"/>
              <a:t>Затем во время верификации становится ясно, что на этих формах не хватает еще и телефона.</a:t>
            </a:r>
          </a:p>
          <a:p>
            <a:pPr rtl="0"/>
            <a:r>
              <a:rPr lang="ru-RU" baseline="0" dirty="0" smtClean="0"/>
              <a:t>Программисту придется менять их все.</a:t>
            </a:r>
          </a:p>
          <a:p>
            <a:pPr rtl="0"/>
            <a:r>
              <a:rPr lang="ru-RU" baseline="0" dirty="0" smtClean="0"/>
              <a:t>Если бы во время реализации проводилось тестирование того, что уже готово, то </a:t>
            </a:r>
            <a:r>
              <a:rPr lang="ru-RU" baseline="0" dirty="0" err="1" smtClean="0"/>
              <a:t>тестировщик</a:t>
            </a:r>
            <a:r>
              <a:rPr lang="ru-RU" baseline="0" dirty="0" smtClean="0"/>
              <a:t> мог заметить этот дефект на форме регистрации, тогда бы программист во время это учел, и форма поиска была бы реализована правильно.</a:t>
            </a:r>
          </a:p>
          <a:p>
            <a:pPr rtl="0"/>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1" baseline="0" dirty="0" smtClean="0"/>
              <a:t>Ошибка допущена на стадии верификации</a:t>
            </a:r>
            <a:endParaRPr lang="ru-RU" dirty="0" smtClean="0">
              <a:latin typeface="Courier New" panose="02070309020205020404" pitchFamily="49" charset="0"/>
              <a:cs typeface="Courier New" panose="02070309020205020404" pitchFamily="49" charset="0"/>
            </a:endParaRPr>
          </a:p>
          <a:p>
            <a:pPr rtl="0"/>
            <a:r>
              <a:rPr lang="ru-RU" dirty="0" err="1" smtClean="0"/>
              <a:t>Тестировщик</a:t>
            </a:r>
            <a:r>
              <a:rPr lang="ru-RU" dirty="0" smtClean="0"/>
              <a:t> упустил из виду, что при регистрации пользователя его домашний телефон записывается в поле для мобильного, и наоборот.</a:t>
            </a:r>
          </a:p>
          <a:p>
            <a:pPr rtl="0"/>
            <a:r>
              <a:rPr lang="ru-RU" dirty="0" smtClean="0"/>
              <a:t>На стадии эксплуатации пользователи</a:t>
            </a:r>
            <a:r>
              <a:rPr lang="ru-RU" baseline="0" dirty="0" smtClean="0"/>
              <a:t> по получают уведомления на мобильный из-за того, что они приходят на домашний, стационарный номер.</a:t>
            </a:r>
          </a:p>
          <a:p>
            <a:pPr rtl="0"/>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1" baseline="0" dirty="0" smtClean="0"/>
              <a:t>Ошибка допущена на стадии сопровождения</a:t>
            </a:r>
            <a:endParaRPr lang="ru-RU" dirty="0" smtClean="0">
              <a:latin typeface="Courier New" panose="02070309020205020404" pitchFamily="49" charset="0"/>
              <a:cs typeface="Courier New" panose="02070309020205020404" pitchFamily="49" charset="0"/>
            </a:endParaRPr>
          </a:p>
          <a:p>
            <a:pPr rtl="0"/>
            <a:r>
              <a:rPr lang="ru-RU" dirty="0" smtClean="0"/>
              <a:t>Если не вовремя</a:t>
            </a:r>
            <a:r>
              <a:rPr lang="ru-RU" baseline="0" dirty="0" smtClean="0"/>
              <a:t> заметить, что в новой версии браузера все элементы управления сильно сдвинуты вниз, то это может огорчить клиентов, которые пользуются вашим сайтом.</a:t>
            </a:r>
            <a:endParaRPr lang="ru-RU"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7500" lnSpcReduction="20000"/>
          </a:bodyPr>
          <a:lstStyle/>
          <a:p>
            <a:pPr rtl="0"/>
            <a:r>
              <a:rPr lang="ru-RU" b="1" dirty="0" smtClean="0"/>
              <a:t>Основные принципы</a:t>
            </a:r>
          </a:p>
          <a:p>
            <a:pPr rtl="0"/>
            <a:endParaRPr lang="ru-RU" dirty="0" smtClean="0"/>
          </a:p>
          <a:p>
            <a:pPr rtl="0"/>
            <a:r>
              <a:rPr lang="ru-RU" dirty="0" smtClean="0"/>
              <a:t>Основной принцип V-образной модели заключается в том, что детализация проекта возрастает при движении слева направо, одновременно с течением времени, и ни то, ни </a:t>
            </a:r>
            <a:r>
              <a:rPr lang="ru-RU" sz="1200" kern="1200" dirty="0" smtClean="0">
                <a:solidFill>
                  <a:schemeClr val="tx1"/>
                </a:solidFill>
                <a:latin typeface="+mn-lt"/>
                <a:ea typeface="+mn-ea"/>
                <a:cs typeface="+mn-cs"/>
              </a:rPr>
              <a:t>другое не может повернуть вспять. Итерации в проекте производятся по горизонтали, между левой и правой сторонами буквы.</a:t>
            </a:r>
          </a:p>
          <a:p>
            <a:pPr rtl="0"/>
            <a:endParaRPr lang="ru-RU" sz="1200" kern="1200" dirty="0" smtClean="0">
              <a:solidFill>
                <a:schemeClr val="tx1"/>
              </a:solidFill>
              <a:latin typeface="+mn-lt"/>
              <a:ea typeface="+mn-ea"/>
              <a:cs typeface="+mn-cs"/>
            </a:endParaRPr>
          </a:p>
          <a:p>
            <a:pPr rtl="0"/>
            <a:r>
              <a:rPr lang="ru-RU" sz="1200" kern="1200" dirty="0" smtClean="0">
                <a:solidFill>
                  <a:schemeClr val="tx1"/>
                </a:solidFill>
                <a:latin typeface="+mn-lt"/>
                <a:ea typeface="+mn-ea"/>
                <a:cs typeface="+mn-cs"/>
              </a:rPr>
              <a:t>Применительно к </a:t>
            </a:r>
            <a:r>
              <a:rPr lang="ru-RU" sz="1200" u="none" kern="1200" dirty="0" smtClean="0">
                <a:solidFill>
                  <a:schemeClr val="bg1"/>
                </a:solidFill>
                <a:latin typeface="+mn-lt"/>
                <a:ea typeface="+mn-ea"/>
                <a:cs typeface="+mn-cs"/>
              </a:rPr>
              <a:t>Разработке </a:t>
            </a:r>
            <a:r>
              <a:rPr lang="ru-RU" sz="1200" u="none" kern="1200" dirty="0" smtClean="0">
                <a:solidFill>
                  <a:schemeClr val="bg1"/>
                </a:solidFill>
                <a:latin typeface="+mn-lt"/>
                <a:ea typeface="+mn-ea"/>
                <a:cs typeface="+mn-cs"/>
                <a:hlinkClick r:id="rId3" tooltip="Информационная система"/>
              </a:rPr>
              <a:t>информационных систем</a:t>
            </a:r>
            <a:r>
              <a:rPr lang="ru-RU" sz="1200" u="none" kern="1200" dirty="0" smtClean="0">
                <a:solidFill>
                  <a:schemeClr val="bg1"/>
                </a:solidFill>
                <a:latin typeface="+mn-lt"/>
                <a:ea typeface="+mn-ea"/>
                <a:cs typeface="+mn-cs"/>
              </a:rPr>
              <a:t> </a:t>
            </a:r>
            <a:r>
              <a:rPr lang="ru-RU" sz="1200" u="none" kern="1200" dirty="0" err="1" smtClean="0">
                <a:solidFill>
                  <a:schemeClr val="bg1"/>
                </a:solidFill>
                <a:latin typeface="+mn-lt"/>
                <a:ea typeface="+mn-ea"/>
                <a:cs typeface="+mn-cs"/>
              </a:rPr>
              <a:t>v-model</a:t>
            </a:r>
            <a:r>
              <a:rPr lang="ru-RU" sz="1200" u="none" kern="1200" dirty="0" smtClean="0">
                <a:solidFill>
                  <a:schemeClr val="bg1"/>
                </a:solidFill>
                <a:latin typeface="+mn-lt"/>
                <a:ea typeface="+mn-ea"/>
                <a:cs typeface="+mn-cs"/>
              </a:rPr>
              <a:t> — вариация </a:t>
            </a:r>
            <a:r>
              <a:rPr lang="ru-RU" sz="1200" u="none" kern="1200" dirty="0" smtClean="0">
                <a:solidFill>
                  <a:schemeClr val="bg1"/>
                </a:solidFill>
                <a:latin typeface="+mn-lt"/>
                <a:ea typeface="+mn-ea"/>
                <a:cs typeface="+mn-cs"/>
                <a:hlinkClick r:id="rId4" tooltip="Модель водопада"/>
              </a:rPr>
              <a:t>каскадной модели</a:t>
            </a:r>
            <a:r>
              <a:rPr lang="ru-RU" sz="1200" u="none" kern="1200" dirty="0" smtClean="0">
                <a:solidFill>
                  <a:schemeClr val="bg1"/>
                </a:solidFill>
                <a:latin typeface="+mn-lt"/>
                <a:ea typeface="+mn-ea"/>
                <a:cs typeface="+mn-cs"/>
              </a:rPr>
              <a:t>, в которой </a:t>
            </a:r>
            <a:r>
              <a:rPr lang="ru-RU" sz="1200" kern="1200" dirty="0" smtClean="0">
                <a:solidFill>
                  <a:schemeClr val="tx1"/>
                </a:solidFill>
                <a:latin typeface="+mn-lt"/>
                <a:ea typeface="+mn-ea"/>
                <a:cs typeface="+mn-cs"/>
              </a:rPr>
              <a:t>задачи разработки идут сверху вниз по левой стороне буквы V, а задачи тестирования — вверх по правой стороне буквы V. Внутри V проводятся горизонтальные линии</a:t>
            </a:r>
            <a:r>
              <a:rPr lang="ru-RU" dirty="0" smtClean="0"/>
              <a:t>, показывающие, как результаты каждой из фаз разработки влияют на развитие системы тестирования на каждой из фаз тестирования. Модель базируется на том, что приемо-сдаточные испытания основываются, прежде всего, на требованиях, системное тестирование — на требованиях и архитектуре, комплексное тестирование — на требованиях, архитектуре и интерфейсах, а компонентное тестирование — на требованиях, архитектуре, интерфейсах и алгоритмах.</a:t>
            </a:r>
          </a:p>
          <a:p>
            <a:pPr rtl="0"/>
            <a:endParaRPr lang="ru-RU" b="1" dirty="0" smtClean="0"/>
          </a:p>
          <a:p>
            <a:pPr rtl="0"/>
            <a:r>
              <a:rPr lang="ru-RU" b="0" dirty="0" smtClean="0"/>
              <a:t>Каждая из стадий разработки (детальное проектирование, проектирование архитектуры, концепция) влияет на планирование тестов (хотя</a:t>
            </a:r>
            <a:r>
              <a:rPr lang="ru-RU" b="0" baseline="0" dirty="0" smtClean="0"/>
              <a:t> тесты все равно разрабатываются после полной реализации</a:t>
            </a:r>
            <a:r>
              <a:rPr lang="ru-RU" b="0" dirty="0" smtClean="0"/>
              <a:t>).</a:t>
            </a:r>
          </a:p>
          <a:p>
            <a:pPr rtl="0"/>
            <a:r>
              <a:rPr lang="ru-RU" b="0" dirty="0" smtClean="0"/>
              <a:t>Детальное проектирование имеет</a:t>
            </a:r>
            <a:r>
              <a:rPr lang="ru-RU" b="0" baseline="0" dirty="0" smtClean="0"/>
              <a:t> влияние на модульное тестирование, проектирование архитектуры – на тестирование и проверку всей системы, концепция – на приемочные испытания системы.</a:t>
            </a:r>
            <a:endParaRPr lang="ru-RU" b="0"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7500" lnSpcReduction="20000"/>
          </a:bodyPr>
          <a:lstStyle/>
          <a:p>
            <a:r>
              <a:rPr lang="ru-RU" sz="1200" u="sng" kern="1200" dirty="0" smtClean="0">
                <a:solidFill>
                  <a:schemeClr val="tx1"/>
                </a:solidFill>
                <a:latin typeface="+mn-lt"/>
                <a:ea typeface="+mn-ea"/>
                <a:cs typeface="+mn-cs"/>
              </a:rPr>
              <a:t>Итеративный</a:t>
            </a:r>
            <a:r>
              <a:rPr lang="ru-RU" sz="1200" kern="1200" dirty="0" smtClean="0">
                <a:solidFill>
                  <a:schemeClr val="tx1"/>
                </a:solidFill>
                <a:latin typeface="+mn-lt"/>
                <a:ea typeface="+mn-ea"/>
                <a:cs typeface="+mn-cs"/>
              </a:rPr>
              <a:t> подход (</a:t>
            </a:r>
            <a:r>
              <a:rPr lang="ru-RU" sz="1200" u="sng" kern="1200" dirty="0" smtClean="0">
                <a:solidFill>
                  <a:schemeClr val="tx1"/>
                </a:solidFill>
                <a:latin typeface="+mn-lt"/>
                <a:ea typeface="+mn-ea"/>
                <a:cs typeface="+mn-cs"/>
              </a:rPr>
              <a:t>англ.</a:t>
            </a:r>
            <a:r>
              <a:rPr lang="ru-RU" sz="1200"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iteration</a:t>
            </a:r>
            <a:r>
              <a:rPr lang="ru-RU" sz="1200" kern="1200" dirty="0" smtClean="0">
                <a:solidFill>
                  <a:schemeClr val="tx1"/>
                </a:solidFill>
                <a:latin typeface="+mn-lt"/>
                <a:ea typeface="+mn-ea"/>
                <a:cs typeface="+mn-cs"/>
              </a:rPr>
              <a:t>, «повторение») в </a:t>
            </a:r>
            <a:r>
              <a:rPr lang="ru-RU" sz="1200" u="sng" kern="1200" dirty="0" smtClean="0">
                <a:solidFill>
                  <a:schemeClr val="tx1"/>
                </a:solidFill>
                <a:latin typeface="+mn-lt"/>
                <a:ea typeface="+mn-ea"/>
                <a:cs typeface="+mn-cs"/>
              </a:rPr>
              <a:t>разработке программного обеспечения</a:t>
            </a:r>
            <a:r>
              <a:rPr lang="ru-RU" sz="1200" kern="1200" dirty="0" smtClean="0">
                <a:solidFill>
                  <a:schemeClr val="tx1"/>
                </a:solidFill>
                <a:latin typeface="+mn-lt"/>
                <a:ea typeface="+mn-ea"/>
                <a:cs typeface="+mn-cs"/>
              </a:rPr>
              <a:t> — это выполнение работ параллельно с непрерывным анализом полученных результатов и корректировкой предыдущих этапов работы. Проект при этом подходе в каждой фазе развития проходит повторяющийся цикл </a:t>
            </a:r>
            <a:r>
              <a:rPr lang="ru-RU" sz="1200" u="sng" kern="1200" dirty="0" smtClean="0">
                <a:solidFill>
                  <a:schemeClr val="tx1"/>
                </a:solidFill>
                <a:latin typeface="+mn-lt"/>
                <a:ea typeface="+mn-ea"/>
                <a:cs typeface="+mn-cs"/>
              </a:rPr>
              <a:t>PDCA</a:t>
            </a:r>
            <a:r>
              <a:rPr lang="ru-RU" sz="1200" kern="1200" dirty="0" smtClean="0">
                <a:solidFill>
                  <a:schemeClr val="tx1"/>
                </a:solidFill>
                <a:latin typeface="+mn-lt"/>
                <a:ea typeface="+mn-ea"/>
                <a:cs typeface="+mn-cs"/>
              </a:rPr>
              <a:t>: </a:t>
            </a:r>
            <a:r>
              <a:rPr lang="ru-RU" sz="1200" i="1" kern="1200" dirty="0" smtClean="0">
                <a:solidFill>
                  <a:schemeClr val="tx1"/>
                </a:solidFill>
                <a:latin typeface="+mn-lt"/>
                <a:ea typeface="+mn-ea"/>
                <a:cs typeface="+mn-cs"/>
              </a:rPr>
              <a:t>Планирование — Реализация — Проверка — Оценка</a:t>
            </a:r>
            <a:r>
              <a:rPr lang="ru-RU" sz="1200" kern="1200" dirty="0" smtClean="0">
                <a:solidFill>
                  <a:schemeClr val="tx1"/>
                </a:solidFill>
                <a:latin typeface="+mn-lt"/>
                <a:ea typeface="+mn-ea"/>
                <a:cs typeface="+mn-cs"/>
              </a:rPr>
              <a:t> (</a:t>
            </a:r>
            <a:r>
              <a:rPr lang="ru-RU" sz="1200" kern="1200" dirty="0" smtClean="0">
                <a:solidFill>
                  <a:schemeClr val="tx1"/>
                </a:solidFill>
                <a:latin typeface="+mn-lt"/>
                <a:ea typeface="+mn-ea"/>
                <a:cs typeface="+mn-cs"/>
                <a:hlinkClick r:id="rId3" tooltip="Английский язык"/>
              </a:rPr>
              <a:t>англ.</a:t>
            </a:r>
            <a:r>
              <a:rPr lang="ru-RU" sz="1200"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plan-do-check-act</a:t>
            </a:r>
            <a:r>
              <a:rPr lang="ru-RU" sz="1200" i="1"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cycle</a:t>
            </a:r>
            <a:r>
              <a:rPr lang="ru-RU" sz="1200" kern="1200" dirty="0" smtClean="0">
                <a:solidFill>
                  <a:schemeClr val="tx1"/>
                </a:solidFill>
                <a:latin typeface="+mn-lt"/>
                <a:ea typeface="+mn-ea"/>
                <a:cs typeface="+mn-cs"/>
              </a:rPr>
              <a:t>).</a:t>
            </a:r>
          </a:p>
          <a:p>
            <a:r>
              <a:rPr lang="ru-RU" sz="1200" kern="1200" dirty="0" smtClean="0">
                <a:solidFill>
                  <a:schemeClr val="tx1"/>
                </a:solidFill>
                <a:latin typeface="+mn-lt"/>
                <a:ea typeface="+mn-ea"/>
                <a:cs typeface="+mn-cs"/>
              </a:rPr>
              <a:t>Преимущества итеративного подхода:</a:t>
            </a:r>
          </a:p>
          <a:p>
            <a:pPr lvl="0"/>
            <a:r>
              <a:rPr lang="ru-RU" sz="1200" kern="1200" dirty="0" smtClean="0">
                <a:solidFill>
                  <a:schemeClr val="tx1"/>
                </a:solidFill>
                <a:latin typeface="+mn-lt"/>
                <a:ea typeface="+mn-ea"/>
                <a:cs typeface="+mn-cs"/>
              </a:rPr>
              <a:t>снижение воздействия серьёзных </a:t>
            </a:r>
            <a:r>
              <a:rPr lang="ru-RU" sz="1200" u="sng" kern="1200" dirty="0" smtClean="0">
                <a:solidFill>
                  <a:schemeClr val="tx1"/>
                </a:solidFill>
                <a:latin typeface="+mn-lt"/>
                <a:ea typeface="+mn-ea"/>
                <a:cs typeface="+mn-cs"/>
              </a:rPr>
              <a:t>рисков</a:t>
            </a:r>
            <a:r>
              <a:rPr lang="ru-RU" sz="1200" kern="1200" dirty="0" smtClean="0">
                <a:solidFill>
                  <a:schemeClr val="tx1"/>
                </a:solidFill>
                <a:latin typeface="+mn-lt"/>
                <a:ea typeface="+mn-ea"/>
                <a:cs typeface="+mn-cs"/>
              </a:rPr>
              <a:t> на ранних стадиях проекта, что ведет к минимизации затрат на их устранение;</a:t>
            </a:r>
          </a:p>
          <a:p>
            <a:pPr lvl="0"/>
            <a:r>
              <a:rPr lang="ru-RU" sz="1200" kern="1200" dirty="0" smtClean="0">
                <a:solidFill>
                  <a:schemeClr val="tx1"/>
                </a:solidFill>
                <a:latin typeface="+mn-lt"/>
                <a:ea typeface="+mn-ea"/>
                <a:cs typeface="+mn-cs"/>
              </a:rPr>
              <a:t>организация эффективной обратной связи проектной команды с потребителем (а также заказчиками, </a:t>
            </a:r>
            <a:r>
              <a:rPr lang="ru-RU" sz="1200" u="sng" kern="1200" dirty="0" err="1" smtClean="0">
                <a:solidFill>
                  <a:schemeClr val="tx1"/>
                </a:solidFill>
                <a:latin typeface="+mn-lt"/>
                <a:ea typeface="+mn-ea"/>
                <a:cs typeface="+mn-cs"/>
              </a:rPr>
              <a:t>стейкхолдерами</a:t>
            </a:r>
            <a:r>
              <a:rPr lang="ru-RU" sz="1200" kern="1200" dirty="0" smtClean="0">
                <a:solidFill>
                  <a:schemeClr val="tx1"/>
                </a:solidFill>
                <a:latin typeface="+mn-lt"/>
                <a:ea typeface="+mn-ea"/>
                <a:cs typeface="+mn-cs"/>
              </a:rPr>
              <a:t>) и создание продукта, реально отвечающего его потребностям;</a:t>
            </a:r>
          </a:p>
          <a:p>
            <a:pPr lvl="0"/>
            <a:r>
              <a:rPr lang="ru-RU" sz="1200" kern="1200" dirty="0" smtClean="0">
                <a:solidFill>
                  <a:schemeClr val="tx1"/>
                </a:solidFill>
                <a:latin typeface="+mn-lt"/>
                <a:ea typeface="+mn-ea"/>
                <a:cs typeface="+mn-cs"/>
              </a:rPr>
              <a:t>акцент усилий на наиболее важные и критичные направления проекта;</a:t>
            </a:r>
          </a:p>
          <a:p>
            <a:pPr lvl="0"/>
            <a:r>
              <a:rPr lang="ru-RU" sz="1200" kern="1200" dirty="0" smtClean="0">
                <a:solidFill>
                  <a:schemeClr val="tx1"/>
                </a:solidFill>
                <a:latin typeface="+mn-lt"/>
                <a:ea typeface="+mn-ea"/>
                <a:cs typeface="+mn-cs"/>
              </a:rPr>
              <a:t>непрерывное итеративное тестирование, позволяющее оценить успешность всего проекта в целом;</a:t>
            </a:r>
          </a:p>
          <a:p>
            <a:pPr lvl="0"/>
            <a:r>
              <a:rPr lang="ru-RU" sz="1200" kern="1200" dirty="0" smtClean="0">
                <a:solidFill>
                  <a:schemeClr val="tx1"/>
                </a:solidFill>
                <a:latin typeface="+mn-lt"/>
                <a:ea typeface="+mn-ea"/>
                <a:cs typeface="+mn-cs"/>
              </a:rPr>
              <a:t>раннее обнаружение конфликтов между требованиями, моделями и реализацией проекта;</a:t>
            </a:r>
          </a:p>
          <a:p>
            <a:pPr lvl="0"/>
            <a:r>
              <a:rPr lang="ru-RU" sz="1200" kern="1200" dirty="0" smtClean="0">
                <a:solidFill>
                  <a:schemeClr val="tx1"/>
                </a:solidFill>
                <a:latin typeface="+mn-lt"/>
                <a:ea typeface="+mn-ea"/>
                <a:cs typeface="+mn-cs"/>
              </a:rPr>
              <a:t>более равномерная загрузка участников проекта;</a:t>
            </a:r>
          </a:p>
          <a:p>
            <a:pPr lvl="0"/>
            <a:r>
              <a:rPr lang="ru-RU" sz="1200" kern="1200" dirty="0" smtClean="0">
                <a:solidFill>
                  <a:schemeClr val="tx1"/>
                </a:solidFill>
                <a:latin typeface="+mn-lt"/>
                <a:ea typeface="+mn-ea"/>
                <a:cs typeface="+mn-cs"/>
              </a:rPr>
              <a:t>эффективное использование накопленного </a:t>
            </a:r>
            <a:r>
              <a:rPr lang="ru-RU" sz="1200" u="sng" kern="1200" dirty="0" smtClean="0">
                <a:solidFill>
                  <a:schemeClr val="tx1"/>
                </a:solidFill>
                <a:latin typeface="+mn-lt"/>
                <a:ea typeface="+mn-ea"/>
                <a:cs typeface="+mn-cs"/>
              </a:rPr>
              <a:t>опыта</a:t>
            </a:r>
            <a:r>
              <a:rPr lang="ru-RU" sz="1200" kern="1200" dirty="0" smtClean="0">
                <a:solidFill>
                  <a:schemeClr val="tx1"/>
                </a:solidFill>
                <a:latin typeface="+mn-lt"/>
                <a:ea typeface="+mn-ea"/>
                <a:cs typeface="+mn-cs"/>
              </a:rPr>
              <a:t>;</a:t>
            </a:r>
          </a:p>
          <a:p>
            <a:pPr lvl="0"/>
            <a:r>
              <a:rPr lang="ru-RU" sz="1200" kern="1200" dirty="0" smtClean="0">
                <a:solidFill>
                  <a:schemeClr val="tx1"/>
                </a:solidFill>
                <a:latin typeface="+mn-lt"/>
                <a:ea typeface="+mn-ea"/>
                <a:cs typeface="+mn-cs"/>
              </a:rPr>
              <a:t>реальная оценка текущего состояния проекта и, как следствие, большая уверенность заказчиков и непосредственных участников в его успешном завершении.</a:t>
            </a:r>
          </a:p>
          <a:p>
            <a:r>
              <a:rPr lang="ru-RU" sz="1200" kern="1200" dirty="0" smtClean="0">
                <a:solidFill>
                  <a:schemeClr val="tx1"/>
                </a:solidFill>
                <a:latin typeface="+mn-lt"/>
                <a:ea typeface="+mn-ea"/>
                <a:cs typeface="+mn-cs"/>
              </a:rPr>
              <a:t>затраты распределяются по всему проекту, а не группируются в его конце</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Пример реализации итеративного подхода — </a:t>
            </a:r>
            <a:r>
              <a:rPr lang="ru-RU" sz="1200" u="sng" kern="1200" dirty="0" err="1" smtClean="0">
                <a:solidFill>
                  <a:schemeClr val="tx1"/>
                </a:solidFill>
                <a:latin typeface="+mn-lt"/>
                <a:ea typeface="+mn-ea"/>
                <a:cs typeface="+mn-cs"/>
                <a:hlinkClick r:id="rId4" tooltip="RUP"/>
              </a:rPr>
              <a:t>Rational</a:t>
            </a:r>
            <a:r>
              <a:rPr lang="ru-RU" sz="1200" u="sng" kern="1200" dirty="0" smtClean="0">
                <a:solidFill>
                  <a:schemeClr val="tx1"/>
                </a:solidFill>
                <a:latin typeface="+mn-lt"/>
                <a:ea typeface="+mn-ea"/>
                <a:cs typeface="+mn-cs"/>
                <a:hlinkClick r:id="rId4" tooltip="RUP"/>
              </a:rPr>
              <a:t> </a:t>
            </a:r>
            <a:r>
              <a:rPr lang="ru-RU" sz="1200" u="sng" kern="1200" dirty="0" err="1" smtClean="0">
                <a:solidFill>
                  <a:schemeClr val="tx1"/>
                </a:solidFill>
                <a:latin typeface="+mn-lt"/>
                <a:ea typeface="+mn-ea"/>
                <a:cs typeface="+mn-cs"/>
                <a:hlinkClick r:id="rId4" tooltip="RUP"/>
              </a:rPr>
              <a:t>Unified</a:t>
            </a:r>
            <a:r>
              <a:rPr lang="ru-RU" sz="1200" u="sng" kern="1200" dirty="0" smtClean="0">
                <a:solidFill>
                  <a:schemeClr val="tx1"/>
                </a:solidFill>
                <a:latin typeface="+mn-lt"/>
                <a:ea typeface="+mn-ea"/>
                <a:cs typeface="+mn-cs"/>
                <a:hlinkClick r:id="rId4" tooltip="RUP"/>
              </a:rPr>
              <a:t> </a:t>
            </a:r>
            <a:r>
              <a:rPr lang="ru-RU" sz="1200" u="sng" kern="1200" dirty="0" err="1" smtClean="0">
                <a:solidFill>
                  <a:schemeClr val="tx1"/>
                </a:solidFill>
                <a:latin typeface="+mn-lt"/>
                <a:ea typeface="+mn-ea"/>
                <a:cs typeface="+mn-cs"/>
                <a:hlinkClick r:id="rId4" tooltip="RUP"/>
              </a:rPr>
              <a:t>Process</a:t>
            </a:r>
            <a:r>
              <a:rPr lang="ru-RU" sz="1200" kern="1200" dirty="0" smtClean="0">
                <a:solidFill>
                  <a:schemeClr val="tx1"/>
                </a:solidFill>
                <a:latin typeface="+mn-lt"/>
                <a:ea typeface="+mn-ea"/>
                <a:cs typeface="+mn-cs"/>
              </a:rPr>
              <a:t>.</a:t>
            </a:r>
          </a:p>
          <a:p>
            <a:r>
              <a:rPr lang="ru-RU" sz="1200" kern="1200" dirty="0" smtClean="0">
                <a:solidFill>
                  <a:schemeClr val="tx1"/>
                </a:solidFill>
                <a:latin typeface="+mn-lt"/>
                <a:ea typeface="+mn-ea"/>
                <a:cs typeface="+mn-cs"/>
              </a:rPr>
              <a:t> </a:t>
            </a:r>
          </a:p>
          <a:p>
            <a:r>
              <a:rPr lang="ru-RU" sz="1200" i="0" kern="1200" dirty="0" smtClean="0">
                <a:solidFill>
                  <a:schemeClr val="tx1"/>
                </a:solidFill>
                <a:latin typeface="+mn-lt"/>
                <a:ea typeface="+mn-ea"/>
                <a:cs typeface="+mn-cs"/>
              </a:rPr>
              <a:t>Инкрементная </a:t>
            </a:r>
            <a:r>
              <a:rPr lang="ru-RU" sz="1200" i="0" kern="1200" dirty="0" smtClean="0">
                <a:solidFill>
                  <a:schemeClr val="tx1"/>
                </a:solidFill>
                <a:latin typeface="+mn-lt"/>
                <a:ea typeface="+mn-ea"/>
                <a:cs typeface="+mn-cs"/>
              </a:rPr>
              <a:t>модель</a:t>
            </a:r>
            <a:r>
              <a:rPr lang="ru-RU" sz="1200" i="0" kern="1200" baseline="0" dirty="0" smtClean="0">
                <a:solidFill>
                  <a:schemeClr val="tx1"/>
                </a:solidFill>
                <a:latin typeface="+mn-lt"/>
                <a:ea typeface="+mn-ea"/>
                <a:cs typeface="+mn-cs"/>
              </a:rPr>
              <a:t> – функциональность добавляется постепенно.</a:t>
            </a:r>
          </a:p>
          <a:p>
            <a:r>
              <a:rPr lang="ru-RU" sz="1200" i="0" kern="1200" baseline="0" dirty="0" smtClean="0">
                <a:solidFill>
                  <a:schemeClr val="tx1"/>
                </a:solidFill>
                <a:latin typeface="+mn-lt"/>
                <a:ea typeface="+mn-ea"/>
                <a:cs typeface="+mn-cs"/>
              </a:rPr>
              <a:t>Пример: выпуск1 – реализована работа с клиентами (регистрация, добавление, редактирование, удаления, логин и т.д.); выпуск2 – реализована работа с товарами и т.д.</a:t>
            </a:r>
          </a:p>
          <a:p>
            <a:endParaRPr lang="ru-RU" sz="1200" i="0" kern="1200" baseline="0" dirty="0" smtClean="0">
              <a:solidFill>
                <a:schemeClr val="tx1"/>
              </a:solidFill>
              <a:latin typeface="+mn-lt"/>
              <a:ea typeface="+mn-ea"/>
              <a:cs typeface="+mn-cs"/>
            </a:endParaRPr>
          </a:p>
          <a:p>
            <a:r>
              <a:rPr lang="ru-RU" sz="1200" i="0" kern="1200" baseline="0" dirty="0" smtClean="0">
                <a:solidFill>
                  <a:schemeClr val="tx1"/>
                </a:solidFill>
                <a:latin typeface="+mn-lt"/>
                <a:ea typeface="+mn-ea"/>
                <a:cs typeface="+mn-cs"/>
              </a:rPr>
              <a:t>Итеративная модель – функциональность от итерации к итерации наращивается.</a:t>
            </a:r>
          </a:p>
          <a:p>
            <a:r>
              <a:rPr lang="ru-RU" sz="1200" i="0" kern="1200" baseline="0" dirty="0" smtClean="0">
                <a:solidFill>
                  <a:schemeClr val="tx1"/>
                </a:solidFill>
                <a:latin typeface="+mn-lt"/>
                <a:ea typeface="+mn-ea"/>
                <a:cs typeface="+mn-cs"/>
              </a:rPr>
              <a:t>Пример: выпуск1 – добавление клиентов, регистрация, логин, добавление товаров, корзина; выпуск2 – редактирование, удаление информации о клиентах, редактирование, удаление товаров, поиск по сайту и т.д.</a:t>
            </a:r>
          </a:p>
        </p:txBody>
      </p:sp>
      <p:sp>
        <p:nvSpPr>
          <p:cNvPr id="4" name="Номер слайда 3"/>
          <p:cNvSpPr>
            <a:spLocks noGrp="1"/>
          </p:cNvSpPr>
          <p:nvPr>
            <p:ph type="sldNum" sz="quarter" idx="10"/>
          </p:nvPr>
        </p:nvSpPr>
        <p:spPr/>
        <p:txBody>
          <a:bodyPr/>
          <a:lstStyle/>
          <a:p>
            <a:fld id="{D75B0C5A-EE92-4E92-8F5B-10699705BBE2}"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В любой модели ЖЦ ПО имеется несколько характеристик качественного тестирования: </a:t>
            </a:r>
            <a:endParaRPr lang="en-US" dirty="0" smtClean="0"/>
          </a:p>
          <a:p>
            <a:r>
              <a:rPr lang="ru-RU" dirty="0" smtClean="0"/>
              <a:t>• Каждому процессу разработки соответствует свой процесс тестирования </a:t>
            </a:r>
            <a:endParaRPr lang="en-US" dirty="0" smtClean="0"/>
          </a:p>
          <a:p>
            <a:r>
              <a:rPr lang="ru-RU" dirty="0" smtClean="0"/>
              <a:t>• Каждый уровень тестирования имеет свои цели тестирования </a:t>
            </a:r>
            <a:endParaRPr lang="en-US" dirty="0" smtClean="0"/>
          </a:p>
          <a:p>
            <a:r>
              <a:rPr lang="ru-RU" dirty="0" smtClean="0"/>
              <a:t>• Анализ и дизайн тестов для какого-либо уровня тестирования должны начинаться одновременно с соответствующей деятельностью разработчиков </a:t>
            </a:r>
            <a:endParaRPr lang="en-US" dirty="0" smtClean="0"/>
          </a:p>
          <a:p>
            <a:r>
              <a:rPr lang="ru-RU" dirty="0" smtClean="0"/>
              <a:t>• </a:t>
            </a:r>
            <a:r>
              <a:rPr lang="ru-RU" dirty="0" err="1" smtClean="0"/>
              <a:t>Тестировщики</a:t>
            </a:r>
            <a:r>
              <a:rPr lang="ru-RU" dirty="0" smtClean="0"/>
              <a:t> должны быть вовлечены в процесс просмотра и  рецензирования документов, как только становятся доступными их предварительные версии. </a:t>
            </a:r>
            <a:endParaRPr lang="en-US" dirty="0" smtClean="0"/>
          </a:p>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kern="1200" dirty="0" smtClean="0">
                <a:solidFill>
                  <a:schemeClr val="tx1"/>
                </a:solidFill>
                <a:latin typeface="+mn-lt"/>
                <a:ea typeface="+mn-ea"/>
                <a:cs typeface="+mn-cs"/>
              </a:rPr>
              <a:t>Гибкая методология разработки</a:t>
            </a:r>
            <a:r>
              <a:rPr lang="ru-RU" sz="120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 </a:t>
            </a:r>
            <a:r>
              <a:rPr lang="ru-RU" sz="1200" kern="1200" dirty="0" smtClean="0">
                <a:solidFill>
                  <a:schemeClr val="tx1"/>
                </a:solidFill>
                <a:latin typeface="+mn-lt"/>
                <a:ea typeface="+mn-ea"/>
                <a:cs typeface="+mn-cs"/>
              </a:rPr>
              <a:t>это</a:t>
            </a:r>
            <a:r>
              <a:rPr lang="ru-RU" sz="1200" kern="1200" baseline="0" dirty="0" smtClean="0">
                <a:solidFill>
                  <a:schemeClr val="tx1"/>
                </a:solidFill>
                <a:latin typeface="+mn-lt"/>
                <a:ea typeface="+mn-ea"/>
                <a:cs typeface="+mn-cs"/>
              </a:rPr>
              <a:t> группа методов разработки ПО, в которых требования и решения выявляются через сотрудничество между </a:t>
            </a:r>
            <a:r>
              <a:rPr lang="ru-RU" sz="1200" kern="1200" baseline="0" dirty="0" err="1" smtClean="0">
                <a:solidFill>
                  <a:schemeClr val="tx1"/>
                </a:solidFill>
                <a:latin typeface="+mn-lt"/>
                <a:ea typeface="+mn-ea"/>
                <a:cs typeface="+mn-cs"/>
              </a:rPr>
              <a:t>самоорганизованными</a:t>
            </a:r>
            <a:r>
              <a:rPr lang="ru-RU" sz="1200" kern="1200" baseline="0" dirty="0" smtClean="0">
                <a:solidFill>
                  <a:schemeClr val="tx1"/>
                </a:solidFill>
                <a:latin typeface="+mn-lt"/>
                <a:ea typeface="+mn-ea"/>
                <a:cs typeface="+mn-cs"/>
              </a:rPr>
              <a:t> и не знающими границ командами.</a:t>
            </a:r>
          </a:p>
          <a:p>
            <a:pPr marL="0" marR="0" indent="0" algn="l" defTabSz="914400" rtl="0" eaLnBrk="1" fontAlgn="auto" latinLnBrk="0" hangingPunct="1">
              <a:lnSpc>
                <a:spcPct val="100000"/>
              </a:lnSpc>
              <a:spcBef>
                <a:spcPts val="0"/>
              </a:spcBef>
              <a:spcAft>
                <a:spcPts val="0"/>
              </a:spcAft>
              <a:buClrTx/>
              <a:buSzTx/>
              <a:buFontTx/>
              <a:buNone/>
              <a:tabLst/>
              <a:defRPr/>
            </a:pPr>
            <a:r>
              <a:rPr lang="ru-RU" sz="1200" i="0" kern="1200" dirty="0" smtClean="0">
                <a:solidFill>
                  <a:schemeClr val="tx1"/>
                </a:solidFill>
                <a:latin typeface="+mn-lt"/>
                <a:ea typeface="+mn-ea"/>
                <a:cs typeface="+mn-cs"/>
              </a:rPr>
              <a:t>Она продвигает адаптивное планирование,</a:t>
            </a:r>
            <a:r>
              <a:rPr lang="ru-RU" sz="1200" i="0" kern="1200" baseline="0" dirty="0" smtClean="0">
                <a:solidFill>
                  <a:schemeClr val="tx1"/>
                </a:solidFill>
                <a:latin typeface="+mn-lt"/>
                <a:ea typeface="+mn-ea"/>
                <a:cs typeface="+mn-cs"/>
              </a:rPr>
              <a:t> всегда развивающийся </a:t>
            </a:r>
            <a:r>
              <a:rPr lang="ru-RU" sz="1200" i="0" kern="1200" baseline="0" dirty="0" err="1" smtClean="0">
                <a:solidFill>
                  <a:schemeClr val="tx1"/>
                </a:solidFill>
                <a:latin typeface="+mn-lt"/>
                <a:ea typeface="+mn-ea"/>
                <a:cs typeface="+mn-cs"/>
              </a:rPr>
              <a:t>девелопмент</a:t>
            </a:r>
            <a:r>
              <a:rPr lang="ru-RU" sz="1200" i="0" kern="1200" baseline="0" dirty="0" smtClean="0">
                <a:solidFill>
                  <a:schemeClr val="tx1"/>
                </a:solidFill>
                <a:latin typeface="+mn-lt"/>
                <a:ea typeface="+mn-ea"/>
                <a:cs typeface="+mn-cs"/>
              </a:rPr>
              <a:t>, ранние поставки ПО, постоянные усовершенствования и поддержку быстрой и гибкой готовности меняться.</a:t>
            </a:r>
          </a:p>
          <a:p>
            <a:pPr marL="0" marR="0" indent="0" algn="l" defTabSz="914400" rtl="0" eaLnBrk="1" fontAlgn="auto" latinLnBrk="0" hangingPunct="1">
              <a:lnSpc>
                <a:spcPct val="100000"/>
              </a:lnSpc>
              <a:spcBef>
                <a:spcPts val="0"/>
              </a:spcBef>
              <a:spcAft>
                <a:spcPts val="0"/>
              </a:spcAft>
              <a:buClrTx/>
              <a:buSzTx/>
              <a:buFontTx/>
              <a:buNone/>
              <a:tabLst/>
              <a:defRPr/>
            </a:pPr>
            <a:endParaRPr lang="ru-RU" sz="1200" i="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ru-RU" sz="1200" i="0" kern="1200" dirty="0" smtClean="0">
              <a:solidFill>
                <a:schemeClr val="tx1"/>
              </a:solidFill>
              <a:latin typeface="+mn-lt"/>
              <a:ea typeface="+mn-ea"/>
              <a:cs typeface="+mn-cs"/>
            </a:endParaRPr>
          </a:p>
          <a:p>
            <a:r>
              <a:rPr lang="en-US" dirty="0" smtClean="0"/>
              <a:t>Agile </a:t>
            </a:r>
            <a:r>
              <a:rPr lang="ru-RU" dirty="0" smtClean="0"/>
              <a:t>манифест:</a:t>
            </a:r>
          </a:p>
          <a:p>
            <a:r>
              <a:rPr lang="ru-RU" dirty="0" smtClean="0"/>
              <a:t>1. Люди и взаимоотношения</a:t>
            </a:r>
            <a:r>
              <a:rPr lang="ru-RU" baseline="0" dirty="0" smtClean="0"/>
              <a:t> выше процессов и инструментов</a:t>
            </a:r>
          </a:p>
          <a:p>
            <a:r>
              <a:rPr lang="ru-RU" baseline="0" dirty="0" smtClean="0"/>
              <a:t>2. Рабочий продукт выше полной документации</a:t>
            </a:r>
          </a:p>
          <a:p>
            <a:r>
              <a:rPr lang="ru-RU" baseline="0" dirty="0" smtClean="0"/>
              <a:t>3. Сотрудничество с заказчиком выше условий контракта</a:t>
            </a:r>
          </a:p>
          <a:p>
            <a:r>
              <a:rPr lang="ru-RU" baseline="0" dirty="0" smtClean="0"/>
              <a:t>4. Готовность к изменениям выше следования планам</a:t>
            </a:r>
          </a:p>
          <a:p>
            <a:endParaRPr lang="ru-RU" baseline="0" dirty="0" smtClean="0"/>
          </a:p>
          <a:p>
            <a:r>
              <a:rPr lang="en-US" baseline="0" dirty="0" smtClean="0"/>
              <a:t>Agile</a:t>
            </a:r>
            <a:r>
              <a:rPr lang="ru-RU" baseline="0" dirty="0" smtClean="0"/>
              <a:t> говорит, что процессы, инструменты, полная документация, условия контракта, следование планам имеет значения, но люди, взаимоотношения, рабочий продукт, сотрудничество с заказчиком, готовность к изменениям имеет большую силу.</a:t>
            </a:r>
          </a:p>
          <a:p>
            <a:endParaRPr lang="ru-RU" baseline="0" dirty="0" smtClean="0"/>
          </a:p>
          <a:p>
            <a:r>
              <a:rPr lang="en-US" baseline="0" dirty="0" smtClean="0"/>
              <a:t>Agile</a:t>
            </a:r>
            <a:r>
              <a:rPr lang="ru-RU" baseline="0" dirty="0" smtClean="0"/>
              <a:t> наиболее эффективен для быстроразвивающихся направлений, и тех, где решения и \ или проблемы не совсем понятны, или для новых направлений бизнеса.</a:t>
            </a:r>
            <a:endParaRPr lang="ru-RU" dirty="0" smtClean="0"/>
          </a:p>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Основные положения </a:t>
            </a:r>
            <a:r>
              <a:rPr lang="en-US" dirty="0" smtClean="0"/>
              <a:t>Agile</a:t>
            </a:r>
            <a:r>
              <a:rPr lang="ru-RU" dirty="0" smtClean="0"/>
              <a:t>-манифеста</a:t>
            </a:r>
            <a:r>
              <a:rPr lang="ru-RU" baseline="0" dirty="0" smtClean="0"/>
              <a:t> представлены 12 принципами:</a:t>
            </a:r>
          </a:p>
          <a:p>
            <a:pPr marL="228600" indent="-228600">
              <a:buAutoNum type="arabicPeriod"/>
            </a:pPr>
            <a:r>
              <a:rPr lang="ru-RU" baseline="0" dirty="0" smtClean="0"/>
              <a:t>Наш главный приоритет – это довольный заказчик, благодаря ранней и непрерывной поставке ПО</a:t>
            </a:r>
          </a:p>
          <a:p>
            <a:pPr marL="228600" indent="-228600">
              <a:buAutoNum type="arabicPeriod"/>
            </a:pPr>
            <a:r>
              <a:rPr lang="en-US" baseline="0" dirty="0" smtClean="0"/>
              <a:t>Agile</a:t>
            </a:r>
            <a:r>
              <a:rPr lang="ru-RU" baseline="0" dirty="0" smtClean="0"/>
              <a:t>-процесс может приспособиться к изменениям для конкурентной способности заказчика</a:t>
            </a:r>
          </a:p>
          <a:p>
            <a:pPr marL="228600" indent="-228600">
              <a:buAutoNum type="arabicPeriod"/>
            </a:pPr>
            <a:r>
              <a:rPr lang="ru-RU" baseline="0" dirty="0" smtClean="0"/>
              <a:t>Поставлять рабочее ПО часто (рез в несколько недель \ месяцев). Короткие сроки предпочтительней</a:t>
            </a:r>
          </a:p>
          <a:p>
            <a:pPr marL="228600" indent="-228600">
              <a:buAutoNum type="arabicPeriod"/>
            </a:pPr>
            <a:r>
              <a:rPr lang="ru-RU" baseline="0" dirty="0" smtClean="0"/>
              <a:t>Заказчик и разработчик должны работать вместе над проектом каждый день</a:t>
            </a:r>
          </a:p>
          <a:p>
            <a:pPr marL="228600" indent="-228600">
              <a:buAutoNum type="arabicPeriod"/>
            </a:pPr>
            <a:r>
              <a:rPr lang="ru-RU" baseline="0" dirty="0" smtClean="0"/>
              <a:t>Над проектом работают заинтересованные люди. Давать им оборудование, поддерживать их нужды, верить им</a:t>
            </a:r>
          </a:p>
          <a:p>
            <a:pPr marL="228600" indent="-228600">
              <a:buAutoNum type="arabicPeriod"/>
            </a:pPr>
            <a:r>
              <a:rPr lang="ru-RU" baseline="0" dirty="0" smtClean="0"/>
              <a:t>Лучший способ владения информацией – это </a:t>
            </a:r>
            <a:r>
              <a:rPr lang="en-US" baseline="0" dirty="0" smtClean="0"/>
              <a:t>face-to-face</a:t>
            </a:r>
            <a:r>
              <a:rPr lang="ru-RU" baseline="0" dirty="0" smtClean="0"/>
              <a:t> общение</a:t>
            </a:r>
          </a:p>
          <a:p>
            <a:pPr marL="228600" indent="-228600">
              <a:buAutoNum type="arabicPeriod"/>
            </a:pPr>
            <a:r>
              <a:rPr lang="ru-RU" baseline="0" dirty="0" smtClean="0"/>
              <a:t>Работающее ПО – главный показатель прогресса</a:t>
            </a:r>
          </a:p>
          <a:p>
            <a:pPr marL="228600" indent="-228600">
              <a:buAutoNum type="arabicPeriod"/>
            </a:pPr>
            <a:r>
              <a:rPr lang="en-US" baseline="0" dirty="0" smtClean="0"/>
              <a:t>Agile</a:t>
            </a:r>
            <a:r>
              <a:rPr lang="ru-RU" baseline="0" dirty="0" smtClean="0"/>
              <a:t>-процесс поддерживает жизнеспособную разработку. Спонсоры, разработчики и пользователи должны иметь возможность быть в одном постоянном темпе все время</a:t>
            </a:r>
          </a:p>
          <a:p>
            <a:pPr marL="228600" indent="-228600">
              <a:buAutoNum type="arabicPeriod"/>
            </a:pPr>
            <a:r>
              <a:rPr lang="ru-RU" baseline="0" dirty="0" smtClean="0"/>
              <a:t>Непрерывное внимание к техническому превосходству и хорошему дизайну повышают цену скорости</a:t>
            </a:r>
          </a:p>
          <a:p>
            <a:pPr marL="228600" indent="-228600">
              <a:buAutoNum type="arabicPeriod"/>
            </a:pPr>
            <a:r>
              <a:rPr lang="ru-RU" baseline="0" dirty="0" smtClean="0"/>
              <a:t>Простота – искусство максимально извлекать пользу из невыполненной работы – самое важное</a:t>
            </a:r>
          </a:p>
          <a:p>
            <a:pPr marL="228600" indent="-228600">
              <a:buAutoNum type="arabicPeriod"/>
            </a:pPr>
            <a:r>
              <a:rPr lang="ru-RU" dirty="0" smtClean="0"/>
              <a:t>Самые лучшие архитектура, требования и дизайн являются следствием </a:t>
            </a:r>
            <a:r>
              <a:rPr lang="ru-RU" dirty="0" err="1" smtClean="0"/>
              <a:t>самоорганизованных</a:t>
            </a:r>
            <a:r>
              <a:rPr lang="ru-RU" dirty="0" smtClean="0"/>
              <a:t> команд</a:t>
            </a:r>
          </a:p>
          <a:p>
            <a:pPr marL="228600" indent="-228600">
              <a:buAutoNum type="arabicPeriod"/>
            </a:pPr>
            <a:r>
              <a:rPr lang="ru-RU" dirty="0" smtClean="0"/>
              <a:t>Регулярные размышления</a:t>
            </a:r>
            <a:r>
              <a:rPr lang="ru-RU" baseline="0" dirty="0" smtClean="0"/>
              <a:t> над тем, как быть еще более эффективным, затем улучшат их совместную работу.</a:t>
            </a:r>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Использование одного для всей команды подхода к разработке – одно</a:t>
            </a:r>
            <a:r>
              <a:rPr lang="ru-RU" baseline="0" dirty="0" smtClean="0"/>
              <a:t> из главных преимуществ </a:t>
            </a:r>
            <a:r>
              <a:rPr lang="en-US" baseline="0" dirty="0" smtClean="0"/>
              <a:t>Agile</a:t>
            </a:r>
            <a:r>
              <a:rPr lang="ru-RU" baseline="0" dirty="0" smtClean="0"/>
              <a:t>-разработки. </a:t>
            </a:r>
          </a:p>
          <a:p>
            <a:endParaRPr lang="ru-RU" baseline="0" dirty="0" smtClean="0"/>
          </a:p>
          <a:p>
            <a:r>
              <a:rPr lang="ru-RU" baseline="0" dirty="0" smtClean="0"/>
              <a:t>Его преимущества включают:</a:t>
            </a:r>
          </a:p>
          <a:p>
            <a:pPr>
              <a:buFontTx/>
              <a:buChar char="-"/>
            </a:pPr>
            <a:r>
              <a:rPr lang="ru-RU" baseline="0" dirty="0" smtClean="0"/>
              <a:t>Общение и взаимоотношения в команде дороже</a:t>
            </a:r>
          </a:p>
          <a:p>
            <a:pPr>
              <a:buFontTx/>
              <a:buChar char="-"/>
            </a:pPr>
            <a:r>
              <a:rPr lang="ru-RU" baseline="0" dirty="0" smtClean="0"/>
              <a:t>Делясь знаниями внутри команды, получаем команду, более довольную проектом</a:t>
            </a:r>
          </a:p>
          <a:p>
            <a:pPr>
              <a:buFontTx/>
              <a:buChar char="-"/>
            </a:pPr>
            <a:r>
              <a:rPr lang="ru-RU" baseline="0" dirty="0" smtClean="0"/>
              <a:t>Качество – ответственность каждого</a:t>
            </a:r>
          </a:p>
          <a:p>
            <a:pPr>
              <a:buFontTx/>
              <a:buNone/>
            </a:pPr>
            <a:endParaRPr lang="ru-RU" dirty="0" smtClean="0"/>
          </a:p>
          <a:p>
            <a:pPr>
              <a:buFontTx/>
              <a:buNone/>
            </a:pPr>
            <a:r>
              <a:rPr lang="ru-RU" dirty="0" smtClean="0"/>
              <a:t>Существование общего</a:t>
            </a:r>
            <a:r>
              <a:rPr lang="ru-RU" baseline="0" dirty="0" smtClean="0"/>
              <a:t> подхода к разработке является истинной причиной для того, чтобы тестеры, разработчики и представители бизнеса работали вместе на каждом этапе процесса разработки.</a:t>
            </a:r>
          </a:p>
          <a:p>
            <a:pPr>
              <a:buFontTx/>
              <a:buNone/>
            </a:pPr>
            <a:r>
              <a:rPr lang="ru-RU" dirty="0" smtClean="0"/>
              <a:t>Тестеры</a:t>
            </a:r>
            <a:r>
              <a:rPr lang="ru-RU" baseline="0" dirty="0" smtClean="0"/>
              <a:t> сотрудничают с разработчиками и представителями бизнеса для того, чтобы достичь необходимого уровня качества. </a:t>
            </a:r>
          </a:p>
          <a:p>
            <a:pPr>
              <a:buFontTx/>
              <a:buNone/>
            </a:pPr>
            <a:r>
              <a:rPr lang="ru-RU" baseline="0" dirty="0" smtClean="0"/>
              <a:t>Это включает в себя:</a:t>
            </a:r>
          </a:p>
          <a:p>
            <a:pPr>
              <a:buFontTx/>
              <a:buChar char="-"/>
            </a:pPr>
            <a:r>
              <a:rPr lang="ru-RU" baseline="0" dirty="0" smtClean="0"/>
              <a:t>Поддержку и сотрудничество с представителями бизнеса, чтобы создавать подходящие приемочные тесты</a:t>
            </a:r>
          </a:p>
          <a:p>
            <a:pPr>
              <a:buFontTx/>
              <a:buChar char="-"/>
            </a:pPr>
            <a:r>
              <a:rPr lang="ru-RU" baseline="0" dirty="0" smtClean="0"/>
              <a:t>Работа с разработчиками для согласования стратегии тестирования, постановки целей для авто тестирования</a:t>
            </a:r>
          </a:p>
          <a:p>
            <a:pPr>
              <a:buFontTx/>
              <a:buChar char="-"/>
            </a:pPr>
            <a:r>
              <a:rPr lang="ru-RU" baseline="0" dirty="0" smtClean="0"/>
              <a:t>Распространение знаний о продукте среди представителей других команд</a:t>
            </a:r>
          </a:p>
          <a:p>
            <a:pPr>
              <a:buFontTx/>
              <a:buChar char="-"/>
            </a:pPr>
            <a:r>
              <a:rPr lang="ru-RU" baseline="0" dirty="0" smtClean="0"/>
              <a:t>Влияние на разработку самого продукта</a:t>
            </a:r>
          </a:p>
          <a:p>
            <a:pPr>
              <a:buFontTx/>
              <a:buChar char="-"/>
            </a:pPr>
            <a:endParaRPr lang="ru-RU" baseline="0" dirty="0" smtClean="0"/>
          </a:p>
          <a:p>
            <a:pPr>
              <a:buFontTx/>
              <a:buNone/>
            </a:pPr>
            <a:r>
              <a:rPr lang="ru-RU" dirty="0" smtClean="0"/>
              <a:t>Все представители команды присутствуют на митингах,</a:t>
            </a:r>
            <a:r>
              <a:rPr lang="ru-RU" baseline="0" dirty="0" smtClean="0"/>
              <a:t> где:</a:t>
            </a:r>
          </a:p>
          <a:p>
            <a:pPr>
              <a:buFontTx/>
              <a:buChar char="-"/>
            </a:pPr>
            <a:r>
              <a:rPr lang="ru-RU" baseline="0" dirty="0" smtClean="0"/>
              <a:t>Обсуждают новые </a:t>
            </a:r>
            <a:r>
              <a:rPr lang="ru-RU" baseline="0" dirty="0" err="1" smtClean="0"/>
              <a:t>фичи</a:t>
            </a:r>
            <a:r>
              <a:rPr lang="ru-RU" baseline="0" dirty="0" smtClean="0"/>
              <a:t> и анализируют</a:t>
            </a:r>
          </a:p>
          <a:p>
            <a:pPr>
              <a:buFontTx/>
              <a:buChar char="-"/>
            </a:pPr>
            <a:r>
              <a:rPr lang="ru-RU" baseline="0" dirty="0" smtClean="0"/>
              <a:t>Представляют (показываю, рассказывают) новые </a:t>
            </a:r>
            <a:r>
              <a:rPr lang="ru-RU" baseline="0" dirty="0" err="1" smtClean="0"/>
              <a:t>фичи</a:t>
            </a:r>
            <a:endParaRPr lang="ru-RU" baseline="0" dirty="0" smtClean="0"/>
          </a:p>
          <a:p>
            <a:pPr>
              <a:buFontTx/>
              <a:buChar char="-"/>
            </a:pPr>
            <a:r>
              <a:rPr lang="ru-RU" baseline="0" dirty="0" smtClean="0"/>
              <a:t>Определяют время на разработку новых </a:t>
            </a:r>
            <a:r>
              <a:rPr lang="ru-RU" baseline="0" dirty="0" err="1" smtClean="0"/>
              <a:t>фичей</a:t>
            </a:r>
            <a:endParaRPr lang="ru-RU" baseline="0" dirty="0" smtClean="0"/>
          </a:p>
          <a:p>
            <a:pPr>
              <a:buFontTx/>
              <a:buChar char="-"/>
            </a:pPr>
            <a:endParaRPr lang="ru-RU" baseline="0" dirty="0" smtClean="0"/>
          </a:p>
          <a:p>
            <a:pPr>
              <a:buFontTx/>
              <a:buChar char="-"/>
            </a:pPr>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a:buFontTx/>
              <a:buNone/>
            </a:pPr>
            <a:r>
              <a:rPr lang="en-US" dirty="0" smtClean="0"/>
              <a:t>XP</a:t>
            </a:r>
            <a:r>
              <a:rPr lang="ru-RU" baseline="0" dirty="0" smtClean="0"/>
              <a:t> – один из гибких подходов к разработке ПО, включает в себя 5 достоинств:</a:t>
            </a:r>
          </a:p>
          <a:p>
            <a:pPr>
              <a:buFontTx/>
              <a:buNone/>
            </a:pPr>
            <a:r>
              <a:rPr lang="ru-RU" baseline="0" dirty="0" smtClean="0"/>
              <a:t>-общение</a:t>
            </a:r>
          </a:p>
          <a:p>
            <a:pPr>
              <a:buFontTx/>
              <a:buNone/>
            </a:pPr>
            <a:r>
              <a:rPr lang="ru-RU" baseline="0" dirty="0" smtClean="0"/>
              <a:t>-простота</a:t>
            </a:r>
          </a:p>
          <a:p>
            <a:pPr>
              <a:buFontTx/>
              <a:buNone/>
            </a:pPr>
            <a:r>
              <a:rPr lang="ru-RU" dirty="0" smtClean="0"/>
              <a:t>-обратная связь</a:t>
            </a:r>
          </a:p>
          <a:p>
            <a:pPr>
              <a:buFontTx/>
              <a:buNone/>
            </a:pPr>
            <a:r>
              <a:rPr lang="ru-RU" dirty="0" smtClean="0"/>
              <a:t>-смелость</a:t>
            </a:r>
          </a:p>
          <a:p>
            <a:pPr>
              <a:buFontTx/>
              <a:buNone/>
            </a:pPr>
            <a:r>
              <a:rPr lang="ru-RU" dirty="0" smtClean="0"/>
              <a:t>-уважение</a:t>
            </a:r>
          </a:p>
          <a:p>
            <a:pPr>
              <a:buFontTx/>
              <a:buNone/>
            </a:pPr>
            <a:endParaRPr lang="ru-RU" dirty="0" smtClean="0"/>
          </a:p>
          <a:p>
            <a:pPr>
              <a:buFontTx/>
              <a:buNone/>
            </a:pPr>
            <a:r>
              <a:rPr lang="ru-RU" dirty="0" smtClean="0"/>
              <a:t>В дополнение:</a:t>
            </a:r>
          </a:p>
          <a:p>
            <a:pPr>
              <a:buFontTx/>
              <a:buNone/>
            </a:pPr>
            <a:r>
              <a:rPr lang="ru-RU" dirty="0" smtClean="0"/>
              <a:t>-человечность</a:t>
            </a:r>
          </a:p>
          <a:p>
            <a:pPr>
              <a:buFontTx/>
              <a:buNone/>
            </a:pPr>
            <a:r>
              <a:rPr lang="ru-RU" dirty="0" smtClean="0"/>
              <a:t>-экономность</a:t>
            </a:r>
          </a:p>
          <a:p>
            <a:pPr>
              <a:buFontTx/>
              <a:buNone/>
            </a:pPr>
            <a:r>
              <a:rPr lang="ru-RU" dirty="0" smtClean="0"/>
              <a:t>-взаимная</a:t>
            </a:r>
            <a:r>
              <a:rPr lang="ru-RU" baseline="0" dirty="0" smtClean="0"/>
              <a:t> выгода</a:t>
            </a:r>
          </a:p>
          <a:p>
            <a:pPr>
              <a:buFontTx/>
              <a:buNone/>
            </a:pPr>
            <a:r>
              <a:rPr lang="ru-RU" baseline="0" dirty="0" smtClean="0"/>
              <a:t>-</a:t>
            </a:r>
            <a:r>
              <a:rPr lang="ru-RU" baseline="0" dirty="0" err="1" smtClean="0"/>
              <a:t>самоподобность</a:t>
            </a:r>
            <a:endParaRPr lang="ru-RU" baseline="0" dirty="0" smtClean="0"/>
          </a:p>
          <a:p>
            <a:pPr>
              <a:buFontTx/>
              <a:buNone/>
            </a:pPr>
            <a:r>
              <a:rPr lang="en-US" dirty="0" smtClean="0"/>
              <a:t>-</a:t>
            </a:r>
            <a:r>
              <a:rPr lang="ru-RU" dirty="0" smtClean="0"/>
              <a:t>усовершенствование</a:t>
            </a:r>
          </a:p>
          <a:p>
            <a:pPr>
              <a:buFontTx/>
              <a:buNone/>
            </a:pPr>
            <a:r>
              <a:rPr lang="ru-RU" dirty="0" smtClean="0"/>
              <a:t>-многообразие</a:t>
            </a:r>
          </a:p>
          <a:p>
            <a:pPr>
              <a:buFontTx/>
              <a:buNone/>
            </a:pPr>
            <a:r>
              <a:rPr lang="ru-RU" dirty="0" smtClean="0"/>
              <a:t>-обдумывание</a:t>
            </a:r>
          </a:p>
          <a:p>
            <a:pPr>
              <a:buFontTx/>
              <a:buNone/>
            </a:pPr>
            <a:r>
              <a:rPr lang="ru-RU" dirty="0" smtClean="0"/>
              <a:t>-технологический процесс</a:t>
            </a:r>
          </a:p>
          <a:p>
            <a:pPr>
              <a:buFontTx/>
              <a:buNone/>
            </a:pPr>
            <a:r>
              <a:rPr lang="ru-RU" dirty="0" smtClean="0"/>
              <a:t>-перспектива</a:t>
            </a:r>
          </a:p>
          <a:p>
            <a:pPr>
              <a:buFontTx/>
              <a:buNone/>
            </a:pPr>
            <a:r>
              <a:rPr lang="ru-RU" dirty="0" smtClean="0"/>
              <a:t>-резерв (методы защиты от сбоев путём дублирования основных устройств системы, добавлением избыточных данных в пересылаемое сообщение и т. п.)</a:t>
            </a:r>
          </a:p>
          <a:p>
            <a:pPr>
              <a:buFontTx/>
              <a:buNone/>
            </a:pPr>
            <a:r>
              <a:rPr lang="ru-RU" dirty="0" smtClean="0"/>
              <a:t>-качество</a:t>
            </a:r>
          </a:p>
          <a:p>
            <a:pPr>
              <a:buFontTx/>
              <a:buNone/>
            </a:pPr>
            <a:r>
              <a:rPr lang="ru-RU" dirty="0" smtClean="0"/>
              <a:t>-маленькие</a:t>
            </a:r>
            <a:r>
              <a:rPr lang="ru-RU" baseline="0" dirty="0" smtClean="0"/>
              <a:t> шаги</a:t>
            </a:r>
          </a:p>
          <a:p>
            <a:pPr>
              <a:buFontTx/>
              <a:buNone/>
            </a:pPr>
            <a:r>
              <a:rPr lang="ru-RU" baseline="0" dirty="0" smtClean="0"/>
              <a:t>-общая </a:t>
            </a:r>
            <a:r>
              <a:rPr lang="ru-RU" baseline="0" dirty="0" err="1" smtClean="0"/>
              <a:t>ответсвенность</a:t>
            </a:r>
            <a:endParaRPr lang="ru-RU" baseline="0" dirty="0" smtClean="0"/>
          </a:p>
          <a:p>
            <a:pPr>
              <a:buFontTx/>
              <a:buNone/>
            </a:pPr>
            <a:endParaRPr lang="ru-RU" baseline="0" dirty="0" smtClean="0"/>
          </a:p>
          <a:p>
            <a:pPr>
              <a:buFontTx/>
              <a:buNone/>
            </a:pPr>
            <a:r>
              <a:rPr lang="ru-RU" baseline="0" dirty="0" smtClean="0"/>
              <a:t>13 главных практик ХР:</a:t>
            </a:r>
          </a:p>
          <a:p>
            <a:pPr marL="228600" indent="-228600">
              <a:buFontTx/>
              <a:buAutoNum type="arabicPeriod"/>
            </a:pPr>
            <a:r>
              <a:rPr lang="ru-RU" baseline="0" dirty="0" smtClean="0"/>
              <a:t>Сидеть вместе</a:t>
            </a:r>
          </a:p>
          <a:p>
            <a:pPr marL="228600" indent="-228600">
              <a:buFontTx/>
              <a:buAutoNum type="arabicPeriod"/>
            </a:pPr>
            <a:r>
              <a:rPr lang="ru-RU" baseline="0" dirty="0" smtClean="0"/>
              <a:t>Вся команда (</a:t>
            </a:r>
            <a:r>
              <a:rPr lang="ru-RU" baseline="0" dirty="0" err="1" smtClean="0"/>
              <a:t>заказчик=пользователь</a:t>
            </a:r>
            <a:r>
              <a:rPr lang="ru-RU" baseline="0" dirty="0" smtClean="0"/>
              <a:t> всегда рядом)</a:t>
            </a:r>
          </a:p>
          <a:p>
            <a:pPr marL="228600" indent="-228600">
              <a:buFontTx/>
              <a:buAutoNum type="arabicPeriod"/>
            </a:pPr>
            <a:r>
              <a:rPr lang="ru-RU" baseline="0" dirty="0" smtClean="0"/>
              <a:t>Информативное рабочее пространство</a:t>
            </a:r>
          </a:p>
          <a:p>
            <a:pPr marL="228600" indent="-228600">
              <a:buFontTx/>
              <a:buAutoNum type="arabicPeriod"/>
            </a:pPr>
            <a:r>
              <a:rPr lang="ru-RU" baseline="0" dirty="0" smtClean="0"/>
              <a:t>Энергичная работа</a:t>
            </a:r>
          </a:p>
          <a:p>
            <a:pPr marL="228600" indent="-228600">
              <a:buFontTx/>
              <a:buAutoNum type="arabicPeriod"/>
            </a:pPr>
            <a:r>
              <a:rPr lang="ru-RU" baseline="0" dirty="0" smtClean="0"/>
              <a:t>Парное программирование</a:t>
            </a:r>
          </a:p>
          <a:p>
            <a:pPr marL="228600" indent="-228600">
              <a:buFontTx/>
              <a:buAutoNum type="arabicPeriod"/>
            </a:pPr>
            <a:r>
              <a:rPr lang="ru-RU" baseline="0" dirty="0" smtClean="0"/>
              <a:t>Истории (</a:t>
            </a:r>
            <a:r>
              <a:rPr lang="en-US" baseline="0" dirty="0" smtClean="0"/>
              <a:t>user stories </a:t>
            </a:r>
            <a:r>
              <a:rPr lang="ru-RU" baseline="0" dirty="0" smtClean="0"/>
              <a:t>описывают новые </a:t>
            </a:r>
            <a:r>
              <a:rPr lang="ru-RU" baseline="0" dirty="0" err="1" smtClean="0"/>
              <a:t>фичи</a:t>
            </a:r>
            <a:r>
              <a:rPr lang="ru-RU" baseline="0" dirty="0" smtClean="0"/>
              <a:t>, </a:t>
            </a:r>
            <a:r>
              <a:rPr lang="en-US" baseline="0" dirty="0" smtClean="0"/>
              <a:t>customer stories – </a:t>
            </a:r>
            <a:r>
              <a:rPr lang="ru-RU" baseline="0" dirty="0" smtClean="0"/>
              <a:t>пожелания заказчика)</a:t>
            </a:r>
          </a:p>
          <a:p>
            <a:pPr marL="228600" indent="-228600">
              <a:buFontTx/>
              <a:buAutoNum type="arabicPeriod"/>
            </a:pPr>
            <a:r>
              <a:rPr lang="ru-RU" baseline="0" dirty="0" smtClean="0"/>
              <a:t>Недельный цикл</a:t>
            </a:r>
          </a:p>
          <a:p>
            <a:pPr marL="228600" indent="-228600">
              <a:buFontTx/>
              <a:buAutoNum type="arabicPeriod"/>
            </a:pPr>
            <a:r>
              <a:rPr lang="ru-RU" baseline="0" dirty="0" smtClean="0"/>
              <a:t>Квартальный цикл</a:t>
            </a:r>
          </a:p>
          <a:p>
            <a:pPr marL="228600" indent="-228600">
              <a:buFontTx/>
              <a:buAutoNum type="arabicPeriod"/>
            </a:pPr>
            <a:r>
              <a:rPr lang="ru-RU" baseline="0" dirty="0" smtClean="0"/>
              <a:t>Резерв времени</a:t>
            </a:r>
          </a:p>
          <a:p>
            <a:pPr marL="228600" indent="-228600">
              <a:buFontTx/>
              <a:buAutoNum type="arabicPeriod"/>
            </a:pPr>
            <a:r>
              <a:rPr lang="ru-RU" baseline="0" dirty="0" smtClean="0"/>
              <a:t>10-минутный </a:t>
            </a:r>
            <a:r>
              <a:rPr lang="ru-RU" baseline="0" dirty="0" err="1" smtClean="0"/>
              <a:t>билд</a:t>
            </a:r>
            <a:endParaRPr lang="ru-RU" baseline="0" dirty="0" smtClean="0"/>
          </a:p>
          <a:p>
            <a:pPr marL="228600" indent="-228600">
              <a:buFontTx/>
              <a:buAutoNum type="arabicPeriod"/>
            </a:pPr>
            <a:r>
              <a:rPr lang="ru-RU" dirty="0" smtClean="0"/>
              <a:t>Непрерывная интеграция, </a:t>
            </a:r>
            <a:r>
              <a:rPr lang="ru-RU" dirty="0" err="1" smtClean="0"/>
              <a:t>рефакторинг</a:t>
            </a:r>
            <a:r>
              <a:rPr lang="ru-RU" dirty="0" smtClean="0"/>
              <a:t>,</a:t>
            </a:r>
            <a:r>
              <a:rPr lang="ru-RU" baseline="0" dirty="0" smtClean="0"/>
              <a:t> маленькие релизы</a:t>
            </a:r>
          </a:p>
          <a:p>
            <a:pPr marL="228600" indent="-228600">
              <a:buFontTx/>
              <a:buAutoNum type="arabicPeriod"/>
            </a:pPr>
            <a:r>
              <a:rPr lang="ru-RU" dirty="0" smtClean="0"/>
              <a:t>Тестирование прежде программирования</a:t>
            </a:r>
            <a:r>
              <a:rPr lang="ru-RU" baseline="0" dirty="0" smtClean="0"/>
              <a:t> (</a:t>
            </a:r>
            <a:r>
              <a:rPr lang="en-US" baseline="0" dirty="0" smtClean="0"/>
              <a:t>test-driven development</a:t>
            </a:r>
            <a:r>
              <a:rPr lang="ru-RU" baseline="0" dirty="0" smtClean="0"/>
              <a:t>)</a:t>
            </a:r>
            <a:endParaRPr lang="en-US" baseline="0" dirty="0" smtClean="0"/>
          </a:p>
          <a:p>
            <a:pPr marL="228600" indent="-228600">
              <a:buFontTx/>
              <a:buAutoNum type="arabicPeriod"/>
            </a:pPr>
            <a:r>
              <a:rPr lang="ru-RU" baseline="0" dirty="0" smtClean="0"/>
              <a:t>Увеличивающийся постепенно дизайн (проектирование от простого к сложному)</a:t>
            </a:r>
          </a:p>
          <a:p>
            <a:pPr marL="228600" indent="-228600">
              <a:buFontTx/>
              <a:buNone/>
            </a:pPr>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04-Feb-15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04-Feb-15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04-Feb-15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04-Feb-15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04-Feb-15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04-Feb-15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04-Feb-15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04-Feb-15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04-Feb-15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04-Feb-15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04-Feb-15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04-Feb-15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hyperlink" Target="mailto:kinnao@ua.f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429000" y="2362200"/>
            <a:ext cx="4648200" cy="1169551"/>
          </a:xfrm>
          <a:prstGeom prst="rect">
            <a:avLst/>
          </a:prstGeom>
          <a:gradFill flip="none" rotWithShape="1">
            <a:gsLst>
              <a:gs pos="0">
                <a:srgbClr val="76A9D4">
                  <a:lumMod val="0"/>
                  <a:lumOff val="100000"/>
                  <a:alpha val="0"/>
                </a:srgbClr>
              </a:gs>
              <a:gs pos="0">
                <a:schemeClr val="accent6">
                  <a:lumMod val="60000"/>
                  <a:lumOff val="40000"/>
                </a:schemeClr>
              </a:gs>
              <a:gs pos="100000">
                <a:schemeClr val="bg1">
                  <a:lumMod val="0"/>
                  <a:lumOff val="100000"/>
                  <a:alpha val="0"/>
                </a:schemeClr>
              </a:gs>
            </a:gsLst>
            <a:path path="circle">
              <a:fillToRect l="100000" t="100000"/>
            </a:path>
            <a:tileRect r="-100000" b="-100000"/>
          </a:gradFill>
          <a:ln>
            <a:noFill/>
          </a:ln>
          <a:effectLst>
            <a:outerShdw blurRad="76200" dir="18900000" sy="23000" kx="-1200000" algn="bl" rotWithShape="0">
              <a:prstClr val="black">
                <a:alpha val="20000"/>
              </a:prstClr>
            </a:outerShdw>
          </a:effectLst>
        </p:spPr>
        <p:txBody>
          <a:bodyPr wrap="squar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Testing Throughout the Software Life Cycle </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766645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1" y="533400"/>
            <a:ext cx="8147248" cy="646331"/>
          </a:xfrm>
          <a:prstGeom prst="rect">
            <a:avLst/>
          </a:prstGeom>
          <a:noFill/>
        </p:spPr>
        <p:txBody>
          <a:bodyPr wrap="squar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Agile Team</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5" name="Rectangle 3"/>
          <p:cNvSpPr/>
          <p:nvPr/>
        </p:nvSpPr>
        <p:spPr>
          <a:xfrm>
            <a:off x="971600" y="1124744"/>
            <a:ext cx="7128792" cy="1815882"/>
          </a:xfrm>
          <a:prstGeom prst="rect">
            <a:avLst/>
          </a:prstGeom>
        </p:spPr>
        <p:txBody>
          <a:bodyPr wrap="square">
            <a:spAutoFit/>
          </a:bodyPr>
          <a:lstStyle/>
          <a:p>
            <a:r>
              <a:rPr lang="en-US" sz="1400" dirty="0" smtClean="0"/>
              <a:t>The use of a </a:t>
            </a:r>
            <a:r>
              <a:rPr lang="en-US" sz="1400" b="1" u="sng" dirty="0" smtClean="0"/>
              <a:t>whole-team approach</a:t>
            </a:r>
            <a:r>
              <a:rPr lang="en-US" sz="1400" dirty="0" smtClean="0"/>
              <a:t> to product development is one of the main benefits of Agile development. </a:t>
            </a:r>
            <a:endParaRPr lang="en-US" sz="1400" dirty="0" smtClean="0"/>
          </a:p>
          <a:p>
            <a:endParaRPr lang="en-US" sz="1400" dirty="0" smtClean="0"/>
          </a:p>
          <a:p>
            <a:r>
              <a:rPr lang="en-US" sz="1400" b="1" u="sng" dirty="0" smtClean="0"/>
              <a:t>Its </a:t>
            </a:r>
            <a:r>
              <a:rPr lang="en-US" sz="1400" b="1" u="sng" dirty="0" smtClean="0"/>
              <a:t>benefits </a:t>
            </a:r>
            <a:r>
              <a:rPr lang="en-US" sz="1400" b="1" u="sng" dirty="0" smtClean="0"/>
              <a:t>include</a:t>
            </a:r>
            <a:r>
              <a:rPr lang="en-US" sz="1400" dirty="0" smtClean="0"/>
              <a:t>:</a:t>
            </a:r>
          </a:p>
          <a:p>
            <a:pPr lvl="1">
              <a:buFont typeface="Wingdings" pitchFamily="2" charset="2"/>
              <a:buChar char="Ø"/>
            </a:pPr>
            <a:r>
              <a:rPr lang="en-US" sz="1400" dirty="0" smtClean="0"/>
              <a:t>Enhancing </a:t>
            </a:r>
            <a:r>
              <a:rPr lang="en-US" sz="1400" dirty="0" smtClean="0"/>
              <a:t>communication and collaboration within the </a:t>
            </a:r>
            <a:r>
              <a:rPr lang="en-US" sz="1400" dirty="0" smtClean="0"/>
              <a:t>team</a:t>
            </a:r>
          </a:p>
          <a:p>
            <a:pPr lvl="1">
              <a:buFont typeface="Wingdings" pitchFamily="2" charset="2"/>
              <a:buChar char="Ø"/>
            </a:pPr>
            <a:r>
              <a:rPr lang="en-US" sz="1400" dirty="0" smtClean="0"/>
              <a:t>Enabling </a:t>
            </a:r>
            <a:r>
              <a:rPr lang="en-US" sz="1400" dirty="0" smtClean="0"/>
              <a:t>the various skill sets within the team to be leveraged to the benefit of the </a:t>
            </a:r>
            <a:r>
              <a:rPr lang="en-US" sz="1400" dirty="0" smtClean="0"/>
              <a:t>project</a:t>
            </a:r>
          </a:p>
          <a:p>
            <a:pPr lvl="1">
              <a:buFont typeface="Wingdings" pitchFamily="2" charset="2"/>
              <a:buChar char="Ø"/>
            </a:pPr>
            <a:r>
              <a:rPr lang="en-US" sz="1400" dirty="0" smtClean="0"/>
              <a:t>Making </a:t>
            </a:r>
            <a:r>
              <a:rPr lang="en-US" sz="1400" dirty="0" smtClean="0"/>
              <a:t>quality everyone’s responsibility</a:t>
            </a:r>
            <a:endParaRPr lang="en-US" sz="1400" dirty="0"/>
          </a:p>
        </p:txBody>
      </p:sp>
      <p:pic>
        <p:nvPicPr>
          <p:cNvPr id="1026" name="Picture 2"/>
          <p:cNvPicPr>
            <a:picLocks noChangeAspect="1" noChangeArrowheads="1"/>
          </p:cNvPicPr>
          <p:nvPr/>
        </p:nvPicPr>
        <p:blipFill>
          <a:blip r:embed="rId3" cstate="print"/>
          <a:srcRect/>
          <a:stretch>
            <a:fillRect/>
          </a:stretch>
        </p:blipFill>
        <p:spPr bwMode="auto">
          <a:xfrm>
            <a:off x="1043608" y="2996952"/>
            <a:ext cx="5760640" cy="3141125"/>
          </a:xfrm>
          <a:prstGeom prst="rect">
            <a:avLst/>
          </a:prstGeom>
          <a:noFill/>
          <a:ln w="9525">
            <a:noFill/>
            <a:miter lim="800000"/>
            <a:headEnd/>
            <a:tailEnd/>
          </a:ln>
        </p:spPr>
      </p:pic>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1" y="533400"/>
            <a:ext cx="8147248" cy="646331"/>
          </a:xfrm>
          <a:prstGeom prst="rect">
            <a:avLst/>
          </a:prstGeom>
          <a:noFill/>
        </p:spPr>
        <p:txBody>
          <a:bodyPr wrap="squar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Extreme Programming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5" name="Rectangle 3"/>
          <p:cNvSpPr/>
          <p:nvPr/>
        </p:nvSpPr>
        <p:spPr>
          <a:xfrm>
            <a:off x="971600" y="1196752"/>
            <a:ext cx="7128792" cy="2339102"/>
          </a:xfrm>
          <a:prstGeom prst="rect">
            <a:avLst/>
          </a:prstGeom>
        </p:spPr>
        <p:txBody>
          <a:bodyPr wrap="square">
            <a:spAutoFit/>
          </a:bodyPr>
          <a:lstStyle/>
          <a:p>
            <a:r>
              <a:rPr lang="en-US" sz="1600" b="1" u="sng" dirty="0" smtClean="0"/>
              <a:t>XP embraces five values to guide development</a:t>
            </a:r>
            <a:r>
              <a:rPr lang="en-US" sz="1600" dirty="0" smtClean="0"/>
              <a:t>: communication, simplicity, feedback, courage, and respect</a:t>
            </a:r>
            <a:r>
              <a:rPr lang="en-US" sz="1600" dirty="0" smtClean="0"/>
              <a:t>.</a:t>
            </a:r>
          </a:p>
          <a:p>
            <a:endParaRPr lang="en-US" sz="1600" dirty="0" smtClean="0"/>
          </a:p>
          <a:p>
            <a:r>
              <a:rPr lang="en-US" sz="1600" b="1" u="sng" dirty="0" smtClean="0"/>
              <a:t>XP describes a set of principles as additional guidelines</a:t>
            </a:r>
            <a:r>
              <a:rPr lang="en-US" sz="1600" dirty="0" smtClean="0"/>
              <a:t>: humanity, economics, mutual benefit, </a:t>
            </a:r>
            <a:r>
              <a:rPr lang="en-US" sz="1600" dirty="0" smtClean="0"/>
              <a:t>self similarity, </a:t>
            </a:r>
            <a:r>
              <a:rPr lang="en-US" sz="1600" dirty="0" smtClean="0"/>
              <a:t>improvement, diversity, reflection, flow, opportunity, redundancy, failure, quality, baby steps, and accepted responsibility</a:t>
            </a:r>
            <a:r>
              <a:rPr lang="en-US" sz="1600" dirty="0" smtClean="0"/>
              <a:t>.</a:t>
            </a:r>
          </a:p>
          <a:p>
            <a:endParaRPr lang="en-US" sz="1600" dirty="0" smtClean="0"/>
          </a:p>
          <a:p>
            <a:r>
              <a:rPr lang="en-US" sz="1600" b="1" u="sng" dirty="0" smtClean="0"/>
              <a:t>XP describes thirteen primary practices</a:t>
            </a:r>
            <a:r>
              <a:rPr lang="en-US" sz="1600" dirty="0" smtClean="0"/>
              <a:t>: </a:t>
            </a:r>
            <a:endParaRPr lang="en-US" sz="1600" dirty="0" smtClean="0"/>
          </a:p>
          <a:p>
            <a:endParaRPr lang="en-US" dirty="0" smtClean="0"/>
          </a:p>
        </p:txBody>
      </p:sp>
      <p:graphicFrame>
        <p:nvGraphicFramePr>
          <p:cNvPr id="6" name="Таблица 5"/>
          <p:cNvGraphicFramePr>
            <a:graphicFrameLocks noGrp="1"/>
          </p:cNvGraphicFramePr>
          <p:nvPr/>
        </p:nvGraphicFramePr>
        <p:xfrm>
          <a:off x="971600" y="3429000"/>
          <a:ext cx="7297346" cy="2221324"/>
        </p:xfrm>
        <a:graphic>
          <a:graphicData uri="http://schemas.openxmlformats.org/drawingml/2006/table">
            <a:tbl>
              <a:tblPr firstRow="1" bandRow="1">
                <a:tableStyleId>{2D5ABB26-0587-4C30-8999-92F81FD0307C}</a:tableStyleId>
              </a:tblPr>
              <a:tblGrid>
                <a:gridCol w="3648673"/>
                <a:gridCol w="3648673"/>
              </a:tblGrid>
              <a:tr h="317332">
                <a:tc>
                  <a:txBody>
                    <a:bodyPr/>
                    <a:lstStyle/>
                    <a:p>
                      <a:pPr>
                        <a:buFont typeface="Wingdings" pitchFamily="2" charset="2"/>
                        <a:buChar char="Ø"/>
                      </a:pPr>
                      <a:r>
                        <a:rPr lang="en-US" sz="1400" dirty="0" smtClean="0"/>
                        <a:t>Sit together</a:t>
                      </a:r>
                      <a:endParaRPr lang="ru-RU" sz="1400" dirty="0"/>
                    </a:p>
                  </a:txBody>
                  <a:tcPr/>
                </a:tc>
                <a:tc>
                  <a:txBody>
                    <a:bodyPr/>
                    <a:lstStyle/>
                    <a:p>
                      <a:pPr>
                        <a:buFont typeface="Wingdings" pitchFamily="2" charset="2"/>
                        <a:buChar char="Ø"/>
                      </a:pPr>
                      <a:r>
                        <a:rPr lang="en-US" sz="1400" dirty="0" smtClean="0"/>
                        <a:t>Quarterly cycle</a:t>
                      </a:r>
                      <a:endParaRPr lang="ru-RU" sz="1400" dirty="0"/>
                    </a:p>
                  </a:txBody>
                  <a:tcPr/>
                </a:tc>
              </a:tr>
              <a:tr h="317332">
                <a:tc>
                  <a:txBody>
                    <a:bodyPr/>
                    <a:lstStyle/>
                    <a:p>
                      <a:pPr>
                        <a:buFont typeface="Wingdings" pitchFamily="2" charset="2"/>
                        <a:buChar char="Ø"/>
                      </a:pPr>
                      <a:r>
                        <a:rPr lang="en-US" sz="1400" dirty="0" smtClean="0"/>
                        <a:t>Whole team</a:t>
                      </a:r>
                      <a:endParaRPr lang="ru-RU" sz="1400" dirty="0"/>
                    </a:p>
                  </a:txBody>
                  <a:tcPr/>
                </a:tc>
                <a:tc>
                  <a:txBody>
                    <a:bodyPr/>
                    <a:lstStyle/>
                    <a:p>
                      <a:pPr>
                        <a:buFont typeface="Wingdings" pitchFamily="2" charset="2"/>
                        <a:buChar char="Ø"/>
                      </a:pPr>
                      <a:r>
                        <a:rPr lang="en-US" sz="1400" dirty="0" smtClean="0"/>
                        <a:t>Slack</a:t>
                      </a:r>
                      <a:endParaRPr lang="ru-RU" sz="1400" dirty="0"/>
                    </a:p>
                  </a:txBody>
                  <a:tcPr/>
                </a:tc>
              </a:tr>
              <a:tr h="317332">
                <a:tc>
                  <a:txBody>
                    <a:bodyPr/>
                    <a:lstStyle/>
                    <a:p>
                      <a:pPr>
                        <a:buFont typeface="Wingdings" pitchFamily="2" charset="2"/>
                        <a:buChar char="Ø"/>
                      </a:pPr>
                      <a:r>
                        <a:rPr lang="en-US" sz="1400" dirty="0" smtClean="0"/>
                        <a:t>Informative workspace</a:t>
                      </a:r>
                      <a:endParaRPr lang="ru-RU" sz="1400" dirty="0"/>
                    </a:p>
                  </a:txBody>
                  <a:tcPr/>
                </a:tc>
                <a:tc>
                  <a:txBody>
                    <a:bodyPr/>
                    <a:lstStyle/>
                    <a:p>
                      <a:pPr>
                        <a:buFont typeface="Wingdings" pitchFamily="2" charset="2"/>
                        <a:buChar char="Ø"/>
                      </a:pPr>
                      <a:r>
                        <a:rPr lang="en-US" sz="1400" dirty="0" smtClean="0"/>
                        <a:t>Ten-minutes build</a:t>
                      </a:r>
                      <a:endParaRPr lang="ru-RU" sz="1400" dirty="0"/>
                    </a:p>
                  </a:txBody>
                  <a:tcPr/>
                </a:tc>
              </a:tr>
              <a:tr h="317332">
                <a:tc>
                  <a:txBody>
                    <a:bodyPr/>
                    <a:lstStyle/>
                    <a:p>
                      <a:pPr>
                        <a:buFont typeface="Wingdings" pitchFamily="2" charset="2"/>
                        <a:buChar char="Ø"/>
                      </a:pPr>
                      <a:r>
                        <a:rPr lang="en-US" sz="1400" dirty="0" smtClean="0"/>
                        <a:t>Energized work</a:t>
                      </a:r>
                      <a:endParaRPr lang="ru-RU" sz="1400" dirty="0"/>
                    </a:p>
                  </a:txBody>
                  <a:tcPr/>
                </a:tc>
                <a:tc>
                  <a:txBody>
                    <a:bodyPr/>
                    <a:lstStyle/>
                    <a:p>
                      <a:pPr>
                        <a:buFont typeface="Wingdings" pitchFamily="2" charset="2"/>
                        <a:buChar char="Ø"/>
                      </a:pPr>
                      <a:r>
                        <a:rPr lang="en-US" sz="1400" dirty="0" smtClean="0"/>
                        <a:t>Continues integration</a:t>
                      </a:r>
                      <a:endParaRPr lang="ru-RU" sz="1400" dirty="0"/>
                    </a:p>
                  </a:txBody>
                  <a:tcPr/>
                </a:tc>
              </a:tr>
              <a:tr h="317332">
                <a:tc>
                  <a:txBody>
                    <a:bodyPr/>
                    <a:lstStyle/>
                    <a:p>
                      <a:pPr>
                        <a:buFont typeface="Wingdings" pitchFamily="2" charset="2"/>
                        <a:buChar char="Ø"/>
                      </a:pPr>
                      <a:r>
                        <a:rPr lang="en-US" sz="1400" dirty="0" smtClean="0"/>
                        <a:t>Pair programming</a:t>
                      </a:r>
                      <a:endParaRPr lang="ru-RU" sz="1400" dirty="0"/>
                    </a:p>
                  </a:txBody>
                  <a:tcPr/>
                </a:tc>
                <a:tc>
                  <a:txBody>
                    <a:bodyPr/>
                    <a:lstStyle/>
                    <a:p>
                      <a:pPr>
                        <a:buFont typeface="Wingdings" pitchFamily="2" charset="2"/>
                        <a:buChar char="Ø"/>
                      </a:pPr>
                      <a:r>
                        <a:rPr lang="en-US" sz="1400" dirty="0" smtClean="0"/>
                        <a:t>Test first programming</a:t>
                      </a:r>
                      <a:endParaRPr lang="ru-RU" sz="1400" dirty="0"/>
                    </a:p>
                  </a:txBody>
                  <a:tcPr/>
                </a:tc>
              </a:tr>
              <a:tr h="317332">
                <a:tc>
                  <a:txBody>
                    <a:bodyPr/>
                    <a:lstStyle/>
                    <a:p>
                      <a:pPr>
                        <a:buFont typeface="Wingdings" pitchFamily="2" charset="2"/>
                        <a:buChar char="Ø"/>
                      </a:pPr>
                      <a:r>
                        <a:rPr lang="en-US" sz="1400" dirty="0" smtClean="0"/>
                        <a:t>Stories</a:t>
                      </a:r>
                      <a:endParaRPr lang="ru-RU" sz="1400" dirty="0"/>
                    </a:p>
                  </a:txBody>
                  <a:tcPr/>
                </a:tc>
                <a:tc>
                  <a:txBody>
                    <a:bodyPr/>
                    <a:lstStyle/>
                    <a:p>
                      <a:pPr>
                        <a:buFont typeface="Wingdings" pitchFamily="2" charset="2"/>
                        <a:buChar char="Ø"/>
                      </a:pPr>
                      <a:r>
                        <a:rPr lang="en-US" sz="1400" dirty="0" smtClean="0"/>
                        <a:t>Incremental</a:t>
                      </a:r>
                      <a:r>
                        <a:rPr lang="en-US" sz="1400" baseline="0" dirty="0" smtClean="0"/>
                        <a:t> design</a:t>
                      </a:r>
                      <a:endParaRPr lang="ru-RU" sz="1400" dirty="0"/>
                    </a:p>
                  </a:txBody>
                  <a:tcPr/>
                </a:tc>
              </a:tr>
              <a:tr h="317332">
                <a:tc>
                  <a:txBody>
                    <a:bodyPr/>
                    <a:lstStyle/>
                    <a:p>
                      <a:pPr>
                        <a:buFont typeface="Wingdings" pitchFamily="2" charset="2"/>
                        <a:buChar char="Ø"/>
                      </a:pPr>
                      <a:r>
                        <a:rPr lang="en-US" sz="1400" dirty="0" smtClean="0"/>
                        <a:t>Weekly cycle</a:t>
                      </a:r>
                      <a:endParaRPr lang="ru-RU" sz="1400" dirty="0"/>
                    </a:p>
                  </a:txBody>
                  <a:tcPr/>
                </a:tc>
                <a:tc>
                  <a:txBody>
                    <a:bodyPr/>
                    <a:lstStyle/>
                    <a:p>
                      <a:endParaRPr lang="ru-RU" sz="1400" dirty="0"/>
                    </a:p>
                  </a:txBody>
                  <a:tcPr/>
                </a:tc>
              </a:tr>
            </a:tbl>
          </a:graphicData>
        </a:graphic>
      </p:graphicFrame>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1" y="533400"/>
            <a:ext cx="8147248" cy="646331"/>
          </a:xfrm>
          <a:prstGeom prst="rect">
            <a:avLst/>
          </a:prstGeom>
          <a:noFill/>
        </p:spPr>
        <p:txBody>
          <a:bodyPr wrap="squar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Scrum</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5" name="Rectangle 3"/>
          <p:cNvSpPr/>
          <p:nvPr/>
        </p:nvSpPr>
        <p:spPr>
          <a:xfrm>
            <a:off x="971600" y="1147966"/>
            <a:ext cx="7128792" cy="5078313"/>
          </a:xfrm>
          <a:prstGeom prst="rect">
            <a:avLst/>
          </a:prstGeom>
        </p:spPr>
        <p:txBody>
          <a:bodyPr wrap="square">
            <a:spAutoFit/>
          </a:bodyPr>
          <a:lstStyle/>
          <a:p>
            <a:r>
              <a:rPr lang="en-US" b="1" u="sng" dirty="0" smtClean="0"/>
              <a:t>Scrum</a:t>
            </a:r>
            <a:r>
              <a:rPr lang="en-US" dirty="0" smtClean="0"/>
              <a:t> is an Agile management framework which contains the following constituent instruments and </a:t>
            </a:r>
            <a:r>
              <a:rPr lang="en-US" dirty="0" smtClean="0"/>
              <a:t>practices:</a:t>
            </a:r>
          </a:p>
          <a:p>
            <a:pPr lvl="1">
              <a:buFont typeface="Wingdings" pitchFamily="2" charset="2"/>
              <a:buChar char="Ø"/>
            </a:pPr>
            <a:r>
              <a:rPr lang="en-US" dirty="0" smtClean="0"/>
              <a:t>Sprint</a:t>
            </a:r>
          </a:p>
          <a:p>
            <a:pPr lvl="1">
              <a:buFont typeface="Wingdings" pitchFamily="2" charset="2"/>
              <a:buChar char="Ø"/>
            </a:pPr>
            <a:r>
              <a:rPr lang="en-US" dirty="0" smtClean="0"/>
              <a:t>Product Increment</a:t>
            </a:r>
          </a:p>
          <a:p>
            <a:pPr lvl="1">
              <a:buFont typeface="Wingdings" pitchFamily="2" charset="2"/>
              <a:buChar char="Ø"/>
            </a:pPr>
            <a:r>
              <a:rPr lang="en-US" dirty="0" smtClean="0"/>
              <a:t>Product Backlog</a:t>
            </a:r>
          </a:p>
          <a:p>
            <a:pPr lvl="1">
              <a:buFont typeface="Wingdings" pitchFamily="2" charset="2"/>
              <a:buChar char="Ø"/>
            </a:pPr>
            <a:r>
              <a:rPr lang="en-US" dirty="0" smtClean="0"/>
              <a:t>Sprint Backlog</a:t>
            </a:r>
          </a:p>
          <a:p>
            <a:pPr lvl="1">
              <a:buFont typeface="Wingdings" pitchFamily="2" charset="2"/>
              <a:buChar char="Ø"/>
            </a:pPr>
            <a:r>
              <a:rPr lang="en-US" dirty="0" smtClean="0"/>
              <a:t>Definition </a:t>
            </a:r>
            <a:r>
              <a:rPr lang="en-US" dirty="0" smtClean="0"/>
              <a:t>of </a:t>
            </a:r>
            <a:r>
              <a:rPr lang="en-US" dirty="0" smtClean="0"/>
              <a:t>Done</a:t>
            </a:r>
          </a:p>
          <a:p>
            <a:pPr lvl="1">
              <a:buFont typeface="Wingdings" pitchFamily="2" charset="2"/>
              <a:buChar char="Ø"/>
            </a:pPr>
            <a:r>
              <a:rPr lang="en-US" dirty="0" err="1" smtClean="0"/>
              <a:t>Timeboxing</a:t>
            </a:r>
            <a:endParaRPr lang="en-US" dirty="0" smtClean="0"/>
          </a:p>
          <a:p>
            <a:pPr lvl="1">
              <a:buFont typeface="Wingdings" pitchFamily="2" charset="2"/>
              <a:buChar char="Ø"/>
            </a:pPr>
            <a:r>
              <a:rPr lang="en-US" dirty="0" smtClean="0"/>
              <a:t>Transparency</a:t>
            </a:r>
          </a:p>
          <a:p>
            <a:endParaRPr lang="en-US" dirty="0" smtClean="0"/>
          </a:p>
          <a:p>
            <a:r>
              <a:rPr lang="en-US" b="1" u="sng" dirty="0" smtClean="0"/>
              <a:t>Scrum </a:t>
            </a:r>
            <a:r>
              <a:rPr lang="en-US" b="1" u="sng" dirty="0" smtClean="0"/>
              <a:t>defines three roles</a:t>
            </a:r>
            <a:r>
              <a:rPr lang="en-US" dirty="0" smtClean="0"/>
              <a:t>:</a:t>
            </a:r>
          </a:p>
          <a:p>
            <a:pPr lvl="1">
              <a:buFont typeface="Wingdings" pitchFamily="2" charset="2"/>
              <a:buChar char="Ø"/>
            </a:pPr>
            <a:r>
              <a:rPr lang="en-US" dirty="0" smtClean="0"/>
              <a:t>Scrum Master</a:t>
            </a:r>
          </a:p>
          <a:p>
            <a:pPr lvl="1">
              <a:buFont typeface="Wingdings" pitchFamily="2" charset="2"/>
              <a:buChar char="Ø"/>
            </a:pPr>
            <a:r>
              <a:rPr lang="en-US" dirty="0" smtClean="0"/>
              <a:t>Product Owner</a:t>
            </a:r>
          </a:p>
          <a:p>
            <a:pPr lvl="1">
              <a:buFont typeface="Wingdings" pitchFamily="2" charset="2"/>
              <a:buChar char="Ø"/>
            </a:pPr>
            <a:r>
              <a:rPr lang="en-US" dirty="0" smtClean="0"/>
              <a:t>Development Team</a:t>
            </a:r>
          </a:p>
          <a:p>
            <a:pPr lvl="1"/>
            <a:endParaRPr lang="en-US" dirty="0" smtClean="0"/>
          </a:p>
          <a:p>
            <a:r>
              <a:rPr lang="en-US" u="sng" dirty="0" smtClean="0"/>
              <a:t>Scrum (as opposed to XP) </a:t>
            </a:r>
            <a:r>
              <a:rPr lang="en-US" dirty="0" smtClean="0"/>
              <a:t>does not dictate specific software development techniques (e.g., test first programming). In addition, Scrum does not provide guidance on how testing has to be done in a Scrum project.</a:t>
            </a:r>
            <a:endParaRPr lang="en-US" dirty="0" smtClean="0"/>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1" y="533400"/>
            <a:ext cx="8147248" cy="646331"/>
          </a:xfrm>
          <a:prstGeom prst="rect">
            <a:avLst/>
          </a:prstGeom>
          <a:noFill/>
        </p:spPr>
        <p:txBody>
          <a:bodyPr wrap="square" rtlCol="0">
            <a:spAutoFit/>
          </a:bodyPr>
          <a:lstStyle/>
          <a:p>
            <a:r>
              <a:rPr lang="en-US" sz="3500" dirty="0" err="1" smtClean="0">
                <a:solidFill>
                  <a:schemeClr val="tx1">
                    <a:lumMod val="65000"/>
                    <a:lumOff val="35000"/>
                  </a:schemeClr>
                </a:solidFill>
                <a:effectLst>
                  <a:outerShdw blurRad="38100" dist="38100" dir="2700000" algn="tl">
                    <a:srgbClr val="000000">
                      <a:alpha val="43137"/>
                    </a:srgbClr>
                  </a:outerShdw>
                </a:effectLst>
              </a:rPr>
              <a:t>Kanban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5" name="Rectangle 3"/>
          <p:cNvSpPr/>
          <p:nvPr/>
        </p:nvSpPr>
        <p:spPr>
          <a:xfrm>
            <a:off x="971600" y="1147966"/>
            <a:ext cx="7128792" cy="4801314"/>
          </a:xfrm>
          <a:prstGeom prst="rect">
            <a:avLst/>
          </a:prstGeom>
        </p:spPr>
        <p:txBody>
          <a:bodyPr wrap="square">
            <a:spAutoFit/>
          </a:bodyPr>
          <a:lstStyle/>
          <a:p>
            <a:r>
              <a:rPr lang="en-US" b="1" u="sng" dirty="0" err="1" smtClean="0"/>
              <a:t>Kanban</a:t>
            </a:r>
            <a:r>
              <a:rPr lang="en-US" dirty="0" smtClean="0"/>
              <a:t> </a:t>
            </a:r>
            <a:r>
              <a:rPr lang="en-US" dirty="0" smtClean="0"/>
              <a:t>is a management approach that is sometimes used in Agile projects.   The general objective is to visualize and optimize the flow of work within a value-added chain</a:t>
            </a:r>
            <a:r>
              <a:rPr lang="en-US" dirty="0" smtClean="0"/>
              <a:t>.</a:t>
            </a:r>
          </a:p>
          <a:p>
            <a:endParaRPr lang="en-US" dirty="0" smtClean="0"/>
          </a:p>
          <a:p>
            <a:r>
              <a:rPr lang="en-US" b="1" u="sng" dirty="0" err="1" smtClean="0"/>
              <a:t>Kanban</a:t>
            </a:r>
            <a:r>
              <a:rPr lang="en-US" b="1" u="sng" dirty="0" smtClean="0"/>
              <a:t> </a:t>
            </a:r>
            <a:r>
              <a:rPr lang="en-US" b="1" u="sng" dirty="0" smtClean="0"/>
              <a:t>utilizes three </a:t>
            </a:r>
            <a:r>
              <a:rPr lang="en-US" b="1" u="sng" dirty="0" smtClean="0"/>
              <a:t>instruments:</a:t>
            </a:r>
          </a:p>
          <a:p>
            <a:pPr lvl="1">
              <a:buFont typeface="Wingdings" pitchFamily="2" charset="2"/>
              <a:buChar char="Ø"/>
            </a:pPr>
            <a:r>
              <a:rPr lang="en-US" b="1" i="1" dirty="0" err="1" smtClean="0"/>
              <a:t>Kanban</a:t>
            </a:r>
            <a:r>
              <a:rPr lang="en-US" b="1" i="1" dirty="0" smtClean="0"/>
              <a:t> Board</a:t>
            </a:r>
            <a:r>
              <a:rPr lang="en-US" dirty="0" smtClean="0"/>
              <a:t>: The value chain to be managed is visualized by a </a:t>
            </a:r>
            <a:r>
              <a:rPr lang="en-US" dirty="0" err="1" smtClean="0"/>
              <a:t>Kanban</a:t>
            </a:r>
            <a:r>
              <a:rPr lang="en-US" dirty="0" smtClean="0"/>
              <a:t> board. Each column shows a station, which is a set of related activities, e.g., development or testing. The items to be produced or tasks to be processed are symbolized by tickets moving from left to right across the board through the </a:t>
            </a:r>
            <a:r>
              <a:rPr lang="en-US" dirty="0" smtClean="0"/>
              <a:t>stations.</a:t>
            </a:r>
          </a:p>
          <a:p>
            <a:pPr lvl="1">
              <a:buFont typeface="Wingdings" pitchFamily="2" charset="2"/>
              <a:buChar char="Ø"/>
            </a:pPr>
            <a:r>
              <a:rPr lang="en-US" b="1" i="1" dirty="0" smtClean="0"/>
              <a:t>Work-in-Progress </a:t>
            </a:r>
            <a:r>
              <a:rPr lang="en-US" b="1" i="1" dirty="0" smtClean="0"/>
              <a:t>Limit</a:t>
            </a:r>
            <a:r>
              <a:rPr lang="en-US" dirty="0" smtClean="0"/>
              <a:t>: The amount of parallel active tasks is strictly limited. This is controlled by the maximum number of tickets allowed for a station and/or globally for the board. Whenever a station has free capacity, the worker pulls a ticket from the predecessor </a:t>
            </a:r>
            <a:r>
              <a:rPr lang="en-US" dirty="0" smtClean="0"/>
              <a:t>station.</a:t>
            </a:r>
          </a:p>
          <a:p>
            <a:pPr lvl="1">
              <a:buFont typeface="Wingdings" pitchFamily="2" charset="2"/>
              <a:buChar char="Ø"/>
            </a:pPr>
            <a:r>
              <a:rPr lang="en-US" b="1" i="1" dirty="0" smtClean="0"/>
              <a:t>Lead </a:t>
            </a:r>
            <a:r>
              <a:rPr lang="en-US" b="1" i="1" dirty="0" smtClean="0"/>
              <a:t>Time</a:t>
            </a:r>
            <a:r>
              <a:rPr lang="en-US" dirty="0" smtClean="0"/>
              <a:t>: </a:t>
            </a:r>
            <a:r>
              <a:rPr lang="en-US" dirty="0" err="1" smtClean="0"/>
              <a:t>Kanban</a:t>
            </a:r>
            <a:r>
              <a:rPr lang="en-US" dirty="0" smtClean="0"/>
              <a:t> is used to optimize the continuous flow of tasks by minimizing the (average) lead time for the complete value stream.</a:t>
            </a:r>
            <a:endParaRPr lang="en-US" dirty="0" smtClean="0"/>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278107"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7066736" cy="923330"/>
          </a:xfrm>
          <a:prstGeom prst="rect">
            <a:avLst/>
          </a:prstGeom>
        </p:spPr>
        <p:txBody>
          <a:bodyPr wrap="square">
            <a:spAutoFit/>
          </a:bodyPr>
          <a:lstStyle/>
          <a:p>
            <a:r>
              <a:rPr lang="en-US" u="sng" dirty="0" smtClean="0"/>
              <a:t>Commercial Off-The-Shelf (COTS, off-the-shelf software) </a:t>
            </a:r>
            <a:r>
              <a:rPr lang="en-US" dirty="0" smtClean="0"/>
              <a:t>- a software product that is developed for the general market, i.e. for a large number of customers, and that is delivered to many customers in identical format</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1" name="Rectangle 3"/>
          <p:cNvSpPr/>
          <p:nvPr/>
        </p:nvSpPr>
        <p:spPr>
          <a:xfrm>
            <a:off x="1259632" y="2276872"/>
            <a:ext cx="7066736" cy="3416320"/>
          </a:xfrm>
          <a:prstGeom prst="rect">
            <a:avLst/>
          </a:prstGeom>
        </p:spPr>
        <p:txBody>
          <a:bodyPr wrap="square">
            <a:spAutoFit/>
          </a:bodyPr>
          <a:lstStyle/>
          <a:p>
            <a:r>
              <a:rPr lang="en-US" u="sng" dirty="0" smtClean="0"/>
              <a:t>Incremental Development Model </a:t>
            </a:r>
            <a:r>
              <a:rPr lang="en-US" dirty="0" smtClean="0"/>
              <a:t>- a development life cycle where a project is broken into a series of increments, each of which delivers a portion of the functionality in the overall project requirements. The requirements are prioritized and delivered in priority order in the appropriate increment. In some (but not all) versions of this life cycle model, each subproject follows a ‘mini V-model’ with its own design, coding and testing phases.</a:t>
            </a:r>
          </a:p>
          <a:p>
            <a:r>
              <a:rPr lang="en-US" u="sng" dirty="0" smtClean="0"/>
              <a:t>Iterative Development Model </a:t>
            </a:r>
            <a:r>
              <a:rPr lang="en-US" dirty="0" smtClean="0"/>
              <a:t>- a development life cycle where a project is broken into a usually large number of iterations. An iteration is a complete development loop resulting in a release (internal or external) of an executable product, a subset of the final product under development, which grows from iteration to iteration to become the final product</a:t>
            </a:r>
            <a:endParaRPr lang="en-US" dirty="0"/>
          </a:p>
        </p:txBody>
      </p:sp>
      <p:sp>
        <p:nvSpPr>
          <p:cNvPr id="22" name="Flowchart: Connector 12"/>
          <p:cNvSpPr/>
          <p:nvPr/>
        </p:nvSpPr>
        <p:spPr>
          <a:xfrm>
            <a:off x="899592" y="241949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96711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 (continuation)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11" name="Rectangle 3"/>
          <p:cNvSpPr/>
          <p:nvPr/>
        </p:nvSpPr>
        <p:spPr>
          <a:xfrm>
            <a:off x="1259632" y="1628800"/>
            <a:ext cx="7066736" cy="923330"/>
          </a:xfrm>
          <a:prstGeom prst="rect">
            <a:avLst/>
          </a:prstGeom>
        </p:spPr>
        <p:txBody>
          <a:bodyPr wrap="square">
            <a:spAutoFit/>
          </a:bodyPr>
          <a:lstStyle/>
          <a:p>
            <a:r>
              <a:rPr lang="en-US" u="sng" dirty="0" smtClean="0"/>
              <a:t>Validation </a:t>
            </a:r>
            <a:r>
              <a:rPr lang="en-US" dirty="0" smtClean="0"/>
              <a:t>- confirmation by examination and through provision of objective evidence that the requirements for a specific intended use or application have been fulfilled</a:t>
            </a:r>
            <a:endParaRPr lang="en-US" dirty="0"/>
          </a:p>
        </p:txBody>
      </p:sp>
      <p:sp>
        <p:nvSpPr>
          <p:cNvPr id="12" name="Flowchart: Connector 12"/>
          <p:cNvSpPr/>
          <p:nvPr/>
        </p:nvSpPr>
        <p:spPr>
          <a:xfrm>
            <a:off x="899592" y="177142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Rectangle 3"/>
          <p:cNvSpPr/>
          <p:nvPr/>
        </p:nvSpPr>
        <p:spPr>
          <a:xfrm>
            <a:off x="1249680" y="3048635"/>
            <a:ext cx="7066736" cy="646331"/>
          </a:xfrm>
          <a:prstGeom prst="rect">
            <a:avLst/>
          </a:prstGeom>
        </p:spPr>
        <p:txBody>
          <a:bodyPr wrap="square">
            <a:spAutoFit/>
          </a:bodyPr>
          <a:lstStyle/>
          <a:p>
            <a:r>
              <a:rPr lang="en-US" u="sng" dirty="0" smtClean="0"/>
              <a:t>Verification </a:t>
            </a:r>
            <a:r>
              <a:rPr lang="en-US" dirty="0" smtClean="0"/>
              <a:t>- confirmation by examination and through provision of objective evidence that specified requirements have been fulfilled</a:t>
            </a:r>
            <a:endParaRPr lang="en-US" dirty="0"/>
          </a:p>
        </p:txBody>
      </p:sp>
      <p:sp>
        <p:nvSpPr>
          <p:cNvPr id="15" name="Flowchart: Connector 12"/>
          <p:cNvSpPr/>
          <p:nvPr/>
        </p:nvSpPr>
        <p:spPr>
          <a:xfrm>
            <a:off x="889640" y="319125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Rectangle 3"/>
          <p:cNvSpPr/>
          <p:nvPr/>
        </p:nvSpPr>
        <p:spPr>
          <a:xfrm>
            <a:off x="1249680" y="4211796"/>
            <a:ext cx="6634688" cy="1200329"/>
          </a:xfrm>
          <a:prstGeom prst="rect">
            <a:avLst/>
          </a:prstGeom>
        </p:spPr>
        <p:txBody>
          <a:bodyPr wrap="square">
            <a:spAutoFit/>
          </a:bodyPr>
          <a:lstStyle/>
          <a:p>
            <a:r>
              <a:rPr lang="en-US" u="sng" dirty="0" smtClean="0"/>
              <a:t>V-model </a:t>
            </a:r>
            <a:r>
              <a:rPr lang="en-US" dirty="0" smtClean="0"/>
              <a:t>- a framework to describe the software development life cycle activities from requirements specification to maintenance. The V-model illustrates how testing activities can be integrated into each phase of the software development life cycle</a:t>
            </a:r>
            <a:endParaRPr lang="en-US" dirty="0"/>
          </a:p>
        </p:txBody>
      </p:sp>
      <p:sp>
        <p:nvSpPr>
          <p:cNvPr id="17" name="Flowchart: Connector 12"/>
          <p:cNvSpPr/>
          <p:nvPr/>
        </p:nvSpPr>
        <p:spPr>
          <a:xfrm>
            <a:off x="889640" y="435441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117696"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Test Levels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6850712" cy="369332"/>
          </a:xfrm>
          <a:prstGeom prst="rect">
            <a:avLst/>
          </a:prstGeom>
        </p:spPr>
        <p:txBody>
          <a:bodyPr wrap="square">
            <a:spAutoFit/>
          </a:bodyPr>
          <a:lstStyle/>
          <a:p>
            <a:r>
              <a:rPr lang="en-US" dirty="0" smtClean="0"/>
              <a:t>Component testing</a:t>
            </a:r>
            <a:endParaRPr lang="en-US" dirty="0"/>
          </a:p>
        </p:txBody>
      </p:sp>
      <p:sp>
        <p:nvSpPr>
          <p:cNvPr id="6" name="Rectangle 5"/>
          <p:cNvSpPr/>
          <p:nvPr/>
        </p:nvSpPr>
        <p:spPr>
          <a:xfrm>
            <a:off x="1295400" y="3140968"/>
            <a:ext cx="6732984" cy="369332"/>
          </a:xfrm>
          <a:prstGeom prst="rect">
            <a:avLst/>
          </a:prstGeom>
        </p:spPr>
        <p:txBody>
          <a:bodyPr wrap="square">
            <a:spAutoFit/>
          </a:bodyPr>
          <a:lstStyle/>
          <a:p>
            <a:r>
              <a:rPr lang="en-US" dirty="0" smtClean="0"/>
              <a:t>System testing</a:t>
            </a:r>
            <a:endParaRPr lang="en-US" dirty="0"/>
          </a:p>
        </p:txBody>
      </p:sp>
      <p:sp>
        <p:nvSpPr>
          <p:cNvPr id="7" name="Rectangle 6"/>
          <p:cNvSpPr/>
          <p:nvPr/>
        </p:nvSpPr>
        <p:spPr>
          <a:xfrm>
            <a:off x="1249680" y="1916832"/>
            <a:ext cx="6778704" cy="923330"/>
          </a:xfrm>
          <a:prstGeom prst="rect">
            <a:avLst/>
          </a:prstGeom>
        </p:spPr>
        <p:txBody>
          <a:bodyPr wrap="square">
            <a:spAutoFit/>
          </a:bodyPr>
          <a:lstStyle/>
          <a:p>
            <a:r>
              <a:rPr lang="en-US" dirty="0" smtClean="0"/>
              <a:t>Integration testing</a:t>
            </a:r>
          </a:p>
          <a:p>
            <a:pPr lvl="1">
              <a:buFont typeface="Wingdings" pitchFamily="2" charset="2"/>
              <a:buChar char="Ø"/>
            </a:pPr>
            <a:r>
              <a:rPr lang="en-US" dirty="0" smtClean="0"/>
              <a:t>Component integration testing</a:t>
            </a:r>
          </a:p>
          <a:p>
            <a:pPr lvl="1">
              <a:buFont typeface="Wingdings" pitchFamily="2" charset="2"/>
              <a:buChar char="Ø"/>
            </a:pPr>
            <a:r>
              <a:rPr lang="en-US" dirty="0" smtClean="0"/>
              <a:t>System integration testing</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05173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32758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3645024"/>
            <a:ext cx="6444952" cy="1754326"/>
          </a:xfrm>
          <a:prstGeom prst="rect">
            <a:avLst/>
          </a:prstGeom>
        </p:spPr>
        <p:txBody>
          <a:bodyPr wrap="square">
            <a:spAutoFit/>
          </a:bodyPr>
          <a:lstStyle/>
          <a:p>
            <a:r>
              <a:rPr lang="en-US" dirty="0" smtClean="0"/>
              <a:t>Acceptance testing</a:t>
            </a:r>
          </a:p>
          <a:p>
            <a:pPr lvl="1">
              <a:buFont typeface="Wingdings" pitchFamily="2" charset="2"/>
              <a:buChar char="Ø"/>
            </a:pPr>
            <a:r>
              <a:rPr lang="en-US" dirty="0" smtClean="0"/>
              <a:t>User acceptance testing</a:t>
            </a:r>
          </a:p>
          <a:p>
            <a:pPr lvl="1">
              <a:buFont typeface="Wingdings" pitchFamily="2" charset="2"/>
              <a:buChar char="Ø"/>
            </a:pPr>
            <a:r>
              <a:rPr lang="en-US" dirty="0" smtClean="0"/>
              <a:t>Operation (acceptance) testing</a:t>
            </a:r>
          </a:p>
          <a:p>
            <a:pPr lvl="1">
              <a:buFont typeface="Wingdings" pitchFamily="2" charset="2"/>
              <a:buChar char="Ø"/>
            </a:pPr>
            <a:r>
              <a:rPr lang="en-US" dirty="0" smtClean="0"/>
              <a:t>Contract and regulation acceptance testing</a:t>
            </a:r>
          </a:p>
          <a:p>
            <a:pPr lvl="1">
              <a:buFont typeface="Wingdings" pitchFamily="2" charset="2"/>
              <a:buChar char="Ø"/>
            </a:pPr>
            <a:r>
              <a:rPr lang="en-US" dirty="0" smtClean="0"/>
              <a:t>Alpha testing</a:t>
            </a:r>
          </a:p>
          <a:p>
            <a:pPr lvl="1">
              <a:buFont typeface="Wingdings" pitchFamily="2" charset="2"/>
              <a:buChar char="Ø"/>
            </a:pPr>
            <a:r>
              <a:rPr lang="en-US" dirty="0" smtClean="0"/>
              <a:t>Beta (or Field) testing</a:t>
            </a:r>
            <a:endParaRPr lang="en-US" dirty="0"/>
          </a:p>
        </p:txBody>
      </p:sp>
      <p:sp>
        <p:nvSpPr>
          <p:cNvPr id="20" name="Flowchart: Connector 19"/>
          <p:cNvSpPr/>
          <p:nvPr/>
        </p:nvSpPr>
        <p:spPr>
          <a:xfrm>
            <a:off x="944740" y="377992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278107"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7066736" cy="1200329"/>
          </a:xfrm>
          <a:prstGeom prst="rect">
            <a:avLst/>
          </a:prstGeom>
        </p:spPr>
        <p:txBody>
          <a:bodyPr wrap="square">
            <a:spAutoFit/>
          </a:bodyPr>
          <a:lstStyle/>
          <a:p>
            <a:r>
              <a:rPr lang="en-US" u="sng" dirty="0" smtClean="0"/>
              <a:t>Alpha testing </a:t>
            </a:r>
            <a:r>
              <a:rPr lang="en-US" dirty="0" smtClean="0"/>
              <a:t>- simulated or actual operational testing by potential users/customers or an independent test team at the developers’ site, but outside the development organization. Alpha testing is often employed for off-the-shelf software as a form of internal acceptance testing</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1" name="Rectangle 3"/>
          <p:cNvSpPr/>
          <p:nvPr/>
        </p:nvSpPr>
        <p:spPr>
          <a:xfrm>
            <a:off x="1259632" y="2754794"/>
            <a:ext cx="7066736" cy="1754326"/>
          </a:xfrm>
          <a:prstGeom prst="rect">
            <a:avLst/>
          </a:prstGeom>
        </p:spPr>
        <p:txBody>
          <a:bodyPr wrap="square">
            <a:spAutoFit/>
          </a:bodyPr>
          <a:lstStyle/>
          <a:p>
            <a:r>
              <a:rPr lang="en-US" u="sng" dirty="0" smtClean="0"/>
              <a:t>Beta testing (Field Testing) </a:t>
            </a:r>
            <a:r>
              <a:rPr lang="en-US" dirty="0" smtClean="0"/>
              <a:t>- Operational testing by potential and/or existing users/customers at an external site not otherwise involved with the developers, to determine whether or not a component or system satisfies the user/customer needs and fits within the business processes. Beta testing is often employed as a form of external acceptance testing for off-the-shelf software in order to acquire feedback from the market</a:t>
            </a:r>
            <a:endParaRPr lang="en-US" dirty="0"/>
          </a:p>
        </p:txBody>
      </p:sp>
      <p:sp>
        <p:nvSpPr>
          <p:cNvPr id="22" name="Flowchart: Connector 12"/>
          <p:cNvSpPr/>
          <p:nvPr/>
        </p:nvSpPr>
        <p:spPr>
          <a:xfrm>
            <a:off x="899592" y="289741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3" name="Rectangle 3"/>
          <p:cNvSpPr/>
          <p:nvPr/>
        </p:nvSpPr>
        <p:spPr>
          <a:xfrm>
            <a:off x="1259632" y="4787860"/>
            <a:ext cx="7066736" cy="369332"/>
          </a:xfrm>
          <a:prstGeom prst="rect">
            <a:avLst/>
          </a:prstGeom>
        </p:spPr>
        <p:txBody>
          <a:bodyPr wrap="square">
            <a:spAutoFit/>
          </a:bodyPr>
          <a:lstStyle/>
          <a:p>
            <a:r>
              <a:rPr lang="en-US" u="sng" dirty="0" smtClean="0"/>
              <a:t>Component testing </a:t>
            </a:r>
            <a:r>
              <a:rPr lang="en-US" dirty="0" smtClean="0"/>
              <a:t>- the testing of individual software components</a:t>
            </a:r>
            <a:endParaRPr lang="en-US" dirty="0"/>
          </a:p>
        </p:txBody>
      </p:sp>
      <p:sp>
        <p:nvSpPr>
          <p:cNvPr id="24" name="Flowchart: Connector 12"/>
          <p:cNvSpPr/>
          <p:nvPr/>
        </p:nvSpPr>
        <p:spPr>
          <a:xfrm>
            <a:off x="899592" y="493048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09826"/>
            <a:ext cx="396711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 (continuation)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1" name="Rectangle 3"/>
          <p:cNvSpPr/>
          <p:nvPr/>
        </p:nvSpPr>
        <p:spPr>
          <a:xfrm>
            <a:off x="1259632" y="1716088"/>
            <a:ext cx="7066736" cy="646331"/>
          </a:xfrm>
          <a:prstGeom prst="rect">
            <a:avLst/>
          </a:prstGeom>
        </p:spPr>
        <p:txBody>
          <a:bodyPr wrap="square">
            <a:spAutoFit/>
          </a:bodyPr>
          <a:lstStyle/>
          <a:p>
            <a:r>
              <a:rPr lang="en-US" u="sng" dirty="0" smtClean="0"/>
              <a:t>Integration </a:t>
            </a:r>
            <a:r>
              <a:rPr lang="en-US" dirty="0" smtClean="0"/>
              <a:t>- the process of combining components or systems into larger assemblies</a:t>
            </a:r>
            <a:endParaRPr lang="en-US" dirty="0"/>
          </a:p>
        </p:txBody>
      </p:sp>
      <p:sp>
        <p:nvSpPr>
          <p:cNvPr id="22" name="Flowchart: Connector 12"/>
          <p:cNvSpPr/>
          <p:nvPr/>
        </p:nvSpPr>
        <p:spPr>
          <a:xfrm>
            <a:off x="899592" y="185871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3" name="Rectangle 3"/>
          <p:cNvSpPr/>
          <p:nvPr/>
        </p:nvSpPr>
        <p:spPr>
          <a:xfrm>
            <a:off x="1259632" y="2436168"/>
            <a:ext cx="7066736" cy="646331"/>
          </a:xfrm>
          <a:prstGeom prst="rect">
            <a:avLst/>
          </a:prstGeom>
        </p:spPr>
        <p:txBody>
          <a:bodyPr wrap="square">
            <a:spAutoFit/>
          </a:bodyPr>
          <a:lstStyle/>
          <a:p>
            <a:r>
              <a:rPr lang="en-US" u="sng" dirty="0" smtClean="0"/>
              <a:t>Integration testing </a:t>
            </a:r>
            <a:r>
              <a:rPr lang="en-US" dirty="0" smtClean="0"/>
              <a:t>- testing performed to expose defects in the interfaces and in the interactions between integrated components or systems</a:t>
            </a:r>
            <a:endParaRPr lang="en-US" dirty="0"/>
          </a:p>
        </p:txBody>
      </p:sp>
      <p:sp>
        <p:nvSpPr>
          <p:cNvPr id="24" name="Flowchart: Connector 12"/>
          <p:cNvSpPr/>
          <p:nvPr/>
        </p:nvSpPr>
        <p:spPr>
          <a:xfrm>
            <a:off x="899592" y="257879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7" name="Rectangle 3"/>
          <p:cNvSpPr/>
          <p:nvPr/>
        </p:nvSpPr>
        <p:spPr>
          <a:xfrm>
            <a:off x="1249680" y="4238109"/>
            <a:ext cx="6418664" cy="923330"/>
          </a:xfrm>
          <a:prstGeom prst="rect">
            <a:avLst/>
          </a:prstGeom>
        </p:spPr>
        <p:txBody>
          <a:bodyPr wrap="square">
            <a:spAutoFit/>
          </a:bodyPr>
          <a:lstStyle/>
          <a:p>
            <a:r>
              <a:rPr lang="en-US" u="sng" dirty="0" smtClean="0"/>
              <a:t>Driver </a:t>
            </a:r>
            <a:r>
              <a:rPr lang="en-US" dirty="0" smtClean="0"/>
              <a:t>- a software component or test tool that replaces a component that takes care of the control and/or the calling of a component or system</a:t>
            </a:r>
            <a:endParaRPr lang="en-US" dirty="0"/>
          </a:p>
        </p:txBody>
      </p:sp>
      <p:sp>
        <p:nvSpPr>
          <p:cNvPr id="8" name="Flowchart: Connector 12"/>
          <p:cNvSpPr/>
          <p:nvPr/>
        </p:nvSpPr>
        <p:spPr>
          <a:xfrm>
            <a:off x="889641" y="4380731"/>
            <a:ext cx="77060"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Rectangle 3"/>
          <p:cNvSpPr/>
          <p:nvPr/>
        </p:nvSpPr>
        <p:spPr>
          <a:xfrm>
            <a:off x="1249680" y="3218964"/>
            <a:ext cx="7066736" cy="923330"/>
          </a:xfrm>
          <a:prstGeom prst="rect">
            <a:avLst/>
          </a:prstGeom>
        </p:spPr>
        <p:txBody>
          <a:bodyPr wrap="square">
            <a:spAutoFit/>
          </a:bodyPr>
          <a:lstStyle/>
          <a:p>
            <a:r>
              <a:rPr lang="en-US" u="sng" dirty="0" smtClean="0"/>
              <a:t>Stub </a:t>
            </a:r>
            <a:r>
              <a:rPr lang="en-US" dirty="0" smtClean="0"/>
              <a:t>- A skeletal or special-purpose implementation of a software component, used to develop or test a component that calls or is otherwise dependent on it. It replaces a called component</a:t>
            </a:r>
            <a:endParaRPr lang="en-US" dirty="0"/>
          </a:p>
        </p:txBody>
      </p:sp>
      <p:sp>
        <p:nvSpPr>
          <p:cNvPr id="12" name="Flowchart: Connector 12"/>
          <p:cNvSpPr/>
          <p:nvPr/>
        </p:nvSpPr>
        <p:spPr>
          <a:xfrm>
            <a:off x="944741" y="334433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96711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 (continuation)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1" name="Rectangle 3"/>
          <p:cNvSpPr/>
          <p:nvPr/>
        </p:nvSpPr>
        <p:spPr>
          <a:xfrm>
            <a:off x="1259632" y="1628800"/>
            <a:ext cx="7066736" cy="646331"/>
          </a:xfrm>
          <a:prstGeom prst="rect">
            <a:avLst/>
          </a:prstGeom>
        </p:spPr>
        <p:txBody>
          <a:bodyPr wrap="square">
            <a:spAutoFit/>
          </a:bodyPr>
          <a:lstStyle/>
          <a:p>
            <a:r>
              <a:rPr lang="en-US" u="sng" dirty="0" smtClean="0"/>
              <a:t>System testing </a:t>
            </a:r>
            <a:r>
              <a:rPr lang="en-US" dirty="0" smtClean="0"/>
              <a:t>-</a:t>
            </a:r>
            <a:r>
              <a:rPr lang="ru-RU" dirty="0" smtClean="0"/>
              <a:t> </a:t>
            </a:r>
            <a:r>
              <a:rPr lang="en-US" dirty="0" smtClean="0"/>
              <a:t>the process of testing an integrated system to verify that it meets specified requirements</a:t>
            </a:r>
            <a:endParaRPr lang="en-US" dirty="0"/>
          </a:p>
        </p:txBody>
      </p:sp>
      <p:sp>
        <p:nvSpPr>
          <p:cNvPr id="22" name="Flowchart: Connector 12"/>
          <p:cNvSpPr/>
          <p:nvPr/>
        </p:nvSpPr>
        <p:spPr>
          <a:xfrm>
            <a:off x="899592" y="177142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3" name="Rectangle 3"/>
          <p:cNvSpPr/>
          <p:nvPr/>
        </p:nvSpPr>
        <p:spPr>
          <a:xfrm>
            <a:off x="1259632" y="2516703"/>
            <a:ext cx="7066736" cy="923330"/>
          </a:xfrm>
          <a:prstGeom prst="rect">
            <a:avLst/>
          </a:prstGeom>
        </p:spPr>
        <p:txBody>
          <a:bodyPr wrap="square">
            <a:spAutoFit/>
          </a:bodyPr>
          <a:lstStyle/>
          <a:p>
            <a:r>
              <a:rPr lang="en-US" u="sng" dirty="0" smtClean="0"/>
              <a:t>Test environment </a:t>
            </a:r>
            <a:r>
              <a:rPr lang="en-US" dirty="0" smtClean="0"/>
              <a:t>- an environment containing hardware, instrumentation, simulators, software tools, and other support elements needed to conduct a test</a:t>
            </a:r>
            <a:endParaRPr lang="en-US" dirty="0"/>
          </a:p>
        </p:txBody>
      </p:sp>
      <p:sp>
        <p:nvSpPr>
          <p:cNvPr id="24" name="Flowchart: Connector 12"/>
          <p:cNvSpPr/>
          <p:nvPr/>
        </p:nvSpPr>
        <p:spPr>
          <a:xfrm>
            <a:off x="899592" y="2659325"/>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7" name="Rectangle 3"/>
          <p:cNvSpPr/>
          <p:nvPr/>
        </p:nvSpPr>
        <p:spPr>
          <a:xfrm>
            <a:off x="1249680" y="3812847"/>
            <a:ext cx="6634688" cy="1200329"/>
          </a:xfrm>
          <a:prstGeom prst="rect">
            <a:avLst/>
          </a:prstGeom>
        </p:spPr>
        <p:txBody>
          <a:bodyPr wrap="square">
            <a:spAutoFit/>
          </a:bodyPr>
          <a:lstStyle/>
          <a:p>
            <a:r>
              <a:rPr lang="en-US" u="sng" dirty="0" smtClean="0"/>
              <a:t>Test level </a:t>
            </a:r>
            <a:r>
              <a:rPr lang="en-US" dirty="0" smtClean="0"/>
              <a:t>- a group of test activities that are organized and managed together. A test level is linked to the responsibilities in a project. Examples of test levels are component test, integration test, system test and acceptance test</a:t>
            </a:r>
            <a:endParaRPr lang="en-US" dirty="0"/>
          </a:p>
        </p:txBody>
      </p:sp>
      <p:sp>
        <p:nvSpPr>
          <p:cNvPr id="28" name="Flowchart: Connector 12"/>
          <p:cNvSpPr/>
          <p:nvPr/>
        </p:nvSpPr>
        <p:spPr>
          <a:xfrm>
            <a:off x="889640" y="3955469"/>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095929"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Home Task Questions</a:t>
            </a:r>
          </a:p>
        </p:txBody>
      </p:sp>
      <p:sp>
        <p:nvSpPr>
          <p:cNvPr id="6" name="Rectangle 5"/>
          <p:cNvSpPr/>
          <p:nvPr/>
        </p:nvSpPr>
        <p:spPr>
          <a:xfrm>
            <a:off x="1547664" y="1628800"/>
            <a:ext cx="5688632" cy="2862322"/>
          </a:xfrm>
          <a:prstGeom prst="rect">
            <a:avLst/>
          </a:prstGeom>
        </p:spPr>
        <p:txBody>
          <a:bodyPr wrap="square">
            <a:spAutoFit/>
          </a:bodyPr>
          <a:lstStyle/>
          <a:p>
            <a:pPr>
              <a:buFont typeface="Wingdings" pitchFamily="2" charset="2"/>
              <a:buChar char="ü"/>
            </a:pPr>
            <a:r>
              <a:rPr lang="en-US" sz="2000" i="1" dirty="0" smtClean="0"/>
              <a:t>Explain difference between error and defect</a:t>
            </a:r>
          </a:p>
          <a:p>
            <a:pPr>
              <a:buFont typeface="Wingdings" pitchFamily="2" charset="2"/>
              <a:buChar char="ü"/>
            </a:pPr>
            <a:endParaRPr lang="en-US" sz="2000" i="1" dirty="0" smtClean="0"/>
          </a:p>
          <a:p>
            <a:pPr>
              <a:buFont typeface="Wingdings" pitchFamily="2" charset="2"/>
              <a:buChar char="ü"/>
            </a:pPr>
            <a:r>
              <a:rPr lang="en-US" sz="2000" i="1" dirty="0" smtClean="0"/>
              <a:t>Why is testing necessary?</a:t>
            </a:r>
          </a:p>
          <a:p>
            <a:pPr>
              <a:buFont typeface="Wingdings" pitchFamily="2" charset="2"/>
              <a:buChar char="ü"/>
            </a:pPr>
            <a:endParaRPr lang="en-US" sz="2000" i="1" dirty="0" smtClean="0"/>
          </a:p>
          <a:p>
            <a:pPr>
              <a:buFont typeface="Wingdings" pitchFamily="2" charset="2"/>
              <a:buChar char="ü"/>
            </a:pPr>
            <a:r>
              <a:rPr lang="en-US" sz="2000" i="1" dirty="0" smtClean="0"/>
              <a:t>Explain “</a:t>
            </a:r>
            <a:r>
              <a:rPr lang="en-US" sz="2000" dirty="0" smtClean="0"/>
              <a:t>defect clustering </a:t>
            </a:r>
            <a:r>
              <a:rPr lang="en-US" sz="2000" i="1" dirty="0" smtClean="0"/>
              <a:t>” principle</a:t>
            </a:r>
          </a:p>
          <a:p>
            <a:pPr>
              <a:buFont typeface="Wingdings" pitchFamily="2" charset="2"/>
              <a:buChar char="ü"/>
            </a:pPr>
            <a:endParaRPr lang="en-US" sz="2000" i="1" dirty="0" smtClean="0"/>
          </a:p>
          <a:p>
            <a:pPr>
              <a:buFont typeface="Wingdings" pitchFamily="2" charset="2"/>
              <a:buChar char="ü"/>
            </a:pPr>
            <a:r>
              <a:rPr lang="en-US" sz="2000" i="1" dirty="0" smtClean="0"/>
              <a:t>Explain “</a:t>
            </a:r>
            <a:r>
              <a:rPr lang="en-US" sz="2000" dirty="0" smtClean="0"/>
              <a:t>pesticide paradox </a:t>
            </a:r>
            <a:r>
              <a:rPr lang="en-US" sz="2000" i="1" dirty="0" smtClean="0"/>
              <a:t>” principle</a:t>
            </a:r>
          </a:p>
          <a:p>
            <a:pPr>
              <a:buFont typeface="Wingdings" pitchFamily="2" charset="2"/>
              <a:buChar char="ü"/>
            </a:pPr>
            <a:endParaRPr lang="en-US" sz="2000" i="1" dirty="0" smtClean="0"/>
          </a:p>
          <a:p>
            <a:pPr>
              <a:buFont typeface="Wingdings" pitchFamily="2" charset="2"/>
              <a:buChar char="ü"/>
            </a:pPr>
            <a:r>
              <a:rPr lang="en-US" sz="2000" i="1" dirty="0" smtClean="0"/>
              <a:t>Let’s discuss your emailing home-tasks</a:t>
            </a:r>
          </a:p>
        </p:txBody>
      </p:sp>
    </p:spTree>
    <p:extLst>
      <p:ext uri="{BB962C8B-B14F-4D97-AF65-F5344CB8AC3E}">
        <p14:creationId xmlns="" xmlns:p14="http://schemas.microsoft.com/office/powerpoint/2010/main" val="32921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96711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 (continuation)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7066736" cy="923330"/>
          </a:xfrm>
          <a:prstGeom prst="rect">
            <a:avLst/>
          </a:prstGeom>
        </p:spPr>
        <p:txBody>
          <a:bodyPr wrap="square">
            <a:spAutoFit/>
          </a:bodyPr>
          <a:lstStyle/>
          <a:p>
            <a:r>
              <a:rPr lang="en-US" u="sng" dirty="0" smtClean="0"/>
              <a:t>Test driven development </a:t>
            </a:r>
            <a:r>
              <a:rPr lang="en-US" dirty="0" smtClean="0"/>
              <a:t>- a way of developing software where the test cases are developed, and often automated, before the software is developed to run those test cases</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1" name="Rectangle 3"/>
          <p:cNvSpPr/>
          <p:nvPr/>
        </p:nvSpPr>
        <p:spPr>
          <a:xfrm>
            <a:off x="1259632" y="2411596"/>
            <a:ext cx="7066736" cy="1477328"/>
          </a:xfrm>
          <a:prstGeom prst="rect">
            <a:avLst/>
          </a:prstGeom>
        </p:spPr>
        <p:txBody>
          <a:bodyPr wrap="square">
            <a:spAutoFit/>
          </a:bodyPr>
          <a:lstStyle/>
          <a:p>
            <a:r>
              <a:rPr lang="en-US" u="sng" dirty="0" smtClean="0"/>
              <a:t>User acceptance testing (Acceptance Testing) </a:t>
            </a:r>
            <a:r>
              <a:rPr lang="en-US" dirty="0" smtClean="0"/>
              <a:t>- formal testing with respect to user needs, requirements, and business processes conducted to determine whether or not a system satisfies the acceptance criteria and to enable the user, customers or other authorized entity to determine whether or not to accept the system</a:t>
            </a:r>
            <a:endParaRPr lang="en-US" dirty="0"/>
          </a:p>
        </p:txBody>
      </p:sp>
      <p:sp>
        <p:nvSpPr>
          <p:cNvPr id="22" name="Flowchart: Connector 12"/>
          <p:cNvSpPr/>
          <p:nvPr/>
        </p:nvSpPr>
        <p:spPr>
          <a:xfrm>
            <a:off x="899592" y="255421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kad\Desktop\Trainings\SoftReports\Pictures\1238776843_pic_id14985.jpe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167314" y="2442522"/>
            <a:ext cx="1581150" cy="1976438"/>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457200" y="533400"/>
            <a:ext cx="484530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Questions and Home Task</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 name="Rectangle 1"/>
          <p:cNvSpPr/>
          <p:nvPr/>
        </p:nvSpPr>
        <p:spPr>
          <a:xfrm>
            <a:off x="683568" y="3923764"/>
            <a:ext cx="6336704" cy="646331"/>
          </a:xfrm>
          <a:prstGeom prst="rect">
            <a:avLst/>
          </a:prstGeom>
        </p:spPr>
        <p:txBody>
          <a:bodyPr wrap="square">
            <a:spAutoFit/>
          </a:bodyPr>
          <a:lstStyle/>
          <a:p>
            <a:r>
              <a:rPr lang="en-US" b="1" dirty="0" smtClean="0"/>
              <a:t>Write tests for a pen on each test level</a:t>
            </a:r>
            <a:r>
              <a:rPr lang="ru-RU" b="1" dirty="0" smtClean="0"/>
              <a:t> (</a:t>
            </a:r>
            <a:r>
              <a:rPr lang="en-US" b="1" dirty="0" smtClean="0"/>
              <a:t>component, integration</a:t>
            </a:r>
            <a:r>
              <a:rPr lang="en-US" b="1" smtClean="0"/>
              <a:t>, system, </a:t>
            </a:r>
            <a:r>
              <a:rPr lang="en-US" b="1" dirty="0" smtClean="0"/>
              <a:t>acceptance</a:t>
            </a:r>
            <a:r>
              <a:rPr lang="ru-RU" b="1" dirty="0" smtClean="0"/>
              <a:t>)</a:t>
            </a:r>
            <a:endParaRPr lang="en-US" b="1" dirty="0"/>
          </a:p>
        </p:txBody>
      </p:sp>
      <p:sp>
        <p:nvSpPr>
          <p:cNvPr id="6" name="Rectangle 5"/>
          <p:cNvSpPr/>
          <p:nvPr/>
        </p:nvSpPr>
        <p:spPr>
          <a:xfrm>
            <a:off x="683568" y="2996952"/>
            <a:ext cx="7391400" cy="369332"/>
          </a:xfrm>
          <a:prstGeom prst="rect">
            <a:avLst/>
          </a:prstGeom>
        </p:spPr>
        <p:txBody>
          <a:bodyPr wrap="square">
            <a:spAutoFit/>
          </a:bodyPr>
          <a:lstStyle/>
          <a:p>
            <a:r>
              <a:rPr lang="en-US" b="1" dirty="0" smtClean="0"/>
              <a:t>Answer the test questions given by the trainer</a:t>
            </a:r>
            <a:endParaRPr lang="en-US" b="1" dirty="0"/>
          </a:p>
        </p:txBody>
      </p:sp>
      <p:sp>
        <p:nvSpPr>
          <p:cNvPr id="8" name="Rectangle 7"/>
          <p:cNvSpPr/>
          <p:nvPr/>
        </p:nvSpPr>
        <p:spPr>
          <a:xfrm>
            <a:off x="683567" y="1547500"/>
            <a:ext cx="7373913" cy="923330"/>
          </a:xfrm>
          <a:prstGeom prst="rect">
            <a:avLst/>
          </a:prstGeom>
        </p:spPr>
        <p:txBody>
          <a:bodyPr wrap="square">
            <a:spAutoFit/>
          </a:bodyPr>
          <a:lstStyle/>
          <a:p>
            <a:r>
              <a:rPr lang="en-US" b="1" dirty="0" smtClean="0"/>
              <a:t>Remember the terms from the lesson:</a:t>
            </a:r>
          </a:p>
          <a:p>
            <a:r>
              <a:rPr lang="en-US" b="1" i="1" dirty="0" smtClean="0"/>
              <a:t>validation, verification, alpha testing, filed testing, component testing, integration testing, system testing, acceptance testing </a:t>
            </a:r>
          </a:p>
        </p:txBody>
      </p:sp>
      <p:sp>
        <p:nvSpPr>
          <p:cNvPr id="9" name="Rectangle 1"/>
          <p:cNvSpPr/>
          <p:nvPr/>
        </p:nvSpPr>
        <p:spPr>
          <a:xfrm>
            <a:off x="3203848" y="5229200"/>
            <a:ext cx="3960440" cy="646331"/>
          </a:xfrm>
          <a:prstGeom prst="rect">
            <a:avLst/>
          </a:prstGeom>
        </p:spPr>
        <p:txBody>
          <a:bodyPr wrap="square">
            <a:spAutoFit/>
          </a:bodyPr>
          <a:lstStyle/>
          <a:p>
            <a:r>
              <a:rPr lang="en-US" i="1" dirty="0" smtClean="0"/>
              <a:t>Answers on the 2</a:t>
            </a:r>
            <a:r>
              <a:rPr lang="en-US" i="1" baseline="30000" dirty="0" smtClean="0"/>
              <a:t>nd</a:t>
            </a:r>
            <a:r>
              <a:rPr lang="en-US" i="1" dirty="0" smtClean="0"/>
              <a:t> and 3</a:t>
            </a:r>
            <a:r>
              <a:rPr lang="en-US" i="1" baseline="30000" dirty="0" smtClean="0"/>
              <a:t>rd</a:t>
            </a:r>
            <a:r>
              <a:rPr lang="en-US" i="1" dirty="0" smtClean="0"/>
              <a:t>  questions send to </a:t>
            </a:r>
            <a:r>
              <a:rPr lang="en-US" i="1" dirty="0" smtClean="0">
                <a:hlinkClick r:id="rId4"/>
              </a:rPr>
              <a:t>kinnao@ua.fm</a:t>
            </a:r>
            <a:r>
              <a:rPr lang="en-US" i="1" dirty="0" smtClean="0"/>
              <a:t> </a:t>
            </a:r>
            <a:endParaRPr lang="en-US" i="1" dirty="0"/>
          </a:p>
        </p:txBody>
      </p:sp>
    </p:spTree>
    <p:extLst>
      <p:ext uri="{BB962C8B-B14F-4D97-AF65-F5344CB8AC3E}">
        <p14:creationId xmlns="" xmlns:p14="http://schemas.microsoft.com/office/powerpoint/2010/main" val="340002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794493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Testing Throughout the Software Life Cycle</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700808"/>
            <a:ext cx="3106296" cy="923330"/>
          </a:xfrm>
          <a:prstGeom prst="rect">
            <a:avLst/>
          </a:prstGeom>
        </p:spPr>
        <p:txBody>
          <a:bodyPr wrap="square">
            <a:spAutoFit/>
          </a:bodyPr>
          <a:lstStyle/>
          <a:p>
            <a:r>
              <a:rPr lang="en-US" dirty="0" smtClean="0"/>
              <a:t>Software Development Models</a:t>
            </a:r>
          </a:p>
          <a:p>
            <a:endParaRPr lang="en-US" dirty="0" smtClean="0"/>
          </a:p>
          <a:p>
            <a:endParaRPr lang="en-US" dirty="0"/>
          </a:p>
        </p:txBody>
      </p:sp>
      <p:sp>
        <p:nvSpPr>
          <p:cNvPr id="7" name="Rectangle 6"/>
          <p:cNvSpPr/>
          <p:nvPr/>
        </p:nvSpPr>
        <p:spPr>
          <a:xfrm>
            <a:off x="5282128" y="1712098"/>
            <a:ext cx="1180901" cy="646331"/>
          </a:xfrm>
          <a:prstGeom prst="rect">
            <a:avLst/>
          </a:prstGeom>
        </p:spPr>
        <p:txBody>
          <a:bodyPr wrap="none">
            <a:spAutoFit/>
          </a:bodyPr>
          <a:lstStyle/>
          <a:p>
            <a:r>
              <a:rPr lang="en-US" dirty="0" smtClean="0"/>
              <a:t>Test Levels</a:t>
            </a:r>
          </a:p>
          <a:p>
            <a:endParaRPr lang="en-US" dirty="0"/>
          </a:p>
        </p:txBody>
      </p:sp>
      <p:sp>
        <p:nvSpPr>
          <p:cNvPr id="13" name="Flowchart: Connector 12"/>
          <p:cNvSpPr/>
          <p:nvPr/>
        </p:nvSpPr>
        <p:spPr>
          <a:xfrm>
            <a:off x="944741" y="1826181"/>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4964227" y="184699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pic>
        <p:nvPicPr>
          <p:cNvPr id="8" name="Рисунок 7" descr="model-humor.jpg"/>
          <p:cNvPicPr>
            <a:picLocks noChangeAspect="1"/>
          </p:cNvPicPr>
          <p:nvPr/>
        </p:nvPicPr>
        <p:blipFill>
          <a:blip r:embed="rId2" cstate="print"/>
          <a:stretch>
            <a:fillRect/>
          </a:stretch>
        </p:blipFill>
        <p:spPr>
          <a:xfrm>
            <a:off x="971600" y="2078162"/>
            <a:ext cx="2857500" cy="1905000"/>
          </a:xfrm>
          <a:prstGeom prst="rect">
            <a:avLst/>
          </a:prstGeom>
        </p:spPr>
      </p:pic>
      <p:pic>
        <p:nvPicPr>
          <p:cNvPr id="9" name="Рисунок 8" descr="level.jpg"/>
          <p:cNvPicPr>
            <a:picLocks noChangeAspect="1"/>
          </p:cNvPicPr>
          <p:nvPr/>
        </p:nvPicPr>
        <p:blipFill>
          <a:blip r:embed="rId3" cstate="print"/>
          <a:stretch>
            <a:fillRect/>
          </a:stretch>
        </p:blipFill>
        <p:spPr>
          <a:xfrm>
            <a:off x="5076056" y="2144146"/>
            <a:ext cx="2520280" cy="1839016"/>
          </a:xfrm>
          <a:prstGeom prst="rect">
            <a:avLst/>
          </a:prstGeom>
        </p:spPr>
      </p:pic>
      <p:sp>
        <p:nvSpPr>
          <p:cNvPr id="10" name="Rectangle 3"/>
          <p:cNvSpPr/>
          <p:nvPr/>
        </p:nvSpPr>
        <p:spPr>
          <a:xfrm>
            <a:off x="1402080" y="4809926"/>
            <a:ext cx="6482288" cy="1477328"/>
          </a:xfrm>
          <a:prstGeom prst="rect">
            <a:avLst/>
          </a:prstGeom>
        </p:spPr>
        <p:txBody>
          <a:bodyPr wrap="square">
            <a:spAutoFit/>
          </a:bodyPr>
          <a:lstStyle/>
          <a:p>
            <a:r>
              <a:rPr lang="en-US" i="1" dirty="0" smtClean="0"/>
              <a:t>“Test Types” and “Maintenance Testing” as a part of the “Testing Throughout the Software Life Cycle”</a:t>
            </a:r>
            <a:r>
              <a:rPr lang="ru-RU" i="1" dirty="0" smtClean="0"/>
              <a:t> </a:t>
            </a:r>
            <a:r>
              <a:rPr lang="en-US" i="1" dirty="0" smtClean="0"/>
              <a:t>area will be</a:t>
            </a:r>
            <a:r>
              <a:rPr lang="ru-RU" i="1" dirty="0" smtClean="0"/>
              <a:t> </a:t>
            </a:r>
            <a:r>
              <a:rPr lang="en-US" i="1" dirty="0" smtClean="0"/>
              <a:t>examined on the next lesson</a:t>
            </a:r>
          </a:p>
          <a:p>
            <a:endParaRPr lang="en-US" dirty="0" smtClean="0"/>
          </a:p>
          <a:p>
            <a:endParaRPr lang="en-US" dirty="0"/>
          </a:p>
        </p:txBody>
      </p:sp>
      <p:sp>
        <p:nvSpPr>
          <p:cNvPr id="11" name="Flowchart: Connector 12"/>
          <p:cNvSpPr/>
          <p:nvPr/>
        </p:nvSpPr>
        <p:spPr>
          <a:xfrm>
            <a:off x="1097141" y="4935299"/>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13451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W</a:t>
            </a:r>
            <a:r>
              <a:rPr lang="ru-RU" sz="3500" dirty="0" err="1" smtClean="0">
                <a:solidFill>
                  <a:schemeClr val="tx1">
                    <a:lumMod val="65000"/>
                    <a:lumOff val="35000"/>
                  </a:schemeClr>
                </a:solidFill>
                <a:effectLst>
                  <a:outerShdw blurRad="38100" dist="38100" dir="2700000" algn="tl">
                    <a:srgbClr val="000000">
                      <a:alpha val="43137"/>
                    </a:srgbClr>
                  </a:outerShdw>
                </a:effectLst>
              </a:rPr>
              <a:t>aterfall</a:t>
            </a:r>
            <a:r>
              <a:rPr lang="ru-RU" sz="3500" dirty="0" smtClean="0">
                <a:solidFill>
                  <a:schemeClr val="tx1">
                    <a:lumMod val="65000"/>
                    <a:lumOff val="35000"/>
                  </a:schemeClr>
                </a:solidFill>
                <a:effectLst>
                  <a:outerShdw blurRad="38100" dist="38100" dir="2700000" algn="tl">
                    <a:srgbClr val="000000">
                      <a:alpha val="43137"/>
                    </a:srgbClr>
                  </a:outerShdw>
                </a:effectLst>
              </a:rPr>
              <a:t> </a:t>
            </a:r>
            <a:r>
              <a:rPr lang="en-US" sz="3500" dirty="0" err="1" smtClean="0">
                <a:solidFill>
                  <a:schemeClr val="tx1">
                    <a:lumMod val="65000"/>
                    <a:lumOff val="35000"/>
                  </a:schemeClr>
                </a:solidFill>
                <a:effectLst>
                  <a:outerShdw blurRad="38100" dist="38100" dir="2700000" algn="tl">
                    <a:srgbClr val="000000">
                      <a:alpha val="43137"/>
                    </a:srgbClr>
                  </a:outerShdw>
                </a:effectLst>
              </a:rPr>
              <a:t>M</a:t>
            </a:r>
            <a:r>
              <a:rPr lang="ru-RU" sz="3500" dirty="0" err="1" smtClean="0">
                <a:solidFill>
                  <a:schemeClr val="tx1">
                    <a:lumMod val="65000"/>
                    <a:lumOff val="35000"/>
                  </a:schemeClr>
                </a:solidFill>
                <a:effectLst>
                  <a:outerShdw blurRad="38100" dist="38100" dir="2700000" algn="tl">
                    <a:srgbClr val="000000">
                      <a:alpha val="43137"/>
                    </a:srgbClr>
                  </a:outerShdw>
                </a:effectLst>
              </a:rPr>
              <a:t>odel</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pic>
        <p:nvPicPr>
          <p:cNvPr id="18" name="Содержимое 17" descr="Waterfall_model.png"/>
          <p:cNvPicPr>
            <a:picLocks noGrp="1" noChangeAspect="1"/>
          </p:cNvPicPr>
          <p:nvPr>
            <p:ph idx="1"/>
          </p:nvPr>
        </p:nvPicPr>
        <p:blipFill>
          <a:blip r:embed="rId3" cstate="print"/>
          <a:stretch>
            <a:fillRect/>
          </a:stretch>
        </p:blipFill>
        <p:spPr>
          <a:xfrm>
            <a:off x="1835696" y="1700808"/>
            <a:ext cx="5188991" cy="4048323"/>
          </a:xfrm>
        </p:spPr>
      </p:pic>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734770"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V-model</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11" name="Заголовок 10"/>
          <p:cNvSpPr>
            <a:spLocks noGrp="1"/>
          </p:cNvSpPr>
          <p:nvPr>
            <p:ph type="title"/>
          </p:nvPr>
        </p:nvSpPr>
        <p:spPr/>
        <p:txBody>
          <a:bodyPr/>
          <a:lstStyle/>
          <a:p>
            <a:endParaRPr lang="ru-RU"/>
          </a:p>
        </p:txBody>
      </p:sp>
      <p:pic>
        <p:nvPicPr>
          <p:cNvPr id="16" name="Содержимое 15" descr="599px-Systems_Engineering_Process_II_svg.png"/>
          <p:cNvPicPr>
            <a:picLocks noGrp="1" noChangeAspect="1"/>
          </p:cNvPicPr>
          <p:nvPr>
            <p:ph idx="1"/>
          </p:nvPr>
        </p:nvPicPr>
        <p:blipFill>
          <a:blip r:embed="rId3" cstate="print"/>
          <a:stretch>
            <a:fillRect/>
          </a:stretch>
        </p:blipFill>
        <p:spPr>
          <a:xfrm>
            <a:off x="1719262" y="1916833"/>
            <a:ext cx="5705475" cy="3532262"/>
          </a:xfrm>
        </p:spPr>
      </p:pic>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7814255"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Iterative-incremental Development Model</a:t>
            </a:r>
          </a:p>
        </p:txBody>
      </p:sp>
      <p:pic>
        <p:nvPicPr>
          <p:cNvPr id="5" name="Содержимое 4" descr="Iterative_development_model_svg.png"/>
          <p:cNvPicPr>
            <a:picLocks noGrp="1" noChangeAspect="1"/>
          </p:cNvPicPr>
          <p:nvPr>
            <p:ph idx="1"/>
          </p:nvPr>
        </p:nvPicPr>
        <p:blipFill>
          <a:blip r:embed="rId3" cstate="print"/>
          <a:stretch>
            <a:fillRect/>
          </a:stretch>
        </p:blipFill>
        <p:spPr>
          <a:xfrm>
            <a:off x="894764" y="1916832"/>
            <a:ext cx="6115636" cy="3236987"/>
          </a:xfrm>
        </p:spPr>
      </p:pic>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1" y="533400"/>
            <a:ext cx="8147248" cy="1169551"/>
          </a:xfrm>
          <a:prstGeom prst="rect">
            <a:avLst/>
          </a:prstGeom>
          <a:noFill/>
        </p:spPr>
        <p:txBody>
          <a:bodyPr wrap="squar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Characteristics of good testing in any lifecycle model</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2012483"/>
            <a:ext cx="6850712" cy="369332"/>
          </a:xfrm>
          <a:prstGeom prst="rect">
            <a:avLst/>
          </a:prstGeom>
        </p:spPr>
        <p:txBody>
          <a:bodyPr wrap="square">
            <a:spAutoFit/>
          </a:bodyPr>
          <a:lstStyle/>
          <a:p>
            <a:r>
              <a:rPr lang="en-US" dirty="0" smtClean="0"/>
              <a:t>For every development activity there is a corresponding testing activity</a:t>
            </a:r>
            <a:endParaRPr lang="en-US" dirty="0"/>
          </a:p>
        </p:txBody>
      </p:sp>
      <p:sp>
        <p:nvSpPr>
          <p:cNvPr id="6" name="Rectangle 5"/>
          <p:cNvSpPr/>
          <p:nvPr/>
        </p:nvSpPr>
        <p:spPr>
          <a:xfrm>
            <a:off x="1295400" y="3142709"/>
            <a:ext cx="6732984" cy="646331"/>
          </a:xfrm>
          <a:prstGeom prst="rect">
            <a:avLst/>
          </a:prstGeom>
        </p:spPr>
        <p:txBody>
          <a:bodyPr wrap="square">
            <a:spAutoFit/>
          </a:bodyPr>
          <a:lstStyle/>
          <a:p>
            <a:r>
              <a:rPr lang="en-US" dirty="0" smtClean="0"/>
              <a:t>The analysis and design of tests for a given test level should begin during the corresponding development activity</a:t>
            </a:r>
            <a:endParaRPr lang="en-US" dirty="0"/>
          </a:p>
        </p:txBody>
      </p:sp>
      <p:sp>
        <p:nvSpPr>
          <p:cNvPr id="7" name="Rectangle 6"/>
          <p:cNvSpPr/>
          <p:nvPr/>
        </p:nvSpPr>
        <p:spPr>
          <a:xfrm>
            <a:off x="1249680" y="2566645"/>
            <a:ext cx="6778704" cy="369332"/>
          </a:xfrm>
          <a:prstGeom prst="rect">
            <a:avLst/>
          </a:prstGeom>
        </p:spPr>
        <p:txBody>
          <a:bodyPr wrap="square">
            <a:spAutoFit/>
          </a:bodyPr>
          <a:lstStyle/>
          <a:p>
            <a:r>
              <a:rPr lang="en-US" dirty="0" smtClean="0"/>
              <a:t>Each test level has test objectives specific to that level</a:t>
            </a:r>
            <a:endParaRPr lang="en-US" dirty="0"/>
          </a:p>
        </p:txBody>
      </p:sp>
      <p:sp>
        <p:nvSpPr>
          <p:cNvPr id="13" name="Flowchart: Connector 12"/>
          <p:cNvSpPr/>
          <p:nvPr/>
        </p:nvSpPr>
        <p:spPr>
          <a:xfrm>
            <a:off x="944741" y="213785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7015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327760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4078813"/>
            <a:ext cx="6444952" cy="646331"/>
          </a:xfrm>
          <a:prstGeom prst="rect">
            <a:avLst/>
          </a:prstGeom>
        </p:spPr>
        <p:txBody>
          <a:bodyPr wrap="square">
            <a:spAutoFit/>
          </a:bodyPr>
          <a:lstStyle/>
          <a:p>
            <a:r>
              <a:rPr lang="en-US" dirty="0" smtClean="0"/>
              <a:t>Testers should be involved in reviewing documents as soon as drafts are available in the development life cycle</a:t>
            </a:r>
            <a:endParaRPr lang="en-US" dirty="0"/>
          </a:p>
        </p:txBody>
      </p:sp>
      <p:sp>
        <p:nvSpPr>
          <p:cNvPr id="20" name="Flowchart: Connector 19"/>
          <p:cNvSpPr/>
          <p:nvPr/>
        </p:nvSpPr>
        <p:spPr>
          <a:xfrm>
            <a:off x="944740" y="4213711"/>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1" y="533400"/>
            <a:ext cx="8147248" cy="646331"/>
          </a:xfrm>
          <a:prstGeom prst="rect">
            <a:avLst/>
          </a:prstGeom>
          <a:noFill/>
        </p:spPr>
        <p:txBody>
          <a:bodyPr wrap="square" rtlCol="0">
            <a:spAutoFit/>
          </a:bodyPr>
          <a:lstStyle/>
          <a:p>
            <a:r>
              <a:rPr lang="ru-RU" sz="3500" dirty="0" err="1" smtClean="0">
                <a:solidFill>
                  <a:schemeClr val="tx1">
                    <a:lumMod val="65000"/>
                    <a:lumOff val="35000"/>
                  </a:schemeClr>
                </a:solidFill>
                <a:effectLst>
                  <a:outerShdw blurRad="38100" dist="38100" dir="2700000" algn="tl">
                    <a:srgbClr val="000000">
                      <a:alpha val="43137"/>
                    </a:srgbClr>
                  </a:outerShdw>
                </a:effectLst>
              </a:rPr>
              <a:t>Agile</a:t>
            </a:r>
            <a:r>
              <a:rPr lang="ru-RU" sz="3500" dirty="0" smtClean="0">
                <a:solidFill>
                  <a:schemeClr val="tx1">
                    <a:lumMod val="65000"/>
                    <a:lumOff val="35000"/>
                  </a:schemeClr>
                </a:solidFill>
                <a:effectLst>
                  <a:outerShdw blurRad="38100" dist="38100" dir="2700000" algn="tl">
                    <a:srgbClr val="000000">
                      <a:alpha val="43137"/>
                    </a:srgbClr>
                  </a:outerShdw>
                </a:effectLst>
              </a:rPr>
              <a:t> </a:t>
            </a:r>
            <a:r>
              <a:rPr lang="ru-RU" sz="3500" dirty="0" err="1" smtClean="0">
                <a:solidFill>
                  <a:schemeClr val="tx1">
                    <a:lumMod val="65000"/>
                    <a:lumOff val="35000"/>
                  </a:schemeClr>
                </a:solidFill>
                <a:effectLst>
                  <a:outerShdw blurRad="38100" dist="38100" dir="2700000" algn="tl">
                    <a:srgbClr val="000000">
                      <a:alpha val="43137"/>
                    </a:srgbClr>
                  </a:outerShdw>
                </a:effectLst>
              </a:rPr>
              <a:t>software</a:t>
            </a:r>
            <a:r>
              <a:rPr lang="ru-RU" sz="3500" dirty="0" smtClean="0">
                <a:solidFill>
                  <a:schemeClr val="tx1">
                    <a:lumMod val="65000"/>
                    <a:lumOff val="35000"/>
                  </a:schemeClr>
                </a:solidFill>
                <a:effectLst>
                  <a:outerShdw blurRad="38100" dist="38100" dir="2700000" algn="tl">
                    <a:srgbClr val="000000">
                      <a:alpha val="43137"/>
                    </a:srgbClr>
                  </a:outerShdw>
                </a:effectLst>
              </a:rPr>
              <a:t> </a:t>
            </a:r>
            <a:r>
              <a:rPr lang="ru-RU" sz="3500" dirty="0" err="1" smtClean="0">
                <a:solidFill>
                  <a:schemeClr val="tx1">
                    <a:lumMod val="65000"/>
                    <a:lumOff val="35000"/>
                  </a:schemeClr>
                </a:solidFill>
                <a:effectLst>
                  <a:outerShdw blurRad="38100" dist="38100" dir="2700000" algn="tl">
                    <a:srgbClr val="000000">
                      <a:alpha val="43137"/>
                    </a:srgbClr>
                  </a:outerShdw>
                </a:effectLst>
              </a:rPr>
              <a:t>development</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971600" y="1340768"/>
            <a:ext cx="7128792" cy="4524315"/>
          </a:xfrm>
          <a:prstGeom prst="rect">
            <a:avLst/>
          </a:prstGeom>
        </p:spPr>
        <p:txBody>
          <a:bodyPr wrap="square">
            <a:spAutoFit/>
          </a:bodyPr>
          <a:lstStyle/>
          <a:p>
            <a:r>
              <a:rPr lang="en-US" b="1" u="sng" dirty="0" smtClean="0"/>
              <a:t>Agile software development</a:t>
            </a:r>
            <a:r>
              <a:rPr lang="en-US" u="sng" dirty="0" smtClean="0"/>
              <a:t> </a:t>
            </a:r>
            <a:r>
              <a:rPr lang="en-US" dirty="0" smtClean="0"/>
              <a:t>is a group of software development methods in which requirements and solutions evolve through collaboration between self-organizing, cross-functional teams. </a:t>
            </a:r>
            <a:endParaRPr lang="en-US" dirty="0" smtClean="0"/>
          </a:p>
          <a:p>
            <a:r>
              <a:rPr lang="en-US" dirty="0" smtClean="0"/>
              <a:t>It </a:t>
            </a:r>
            <a:r>
              <a:rPr lang="en-US" dirty="0" smtClean="0"/>
              <a:t>promotes adaptive planning, evolutionary development, early delivery, continuous improvement, and encourages rapid and flexible response to change</a:t>
            </a:r>
            <a:r>
              <a:rPr lang="en-US" dirty="0" smtClean="0"/>
              <a:t>.</a:t>
            </a:r>
            <a:endParaRPr lang="ru-RU" dirty="0" smtClean="0"/>
          </a:p>
          <a:p>
            <a:endParaRPr lang="ru-RU" dirty="0" smtClean="0"/>
          </a:p>
          <a:p>
            <a:r>
              <a:rPr lang="en-US" dirty="0" smtClean="0"/>
              <a:t>The </a:t>
            </a:r>
            <a:r>
              <a:rPr lang="en-US" b="1" u="sng" dirty="0" smtClean="0"/>
              <a:t>Agile Manifesto </a:t>
            </a:r>
            <a:r>
              <a:rPr lang="en-US" dirty="0" smtClean="0"/>
              <a:t>contains four statements of values: </a:t>
            </a:r>
            <a:endParaRPr lang="ru-RU" dirty="0" smtClean="0"/>
          </a:p>
          <a:p>
            <a:endParaRPr lang="ru-RU" dirty="0" smtClean="0"/>
          </a:p>
          <a:p>
            <a:pPr lvl="1">
              <a:buFont typeface="Wingdings" pitchFamily="2" charset="2"/>
              <a:buChar char="Ø"/>
            </a:pPr>
            <a:r>
              <a:rPr lang="en-US" dirty="0" smtClean="0"/>
              <a:t>Individuals </a:t>
            </a:r>
            <a:r>
              <a:rPr lang="en-US" dirty="0" smtClean="0"/>
              <a:t>and interactions over processes and </a:t>
            </a:r>
            <a:r>
              <a:rPr lang="en-US" dirty="0" smtClean="0"/>
              <a:t>tools</a:t>
            </a:r>
            <a:endParaRPr lang="ru-RU" dirty="0" smtClean="0"/>
          </a:p>
          <a:p>
            <a:pPr lvl="1">
              <a:buFont typeface="Wingdings" pitchFamily="2" charset="2"/>
              <a:buChar char="Ø"/>
            </a:pPr>
            <a:endParaRPr lang="ru-RU" dirty="0" smtClean="0"/>
          </a:p>
          <a:p>
            <a:pPr lvl="1">
              <a:buFont typeface="Wingdings" pitchFamily="2" charset="2"/>
              <a:buChar char="Ø"/>
            </a:pPr>
            <a:r>
              <a:rPr lang="en-US" dirty="0" smtClean="0"/>
              <a:t>Working </a:t>
            </a:r>
            <a:r>
              <a:rPr lang="en-US" dirty="0" smtClean="0"/>
              <a:t>software over comprehensive </a:t>
            </a:r>
            <a:r>
              <a:rPr lang="en-US" dirty="0" smtClean="0"/>
              <a:t>documentation</a:t>
            </a:r>
            <a:endParaRPr lang="ru-RU" dirty="0" smtClean="0"/>
          </a:p>
          <a:p>
            <a:pPr lvl="1">
              <a:buFont typeface="Wingdings" pitchFamily="2" charset="2"/>
              <a:buChar char="Ø"/>
            </a:pPr>
            <a:endParaRPr lang="ru-RU" dirty="0" smtClean="0"/>
          </a:p>
          <a:p>
            <a:pPr lvl="1">
              <a:buFont typeface="Wingdings" pitchFamily="2" charset="2"/>
              <a:buChar char="Ø"/>
            </a:pPr>
            <a:r>
              <a:rPr lang="en-US" dirty="0" smtClean="0"/>
              <a:t>Customer </a:t>
            </a:r>
            <a:r>
              <a:rPr lang="en-US" dirty="0" smtClean="0"/>
              <a:t>collaboration over contract </a:t>
            </a:r>
            <a:r>
              <a:rPr lang="en-US" dirty="0" smtClean="0"/>
              <a:t>negotiation</a:t>
            </a:r>
            <a:endParaRPr lang="ru-RU" dirty="0" smtClean="0"/>
          </a:p>
          <a:p>
            <a:pPr lvl="1">
              <a:buFont typeface="Wingdings" pitchFamily="2" charset="2"/>
              <a:buChar char="Ø"/>
            </a:pPr>
            <a:endParaRPr lang="ru-RU" dirty="0" smtClean="0"/>
          </a:p>
          <a:p>
            <a:pPr lvl="1">
              <a:buFont typeface="Wingdings" pitchFamily="2" charset="2"/>
              <a:buChar char="Ø"/>
            </a:pPr>
            <a:r>
              <a:rPr lang="en-US" dirty="0" smtClean="0"/>
              <a:t>Responding </a:t>
            </a:r>
            <a:r>
              <a:rPr lang="en-US" dirty="0" smtClean="0"/>
              <a:t>to change over following a plan</a:t>
            </a:r>
            <a:endParaRPr lang="en-US" dirty="0"/>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1" y="533400"/>
            <a:ext cx="8147248" cy="646331"/>
          </a:xfrm>
          <a:prstGeom prst="rect">
            <a:avLst/>
          </a:prstGeom>
          <a:noFill/>
        </p:spPr>
        <p:txBody>
          <a:bodyPr wrap="squar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Principles </a:t>
            </a:r>
            <a:r>
              <a:rPr lang="en-US" sz="3500" dirty="0" smtClean="0">
                <a:solidFill>
                  <a:schemeClr val="tx1">
                    <a:lumMod val="65000"/>
                    <a:lumOff val="35000"/>
                  </a:schemeClr>
                </a:solidFill>
                <a:effectLst>
                  <a:outerShdw blurRad="38100" dist="38100" dir="2700000" algn="tl">
                    <a:srgbClr val="000000">
                      <a:alpha val="43137"/>
                    </a:srgbClr>
                  </a:outerShdw>
                </a:effectLst>
              </a:rPr>
              <a:t>of Agile Manifesto</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971600" y="1340768"/>
            <a:ext cx="7128792" cy="4708981"/>
          </a:xfrm>
          <a:prstGeom prst="rect">
            <a:avLst/>
          </a:prstGeom>
        </p:spPr>
        <p:txBody>
          <a:bodyPr wrap="square">
            <a:spAutoFit/>
          </a:bodyPr>
          <a:lstStyle/>
          <a:p>
            <a:pPr marL="342900" indent="-342900">
              <a:buFont typeface="+mj-lt"/>
              <a:buAutoNum type="arabicPeriod"/>
            </a:pPr>
            <a:r>
              <a:rPr lang="en-US" sz="1500" dirty="0" smtClean="0"/>
              <a:t>Our highest priority is to satisfy the customer through early and continuous delivery of valuable </a:t>
            </a:r>
            <a:r>
              <a:rPr lang="en-US" sz="1500" dirty="0" smtClean="0"/>
              <a:t>software.</a:t>
            </a:r>
            <a:endParaRPr lang="en-US" sz="1500" dirty="0" smtClean="0"/>
          </a:p>
          <a:p>
            <a:pPr marL="342900" indent="-342900">
              <a:buFont typeface="+mj-lt"/>
              <a:buAutoNum type="arabicPeriod"/>
            </a:pPr>
            <a:r>
              <a:rPr lang="en-US" sz="1500" dirty="0" smtClean="0"/>
              <a:t>Welcome </a:t>
            </a:r>
            <a:r>
              <a:rPr lang="en-US" sz="1500" dirty="0" smtClean="0"/>
              <a:t>changing requirements, even late in development. Agile processes harness change for the customer's competitive </a:t>
            </a:r>
            <a:r>
              <a:rPr lang="en-US" sz="1500" dirty="0" smtClean="0"/>
              <a:t>advantage.</a:t>
            </a:r>
          </a:p>
          <a:p>
            <a:pPr marL="342900" indent="-342900">
              <a:buFont typeface="+mj-lt"/>
              <a:buAutoNum type="arabicPeriod"/>
            </a:pPr>
            <a:r>
              <a:rPr lang="en-US" sz="1500" dirty="0" smtClean="0"/>
              <a:t>Deliver </a:t>
            </a:r>
            <a:r>
              <a:rPr lang="en-US" sz="1500" dirty="0" smtClean="0"/>
              <a:t>working software frequently, at intervals of between a few weeks to a few months, with a preference to the shorter </a:t>
            </a:r>
            <a:r>
              <a:rPr lang="en-US" sz="1500" dirty="0" smtClean="0"/>
              <a:t>timescale.</a:t>
            </a:r>
          </a:p>
          <a:p>
            <a:pPr marL="342900" indent="-342900">
              <a:buFont typeface="+mj-lt"/>
              <a:buAutoNum type="arabicPeriod"/>
            </a:pPr>
            <a:r>
              <a:rPr lang="en-US" sz="1500" dirty="0" smtClean="0"/>
              <a:t>Business </a:t>
            </a:r>
            <a:r>
              <a:rPr lang="en-US" sz="1500" dirty="0" smtClean="0"/>
              <a:t>people and developers must work together daily throughout the </a:t>
            </a:r>
            <a:r>
              <a:rPr lang="en-US" sz="1500" dirty="0" smtClean="0"/>
              <a:t>project.</a:t>
            </a:r>
            <a:endParaRPr lang="en-US" sz="1500" dirty="0" smtClean="0"/>
          </a:p>
          <a:p>
            <a:pPr marL="342900" indent="-342900">
              <a:buFont typeface="+mj-lt"/>
              <a:buAutoNum type="arabicPeriod"/>
            </a:pPr>
            <a:r>
              <a:rPr lang="en-US" sz="1500" dirty="0" smtClean="0"/>
              <a:t>Build </a:t>
            </a:r>
            <a:r>
              <a:rPr lang="en-US" sz="1500" dirty="0" smtClean="0"/>
              <a:t>projects around motivated individuals. Give them the environment and support they need, and trust them to get the job </a:t>
            </a:r>
            <a:r>
              <a:rPr lang="en-US" sz="1500" dirty="0" smtClean="0"/>
              <a:t>done.</a:t>
            </a:r>
            <a:endParaRPr lang="en-US" sz="1500" dirty="0" smtClean="0"/>
          </a:p>
          <a:p>
            <a:pPr marL="342900" indent="-342900">
              <a:buFont typeface="+mj-lt"/>
              <a:buAutoNum type="arabicPeriod"/>
            </a:pPr>
            <a:r>
              <a:rPr lang="en-US" sz="1500" dirty="0" smtClean="0"/>
              <a:t>The </a:t>
            </a:r>
            <a:r>
              <a:rPr lang="en-US" sz="1500" dirty="0" smtClean="0"/>
              <a:t>most efficient and effective method of conveying information to and within a development team is face-to-face conversation. </a:t>
            </a:r>
          </a:p>
          <a:p>
            <a:pPr marL="342900" indent="-342900">
              <a:buFont typeface="+mj-lt"/>
              <a:buAutoNum type="arabicPeriod"/>
            </a:pPr>
            <a:r>
              <a:rPr lang="en-US" sz="1500" dirty="0" smtClean="0"/>
              <a:t>Working </a:t>
            </a:r>
            <a:r>
              <a:rPr lang="en-US" sz="1500" dirty="0" smtClean="0"/>
              <a:t>software is the primary measure of </a:t>
            </a:r>
            <a:r>
              <a:rPr lang="en-US" sz="1500" dirty="0" smtClean="0"/>
              <a:t>progress.</a:t>
            </a:r>
          </a:p>
          <a:p>
            <a:pPr marL="342900" indent="-342900">
              <a:buFont typeface="+mj-lt"/>
              <a:buAutoNum type="arabicPeriod"/>
            </a:pPr>
            <a:r>
              <a:rPr lang="en-US" sz="1500" dirty="0" smtClean="0"/>
              <a:t>Agile </a:t>
            </a:r>
            <a:r>
              <a:rPr lang="en-US" sz="1500" dirty="0" smtClean="0"/>
              <a:t>processes promote sustainable development. The sponsors, developers, and users should be able to maintain a constant pace </a:t>
            </a:r>
            <a:r>
              <a:rPr lang="en-US" sz="1500" dirty="0" smtClean="0"/>
              <a:t>indefinitely.</a:t>
            </a:r>
          </a:p>
          <a:p>
            <a:pPr marL="342900" indent="-342900">
              <a:buFont typeface="+mj-lt"/>
              <a:buAutoNum type="arabicPeriod"/>
            </a:pPr>
            <a:r>
              <a:rPr lang="en-US" sz="1500" dirty="0" smtClean="0"/>
              <a:t>Continuous </a:t>
            </a:r>
            <a:r>
              <a:rPr lang="en-US" sz="1500" dirty="0" smtClean="0"/>
              <a:t>attention to technical excellence and good design enhances </a:t>
            </a:r>
            <a:r>
              <a:rPr lang="en-US" sz="1500" dirty="0" smtClean="0"/>
              <a:t>agility.</a:t>
            </a:r>
          </a:p>
          <a:p>
            <a:pPr marL="342900" indent="-342900">
              <a:buFont typeface="+mj-lt"/>
              <a:buAutoNum type="arabicPeriod"/>
            </a:pPr>
            <a:r>
              <a:rPr lang="en-US" sz="1500" dirty="0" smtClean="0"/>
              <a:t>Simplicity—the </a:t>
            </a:r>
            <a:r>
              <a:rPr lang="en-US" sz="1500" dirty="0" smtClean="0"/>
              <a:t>art of maximizing the amount of work not done—is </a:t>
            </a:r>
            <a:r>
              <a:rPr lang="en-US" sz="1500" dirty="0" smtClean="0"/>
              <a:t>essential.</a:t>
            </a:r>
          </a:p>
          <a:p>
            <a:pPr marL="342900" indent="-342900">
              <a:buFont typeface="+mj-lt"/>
              <a:buAutoNum type="arabicPeriod"/>
            </a:pPr>
            <a:r>
              <a:rPr lang="en-US" sz="1500" dirty="0" smtClean="0"/>
              <a:t>The </a:t>
            </a:r>
            <a:r>
              <a:rPr lang="en-US" sz="1500" dirty="0" smtClean="0"/>
              <a:t>best architectures, requirements, and designs emerge from self-organizing </a:t>
            </a:r>
            <a:r>
              <a:rPr lang="en-US" sz="1500" dirty="0" smtClean="0"/>
              <a:t>teams.</a:t>
            </a:r>
          </a:p>
          <a:p>
            <a:pPr marL="342900" indent="-342900">
              <a:buFont typeface="+mj-lt"/>
              <a:buAutoNum type="arabicPeriod"/>
            </a:pPr>
            <a:r>
              <a:rPr lang="en-US" sz="1500" dirty="0" smtClean="0"/>
              <a:t>At </a:t>
            </a:r>
            <a:r>
              <a:rPr lang="en-US" sz="1500" dirty="0" smtClean="0"/>
              <a:t>regular intervals, the team reflects on how to become more effective, then tunes and adjusts its behavior accordingly. </a:t>
            </a:r>
            <a:endParaRPr lang="en-US" sz="1500" dirty="0"/>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17978</TotalTime>
  <Words>3599</Words>
  <Application>Microsoft Office PowerPoint</Application>
  <PresentationFormat>Экран (4:3)</PresentationFormat>
  <Paragraphs>438</Paragraphs>
  <Slides>21</Slides>
  <Notes>19</Notes>
  <HiddenSlides>0</HiddenSlides>
  <MMClips>0</MMClips>
  <ScaleCrop>false</ScaleCrop>
  <HeadingPairs>
    <vt:vector size="4" baseType="variant">
      <vt:variant>
        <vt:lpstr>Тема</vt:lpstr>
      </vt:variant>
      <vt:variant>
        <vt:i4>1</vt:i4>
      </vt:variant>
      <vt:variant>
        <vt:lpstr>Заголовки слайдов</vt:lpstr>
      </vt:variant>
      <vt:variant>
        <vt:i4>21</vt:i4>
      </vt:variant>
    </vt:vector>
  </HeadingPairs>
  <TitlesOfParts>
    <vt:vector size="22" baseType="lpstr">
      <vt:lpstr>Office Theme</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lpstr>Слайд 20</vt:lpstr>
      <vt:lpstr>Слайд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Olexandr Vedmid'</dc:creator>
  <cp:lastModifiedBy>smar</cp:lastModifiedBy>
  <cp:revision>593</cp:revision>
  <dcterms:created xsi:type="dcterms:W3CDTF">2006-08-16T00:00:00Z</dcterms:created>
  <dcterms:modified xsi:type="dcterms:W3CDTF">2015-02-05T14:06:09Z</dcterms:modified>
</cp:coreProperties>
</file>