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80" r:id="rId2"/>
    <p:sldId id="314" r:id="rId3"/>
    <p:sldId id="315" r:id="rId4"/>
    <p:sldId id="316" r:id="rId5"/>
    <p:sldId id="318" r:id="rId6"/>
    <p:sldId id="320" r:id="rId7"/>
    <p:sldId id="319" r:id="rId8"/>
    <p:sldId id="28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1818" autoAdjust="0"/>
  </p:normalViewPr>
  <p:slideViewPr>
    <p:cSldViewPr>
      <p:cViewPr varScale="1">
        <p:scale>
          <a:sx n="81" d="100"/>
          <a:sy n="81" d="100"/>
        </p:scale>
        <p:origin x="-24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02-Feb-15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alculator888.ru/"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b="1" dirty="0" smtClean="0"/>
              <a:t>API</a:t>
            </a:r>
            <a:r>
              <a:rPr lang="ru-RU" b="1" dirty="0" smtClean="0"/>
              <a:t> (интерфейс</a:t>
            </a:r>
            <a:r>
              <a:rPr lang="ru-RU" b="1" baseline="0" dirty="0" smtClean="0"/>
              <a:t> программирования приложений, интерфейс прикладного программирования</a:t>
            </a:r>
            <a:r>
              <a:rPr lang="ru-RU" b="1" dirty="0" smtClean="0"/>
              <a:t>) </a:t>
            </a:r>
            <a:r>
              <a:rPr lang="ru-RU" dirty="0" smtClean="0"/>
              <a:t>– набор готовых классов,</a:t>
            </a:r>
            <a:r>
              <a:rPr lang="ru-RU" baseline="0" dirty="0" smtClean="0"/>
              <a:t> процедур, функций, структур и констант, предоставляемый приложением (библиотекой, сервисом) для использования во внешних программных продуктах. Используется программистами при написании всевозможных приложений.</a:t>
            </a:r>
          </a:p>
          <a:p>
            <a:endParaRPr lang="ru-RU" baseline="0" dirty="0" smtClean="0"/>
          </a:p>
          <a:p>
            <a:r>
              <a:rPr lang="en-US" baseline="0" dirty="0" smtClean="0"/>
              <a:t>API</a:t>
            </a:r>
            <a:r>
              <a:rPr lang="ru-RU" baseline="0" dirty="0" smtClean="0"/>
              <a:t> часто принимает форму библиотек, которые включают в себя подпрограммы, структуры данных, объекты классов и переменные.</a:t>
            </a:r>
          </a:p>
          <a:p>
            <a:r>
              <a:rPr lang="ru-RU" baseline="0" dirty="0" smtClean="0"/>
              <a:t>В других случаях, особенно в </a:t>
            </a:r>
            <a:r>
              <a:rPr lang="en-US" baseline="0" dirty="0" smtClean="0"/>
              <a:t>SOAP </a:t>
            </a:r>
            <a:r>
              <a:rPr lang="ru-RU" baseline="0" dirty="0" smtClean="0"/>
              <a:t>и </a:t>
            </a:r>
            <a:r>
              <a:rPr lang="en-US" baseline="0" dirty="0" smtClean="0"/>
              <a:t>REST </a:t>
            </a:r>
            <a:r>
              <a:rPr lang="ru-RU" baseline="0" dirty="0" smtClean="0"/>
              <a:t> сервисах, </a:t>
            </a:r>
            <a:r>
              <a:rPr lang="en-US" baseline="0" dirty="0" smtClean="0"/>
              <a:t>API</a:t>
            </a:r>
            <a:r>
              <a:rPr lang="ru-RU" baseline="0" dirty="0" smtClean="0"/>
              <a:t> – это простая спецификация удаленных вызовов доступных через </a:t>
            </a:r>
            <a:r>
              <a:rPr lang="en-US" baseline="0" dirty="0" smtClean="0"/>
              <a:t>API</a:t>
            </a:r>
            <a:r>
              <a:rPr lang="ru-RU" baseline="0" dirty="0" smtClean="0"/>
              <a:t>.</a:t>
            </a:r>
            <a:endParaRPr lang="en-US" baseline="0" dirty="0" smtClean="0"/>
          </a:p>
          <a:p>
            <a:r>
              <a:rPr lang="ru-RU" b="1" baseline="0" dirty="0" smtClean="0"/>
              <a:t>Типы </a:t>
            </a:r>
            <a:r>
              <a:rPr lang="en-US" b="1" baseline="0" dirty="0" smtClean="0"/>
              <a:t>API:</a:t>
            </a:r>
          </a:p>
          <a:p>
            <a:pPr>
              <a:buFontTx/>
              <a:buChar char="-"/>
            </a:pPr>
            <a:r>
              <a:rPr lang="en-US" baseline="0" dirty="0" smtClean="0"/>
              <a:t>Web Services</a:t>
            </a:r>
          </a:p>
          <a:p>
            <a:pPr>
              <a:buFontTx/>
              <a:buChar char="-"/>
            </a:pPr>
            <a:r>
              <a:rPr lang="en-US" baseline="0" dirty="0" smtClean="0"/>
              <a:t>REST</a:t>
            </a:r>
          </a:p>
          <a:p>
            <a:pPr>
              <a:buFontTx/>
              <a:buChar char="-"/>
            </a:pPr>
            <a:r>
              <a:rPr lang="en-US" baseline="0" dirty="0" smtClean="0"/>
              <a:t>Object-oriented languages</a:t>
            </a:r>
          </a:p>
          <a:p>
            <a:pPr>
              <a:buFontTx/>
              <a:buChar char="-"/>
            </a:pPr>
            <a:r>
              <a:rPr lang="en-US" baseline="0" dirty="0" smtClean="0"/>
              <a:t>Database</a:t>
            </a:r>
          </a:p>
          <a:p>
            <a:pPr>
              <a:buFontTx/>
              <a:buChar char="-"/>
            </a:pPr>
            <a:r>
              <a:rPr lang="en-US" baseline="0" dirty="0" smtClean="0"/>
              <a:t>Proprietary APIs</a:t>
            </a:r>
          </a:p>
          <a:p>
            <a:endParaRPr lang="en-US" baseline="0" dirty="0" smtClean="0"/>
          </a:p>
          <a:p>
            <a:r>
              <a:rPr lang="en-US" dirty="0" smtClean="0"/>
              <a:t>API </a:t>
            </a:r>
            <a:r>
              <a:rPr lang="ru-RU" dirty="0" smtClean="0"/>
              <a:t>может разрабатываться для</a:t>
            </a:r>
            <a:r>
              <a:rPr lang="ru-RU" baseline="0" dirty="0" smtClean="0"/>
              <a:t> ограниченной группы пользователей, или он может быть доступен для общего использования.</a:t>
            </a:r>
          </a:p>
          <a:p>
            <a:endParaRPr lang="ru-RU" baseline="0" dirty="0" smtClean="0"/>
          </a:p>
          <a:p>
            <a:r>
              <a:rPr lang="ru-RU" b="1" baseline="0" dirty="0" smtClean="0"/>
              <a:t>Важная характеристика открытого </a:t>
            </a:r>
            <a:r>
              <a:rPr lang="en-US" b="1" baseline="0" dirty="0" smtClean="0"/>
              <a:t>API</a:t>
            </a:r>
            <a:r>
              <a:rPr lang="ru-RU" baseline="0" dirty="0" smtClean="0"/>
              <a:t> – это стабильность интерфейса.</a:t>
            </a:r>
          </a:p>
          <a:p>
            <a:r>
              <a:rPr lang="ru-RU" baseline="0" dirty="0" smtClean="0"/>
              <a:t>Если разработчик </a:t>
            </a:r>
            <a:r>
              <a:rPr lang="en-US" baseline="0" dirty="0" smtClean="0"/>
              <a:t>API </a:t>
            </a:r>
            <a:r>
              <a:rPr lang="ru-RU" baseline="0" dirty="0" smtClean="0"/>
              <a:t>изменяет его часть, например, добавляет новые параметры для вызова какой-то функции, это может привести к несовместимости с клиентами, которые уже используют этот </a:t>
            </a:r>
            <a:r>
              <a:rPr lang="en-US" baseline="0" dirty="0" smtClean="0"/>
              <a:t>API</a:t>
            </a:r>
            <a:r>
              <a:rPr lang="ru-RU" baseline="0" dirty="0" smtClean="0"/>
              <a:t>.</a:t>
            </a:r>
          </a:p>
          <a:p>
            <a:endParaRPr lang="ru-RU" baseline="0" dirty="0" smtClean="0"/>
          </a:p>
          <a:p>
            <a:r>
              <a:rPr lang="ru-RU" baseline="0" dirty="0" smtClean="0"/>
              <a:t>Чаще всего разработчики сами пишут </a:t>
            </a:r>
            <a:r>
              <a:rPr lang="en-US" baseline="0" dirty="0" smtClean="0"/>
              <a:t>unit</a:t>
            </a:r>
            <a:r>
              <a:rPr lang="ru-RU" baseline="0" dirty="0" smtClean="0"/>
              <a:t> тесты, тестируя свой код (</a:t>
            </a:r>
            <a:r>
              <a:rPr lang="en-US" baseline="0" dirty="0" smtClean="0"/>
              <a:t>private</a:t>
            </a:r>
            <a:r>
              <a:rPr lang="ru-RU" baseline="0" dirty="0" smtClean="0"/>
              <a:t> и \ или </a:t>
            </a:r>
            <a:r>
              <a:rPr lang="en-US" baseline="0" dirty="0" smtClean="0"/>
              <a:t>public</a:t>
            </a:r>
            <a:r>
              <a:rPr lang="ru-RU" baseline="0" dirty="0" smtClean="0"/>
              <a:t>). Это их ответственность.</a:t>
            </a:r>
          </a:p>
          <a:p>
            <a:endParaRPr lang="ru-RU" baseline="0" dirty="0" smtClean="0"/>
          </a:p>
          <a:p>
            <a:r>
              <a:rPr lang="ru-RU" dirty="0" err="1" smtClean="0"/>
              <a:t>Тестировщики</a:t>
            </a:r>
            <a:r>
              <a:rPr lang="ru-RU" dirty="0" smtClean="0"/>
              <a:t> же должны максимально сосредоточится на написании </a:t>
            </a:r>
            <a:r>
              <a:rPr lang="en-US" dirty="0" smtClean="0"/>
              <a:t>unit</a:t>
            </a:r>
            <a:r>
              <a:rPr lang="en-US" baseline="0" dirty="0" smtClean="0"/>
              <a:t> </a:t>
            </a:r>
            <a:r>
              <a:rPr lang="ru-RU" baseline="0" dirty="0" smtClean="0"/>
              <a:t>тестов, который тестируют открытый код (то есть им следует тестировать </a:t>
            </a:r>
            <a:r>
              <a:rPr lang="en-US" baseline="0" dirty="0" smtClean="0"/>
              <a:t>API</a:t>
            </a:r>
            <a:r>
              <a:rPr lang="ru-RU" baseline="0" dirty="0" smtClean="0"/>
              <a:t>).</a:t>
            </a:r>
          </a:p>
          <a:p>
            <a:r>
              <a:rPr lang="ru-RU" baseline="0" dirty="0" smtClean="0"/>
              <a:t>Еще к открытому коду есть определенные требования к описанию.</a:t>
            </a:r>
          </a:p>
          <a:p>
            <a:r>
              <a:rPr lang="ru-RU" baseline="0" dirty="0" smtClean="0"/>
              <a:t>Вот как это обычно выглядит: </a:t>
            </a:r>
            <a:r>
              <a:rPr lang="en-US" baseline="0" dirty="0" smtClean="0"/>
              <a:t>http://selenium.googlecode.com/git/docs/api/dotnet/index.html</a:t>
            </a:r>
            <a:r>
              <a:rPr lang="ru-RU" baseline="0" dirty="0" smtClean="0"/>
              <a:t>.</a:t>
            </a:r>
          </a:p>
          <a:p>
            <a:endParaRPr lang="ru-RU" baseline="0" dirty="0" smtClean="0"/>
          </a:p>
          <a:p>
            <a:r>
              <a:rPr lang="ru-RU" baseline="0" dirty="0" smtClean="0"/>
              <a:t>То есть </a:t>
            </a:r>
            <a:r>
              <a:rPr lang="ru-RU" b="1" baseline="0" dirty="0" smtClean="0"/>
              <a:t>при проверке </a:t>
            </a:r>
            <a:r>
              <a:rPr lang="en-US" b="1" baseline="0" dirty="0" smtClean="0"/>
              <a:t>API</a:t>
            </a:r>
            <a:r>
              <a:rPr lang="ru-RU" b="1" baseline="0" dirty="0" smtClean="0"/>
              <a:t> </a:t>
            </a:r>
            <a:r>
              <a:rPr lang="ru-RU" b="1" baseline="0" dirty="0" err="1" smtClean="0"/>
              <a:t>тестировщики</a:t>
            </a:r>
            <a:r>
              <a:rPr lang="ru-RU" b="1" baseline="0" dirty="0" smtClean="0"/>
              <a:t> должны обращать внимание </a:t>
            </a:r>
            <a:r>
              <a:rPr lang="ru-RU" baseline="0" dirty="0" smtClean="0"/>
              <a:t>на следующее:</a:t>
            </a:r>
          </a:p>
          <a:p>
            <a:pPr>
              <a:buFontTx/>
              <a:buChar char="-"/>
            </a:pPr>
            <a:r>
              <a:rPr lang="ru-RU" baseline="0" dirty="0" smtClean="0"/>
              <a:t>Корректная работа самого кода</a:t>
            </a:r>
          </a:p>
          <a:p>
            <a:pPr>
              <a:buFontTx/>
              <a:buChar char="-"/>
            </a:pPr>
            <a:r>
              <a:rPr lang="ru-RU" baseline="0" dirty="0" smtClean="0"/>
              <a:t>Хорошая документация для открытого </a:t>
            </a:r>
            <a:r>
              <a:rPr lang="en-US" baseline="0" dirty="0" smtClean="0"/>
              <a:t>API</a:t>
            </a:r>
            <a:r>
              <a:rPr lang="ru-RU" baseline="0" dirty="0" smtClean="0"/>
              <a:t> (см. </a:t>
            </a:r>
            <a:r>
              <a:rPr lang="en-US" baseline="0" dirty="0" smtClean="0"/>
              <a:t>https://en.wikipedia.org/wiki/Application_programming_interface#API_documentation</a:t>
            </a:r>
            <a:r>
              <a:rPr lang="ru-RU" baseline="0" dirty="0" smtClean="0"/>
              <a:t> - для примера)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http://en.wikipedia.org/wiki/List_of_unit_testing_frameworks</a:t>
            </a:r>
            <a:endParaRPr lang="ru-RU" dirty="0" smtClean="0"/>
          </a:p>
          <a:p>
            <a:endParaRPr lang="ru-RU" dirty="0" smtClean="0"/>
          </a:p>
          <a:p>
            <a:r>
              <a:rPr lang="ru-RU" dirty="0" smtClean="0"/>
              <a:t>Существует огромное множество </a:t>
            </a:r>
            <a:r>
              <a:rPr lang="en-US" dirty="0" smtClean="0"/>
              <a:t>unit testing frameworks</a:t>
            </a:r>
            <a:r>
              <a:rPr lang="ru-RU" dirty="0" smtClean="0"/>
              <a:t>.</a:t>
            </a:r>
          </a:p>
          <a:p>
            <a:pPr lvl="1">
              <a:buFont typeface="Arial" pitchFamily="34" charset="0"/>
              <a:buChar char="•"/>
            </a:pPr>
            <a:r>
              <a:rPr lang="ru-RU" dirty="0" smtClean="0"/>
              <a:t>Какую выбрать может</a:t>
            </a:r>
            <a:r>
              <a:rPr lang="ru-RU" baseline="0" dirty="0" smtClean="0"/>
              <a:t> зависеть от следующего:</a:t>
            </a:r>
          </a:p>
          <a:p>
            <a:pPr lvl="1">
              <a:buFont typeface="Arial" pitchFamily="34" charset="0"/>
              <a:buChar char="•"/>
            </a:pPr>
            <a:r>
              <a:rPr lang="ru-RU" baseline="0" dirty="0" smtClean="0"/>
              <a:t>Язык, на котором могут писаться тесты</a:t>
            </a:r>
          </a:p>
          <a:p>
            <a:pPr lvl="1">
              <a:buFont typeface="Arial" pitchFamily="34" charset="0"/>
              <a:buChar char="•"/>
            </a:pPr>
            <a:r>
              <a:rPr lang="ru-RU" baseline="0" dirty="0" smtClean="0"/>
              <a:t>Поддерживает ли </a:t>
            </a:r>
            <a:r>
              <a:rPr lang="en-US" baseline="0" dirty="0" smtClean="0"/>
              <a:t>framework</a:t>
            </a:r>
            <a:r>
              <a:rPr lang="ru-RU" baseline="0" dirty="0" smtClean="0"/>
              <a:t> запуск тестов в каком-то определенном контексте. Возможно использовать несколько контекстов для разных тестов</a:t>
            </a:r>
          </a:p>
          <a:p>
            <a:pPr lvl="1">
              <a:buFont typeface="Arial" pitchFamily="34" charset="0"/>
              <a:buChar char="•"/>
            </a:pPr>
            <a:r>
              <a:rPr lang="ru-RU" baseline="0" dirty="0" smtClean="0"/>
              <a:t>Поддерживает ли </a:t>
            </a:r>
            <a:r>
              <a:rPr lang="en-US" baseline="0" dirty="0" smtClean="0"/>
              <a:t>framework </a:t>
            </a:r>
            <a:r>
              <a:rPr lang="ru-RU" baseline="0" dirty="0" smtClean="0"/>
              <a:t>генерацию данных. Есть такое </a:t>
            </a:r>
            <a:r>
              <a:rPr lang="en-US" baseline="0" dirty="0" smtClean="0"/>
              <a:t>framework</a:t>
            </a:r>
            <a:r>
              <a:rPr lang="ru-RU" baseline="0" dirty="0" smtClean="0"/>
              <a:t>-и, которые сами решают какие тестовые данные использовать для запуска методов. Сами генерируют, сами запускают, и предоставляют отчеты о том, как прошел запуск тестов. Такие подходы могут применяться только к простым системам. Если есть какие-то сложные конструкции данных или система реализует какую-то сложную логику, то применения генераторов данных будет недостаточно</a:t>
            </a:r>
          </a:p>
          <a:p>
            <a:pPr lvl="1">
              <a:buFont typeface="Arial" pitchFamily="34" charset="0"/>
              <a:buChar char="•"/>
            </a:pPr>
            <a:r>
              <a:rPr lang="ru-RU" dirty="0" smtClean="0"/>
              <a:t>Основан</a:t>
            </a:r>
            <a:r>
              <a:rPr lang="ru-RU" baseline="0" dirty="0" smtClean="0"/>
              <a:t> ли </a:t>
            </a:r>
            <a:r>
              <a:rPr lang="en-US" baseline="0" dirty="0" smtClean="0"/>
              <a:t>framework </a:t>
            </a:r>
            <a:r>
              <a:rPr lang="ru-RU" baseline="0" dirty="0" smtClean="0"/>
              <a:t>на </a:t>
            </a:r>
            <a:r>
              <a:rPr lang="en-US" baseline="0" dirty="0" err="1" smtClean="0"/>
              <a:t>xUnit</a:t>
            </a:r>
            <a:r>
              <a:rPr lang="ru-RU" baseline="0" dirty="0" smtClean="0"/>
              <a:t> – </a:t>
            </a:r>
            <a:r>
              <a:rPr lang="ru-RU" baseline="0" dirty="0" err="1" smtClean="0"/>
              <a:t>семейтве</a:t>
            </a:r>
            <a:r>
              <a:rPr lang="ru-RU" baseline="0" dirty="0" smtClean="0"/>
              <a:t> (см. </a:t>
            </a:r>
            <a:r>
              <a:rPr lang="en-US" baseline="0" dirty="0" smtClean="0"/>
              <a:t>http://en.wikipedia.org/wiki/Xunit - </a:t>
            </a:r>
            <a:r>
              <a:rPr lang="ru-RU" baseline="0" dirty="0" smtClean="0"/>
              <a:t>это очень популярное семейство </a:t>
            </a:r>
            <a:r>
              <a:rPr lang="en-US" baseline="0" dirty="0" smtClean="0"/>
              <a:t>unit testing frameworks</a:t>
            </a:r>
            <a:r>
              <a:rPr lang="ru-RU" baseline="0" dirty="0" smtClean="0"/>
              <a:t>)</a:t>
            </a:r>
          </a:p>
          <a:p>
            <a:pPr lvl="1">
              <a:buFont typeface="Arial" pitchFamily="34" charset="0"/>
              <a:buChar char="•"/>
            </a:pPr>
            <a:r>
              <a:rPr lang="ru-RU" baseline="0" dirty="0" smtClean="0"/>
              <a:t>Лицензия – платная, бесплатная, </a:t>
            </a:r>
            <a:r>
              <a:rPr lang="en-US" baseline="0" dirty="0" smtClean="0"/>
              <a:t>open source</a:t>
            </a:r>
            <a:r>
              <a:rPr lang="ru-RU" baseline="0" dirty="0" smtClean="0"/>
              <a:t> и т.д.</a:t>
            </a:r>
          </a:p>
          <a:p>
            <a:endParaRPr lang="ru-RU" baseline="0" dirty="0" smtClean="0"/>
          </a:p>
          <a:p>
            <a:r>
              <a:rPr lang="ru-RU" baseline="0" dirty="0" smtClean="0"/>
              <a:t>Список неполный. Разные проекты – разные люди – разные нужды.</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Есть библиотека </a:t>
            </a:r>
            <a:r>
              <a:rPr lang="en-US" dirty="0" smtClean="0"/>
              <a:t>bank.dll</a:t>
            </a:r>
            <a:r>
              <a:rPr lang="ru-RU" dirty="0" smtClean="0"/>
              <a:t>, которая описывает работу с банковским счетом клиента.</a:t>
            </a:r>
          </a:p>
          <a:p>
            <a:r>
              <a:rPr lang="ru-RU" dirty="0" smtClean="0"/>
              <a:t>Она содержит в себе следующее:</a:t>
            </a:r>
          </a:p>
          <a:p>
            <a:pPr marL="228600" indent="-228600">
              <a:buAutoNum type="arabicParenR"/>
            </a:pPr>
            <a:r>
              <a:rPr lang="ru-RU" baseline="0" dirty="0" smtClean="0"/>
              <a:t>конструктор, чтобы была возможность создать клиента. У него будет имя и баланс</a:t>
            </a:r>
          </a:p>
          <a:p>
            <a:pPr marL="228600" indent="-228600">
              <a:buAutoNum type="arabicParenR"/>
            </a:pPr>
            <a:r>
              <a:rPr lang="ru-RU" baseline="0" dirty="0" smtClean="0"/>
              <a:t>Метод </a:t>
            </a:r>
            <a:r>
              <a:rPr lang="en-US" baseline="0" dirty="0" smtClean="0"/>
              <a:t>Credit</a:t>
            </a:r>
            <a:r>
              <a:rPr lang="ru-RU" baseline="0" dirty="0" smtClean="0"/>
              <a:t>, который увеличивает баланс клиента на величину, указанную в </a:t>
            </a:r>
            <a:r>
              <a:rPr lang="en-US" baseline="0" dirty="0" smtClean="0"/>
              <a:t>amount</a:t>
            </a:r>
            <a:endParaRPr lang="ru-RU" baseline="0" dirty="0" smtClean="0"/>
          </a:p>
          <a:p>
            <a:pPr marL="228600" indent="-228600">
              <a:buAutoNum type="arabicParenR"/>
            </a:pPr>
            <a:r>
              <a:rPr lang="ru-RU" baseline="0" dirty="0" smtClean="0"/>
              <a:t>Метод </a:t>
            </a:r>
            <a:r>
              <a:rPr lang="en-US" baseline="0" dirty="0" smtClean="0"/>
              <a:t>Debit</a:t>
            </a:r>
            <a:r>
              <a:rPr lang="ru-RU" baseline="0" dirty="0" smtClean="0"/>
              <a:t>, который уменьшает баланс клиента на </a:t>
            </a:r>
            <a:r>
              <a:rPr lang="en-US" baseline="0" dirty="0" smtClean="0"/>
              <a:t>amount</a:t>
            </a:r>
            <a:endParaRPr lang="ru-RU" baseline="0" dirty="0" smtClean="0"/>
          </a:p>
          <a:p>
            <a:pPr marL="228600" indent="-228600">
              <a:buAutoNum type="arabicParenR"/>
            </a:pPr>
            <a:r>
              <a:rPr lang="en-US" baseline="0" dirty="0" smtClean="0"/>
              <a:t>Debit </a:t>
            </a:r>
            <a:r>
              <a:rPr lang="ru-RU" baseline="0" dirty="0" smtClean="0"/>
              <a:t>и </a:t>
            </a:r>
            <a:r>
              <a:rPr lang="en-US" baseline="0" dirty="0" smtClean="0"/>
              <a:t>Credit </a:t>
            </a:r>
            <a:r>
              <a:rPr lang="ru-RU" baseline="0" dirty="0" smtClean="0"/>
              <a:t>вернут </a:t>
            </a:r>
            <a:r>
              <a:rPr lang="en-US" baseline="0" dirty="0" smtClean="0"/>
              <a:t>exception</a:t>
            </a:r>
            <a:r>
              <a:rPr lang="ru-RU" baseline="0" dirty="0" smtClean="0"/>
              <a:t>, если счет клиента заморожен</a:t>
            </a:r>
          </a:p>
          <a:p>
            <a:pPr marL="228600" indent="-228600">
              <a:buAutoNum type="arabicParenR"/>
            </a:pPr>
            <a:r>
              <a:rPr lang="en-US" baseline="0" dirty="0" smtClean="0"/>
              <a:t>Debit</a:t>
            </a:r>
            <a:r>
              <a:rPr lang="ru-RU" baseline="0" dirty="0" smtClean="0"/>
              <a:t> вернет </a:t>
            </a:r>
            <a:r>
              <a:rPr lang="en-US" baseline="0" dirty="0" smtClean="0"/>
              <a:t>exception</a:t>
            </a:r>
            <a:r>
              <a:rPr lang="ru-RU" baseline="0" dirty="0" smtClean="0"/>
              <a:t>, если баланс клиента меньше, чем </a:t>
            </a:r>
            <a:r>
              <a:rPr lang="en-US" baseline="0" dirty="0" smtClean="0"/>
              <a:t>amount</a:t>
            </a:r>
          </a:p>
          <a:p>
            <a:pPr marL="228600" indent="-228600">
              <a:buAutoNum type="arabicParenR"/>
            </a:pPr>
            <a:r>
              <a:rPr lang="en-US" baseline="0" dirty="0" smtClean="0"/>
              <a:t>Debit </a:t>
            </a:r>
            <a:r>
              <a:rPr lang="ru-RU" baseline="0" dirty="0" smtClean="0"/>
              <a:t>и </a:t>
            </a:r>
            <a:r>
              <a:rPr lang="en-US" baseline="0" dirty="0" smtClean="0"/>
              <a:t>Credit </a:t>
            </a:r>
            <a:r>
              <a:rPr lang="ru-RU" baseline="0" dirty="0" smtClean="0"/>
              <a:t>вернут </a:t>
            </a:r>
            <a:r>
              <a:rPr lang="en-US" baseline="0" dirty="0" smtClean="0"/>
              <a:t>exception</a:t>
            </a:r>
            <a:r>
              <a:rPr lang="ru-RU" baseline="0" dirty="0" smtClean="0"/>
              <a:t>, если </a:t>
            </a:r>
            <a:r>
              <a:rPr lang="en-US" baseline="0" dirty="0" smtClean="0"/>
              <a:t>amount&lt;0</a:t>
            </a:r>
          </a:p>
          <a:p>
            <a:pPr marL="228600" indent="-228600">
              <a:buAutoNum type="arabicParenR"/>
            </a:pPr>
            <a:endParaRPr lang="ru-RU" baseline="0" dirty="0" smtClean="0"/>
          </a:p>
          <a:p>
            <a:pPr marL="228600" indent="-228600">
              <a:buNone/>
            </a:pPr>
            <a:r>
              <a:rPr lang="ru-RU" baseline="0" dirty="0" smtClean="0"/>
              <a:t>Для того, чтобы посмотреть содержимое этой библиотеки можно воспользоваться </a:t>
            </a:r>
            <a:r>
              <a:rPr lang="en-US" baseline="0" dirty="0" err="1" smtClean="0"/>
              <a:t>JetBrains</a:t>
            </a:r>
            <a:r>
              <a:rPr lang="en-US" baseline="0" dirty="0" smtClean="0"/>
              <a:t> </a:t>
            </a:r>
            <a:r>
              <a:rPr lang="en-US" baseline="0" dirty="0" err="1" smtClean="0"/>
              <a:t>dotPeek</a:t>
            </a:r>
            <a:r>
              <a:rPr lang="en-US" baseline="0" dirty="0" smtClean="0"/>
              <a:t> 1.2</a:t>
            </a:r>
            <a:r>
              <a:rPr lang="ru-RU" baseline="0" dirty="0" smtClean="0"/>
              <a:t>.</a:t>
            </a:r>
          </a:p>
          <a:p>
            <a:pPr marL="228600" indent="-228600">
              <a:buNone/>
            </a:pPr>
            <a:endParaRPr lang="en-US" baseline="0" dirty="0" smtClean="0"/>
          </a:p>
          <a:p>
            <a:pPr marL="228600" indent="-228600">
              <a:buNone/>
            </a:pPr>
            <a:r>
              <a:rPr lang="ru-RU" baseline="0" dirty="0" smtClean="0"/>
              <a:t>Библиотека написана на </a:t>
            </a:r>
            <a:r>
              <a:rPr lang="en-US" baseline="0" dirty="0" smtClean="0"/>
              <a:t>C#</a:t>
            </a:r>
            <a:r>
              <a:rPr lang="ru-RU" baseline="0" dirty="0" smtClean="0"/>
              <a:t>, поэтому для написания тестов будет использовать </a:t>
            </a:r>
            <a:r>
              <a:rPr lang="en-US" baseline="0" dirty="0" err="1" smtClean="0"/>
              <a:t>NUnit</a:t>
            </a:r>
            <a:r>
              <a:rPr lang="ru-RU" baseline="0" dirty="0" smtClean="0"/>
              <a:t>. См. </a:t>
            </a:r>
            <a:r>
              <a:rPr lang="en-US" baseline="0" dirty="0" smtClean="0"/>
              <a:t>https://ru.wikipedia.org/wiki/NUnit</a:t>
            </a:r>
            <a:r>
              <a:rPr lang="ru-RU" baseline="0" dirty="0" smtClean="0"/>
              <a:t>.</a:t>
            </a:r>
            <a:endParaRPr lang="en-US" baseline="0" dirty="0" smtClean="0"/>
          </a:p>
          <a:p>
            <a:pPr marL="228600" indent="-228600">
              <a:buNone/>
            </a:pPr>
            <a:endParaRPr lang="en-US" baseline="0" dirty="0" smtClean="0"/>
          </a:p>
          <a:p>
            <a:pPr marL="228600" indent="-228600">
              <a:buNone/>
            </a:pPr>
            <a:r>
              <a:rPr lang="ru-RU" b="1" baseline="0" dirty="0" smtClean="0"/>
              <a:t>Шаги для создание </a:t>
            </a:r>
            <a:r>
              <a:rPr lang="en-US" b="1" baseline="0" dirty="0" smtClean="0"/>
              <a:t>API</a:t>
            </a:r>
            <a:r>
              <a:rPr lang="ru-RU" b="1" baseline="0" dirty="0" smtClean="0"/>
              <a:t> тестов для этой библиотеки:</a:t>
            </a:r>
          </a:p>
          <a:p>
            <a:pPr marL="228600" indent="-228600">
              <a:buNone/>
            </a:pPr>
            <a:r>
              <a:rPr lang="ru-RU" baseline="0" dirty="0" smtClean="0"/>
              <a:t>1) Установить </a:t>
            </a:r>
            <a:r>
              <a:rPr lang="en-US" baseline="0" dirty="0" smtClean="0"/>
              <a:t>Visual Studio (Microsoft Visual Studio Ultimate 2012)</a:t>
            </a:r>
            <a:r>
              <a:rPr lang="ru-RU" baseline="0" dirty="0" smtClean="0"/>
              <a:t>, если нет</a:t>
            </a:r>
          </a:p>
          <a:p>
            <a:pPr marL="228600" indent="-228600">
              <a:buNone/>
            </a:pPr>
            <a:r>
              <a:rPr lang="ru-RU" baseline="0" dirty="0" smtClean="0"/>
              <a:t>2) Установить </a:t>
            </a:r>
            <a:r>
              <a:rPr lang="en-US" baseline="0" dirty="0" err="1" smtClean="0"/>
              <a:t>NUnit</a:t>
            </a:r>
            <a:r>
              <a:rPr lang="en-US" baseline="0" dirty="0" smtClean="0"/>
              <a:t> 2.6.4</a:t>
            </a:r>
            <a:r>
              <a:rPr lang="ru-RU" baseline="0" dirty="0" smtClean="0"/>
              <a:t>, если нет</a:t>
            </a:r>
            <a:endParaRPr lang="en-US" baseline="0" dirty="0" smtClean="0"/>
          </a:p>
          <a:p>
            <a:pPr marL="228600" indent="-228600">
              <a:buNone/>
            </a:pPr>
            <a:r>
              <a:rPr lang="en-US" dirty="0" smtClean="0"/>
              <a:t>3) </a:t>
            </a:r>
            <a:r>
              <a:rPr lang="ru-RU" dirty="0" smtClean="0"/>
              <a:t>Создать</a:t>
            </a:r>
            <a:r>
              <a:rPr lang="ru-RU" baseline="0" dirty="0" smtClean="0"/>
              <a:t> </a:t>
            </a:r>
            <a:r>
              <a:rPr lang="en-US" baseline="0" dirty="0" smtClean="0"/>
              <a:t>Class Library</a:t>
            </a:r>
            <a:r>
              <a:rPr lang="ru-RU" baseline="0" dirty="0" smtClean="0"/>
              <a:t> проект, назвать его </a:t>
            </a:r>
            <a:r>
              <a:rPr lang="en-US" baseline="0" dirty="0" err="1" smtClean="0"/>
              <a:t>BankAPItests</a:t>
            </a:r>
            <a:endParaRPr lang="en-US" baseline="0" dirty="0" smtClean="0"/>
          </a:p>
          <a:p>
            <a:pPr marL="228600" indent="-228600">
              <a:buNone/>
            </a:pPr>
            <a:r>
              <a:rPr lang="en-US" dirty="0" smtClean="0"/>
              <a:t>4) </a:t>
            </a:r>
            <a:r>
              <a:rPr lang="ru-RU" dirty="0" smtClean="0"/>
              <a:t>В</a:t>
            </a:r>
            <a:r>
              <a:rPr lang="ru-RU" baseline="0" dirty="0" smtClean="0"/>
              <a:t> </a:t>
            </a:r>
            <a:r>
              <a:rPr lang="en-US" baseline="0" dirty="0" smtClean="0"/>
              <a:t>Solution Explorer </a:t>
            </a:r>
            <a:r>
              <a:rPr lang="ru-RU" baseline="0" dirty="0" smtClean="0"/>
              <a:t>переименовать </a:t>
            </a:r>
            <a:r>
              <a:rPr lang="en-US" baseline="0" dirty="0" smtClean="0"/>
              <a:t>Class1.cs </a:t>
            </a:r>
            <a:r>
              <a:rPr lang="ru-RU" baseline="0" dirty="0" smtClean="0"/>
              <a:t>в </a:t>
            </a:r>
            <a:r>
              <a:rPr lang="en-US" baseline="0" dirty="0" err="1" smtClean="0"/>
              <a:t>BankAPItests.cs</a:t>
            </a:r>
            <a:endParaRPr lang="en-US" baseline="0" dirty="0" smtClean="0"/>
          </a:p>
          <a:p>
            <a:pPr marL="228600" indent="-228600">
              <a:buNone/>
            </a:pPr>
            <a:r>
              <a:rPr lang="en-US" baseline="0" dirty="0" smtClean="0"/>
              <a:t>5) </a:t>
            </a:r>
            <a:r>
              <a:rPr lang="ru-RU" baseline="0" dirty="0" smtClean="0"/>
              <a:t>В </a:t>
            </a:r>
            <a:r>
              <a:rPr lang="en-US" baseline="0" dirty="0" err="1" smtClean="0"/>
              <a:t>BankAPItests.cs</a:t>
            </a:r>
            <a:r>
              <a:rPr lang="ru-RU" baseline="0" dirty="0" smtClean="0"/>
              <a:t> вставить код из </a:t>
            </a:r>
            <a:r>
              <a:rPr lang="en-US" baseline="0" dirty="0" smtClean="0"/>
              <a:t>APItests.txt</a:t>
            </a:r>
          </a:p>
          <a:p>
            <a:pPr marL="228600" indent="-228600">
              <a:buNone/>
            </a:pPr>
            <a:r>
              <a:rPr lang="en-US" dirty="0" smtClean="0"/>
              <a:t>6) </a:t>
            </a:r>
            <a:r>
              <a:rPr lang="ru-RU" dirty="0" smtClean="0"/>
              <a:t>В </a:t>
            </a:r>
            <a:r>
              <a:rPr lang="en-US" dirty="0" smtClean="0"/>
              <a:t>Solution</a:t>
            </a:r>
            <a:r>
              <a:rPr lang="en-US" baseline="0" dirty="0" smtClean="0"/>
              <a:t> Explorer</a:t>
            </a:r>
            <a:r>
              <a:rPr lang="ru-RU" baseline="0" dirty="0" smtClean="0"/>
              <a:t> добавляем в </a:t>
            </a:r>
            <a:r>
              <a:rPr lang="en-US" baseline="0" dirty="0" smtClean="0"/>
              <a:t>References </a:t>
            </a:r>
            <a:r>
              <a:rPr lang="ru-RU" baseline="0" dirty="0" smtClean="0"/>
              <a:t>ссылки на </a:t>
            </a:r>
            <a:r>
              <a:rPr lang="en-US" baseline="0" dirty="0" smtClean="0"/>
              <a:t>bank.dll</a:t>
            </a:r>
            <a:r>
              <a:rPr lang="ru-RU" baseline="0" dirty="0" smtClean="0"/>
              <a:t> </a:t>
            </a:r>
            <a:r>
              <a:rPr lang="en-US" baseline="0" dirty="0" smtClean="0"/>
              <a:t> </a:t>
            </a:r>
            <a:r>
              <a:rPr lang="ru-RU" baseline="0" dirty="0" smtClean="0"/>
              <a:t>и </a:t>
            </a:r>
            <a:r>
              <a:rPr lang="en-US" baseline="0" dirty="0" err="1" smtClean="0"/>
              <a:t>nunit.framework.dll</a:t>
            </a:r>
            <a:r>
              <a:rPr lang="en-US" baseline="0" dirty="0" smtClean="0"/>
              <a:t> (</a:t>
            </a:r>
            <a:r>
              <a:rPr lang="ru-RU" baseline="0" dirty="0" smtClean="0"/>
              <a:t>см. путь, по которому устанавливался </a:t>
            </a:r>
            <a:r>
              <a:rPr lang="en-US" baseline="0" dirty="0" err="1" smtClean="0"/>
              <a:t>NUnit</a:t>
            </a:r>
            <a:r>
              <a:rPr lang="en-US" baseline="0" dirty="0" smtClean="0"/>
              <a:t>)</a:t>
            </a:r>
            <a:endParaRPr lang="en-US" dirty="0" smtClean="0"/>
          </a:p>
          <a:p>
            <a:r>
              <a:rPr lang="en-US" dirty="0" smtClean="0"/>
              <a:t>7) </a:t>
            </a:r>
            <a:r>
              <a:rPr lang="ru-RU" dirty="0" err="1" smtClean="0"/>
              <a:t>Сбилдить</a:t>
            </a:r>
            <a:r>
              <a:rPr lang="ru-RU" baseline="0" dirty="0" smtClean="0"/>
              <a:t> проект</a:t>
            </a:r>
          </a:p>
          <a:p>
            <a:r>
              <a:rPr lang="ru-RU" baseline="0" dirty="0" smtClean="0"/>
              <a:t>8) Открыть </a:t>
            </a:r>
            <a:r>
              <a:rPr lang="en-US" baseline="0" dirty="0" err="1" smtClean="0"/>
              <a:t>Nunit</a:t>
            </a:r>
            <a:r>
              <a:rPr lang="ru-RU" baseline="0" dirty="0" smtClean="0"/>
              <a:t>.</a:t>
            </a:r>
          </a:p>
          <a:p>
            <a:r>
              <a:rPr lang="ru-RU" baseline="0" dirty="0" smtClean="0"/>
              <a:t>9) Сделать </a:t>
            </a:r>
            <a:r>
              <a:rPr lang="en-US" baseline="0" dirty="0" smtClean="0"/>
              <a:t>Open Project &gt;&gt; BankAPItests.dll</a:t>
            </a:r>
            <a:endParaRPr lang="ru-RU" baseline="0" dirty="0" smtClean="0"/>
          </a:p>
          <a:p>
            <a:r>
              <a:rPr lang="ru-RU" baseline="0" dirty="0" smtClean="0"/>
              <a:t>10) Запустить тесты </a:t>
            </a:r>
            <a:r>
              <a:rPr lang="en-US" baseline="0" dirty="0" smtClean="0"/>
              <a:t>Run</a:t>
            </a:r>
          </a:p>
          <a:p>
            <a:endParaRPr lang="en-US" baseline="0" dirty="0" smtClean="0"/>
          </a:p>
          <a:p>
            <a:r>
              <a:rPr lang="ru-RU" baseline="0" dirty="0" smtClean="0"/>
              <a:t>Обратите внимание на конструкцию </a:t>
            </a:r>
            <a:r>
              <a:rPr lang="en-US" baseline="0" dirty="0" err="1" smtClean="0"/>
              <a:t>BankAPItests.cs</a:t>
            </a:r>
            <a:r>
              <a:rPr lang="ru-RU" baseline="0" dirty="0" smtClean="0"/>
              <a:t> файла.</a:t>
            </a:r>
          </a:p>
          <a:p>
            <a:r>
              <a:rPr lang="ru-RU" dirty="0" smtClean="0"/>
              <a:t>То, что указано после </a:t>
            </a:r>
            <a:r>
              <a:rPr lang="en-US" dirty="0" smtClean="0"/>
              <a:t>[</a:t>
            </a:r>
            <a:r>
              <a:rPr lang="en-US" dirty="0" err="1" smtClean="0"/>
              <a:t>SetUp</a:t>
            </a:r>
            <a:r>
              <a:rPr lang="en-US" dirty="0" smtClean="0"/>
              <a:t>]</a:t>
            </a:r>
            <a:r>
              <a:rPr lang="ru-RU" dirty="0" smtClean="0"/>
              <a:t> будет выполнять перед каждым тестом. Аналогия с</a:t>
            </a:r>
            <a:r>
              <a:rPr lang="ru-RU" baseline="0" dirty="0" smtClean="0"/>
              <a:t> тест кейсом – </a:t>
            </a:r>
            <a:r>
              <a:rPr lang="en-US" baseline="0" dirty="0" smtClean="0"/>
              <a:t>Pre Conditions</a:t>
            </a:r>
            <a:r>
              <a:rPr lang="ru-RU" baseline="0" dirty="0" smtClean="0"/>
              <a:t>.</a:t>
            </a:r>
          </a:p>
          <a:p>
            <a:r>
              <a:rPr lang="ru-RU" baseline="0" dirty="0" smtClean="0"/>
              <a:t>То, что стоит после </a:t>
            </a:r>
            <a:r>
              <a:rPr lang="en-US" baseline="0" dirty="0" smtClean="0"/>
              <a:t>[Test]</a:t>
            </a:r>
            <a:r>
              <a:rPr lang="ru-RU" baseline="0" dirty="0" smtClean="0"/>
              <a:t> – это и есть сами тесты. Надо ставить </a:t>
            </a:r>
            <a:r>
              <a:rPr lang="en-US" baseline="0" dirty="0" smtClean="0"/>
              <a:t>[Test] </a:t>
            </a:r>
            <a:r>
              <a:rPr lang="ru-RU" baseline="0" dirty="0" smtClean="0"/>
              <a:t>перед каждым тестом.</a:t>
            </a:r>
          </a:p>
          <a:p>
            <a:r>
              <a:rPr lang="ru-RU" baseline="0" dirty="0" smtClean="0"/>
              <a:t>То, что стоит после </a:t>
            </a:r>
            <a:r>
              <a:rPr lang="en-US" baseline="0" dirty="0" smtClean="0"/>
              <a:t>[</a:t>
            </a:r>
            <a:r>
              <a:rPr lang="en-US" baseline="0" dirty="0" err="1" smtClean="0"/>
              <a:t>TestFixture</a:t>
            </a:r>
            <a:r>
              <a:rPr lang="en-US" baseline="0" dirty="0" smtClean="0"/>
              <a:t>] – </a:t>
            </a:r>
            <a:r>
              <a:rPr lang="ru-RU" baseline="0" dirty="0" smtClean="0"/>
              <a:t>это установка контекста, в котором должны запускаться тесты.</a:t>
            </a:r>
            <a:endParaRPr lang="en-US" baseline="0" dirty="0" smtClean="0"/>
          </a:p>
          <a:p>
            <a:r>
              <a:rPr lang="en-US" sz="1200" kern="1200" dirty="0" smtClean="0">
                <a:solidFill>
                  <a:schemeClr val="tx1"/>
                </a:solidFill>
                <a:latin typeface="+mn-lt"/>
                <a:ea typeface="+mn-ea"/>
                <a:cs typeface="+mn-cs"/>
              </a:rPr>
              <a:t>Assert-</a:t>
            </a:r>
            <a:r>
              <a:rPr lang="ru-RU" sz="1200" kern="1200" dirty="0" err="1" smtClean="0">
                <a:solidFill>
                  <a:schemeClr val="tx1"/>
                </a:solidFill>
                <a:latin typeface="+mn-lt"/>
                <a:ea typeface="+mn-ea"/>
                <a:cs typeface="+mn-cs"/>
              </a:rPr>
              <a:t>ы</a:t>
            </a:r>
            <a:r>
              <a:rPr lang="ru-RU" sz="1200" kern="1200" dirty="0" smtClean="0">
                <a:solidFill>
                  <a:schemeClr val="tx1"/>
                </a:solidFill>
                <a:latin typeface="+mn-lt"/>
                <a:ea typeface="+mn-ea"/>
                <a:cs typeface="+mn-cs"/>
              </a:rPr>
              <a:t> нужны для проверок</a:t>
            </a:r>
            <a:r>
              <a:rPr lang="ru-RU" sz="1200" kern="1200" baseline="0" dirty="0" smtClean="0">
                <a:solidFill>
                  <a:schemeClr val="tx1"/>
                </a:solidFill>
                <a:latin typeface="+mn-lt"/>
                <a:ea typeface="+mn-ea"/>
                <a:cs typeface="+mn-cs"/>
              </a:rPr>
              <a:t> различного рода:</a:t>
            </a:r>
          </a:p>
          <a:p>
            <a:pPr lvl="1">
              <a:buFont typeface="Arial" pitchFamily="34" charset="0"/>
              <a:buChar char="•"/>
            </a:pPr>
            <a:r>
              <a:rPr lang="en-US" sz="1200" kern="1200" dirty="0" err="1" smtClean="0">
                <a:solidFill>
                  <a:schemeClr val="tx1"/>
                </a:solidFill>
                <a:latin typeface="+mn-lt"/>
                <a:ea typeface="+mn-ea"/>
                <a:cs typeface="+mn-cs"/>
              </a:rPr>
              <a:t>Assert.AreNotEqual</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Assert.AreEqual</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Assert.IsTrue</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Assert.IsFalse</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Assert.NotNull</a:t>
            </a:r>
            <a:endParaRPr lang="ru-RU" sz="1200" kern="1200" dirty="0" smtClean="0">
              <a:solidFill>
                <a:schemeClr val="tx1"/>
              </a:solidFill>
              <a:latin typeface="+mn-lt"/>
              <a:ea typeface="+mn-ea"/>
              <a:cs typeface="+mn-cs"/>
            </a:endParaRPr>
          </a:p>
          <a:p>
            <a:pPr lvl="1">
              <a:buFont typeface="Arial" pitchFamily="34" charset="0"/>
              <a:buChar char="•"/>
            </a:pPr>
            <a:r>
              <a:rPr lang="ru-RU" sz="1200" kern="1200" dirty="0" smtClean="0">
                <a:solidFill>
                  <a:schemeClr val="tx1"/>
                </a:solidFill>
                <a:latin typeface="+mn-lt"/>
                <a:ea typeface="+mn-ea"/>
                <a:cs typeface="+mn-cs"/>
              </a:rPr>
              <a:t>…</a:t>
            </a:r>
            <a:endParaRPr lang="ru-RU" dirty="0" smtClean="0"/>
          </a:p>
          <a:p>
            <a:r>
              <a:rPr lang="ru-RU" dirty="0" smtClean="0"/>
              <a:t>Если</a:t>
            </a:r>
            <a:r>
              <a:rPr lang="ru-RU" baseline="0" dirty="0" smtClean="0"/>
              <a:t> </a:t>
            </a:r>
            <a:r>
              <a:rPr lang="en-US" baseline="0" dirty="0" smtClean="0"/>
              <a:t>Assert</a:t>
            </a:r>
            <a:r>
              <a:rPr lang="ru-RU" baseline="0" dirty="0" smtClean="0"/>
              <a:t> возвращает </a:t>
            </a:r>
            <a:r>
              <a:rPr lang="en-US" baseline="0" dirty="0" smtClean="0"/>
              <a:t>false</a:t>
            </a:r>
            <a:r>
              <a:rPr lang="ru-RU" baseline="0" dirty="0" smtClean="0"/>
              <a:t>, то тест будет </a:t>
            </a:r>
            <a:r>
              <a:rPr lang="en-US" baseline="0" dirty="0" smtClean="0"/>
              <a:t>failed</a:t>
            </a:r>
            <a:r>
              <a:rPr lang="ru-RU" baseline="0" dirty="0" smtClean="0"/>
              <a:t>.</a:t>
            </a:r>
          </a:p>
          <a:p>
            <a:endParaRPr lang="ru-RU" dirty="0" smtClean="0"/>
          </a:p>
          <a:p>
            <a:r>
              <a:rPr lang="ru-RU" dirty="0" smtClean="0"/>
              <a:t>Больше информации о </a:t>
            </a:r>
            <a:r>
              <a:rPr lang="en-US" dirty="0" err="1" smtClean="0"/>
              <a:t>NUnit</a:t>
            </a:r>
            <a:r>
              <a:rPr lang="en-US" dirty="0" smtClean="0"/>
              <a:t> </a:t>
            </a:r>
            <a:r>
              <a:rPr lang="ru-RU" dirty="0" smtClean="0"/>
              <a:t>библиотеке читайте здесь </a:t>
            </a:r>
            <a:r>
              <a:rPr lang="en-US" dirty="0" smtClean="0"/>
              <a:t>http://www.nunit.org/index.php/index.php?p=writingTests&amp;r=2.6.4</a:t>
            </a:r>
            <a:r>
              <a:rPr lang="ru-RU" dirty="0" smtClean="0"/>
              <a:t>.</a:t>
            </a:r>
            <a:endParaRPr lang="en-US" dirty="0" smtClean="0"/>
          </a:p>
          <a:p>
            <a:endParaRPr lang="en-US" dirty="0" smtClean="0"/>
          </a:p>
          <a:p>
            <a:r>
              <a:rPr lang="en-US" dirty="0" smtClean="0"/>
              <a:t>https://developer.salesforce.com/page/How_to_Write_Good_Unit_Tests</a:t>
            </a:r>
          </a:p>
          <a:p>
            <a:r>
              <a:rPr lang="en-US" dirty="0" smtClean="0"/>
              <a:t>https://msdn.microsoft.com/en-us/library/ms182532.aspx</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http://en.wikipedia.org/wiki/List_of_GUI_testing_tools</a:t>
            </a:r>
          </a:p>
          <a:p>
            <a:endParaRPr lang="ru-RU" dirty="0" smtClean="0"/>
          </a:p>
          <a:p>
            <a:r>
              <a:rPr lang="ru-RU" dirty="0" smtClean="0"/>
              <a:t>Существует огромное множество </a:t>
            </a:r>
            <a:r>
              <a:rPr lang="en-US" dirty="0" smtClean="0"/>
              <a:t>UI testing frameworks</a:t>
            </a:r>
            <a:r>
              <a:rPr lang="ru-RU" dirty="0" smtClean="0"/>
              <a:t>.</a:t>
            </a:r>
            <a:endParaRPr lang="en-US" dirty="0" smtClean="0"/>
          </a:p>
          <a:p>
            <a:endParaRPr lang="en-US" dirty="0" smtClean="0"/>
          </a:p>
          <a:p>
            <a:r>
              <a:rPr lang="ru-RU" dirty="0" smtClean="0"/>
              <a:t>Какой их них выбрать зависит о многих факторов: </a:t>
            </a:r>
          </a:p>
          <a:p>
            <a:pPr lvl="1">
              <a:buFont typeface="Arial" pitchFamily="34" charset="0"/>
              <a:buChar char="•"/>
            </a:pPr>
            <a:r>
              <a:rPr lang="ru-RU" dirty="0" smtClean="0"/>
              <a:t>тип приложения,</a:t>
            </a:r>
            <a:r>
              <a:rPr lang="ru-RU" baseline="0" dirty="0" smtClean="0"/>
              <a:t> которое надо тестировать</a:t>
            </a:r>
          </a:p>
          <a:p>
            <a:pPr lvl="1">
              <a:buFont typeface="Arial" pitchFamily="34" charset="0"/>
              <a:buChar char="•"/>
            </a:pPr>
            <a:r>
              <a:rPr lang="ru-RU" baseline="0" dirty="0" smtClean="0"/>
              <a:t>технологии, который были использованы в приложении</a:t>
            </a:r>
          </a:p>
          <a:p>
            <a:pPr lvl="1">
              <a:buFont typeface="Arial" pitchFamily="34" charset="0"/>
              <a:buChar char="•"/>
            </a:pPr>
            <a:r>
              <a:rPr lang="ru-RU" dirty="0" smtClean="0"/>
              <a:t>знания </a:t>
            </a:r>
            <a:r>
              <a:rPr lang="ru-RU" dirty="0" err="1" smtClean="0"/>
              <a:t>тестировщиков</a:t>
            </a:r>
            <a:r>
              <a:rPr lang="ru-RU" dirty="0" smtClean="0"/>
              <a:t>, которые будут писать тесты</a:t>
            </a:r>
          </a:p>
          <a:p>
            <a:pPr lvl="1">
              <a:buFont typeface="Arial" pitchFamily="34" charset="0"/>
              <a:buChar char="•"/>
            </a:pPr>
            <a:r>
              <a:rPr lang="ru-RU" dirty="0" err="1" smtClean="0"/>
              <a:t>стоитмость</a:t>
            </a:r>
            <a:endParaRPr lang="ru-RU" dirty="0" smtClean="0"/>
          </a:p>
          <a:p>
            <a:pPr lvl="1">
              <a:buFont typeface="Arial" pitchFamily="34" charset="0"/>
              <a:buChar char="•"/>
            </a:pPr>
            <a:r>
              <a:rPr lang="ru-RU" dirty="0" smtClean="0"/>
              <a:t>возможность расширять предложенную библиотеку</a:t>
            </a:r>
          </a:p>
          <a:p>
            <a:pPr lvl="1">
              <a:buFont typeface="Arial" pitchFamily="34" charset="0"/>
              <a:buChar char="•"/>
            </a:pPr>
            <a:r>
              <a:rPr lang="ru-RU" dirty="0" smtClean="0"/>
              <a:t>И т.д.</a:t>
            </a:r>
          </a:p>
          <a:p>
            <a:endParaRPr lang="ru-RU" dirty="0" smtClean="0"/>
          </a:p>
          <a:p>
            <a:r>
              <a:rPr lang="ru-RU" dirty="0" smtClean="0"/>
              <a:t>О</a:t>
            </a:r>
            <a:r>
              <a:rPr lang="ru-RU" baseline="0" dirty="0" smtClean="0"/>
              <a:t> развитии </a:t>
            </a:r>
            <a:r>
              <a:rPr lang="en-US" baseline="0" dirty="0" smtClean="0"/>
              <a:t>UI testing tools</a:t>
            </a:r>
            <a:r>
              <a:rPr lang="ru-RU" baseline="0" dirty="0" smtClean="0"/>
              <a:t> можно почитать здесь </a:t>
            </a:r>
            <a:r>
              <a:rPr lang="en-US" baseline="0" dirty="0" smtClean="0"/>
              <a:t>http://www.qualitiasoft.com/resources/the-evolution-of-test-automation-frameworks/</a:t>
            </a:r>
            <a:r>
              <a:rPr lang="ru-RU" baseline="0" dirty="0" smtClean="0"/>
              <a:t>.</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Имеется сайт </a:t>
            </a:r>
            <a:r>
              <a:rPr lang="en-US" dirty="0" smtClean="0">
                <a:hlinkClick r:id="rId3"/>
              </a:rPr>
              <a:t>http://www.calculator888.ru/</a:t>
            </a:r>
            <a:r>
              <a:rPr lang="ru-RU" baseline="0" dirty="0" smtClean="0"/>
              <a:t>, который позволяет проводить вычисления, как </a:t>
            </a:r>
            <a:r>
              <a:rPr lang="ru-RU" baseline="0" dirty="0" err="1" smtClean="0"/>
              <a:t>онлайн</a:t>
            </a:r>
            <a:r>
              <a:rPr lang="ru-RU" baseline="0" dirty="0" smtClean="0"/>
              <a:t> калькулятор.</a:t>
            </a:r>
            <a:endParaRPr lang="en-US" baseline="0" dirty="0" smtClean="0"/>
          </a:p>
          <a:p>
            <a:pPr marL="228600" indent="-228600">
              <a:buAutoNum type="arabicParenR"/>
            </a:pPr>
            <a:endParaRPr lang="ru-RU" baseline="0" dirty="0" smtClean="0"/>
          </a:p>
          <a:p>
            <a:pPr marL="228600" indent="-228600">
              <a:buNone/>
            </a:pPr>
            <a:r>
              <a:rPr lang="ru-RU" baseline="0" dirty="0" smtClean="0"/>
              <a:t>Для запуска тестов будет использовать </a:t>
            </a:r>
            <a:r>
              <a:rPr lang="en-US" baseline="0" dirty="0" err="1" smtClean="0"/>
              <a:t>NUnit</a:t>
            </a:r>
            <a:r>
              <a:rPr lang="ru-RU" baseline="0" dirty="0" smtClean="0"/>
              <a:t>. См. </a:t>
            </a:r>
            <a:r>
              <a:rPr lang="en-US" baseline="0" dirty="0" smtClean="0"/>
              <a:t>https://ru.wikipedia.org/wiki/NUnit</a:t>
            </a:r>
            <a:r>
              <a:rPr lang="ru-RU" baseline="0" dirty="0" smtClean="0"/>
              <a:t>.</a:t>
            </a:r>
            <a:endParaRPr lang="en-US" baseline="0" dirty="0" smtClean="0"/>
          </a:p>
          <a:p>
            <a:pPr marL="228600" indent="-228600">
              <a:buNone/>
            </a:pPr>
            <a:endParaRPr lang="en-US" baseline="0" dirty="0" smtClean="0"/>
          </a:p>
          <a:p>
            <a:pPr marL="228600" indent="-228600">
              <a:buNone/>
            </a:pPr>
            <a:r>
              <a:rPr lang="ru-RU" b="1" baseline="0" dirty="0" smtClean="0"/>
              <a:t>Шаги для создание </a:t>
            </a:r>
            <a:r>
              <a:rPr lang="en-US" b="1" baseline="0" dirty="0" smtClean="0"/>
              <a:t>UI</a:t>
            </a:r>
            <a:r>
              <a:rPr lang="ru-RU" b="1" baseline="0" dirty="0" smtClean="0"/>
              <a:t> тестов для этого сайта:</a:t>
            </a:r>
          </a:p>
          <a:p>
            <a:pPr marL="228600" indent="-228600">
              <a:buNone/>
            </a:pPr>
            <a:r>
              <a:rPr lang="ru-RU" baseline="0" dirty="0" smtClean="0"/>
              <a:t>1) Установить </a:t>
            </a:r>
            <a:r>
              <a:rPr lang="en-US" baseline="0" dirty="0" smtClean="0"/>
              <a:t>Visual Studio (Microsoft Visual Studio Ultimate 2012)</a:t>
            </a:r>
            <a:r>
              <a:rPr lang="ru-RU" baseline="0" dirty="0" smtClean="0"/>
              <a:t>, если нет</a:t>
            </a:r>
          </a:p>
          <a:p>
            <a:pPr marL="228600" indent="-228600">
              <a:buNone/>
            </a:pPr>
            <a:r>
              <a:rPr lang="ru-RU" baseline="0" dirty="0" smtClean="0"/>
              <a:t>2) Установить </a:t>
            </a:r>
            <a:r>
              <a:rPr lang="en-US" baseline="0" dirty="0" err="1" smtClean="0"/>
              <a:t>NUnit</a:t>
            </a:r>
            <a:r>
              <a:rPr lang="en-US" baseline="0" dirty="0" smtClean="0"/>
              <a:t> 2.6.4</a:t>
            </a:r>
            <a:r>
              <a:rPr lang="ru-RU" baseline="0" dirty="0" smtClean="0"/>
              <a:t>, если нет</a:t>
            </a:r>
          </a:p>
          <a:p>
            <a:pPr marL="228600" indent="-228600">
              <a:buNone/>
            </a:pPr>
            <a:r>
              <a:rPr lang="ru-RU" baseline="0" dirty="0" smtClean="0"/>
              <a:t>3) Установить </a:t>
            </a:r>
            <a:r>
              <a:rPr lang="en-US" baseline="0" dirty="0" smtClean="0"/>
              <a:t>Selenium IDE (http://docs.seleniumhq.org/download/, 2.8.0). </a:t>
            </a:r>
            <a:r>
              <a:rPr lang="ru-RU" baseline="0" dirty="0" smtClean="0"/>
              <a:t>Открыть ссылку в </a:t>
            </a:r>
            <a:r>
              <a:rPr lang="en-US" baseline="0" dirty="0" smtClean="0"/>
              <a:t>Firefox</a:t>
            </a:r>
            <a:r>
              <a:rPr lang="ru-RU" baseline="0" dirty="0" smtClean="0"/>
              <a:t>. Зайти на сайт, нажать ссылку </a:t>
            </a:r>
            <a:r>
              <a:rPr lang="en-US" baseline="0" dirty="0" smtClean="0"/>
              <a:t>2.8.0. </a:t>
            </a:r>
            <a:r>
              <a:rPr lang="ru-RU" baseline="0" dirty="0" smtClean="0"/>
              <a:t>Разрешить установку.</a:t>
            </a:r>
          </a:p>
          <a:p>
            <a:pPr marL="228600" indent="-228600">
              <a:buNone/>
            </a:pPr>
            <a:r>
              <a:rPr lang="ru-RU" baseline="0" dirty="0" smtClean="0"/>
              <a:t>	В правом верхнем углу после перезапуска браузера появится кнопка «</a:t>
            </a:r>
            <a:r>
              <a:rPr lang="en-US" baseline="0" dirty="0" smtClean="0"/>
              <a:t>SE</a:t>
            </a:r>
            <a:r>
              <a:rPr lang="ru-RU" baseline="0" dirty="0" smtClean="0"/>
              <a:t>», которая и запускает </a:t>
            </a:r>
            <a:r>
              <a:rPr lang="en-US" baseline="0" dirty="0" smtClean="0"/>
              <a:t>Selenium IDE</a:t>
            </a:r>
            <a:r>
              <a:rPr lang="ru-RU" baseline="0" dirty="0" smtClean="0"/>
              <a:t>.</a:t>
            </a:r>
          </a:p>
          <a:p>
            <a:pPr marL="228600" indent="-228600">
              <a:buNone/>
            </a:pPr>
            <a:r>
              <a:rPr lang="ru-RU" baseline="0" dirty="0" smtClean="0"/>
              <a:t>4) Скачать </a:t>
            </a:r>
            <a:r>
              <a:rPr lang="en-US" dirty="0" smtClean="0"/>
              <a:t>Selenium Client &amp; </a:t>
            </a:r>
            <a:r>
              <a:rPr lang="en-US" dirty="0" err="1" smtClean="0"/>
              <a:t>WebDriver</a:t>
            </a:r>
            <a:r>
              <a:rPr lang="en-US" dirty="0" smtClean="0"/>
              <a:t> Language Bindings </a:t>
            </a:r>
            <a:r>
              <a:rPr lang="ru-RU" dirty="0" smtClean="0"/>
              <a:t>на</a:t>
            </a:r>
            <a:r>
              <a:rPr lang="ru-RU" baseline="0" dirty="0" smtClean="0"/>
              <a:t> сайте </a:t>
            </a:r>
            <a:r>
              <a:rPr lang="en-US" baseline="0" dirty="0" err="1" smtClean="0"/>
              <a:t>Seleniumhq</a:t>
            </a:r>
            <a:r>
              <a:rPr lang="ru-RU" baseline="0" dirty="0" smtClean="0"/>
              <a:t>. Это библиотеки, которые мы будет подключать в проект с нашими тестами.</a:t>
            </a:r>
            <a:endParaRPr lang="en-US" baseline="0" dirty="0" smtClean="0"/>
          </a:p>
          <a:p>
            <a:pPr marL="228600" indent="-228600">
              <a:buNone/>
            </a:pPr>
            <a:r>
              <a:rPr lang="en-US" baseline="0" dirty="0" smtClean="0"/>
              <a:t>5) </a:t>
            </a:r>
            <a:r>
              <a:rPr lang="ru-RU" baseline="0" dirty="0" smtClean="0"/>
              <a:t>Открыть </a:t>
            </a:r>
            <a:r>
              <a:rPr lang="en-US" baseline="0" dirty="0" smtClean="0"/>
              <a:t>Firefox</a:t>
            </a:r>
            <a:r>
              <a:rPr lang="ru-RU" baseline="0" dirty="0" smtClean="0"/>
              <a:t>. Запустить </a:t>
            </a:r>
            <a:r>
              <a:rPr lang="en-US" baseline="0" dirty="0" smtClean="0"/>
              <a:t>Selenium IDE</a:t>
            </a:r>
            <a:r>
              <a:rPr lang="ru-RU" baseline="0" dirty="0" smtClean="0"/>
              <a:t>. Ужа началась запись теста.</a:t>
            </a:r>
          </a:p>
          <a:p>
            <a:pPr marL="228600" indent="-228600">
              <a:buNone/>
            </a:pPr>
            <a:r>
              <a:rPr lang="ru-RU" baseline="0" dirty="0" smtClean="0"/>
              <a:t>	Записываем сам тест:</a:t>
            </a:r>
          </a:p>
          <a:p>
            <a:pPr marL="228600" indent="-228600">
              <a:buNone/>
            </a:pPr>
            <a:r>
              <a:rPr lang="ru-RU" baseline="0" dirty="0" smtClean="0"/>
              <a:t>	Написать ссылку на сайт калькулятора.</a:t>
            </a:r>
          </a:p>
          <a:p>
            <a:pPr marL="228600" indent="-228600">
              <a:buNone/>
            </a:pPr>
            <a:r>
              <a:rPr lang="ru-RU" baseline="0" dirty="0" smtClean="0"/>
              <a:t>	Нажать 7, потом Х, потом 2, потом =.</a:t>
            </a:r>
          </a:p>
          <a:p>
            <a:pPr marL="228600" indent="-228600">
              <a:buNone/>
            </a:pPr>
            <a:r>
              <a:rPr lang="ru-RU" baseline="0" dirty="0" smtClean="0"/>
              <a:t>Остановить запись теста, нажав на красный кружок в </a:t>
            </a:r>
            <a:r>
              <a:rPr lang="en-US" baseline="0" dirty="0" smtClean="0"/>
              <a:t>Selenium IDE</a:t>
            </a:r>
            <a:r>
              <a:rPr lang="ru-RU" baseline="0" dirty="0" smtClean="0"/>
              <a:t>.</a:t>
            </a:r>
          </a:p>
          <a:p>
            <a:pPr marL="228600" indent="-228600">
              <a:buNone/>
            </a:pPr>
            <a:r>
              <a:rPr lang="ru-RU" baseline="0" dirty="0" smtClean="0"/>
              <a:t>6) Выбрать </a:t>
            </a:r>
            <a:r>
              <a:rPr lang="en-US" baseline="0" dirty="0" smtClean="0"/>
              <a:t>Options &gt;&gt; Format &gt;&gt; “C#/</a:t>
            </a:r>
            <a:r>
              <a:rPr lang="en-US" baseline="0" dirty="0" err="1" smtClean="0"/>
              <a:t>Nunit</a:t>
            </a:r>
            <a:r>
              <a:rPr lang="en-US" baseline="0" dirty="0" smtClean="0"/>
              <a:t>/</a:t>
            </a:r>
            <a:r>
              <a:rPr lang="en-US" baseline="0" dirty="0" err="1" smtClean="0"/>
              <a:t>WebDriver</a:t>
            </a:r>
            <a:r>
              <a:rPr lang="en-US" baseline="0" dirty="0" smtClean="0"/>
              <a:t>” </a:t>
            </a:r>
            <a:r>
              <a:rPr lang="ru-RU" baseline="0" dirty="0" smtClean="0"/>
              <a:t>в </a:t>
            </a:r>
            <a:r>
              <a:rPr lang="en-US" baseline="0" dirty="0" smtClean="0"/>
              <a:t>Selenium IDE</a:t>
            </a:r>
            <a:r>
              <a:rPr lang="ru-RU" baseline="0" dirty="0" smtClean="0"/>
              <a:t>.</a:t>
            </a:r>
            <a:endParaRPr lang="en-US" baseline="0" dirty="0" smtClean="0"/>
          </a:p>
          <a:p>
            <a:pPr marL="228600" indent="-228600">
              <a:buNone/>
            </a:pPr>
            <a:r>
              <a:rPr lang="ru-RU" dirty="0" smtClean="0"/>
              <a:t>7</a:t>
            </a:r>
            <a:r>
              <a:rPr lang="en-US" dirty="0" smtClean="0"/>
              <a:t>) </a:t>
            </a:r>
            <a:r>
              <a:rPr lang="ru-RU" dirty="0" smtClean="0"/>
              <a:t>В </a:t>
            </a:r>
            <a:r>
              <a:rPr lang="en-US" dirty="0" smtClean="0"/>
              <a:t>Visual Studio </a:t>
            </a:r>
            <a:r>
              <a:rPr lang="ru-RU" dirty="0" smtClean="0"/>
              <a:t>создать</a:t>
            </a:r>
            <a:r>
              <a:rPr lang="ru-RU" baseline="0" dirty="0" smtClean="0"/>
              <a:t> </a:t>
            </a:r>
            <a:r>
              <a:rPr lang="en-US" baseline="0" dirty="0" smtClean="0"/>
              <a:t>Class Library</a:t>
            </a:r>
            <a:r>
              <a:rPr lang="ru-RU" baseline="0" dirty="0" smtClean="0"/>
              <a:t> проект, назвать его </a:t>
            </a:r>
            <a:r>
              <a:rPr lang="en-US" baseline="0" dirty="0" err="1" smtClean="0"/>
              <a:t>CalculatorUITests</a:t>
            </a:r>
            <a:r>
              <a:rPr lang="en-US" baseline="0" dirty="0" smtClean="0"/>
              <a:t>.</a:t>
            </a:r>
          </a:p>
          <a:p>
            <a:pPr marL="228600" indent="-228600">
              <a:buNone/>
            </a:pPr>
            <a:r>
              <a:rPr lang="ru-RU" dirty="0" smtClean="0"/>
              <a:t>8</a:t>
            </a:r>
            <a:r>
              <a:rPr lang="en-US" dirty="0" smtClean="0"/>
              <a:t>) </a:t>
            </a:r>
            <a:r>
              <a:rPr lang="ru-RU" dirty="0" smtClean="0"/>
              <a:t>В</a:t>
            </a:r>
            <a:r>
              <a:rPr lang="ru-RU" baseline="0" dirty="0" smtClean="0"/>
              <a:t> </a:t>
            </a:r>
            <a:r>
              <a:rPr lang="en-US" baseline="0" dirty="0" smtClean="0"/>
              <a:t>Solution Explorer </a:t>
            </a:r>
            <a:r>
              <a:rPr lang="ru-RU" baseline="0" dirty="0" smtClean="0"/>
              <a:t>переименовать </a:t>
            </a:r>
            <a:r>
              <a:rPr lang="en-US" baseline="0" dirty="0" smtClean="0"/>
              <a:t>Class1.cs </a:t>
            </a:r>
            <a:r>
              <a:rPr lang="ru-RU" baseline="0" dirty="0" smtClean="0"/>
              <a:t>в </a:t>
            </a:r>
            <a:r>
              <a:rPr lang="en-US" baseline="0" dirty="0" err="1" smtClean="0"/>
              <a:t>CalculatorUItests.cs</a:t>
            </a:r>
            <a:endParaRPr lang="en-US" baseline="0" dirty="0" smtClean="0"/>
          </a:p>
          <a:p>
            <a:pPr marL="228600" indent="-228600">
              <a:buNone/>
            </a:pPr>
            <a:r>
              <a:rPr lang="ru-RU" baseline="0" dirty="0" smtClean="0"/>
              <a:t>9</a:t>
            </a:r>
            <a:r>
              <a:rPr lang="en-US" baseline="0" dirty="0" smtClean="0"/>
              <a:t>) </a:t>
            </a:r>
            <a:r>
              <a:rPr lang="ru-RU" baseline="0" dirty="0" smtClean="0"/>
              <a:t>В </a:t>
            </a:r>
            <a:r>
              <a:rPr lang="en-US" baseline="0" dirty="0" err="1" smtClean="0"/>
              <a:t>CalculatorUItests.cs</a:t>
            </a:r>
            <a:r>
              <a:rPr lang="ru-RU" baseline="0" dirty="0" smtClean="0"/>
              <a:t> вставить код из</a:t>
            </a:r>
            <a:r>
              <a:rPr lang="en-US" baseline="0" dirty="0" smtClean="0"/>
              <a:t> Selenium IDE</a:t>
            </a:r>
            <a:r>
              <a:rPr lang="ru-RU" baseline="0" dirty="0" smtClean="0"/>
              <a:t>.</a:t>
            </a:r>
          </a:p>
          <a:p>
            <a:pPr marL="228600" indent="-228600">
              <a:buNone/>
            </a:pPr>
            <a:r>
              <a:rPr lang="ru-RU" baseline="0" dirty="0" smtClean="0"/>
              <a:t>	Поменять </a:t>
            </a:r>
            <a:r>
              <a:rPr lang="en-US" baseline="0" dirty="0" err="1" smtClean="0"/>
              <a:t>namespase</a:t>
            </a:r>
            <a:r>
              <a:rPr lang="ru-RU" baseline="0" dirty="0" smtClean="0"/>
              <a:t> и </a:t>
            </a:r>
            <a:r>
              <a:rPr lang="en-US" baseline="0" dirty="0" smtClean="0"/>
              <a:t>class </a:t>
            </a:r>
            <a:r>
              <a:rPr lang="ru-RU" baseline="0" dirty="0" smtClean="0"/>
              <a:t> на «</a:t>
            </a:r>
            <a:r>
              <a:rPr lang="en-US" baseline="0" dirty="0" err="1" smtClean="0"/>
              <a:t>CalculatorUItests</a:t>
            </a:r>
            <a:r>
              <a:rPr lang="ru-RU" baseline="0" dirty="0" smtClean="0"/>
              <a:t>»</a:t>
            </a:r>
            <a:r>
              <a:rPr lang="en-US" baseline="0" dirty="0" smtClean="0"/>
              <a:t>.</a:t>
            </a:r>
          </a:p>
          <a:p>
            <a:pPr marL="228600" indent="-228600">
              <a:buNone/>
            </a:pPr>
            <a:r>
              <a:rPr lang="en-US" baseline="0" dirty="0" smtClean="0"/>
              <a:t>	</a:t>
            </a:r>
            <a:r>
              <a:rPr lang="ru-RU" baseline="0" dirty="0" smtClean="0"/>
              <a:t>Поменять название теста на «</a:t>
            </a:r>
            <a:r>
              <a:rPr lang="en-US" sz="1200" kern="1200" dirty="0" err="1" smtClean="0">
                <a:solidFill>
                  <a:schemeClr val="tx1"/>
                </a:solidFill>
                <a:latin typeface="+mn-lt"/>
                <a:ea typeface="+mn-ea"/>
                <a:cs typeface="+mn-cs"/>
              </a:rPr>
              <a:t>multiplicationTest</a:t>
            </a:r>
            <a:r>
              <a:rPr lang="ru-RU" baseline="0" dirty="0" smtClean="0"/>
              <a:t>».</a:t>
            </a:r>
            <a:endParaRPr lang="en-US" baseline="0" dirty="0" smtClean="0"/>
          </a:p>
          <a:p>
            <a:pPr marL="228600" indent="-228600">
              <a:buNone/>
            </a:pPr>
            <a:r>
              <a:rPr lang="ru-RU" dirty="0" smtClean="0"/>
              <a:t>10</a:t>
            </a:r>
            <a:r>
              <a:rPr lang="en-US" dirty="0" smtClean="0"/>
              <a:t>) </a:t>
            </a:r>
            <a:r>
              <a:rPr lang="ru-RU" dirty="0" smtClean="0"/>
              <a:t>В </a:t>
            </a:r>
            <a:r>
              <a:rPr lang="en-US" dirty="0" smtClean="0"/>
              <a:t>Solution</a:t>
            </a:r>
            <a:r>
              <a:rPr lang="en-US" baseline="0" dirty="0" smtClean="0"/>
              <a:t> Explorer</a:t>
            </a:r>
            <a:r>
              <a:rPr lang="ru-RU" baseline="0" dirty="0" smtClean="0"/>
              <a:t> добавляем в </a:t>
            </a:r>
            <a:r>
              <a:rPr lang="en-US" baseline="0" dirty="0" smtClean="0"/>
              <a:t>References </a:t>
            </a:r>
            <a:r>
              <a:rPr lang="ru-RU" baseline="0" dirty="0" smtClean="0"/>
              <a:t>ссылки на </a:t>
            </a:r>
            <a:r>
              <a:rPr lang="en-US" baseline="0" dirty="0" err="1" smtClean="0"/>
              <a:t>nunit.framework.dll</a:t>
            </a:r>
            <a:r>
              <a:rPr lang="en-US" baseline="0" dirty="0" smtClean="0"/>
              <a:t>, webdriver.dll, </a:t>
            </a:r>
            <a:r>
              <a:rPr lang="en-US" baseline="0" dirty="0" err="1" smtClean="0"/>
              <a:t>webdriver.support.dll</a:t>
            </a:r>
            <a:r>
              <a:rPr lang="ru-RU" baseline="0" dirty="0" smtClean="0"/>
              <a:t>.</a:t>
            </a:r>
            <a:endParaRPr lang="en-US" dirty="0" smtClean="0"/>
          </a:p>
          <a:p>
            <a:r>
              <a:rPr lang="ru-RU" dirty="0" smtClean="0"/>
              <a:t>11</a:t>
            </a:r>
            <a:r>
              <a:rPr lang="en-US" dirty="0" smtClean="0"/>
              <a:t>) </a:t>
            </a:r>
            <a:r>
              <a:rPr lang="ru-RU" dirty="0" err="1" smtClean="0"/>
              <a:t>Сбилдить</a:t>
            </a:r>
            <a:r>
              <a:rPr lang="ru-RU" baseline="0" dirty="0" smtClean="0"/>
              <a:t> проект</a:t>
            </a:r>
          </a:p>
          <a:p>
            <a:r>
              <a:rPr lang="ru-RU" baseline="0" dirty="0" smtClean="0"/>
              <a:t>12) Открыть </a:t>
            </a:r>
            <a:r>
              <a:rPr lang="en-US" baseline="0" dirty="0" err="1" smtClean="0"/>
              <a:t>Nunit</a:t>
            </a:r>
            <a:r>
              <a:rPr lang="ru-RU" baseline="0" dirty="0" smtClean="0"/>
              <a:t>.</a:t>
            </a:r>
          </a:p>
          <a:p>
            <a:r>
              <a:rPr lang="ru-RU" baseline="0" dirty="0" smtClean="0"/>
              <a:t>13) Сделать </a:t>
            </a:r>
            <a:r>
              <a:rPr lang="en-US" baseline="0" dirty="0" smtClean="0"/>
              <a:t>Open Project &gt;&gt; CalculatorUItests.dll</a:t>
            </a:r>
            <a:endParaRPr lang="ru-RU" baseline="0" dirty="0" smtClean="0"/>
          </a:p>
          <a:p>
            <a:r>
              <a:rPr lang="ru-RU" baseline="0" dirty="0" smtClean="0"/>
              <a:t>10) Запустить тест </a:t>
            </a:r>
            <a:r>
              <a:rPr lang="en-US" baseline="0" dirty="0" smtClean="0"/>
              <a:t>Run</a:t>
            </a:r>
          </a:p>
          <a:p>
            <a:endParaRPr lang="en-US" baseline="0" dirty="0" smtClean="0"/>
          </a:p>
          <a:p>
            <a:r>
              <a:rPr lang="ru-RU" baseline="0" dirty="0" smtClean="0"/>
              <a:t>Обратите внимание на конструкцию </a:t>
            </a:r>
            <a:r>
              <a:rPr lang="en-US" baseline="0" dirty="0" err="1" smtClean="0"/>
              <a:t>CalculatorUItests.cs</a:t>
            </a:r>
            <a:r>
              <a:rPr lang="ru-RU" baseline="0" dirty="0" smtClean="0"/>
              <a:t> файла.</a:t>
            </a:r>
          </a:p>
          <a:p>
            <a:r>
              <a:rPr lang="ru-RU" baseline="0" dirty="0" smtClean="0"/>
              <a:t>Так как тесты написаны под </a:t>
            </a:r>
            <a:r>
              <a:rPr lang="en-US" baseline="0" dirty="0" err="1" smtClean="0"/>
              <a:t>Nunit</a:t>
            </a:r>
            <a:r>
              <a:rPr lang="ru-RU" baseline="0" dirty="0" smtClean="0"/>
              <a:t>, то он схож с тем, который создавался для </a:t>
            </a:r>
            <a:r>
              <a:rPr lang="en-US" baseline="0" dirty="0" smtClean="0"/>
              <a:t>API </a:t>
            </a:r>
            <a:r>
              <a:rPr lang="ru-RU" baseline="0" dirty="0" smtClean="0"/>
              <a:t>тестов.</a:t>
            </a:r>
          </a:p>
          <a:p>
            <a:endParaRPr lang="ru-RU" dirty="0" smtClean="0"/>
          </a:p>
          <a:p>
            <a:r>
              <a:rPr lang="ru-RU" dirty="0" smtClean="0"/>
              <a:t>Больше информации о </a:t>
            </a:r>
            <a:r>
              <a:rPr lang="en-US" dirty="0" err="1" smtClean="0"/>
              <a:t>NUnit</a:t>
            </a:r>
            <a:r>
              <a:rPr lang="en-US" dirty="0" smtClean="0"/>
              <a:t> </a:t>
            </a:r>
            <a:r>
              <a:rPr lang="ru-RU" dirty="0" smtClean="0"/>
              <a:t>библиотеке читайте здесь </a:t>
            </a:r>
            <a:r>
              <a:rPr lang="en-US" dirty="0" smtClean="0"/>
              <a:t>http://www.nunit.org/index.php/index.php?p=writingTests&amp;r=2.6.4</a:t>
            </a:r>
            <a:r>
              <a:rPr lang="ru-RU" dirty="0" smtClean="0"/>
              <a:t>.</a:t>
            </a:r>
          </a:p>
          <a:p>
            <a:r>
              <a:rPr lang="en-US" dirty="0" smtClean="0"/>
              <a:t>API </a:t>
            </a:r>
            <a:r>
              <a:rPr lang="ru-RU" dirty="0" smtClean="0"/>
              <a:t>документация по </a:t>
            </a:r>
            <a:r>
              <a:rPr lang="en-US" dirty="0" err="1" smtClean="0"/>
              <a:t>WebDriver</a:t>
            </a:r>
            <a:r>
              <a:rPr lang="ru-RU" dirty="0" smtClean="0"/>
              <a:t> тут: </a:t>
            </a:r>
            <a:r>
              <a:rPr lang="en-US" dirty="0" smtClean="0"/>
              <a:t>http://selenium.googlecode.com/git/docs/api/dotnet/index.html</a:t>
            </a:r>
            <a:r>
              <a:rPr lang="ru-RU" dirty="0" smtClean="0"/>
              <a:t>.</a:t>
            </a:r>
          </a:p>
          <a:p>
            <a:endParaRPr lang="ru-RU" dirty="0" smtClean="0"/>
          </a:p>
          <a:p>
            <a:r>
              <a:rPr lang="ru-RU" dirty="0" smtClean="0"/>
              <a:t>Когда выполняется тест, сгенерированный самим </a:t>
            </a:r>
            <a:r>
              <a:rPr lang="en-US" dirty="0" smtClean="0"/>
              <a:t>IDE</a:t>
            </a:r>
            <a:r>
              <a:rPr lang="ru-RU" dirty="0" smtClean="0"/>
              <a:t>, мы видим, что не</a:t>
            </a:r>
            <a:r>
              <a:rPr lang="ru-RU" baseline="0" dirty="0" smtClean="0"/>
              <a:t> все нажатия выполняются.</a:t>
            </a:r>
          </a:p>
          <a:p>
            <a:r>
              <a:rPr lang="ru-RU" baseline="0" dirty="0" smtClean="0"/>
              <a:t>Поэтому тест надо видоизменять.</a:t>
            </a:r>
          </a:p>
          <a:p>
            <a:r>
              <a:rPr lang="ru-RU" baseline="0" dirty="0" smtClean="0"/>
              <a:t>Хороший помощник в этом </a:t>
            </a:r>
            <a:r>
              <a:rPr lang="en-US" baseline="0" dirty="0" smtClean="0"/>
              <a:t>Firebug</a:t>
            </a:r>
            <a:r>
              <a:rPr lang="ru-RU" baseline="0" dirty="0" smtClean="0"/>
              <a:t>.</a:t>
            </a:r>
          </a:p>
          <a:p>
            <a:endParaRPr lang="ru-RU" baseline="0" dirty="0" smtClean="0"/>
          </a:p>
          <a:p>
            <a:r>
              <a:rPr lang="ru-RU" baseline="0" dirty="0" smtClean="0"/>
              <a:t>Можно зайти на сайт, нажать правой кнопкой на интересующий нас элемент и выбрать «Инспектировать с помощью </a:t>
            </a:r>
            <a:r>
              <a:rPr lang="en-US" baseline="0" dirty="0" smtClean="0"/>
              <a:t>Firebug</a:t>
            </a:r>
            <a:r>
              <a:rPr lang="ru-RU" baseline="0" dirty="0" smtClean="0"/>
              <a:t>».</a:t>
            </a:r>
          </a:p>
          <a:p>
            <a:r>
              <a:rPr lang="ru-RU" baseline="0" dirty="0" smtClean="0"/>
              <a:t>Так же вы видите, что в тесте элементы для нажатия ищутся по </a:t>
            </a:r>
            <a:r>
              <a:rPr lang="en-US" baseline="0" dirty="0" smtClean="0"/>
              <a:t>CSS </a:t>
            </a:r>
            <a:r>
              <a:rPr lang="ru-RU" baseline="0" dirty="0" smtClean="0"/>
              <a:t>пути. Есть возможность в </a:t>
            </a:r>
            <a:r>
              <a:rPr lang="en-US" baseline="0" dirty="0" smtClean="0"/>
              <a:t>Firebug </a:t>
            </a:r>
            <a:r>
              <a:rPr lang="ru-RU" baseline="0" dirty="0" smtClean="0"/>
              <a:t>окошке нажать правой кнопкой и выбрать «Скопировать </a:t>
            </a:r>
            <a:r>
              <a:rPr lang="en-US" baseline="0" dirty="0" smtClean="0"/>
              <a:t>CSS </a:t>
            </a:r>
            <a:r>
              <a:rPr lang="ru-RU" baseline="0" dirty="0" smtClean="0"/>
              <a:t> путь».</a:t>
            </a:r>
          </a:p>
          <a:p>
            <a:endParaRPr lang="ru-RU" baseline="0" dirty="0" smtClean="0"/>
          </a:p>
          <a:p>
            <a:r>
              <a:rPr lang="ru-RU" baseline="0" dirty="0" smtClean="0"/>
              <a:t>См. как можно поменять тесты. </a:t>
            </a:r>
            <a:endParaRPr lang="en-US" baseline="0" dirty="0" smtClean="0"/>
          </a:p>
          <a:p>
            <a:endParaRPr lang="en-US" baseline="0" dirty="0" smtClean="0"/>
          </a:p>
          <a:p>
            <a:r>
              <a:rPr lang="ru-RU" baseline="0" dirty="0" smtClean="0"/>
              <a:t>Попробуйте скопировать содержимое файла </a:t>
            </a:r>
            <a:r>
              <a:rPr lang="en-US" baseline="0" dirty="0" smtClean="0"/>
              <a:t>“Uitests.txt”</a:t>
            </a:r>
            <a:r>
              <a:rPr lang="ru-RU" baseline="0" dirty="0" smtClean="0"/>
              <a:t> в </a:t>
            </a:r>
            <a:r>
              <a:rPr lang="en-US" baseline="0" dirty="0" err="1" smtClean="0"/>
              <a:t>CalculatorUItests.cs</a:t>
            </a:r>
            <a:r>
              <a:rPr lang="ru-RU" baseline="0" dirty="0" smtClean="0"/>
              <a:t>, </a:t>
            </a:r>
            <a:r>
              <a:rPr lang="ru-RU" baseline="0" dirty="0" err="1" smtClean="0"/>
              <a:t>сбилдить</a:t>
            </a:r>
            <a:r>
              <a:rPr lang="ru-RU" baseline="0" dirty="0" smtClean="0"/>
              <a:t> и запустить тесты через </a:t>
            </a:r>
            <a:r>
              <a:rPr lang="en-US" baseline="0" dirty="0" err="1" smtClean="0"/>
              <a:t>Nunit</a:t>
            </a:r>
            <a:r>
              <a:rPr lang="ru-RU" baseline="0" dirty="0" smtClean="0"/>
              <a:t>.</a:t>
            </a:r>
          </a:p>
          <a:p>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alculator888.ru/"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Writing API tests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Writing UI tests</a:t>
            </a:r>
            <a:r>
              <a:rPr lang="en-US" sz="3500" dirty="0" smtClean="0">
                <a:solidFill>
                  <a:schemeClr val="tx1">
                    <a:lumMod val="65000"/>
                    <a:lumOff val="35000"/>
                  </a:schemeClr>
                </a:solidFill>
                <a:effectLst>
                  <a:outerShdw blurRad="38100" dist="38100" dir="2700000" algn="tl">
                    <a:srgbClr val="000000">
                      <a:alpha val="43137"/>
                    </a:srgbClr>
                  </a:outerShdw>
                </a:effectLst>
              </a:rPr>
              <a:t>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commonly used experience-based technique do you know</a:t>
            </a:r>
            <a:r>
              <a:rPr lang="en-US" sz="2000" i="1" dirty="0" smtClean="0"/>
              <a:t>?</a:t>
            </a:r>
          </a:p>
          <a:p>
            <a:pPr>
              <a:buFont typeface="Wingdings" pitchFamily="2" charset="2"/>
              <a:buChar char="ü"/>
            </a:pPr>
            <a:endParaRPr lang="en-US" sz="2000" i="1" dirty="0" smtClean="0"/>
          </a:p>
          <a:p>
            <a:pPr>
              <a:buFont typeface="Wingdings" pitchFamily="2" charset="2"/>
              <a:buChar char="ü"/>
            </a:pPr>
            <a:r>
              <a:rPr lang="en-US" sz="2000" i="1" dirty="0" smtClean="0"/>
              <a:t>What </a:t>
            </a:r>
            <a:r>
              <a:rPr lang="en-US" sz="2000" i="1" dirty="0" smtClean="0"/>
              <a:t>is structured approach to the error guessing </a:t>
            </a:r>
            <a:r>
              <a:rPr lang="en-US" sz="2000" i="1" dirty="0" smtClean="0"/>
              <a:t>technique? </a:t>
            </a:r>
          </a:p>
          <a:p>
            <a:pPr>
              <a:buFont typeface="Wingdings" pitchFamily="2" charset="2"/>
              <a:buChar char="ü"/>
            </a:pPr>
            <a:endParaRPr lang="en-US" sz="2000" i="1" dirty="0" smtClean="0"/>
          </a:p>
          <a:p>
            <a:pPr>
              <a:buFont typeface="Wingdings" pitchFamily="2" charset="2"/>
              <a:buChar char="ü"/>
            </a:pPr>
            <a:r>
              <a:rPr lang="en-US" sz="2000" i="1" dirty="0" smtClean="0"/>
              <a:t>When is there an extra need for UI controls testing?</a:t>
            </a:r>
          </a:p>
          <a:p>
            <a:pPr>
              <a:buFont typeface="Wingdings" pitchFamily="2" charset="2"/>
              <a:buChar char="ü"/>
            </a:pPr>
            <a:endParaRPr lang="en-US" sz="2000" i="1" dirty="0" smtClean="0"/>
          </a:p>
          <a:p>
            <a:pPr>
              <a:buFont typeface="Wingdings" pitchFamily="2" charset="2"/>
              <a:buChar char="ü"/>
            </a:pPr>
            <a:r>
              <a:rPr lang="en-US" sz="2000" i="1" dirty="0" smtClean="0"/>
              <a:t>Tell about semantic versioning convention</a:t>
            </a:r>
          </a:p>
          <a:p>
            <a:pPr>
              <a:buFont typeface="Wingdings" pitchFamily="2" charset="2"/>
              <a:buChar char="ü"/>
            </a:pPr>
            <a:endParaRPr lang="en-US" sz="2000" i="1" dirty="0" smtClean="0"/>
          </a:p>
          <a:p>
            <a:pPr>
              <a:buFont typeface="Wingdings" pitchFamily="2" charset="2"/>
              <a:buChar char="ü"/>
            </a:pPr>
            <a:r>
              <a:rPr lang="en-US" sz="2000" i="1" dirty="0" smtClean="0"/>
              <a:t>List all terms that are used in Version Control systems</a:t>
            </a:r>
            <a:endParaRPr lang="en-US" sz="2000" i="1" dirty="0" smtClean="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2676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API</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250171"/>
            <a:ext cx="7632848" cy="4524315"/>
          </a:xfrm>
          <a:prstGeom prst="rect">
            <a:avLst/>
          </a:prstGeom>
        </p:spPr>
        <p:txBody>
          <a:bodyPr wrap="square">
            <a:spAutoFit/>
          </a:bodyPr>
          <a:lstStyle/>
          <a:p>
            <a:r>
              <a:rPr lang="en-US" b="1" u="sng" dirty="0" smtClean="0"/>
              <a:t>API (</a:t>
            </a:r>
            <a:r>
              <a:rPr lang="en-US" b="1" u="sng" dirty="0" smtClean="0"/>
              <a:t>application programming interface</a:t>
            </a:r>
            <a:r>
              <a:rPr lang="en-US" b="1" u="sng" dirty="0" smtClean="0"/>
              <a:t>)</a:t>
            </a:r>
            <a:r>
              <a:rPr lang="en-US" u="sng" dirty="0" smtClean="0"/>
              <a:t> </a:t>
            </a:r>
            <a:r>
              <a:rPr lang="en-US" dirty="0" smtClean="0"/>
              <a:t>is a set of routines, protocols, and tools for building software applications</a:t>
            </a:r>
            <a:r>
              <a:rPr lang="en-US" dirty="0" smtClean="0"/>
              <a:t>.</a:t>
            </a:r>
          </a:p>
          <a:p>
            <a:endParaRPr lang="en-US" dirty="0" smtClean="0"/>
          </a:p>
          <a:p>
            <a:r>
              <a:rPr lang="en-US" dirty="0" smtClean="0"/>
              <a:t>APIs often come in the form of a library that includes specifications for routines, data structures, object classes, and variables.</a:t>
            </a:r>
          </a:p>
          <a:p>
            <a:r>
              <a:rPr lang="en-US" dirty="0" smtClean="0"/>
              <a:t>In other cases, notably SOAP and REST services, an API is simply a specification of remote calls exposed to the API consumers.</a:t>
            </a:r>
          </a:p>
          <a:p>
            <a:endParaRPr lang="en-US" dirty="0" smtClean="0"/>
          </a:p>
          <a:p>
            <a:r>
              <a:rPr lang="en-US" dirty="0" smtClean="0"/>
              <a:t>An </a:t>
            </a:r>
            <a:r>
              <a:rPr lang="en-US" dirty="0" smtClean="0"/>
              <a:t>API can be developed for a restricted group of users, or it can be released to the public.</a:t>
            </a:r>
          </a:p>
          <a:p>
            <a:endParaRPr lang="en-US" dirty="0" smtClean="0"/>
          </a:p>
          <a:p>
            <a:r>
              <a:rPr lang="en-US" dirty="0" smtClean="0"/>
              <a:t>An </a:t>
            </a:r>
            <a:r>
              <a:rPr lang="en-US" dirty="0" smtClean="0"/>
              <a:t>important factor when an API becomes public is its </a:t>
            </a:r>
            <a:r>
              <a:rPr lang="en-US" b="1" u="sng" dirty="0" smtClean="0"/>
              <a:t>interface stability</a:t>
            </a:r>
            <a:r>
              <a:rPr lang="en-US" dirty="0" smtClean="0"/>
              <a:t>: if the developer of an API changes a part of it, for example by adding new parameters to some function calls, it could break the compatibility with all clients that depend on or use that API.</a:t>
            </a:r>
          </a:p>
          <a:p>
            <a:endParaRPr lang="en-US"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7249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Unit Testing Frameworks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250171"/>
            <a:ext cx="7632848" cy="4524315"/>
          </a:xfrm>
          <a:prstGeom prst="rect">
            <a:avLst/>
          </a:prstGeom>
        </p:spPr>
        <p:txBody>
          <a:bodyPr wrap="square">
            <a:spAutoFit/>
          </a:bodyPr>
          <a:lstStyle/>
          <a:p>
            <a:r>
              <a:rPr lang="en-US" sz="1600" dirty="0" smtClean="0"/>
              <a:t>There are a lot of unit testing frameworks.</a:t>
            </a:r>
          </a:p>
          <a:p>
            <a:endParaRPr lang="en-US" sz="1600" dirty="0" smtClean="0"/>
          </a:p>
          <a:p>
            <a:r>
              <a:rPr lang="en-US" sz="1600" b="1" u="sng" dirty="0" smtClean="0"/>
              <a:t>Choice may depend on the following</a:t>
            </a:r>
            <a:r>
              <a:rPr lang="en-US" sz="1600" dirty="0" smtClean="0"/>
              <a:t>:</a:t>
            </a:r>
          </a:p>
          <a:p>
            <a:endParaRPr lang="en-US" sz="1600" dirty="0" smtClean="0"/>
          </a:p>
          <a:p>
            <a:pPr lvl="1">
              <a:buFont typeface="Wingdings" pitchFamily="2" charset="2"/>
              <a:buChar char="Ø"/>
            </a:pPr>
            <a:r>
              <a:rPr lang="en-US" sz="1600" dirty="0" smtClean="0"/>
              <a:t>Language is available by a framework</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supports test-local fixtures (group fixtures). Test-local fixtures ensure a specified environment for a single test. Group fixtures ensure a specified environment for a whole group of Tests</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supports </a:t>
            </a:r>
            <a:r>
              <a:rPr lang="en-US" sz="1600" dirty="0" smtClean="0"/>
              <a:t>data generators. Data generators generate input data for a test and the test is run for each input data that the generator </a:t>
            </a:r>
            <a:r>
              <a:rPr lang="en-US" sz="1600" dirty="0" smtClean="0"/>
              <a:t>produces</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should be considered of </a:t>
            </a:r>
            <a:r>
              <a:rPr lang="en-US" sz="1600" dirty="0" err="1" smtClean="0"/>
              <a:t>xUnit</a:t>
            </a:r>
            <a:r>
              <a:rPr lang="en-US" sz="1600" dirty="0" smtClean="0"/>
              <a:t> type</a:t>
            </a:r>
          </a:p>
          <a:p>
            <a:pPr lvl="1">
              <a:buFont typeface="Wingdings" pitchFamily="2" charset="2"/>
              <a:buChar char="Ø"/>
            </a:pPr>
            <a:endParaRPr lang="en-US" sz="1600" dirty="0" smtClean="0"/>
          </a:p>
          <a:p>
            <a:pPr lvl="1">
              <a:buFont typeface="Wingdings" pitchFamily="2" charset="2"/>
              <a:buChar char="Ø"/>
            </a:pPr>
            <a:r>
              <a:rPr lang="en-US" sz="1600" dirty="0" smtClean="0"/>
              <a:t>License</a:t>
            </a:r>
          </a:p>
          <a:p>
            <a:pPr lvl="1">
              <a:buFont typeface="Wingdings" pitchFamily="2" charset="2"/>
              <a:buChar char="Ø"/>
            </a:pPr>
            <a:endParaRPr lang="en-US" sz="1600" dirty="0" smtClean="0"/>
          </a:p>
          <a:p>
            <a:pPr lvl="1"/>
            <a:r>
              <a:rPr lang="en-US" sz="1600" dirty="0" smtClean="0"/>
              <a:t>The list </a:t>
            </a:r>
            <a:r>
              <a:rPr lang="en-US" sz="1600" dirty="0" smtClean="0"/>
              <a:t>isn’t </a:t>
            </a:r>
            <a:r>
              <a:rPr lang="en-US" sz="1600" dirty="0" smtClean="0"/>
              <a:t>exhaustive</a:t>
            </a:r>
            <a:r>
              <a:rPr lang="ru-RU" sz="1600" dirty="0" smtClean="0"/>
              <a:t>.</a:t>
            </a:r>
            <a:endParaRPr lang="en-US" sz="1600"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2012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Sample API tests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124744"/>
            <a:ext cx="7632848" cy="4801314"/>
          </a:xfrm>
          <a:prstGeom prst="rect">
            <a:avLst/>
          </a:prstGeom>
        </p:spPr>
        <p:txBody>
          <a:bodyPr wrap="square">
            <a:spAutoFit/>
          </a:bodyPr>
          <a:lstStyle/>
          <a:p>
            <a:r>
              <a:rPr lang="en-US" dirty="0" smtClean="0"/>
              <a:t>Lets create unit tests that may be run by </a:t>
            </a:r>
            <a:r>
              <a:rPr lang="en-US" dirty="0" err="1" smtClean="0"/>
              <a:t>NUnit</a:t>
            </a:r>
            <a:r>
              <a:rPr lang="en-US" dirty="0" smtClean="0"/>
              <a:t>.</a:t>
            </a:r>
          </a:p>
          <a:p>
            <a:r>
              <a:rPr lang="en-US" dirty="0" smtClean="0"/>
              <a:t>There is a library that describes work with customer’s bank account. It contains:</a:t>
            </a:r>
          </a:p>
          <a:p>
            <a:pPr lvl="1">
              <a:buFont typeface="Wingdings" pitchFamily="2" charset="2"/>
              <a:buChar char="Ø"/>
            </a:pPr>
            <a:r>
              <a:rPr lang="en-US" dirty="0" smtClean="0"/>
              <a:t>a constructor </a:t>
            </a:r>
            <a:r>
              <a:rPr lang="en-US" i="1" dirty="0" smtClean="0"/>
              <a:t>public </a:t>
            </a:r>
            <a:r>
              <a:rPr lang="en-US" i="1" dirty="0" err="1" smtClean="0"/>
              <a:t>BankAccount</a:t>
            </a:r>
            <a:r>
              <a:rPr lang="en-US" i="1" dirty="0" smtClean="0"/>
              <a:t>(string </a:t>
            </a:r>
            <a:r>
              <a:rPr lang="en-US" i="1" dirty="0" err="1" smtClean="0"/>
              <a:t>customerName</a:t>
            </a:r>
            <a:r>
              <a:rPr lang="en-US" i="1" dirty="0" smtClean="0"/>
              <a:t>, double balance</a:t>
            </a:r>
            <a:r>
              <a:rPr lang="en-US" i="1" dirty="0" smtClean="0"/>
              <a:t>)</a:t>
            </a:r>
          </a:p>
          <a:p>
            <a:pPr lvl="1">
              <a:buFont typeface="Wingdings" pitchFamily="2" charset="2"/>
              <a:buChar char="Ø"/>
            </a:pPr>
            <a:endParaRPr lang="en-US" i="1" dirty="0" smtClean="0"/>
          </a:p>
          <a:p>
            <a:pPr lvl="1">
              <a:buFont typeface="Wingdings" pitchFamily="2" charset="2"/>
              <a:buChar char="Ø"/>
            </a:pPr>
            <a:r>
              <a:rPr lang="en-US" i="1" dirty="0" smtClean="0"/>
              <a:t>public void Credit(double amount</a:t>
            </a:r>
            <a:r>
              <a:rPr lang="en-US" i="1" dirty="0" smtClean="0"/>
              <a:t>)</a:t>
            </a:r>
            <a:r>
              <a:rPr lang="en-US" dirty="0" smtClean="0"/>
              <a:t> method </a:t>
            </a:r>
            <a:r>
              <a:rPr lang="en-US" dirty="0" smtClean="0"/>
              <a:t>that </a:t>
            </a:r>
            <a:r>
              <a:rPr lang="en-US" dirty="0" smtClean="0"/>
              <a:t>increases a customer balance and adds an amount value to it</a:t>
            </a:r>
          </a:p>
          <a:p>
            <a:pPr lvl="1">
              <a:buFont typeface="Wingdings" pitchFamily="2" charset="2"/>
              <a:buChar char="Ø"/>
            </a:pPr>
            <a:endParaRPr lang="en-US" dirty="0" smtClean="0"/>
          </a:p>
          <a:p>
            <a:pPr lvl="1">
              <a:buFont typeface="Wingdings" pitchFamily="2" charset="2"/>
              <a:buChar char="Ø"/>
            </a:pPr>
            <a:r>
              <a:rPr lang="en-US" i="1" dirty="0" smtClean="0"/>
              <a:t>public void Debit(double amount</a:t>
            </a:r>
            <a:r>
              <a:rPr lang="en-US" i="1" dirty="0" smtClean="0"/>
              <a:t>) </a:t>
            </a:r>
            <a:r>
              <a:rPr lang="en-US" dirty="0" smtClean="0"/>
              <a:t>method that </a:t>
            </a:r>
            <a:r>
              <a:rPr lang="en-US" dirty="0" smtClean="0"/>
              <a:t>subtract</a:t>
            </a:r>
            <a:r>
              <a:rPr lang="ru-RU" dirty="0" smtClean="0"/>
              <a:t> </a:t>
            </a:r>
            <a:r>
              <a:rPr lang="en-US" dirty="0" smtClean="0"/>
              <a:t>an amount value from a customer’s balance</a:t>
            </a:r>
          </a:p>
          <a:p>
            <a:pPr lvl="1">
              <a:buFont typeface="Wingdings" pitchFamily="2" charset="2"/>
              <a:buChar char="Ø"/>
            </a:pPr>
            <a:endParaRPr lang="en-US" dirty="0" smtClean="0"/>
          </a:p>
          <a:p>
            <a:pPr lvl="1">
              <a:buFont typeface="Wingdings" pitchFamily="2" charset="2"/>
              <a:buChar char="Ø"/>
            </a:pPr>
            <a:r>
              <a:rPr lang="en-US" dirty="0" smtClean="0"/>
              <a:t>Operations Debit and Credit cannot be performed for a customer’s account if it is frozen</a:t>
            </a:r>
          </a:p>
          <a:p>
            <a:pPr lvl="1">
              <a:buFont typeface="Wingdings" pitchFamily="2" charset="2"/>
              <a:buChar char="Ø"/>
            </a:pPr>
            <a:endParaRPr lang="en-US" dirty="0" smtClean="0"/>
          </a:p>
          <a:p>
            <a:pPr lvl="1">
              <a:buFont typeface="Wingdings" pitchFamily="2" charset="2"/>
              <a:buChar char="Ø"/>
            </a:pPr>
            <a:r>
              <a:rPr lang="en-US" dirty="0" smtClean="0"/>
              <a:t> It is impossible to perform Debit calculation if a customer’s balance is less than amount</a:t>
            </a:r>
          </a:p>
          <a:p>
            <a:pPr lvl="1">
              <a:buFont typeface="Wingdings" pitchFamily="2" charset="2"/>
              <a:buChar char="Ø"/>
            </a:pPr>
            <a:endParaRPr lang="en-US" dirty="0" smtClean="0"/>
          </a:p>
          <a:p>
            <a:pPr lvl="1">
              <a:buFont typeface="Wingdings" pitchFamily="2" charset="2"/>
              <a:buChar char="Ø"/>
            </a:pPr>
            <a:r>
              <a:rPr lang="en-US" dirty="0" smtClean="0"/>
              <a:t>It is impossible to perform Debit and Credit operations is amount&lt;0</a:t>
            </a:r>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9739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U</a:t>
            </a:r>
            <a:r>
              <a:rPr lang="en-US" sz="3500" dirty="0" smtClean="0">
                <a:solidFill>
                  <a:schemeClr val="tx1">
                    <a:lumMod val="65000"/>
                    <a:lumOff val="35000"/>
                  </a:schemeClr>
                </a:solidFill>
                <a:effectLst>
                  <a:outerShdw blurRad="38100" dist="38100" dir="2700000" algn="tl">
                    <a:srgbClr val="000000">
                      <a:alpha val="43137"/>
                    </a:srgbClr>
                  </a:outerShdw>
                </a:effectLst>
              </a:rPr>
              <a:t>I</a:t>
            </a:r>
            <a:r>
              <a:rPr lang="en-US" sz="3500" dirty="0" smtClean="0">
                <a:solidFill>
                  <a:schemeClr val="tx1">
                    <a:lumMod val="65000"/>
                    <a:lumOff val="35000"/>
                  </a:schemeClr>
                </a:solidFill>
                <a:effectLst>
                  <a:outerShdw blurRad="38100" dist="38100" dir="2700000" algn="tl">
                    <a:srgbClr val="000000">
                      <a:alpha val="43137"/>
                    </a:srgbClr>
                  </a:outerShdw>
                </a:effectLst>
              </a:rPr>
              <a:t> Testing Frameworks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052736"/>
            <a:ext cx="7632848" cy="5324535"/>
          </a:xfrm>
          <a:prstGeom prst="rect">
            <a:avLst/>
          </a:prstGeom>
        </p:spPr>
        <p:txBody>
          <a:bodyPr wrap="square">
            <a:spAutoFit/>
          </a:bodyPr>
          <a:lstStyle/>
          <a:p>
            <a:r>
              <a:rPr lang="en-US" sz="1400" dirty="0" smtClean="0"/>
              <a:t>There are a lot of UI testing frameworks.</a:t>
            </a:r>
          </a:p>
          <a:p>
            <a:r>
              <a:rPr lang="en-US" sz="1400" b="1" u="sng" dirty="0" smtClean="0"/>
              <a:t>The </a:t>
            </a:r>
            <a:r>
              <a:rPr lang="en-US" sz="1400" b="1" u="sng" dirty="0" smtClean="0"/>
              <a:t>evolution of test automation </a:t>
            </a:r>
            <a:r>
              <a:rPr lang="en-US" sz="1400" b="1" u="sng" dirty="0" smtClean="0"/>
              <a:t>frameworks</a:t>
            </a:r>
            <a:r>
              <a:rPr lang="en-US" sz="1400" dirty="0" smtClean="0"/>
              <a:t>:</a:t>
            </a:r>
          </a:p>
          <a:p>
            <a:endParaRPr lang="en-US" sz="1400" dirty="0" smtClean="0"/>
          </a:p>
          <a:p>
            <a:pPr lvl="1">
              <a:buFont typeface="Wingdings" pitchFamily="2" charset="2"/>
              <a:buChar char="Ø"/>
            </a:pPr>
            <a:r>
              <a:rPr lang="en-US" sz="1200" b="1" dirty="0" smtClean="0"/>
              <a:t>Record and </a:t>
            </a:r>
            <a:r>
              <a:rPr lang="en-US" sz="1200" b="1" dirty="0" smtClean="0"/>
              <a:t>Playback</a:t>
            </a:r>
            <a:endParaRPr lang="ru-RU" sz="1200" b="1" dirty="0" smtClean="0"/>
          </a:p>
          <a:p>
            <a:pPr lvl="1"/>
            <a:r>
              <a:rPr lang="en-US" sz="1200" dirty="0" smtClean="0"/>
              <a:t>Even though this involves either no or minimal code writing, manageability of automation code makes Record/Playback only viable on small scale. The fundamental problem of this approach is literally the problem of scale. If we want another automated test, we’ll record another script which eventually results in two scripts to be maintained as the AUT’s interface has changed with time. The more tests we record, the more automation code needs to be maintained – which will become too much of a burden on testing budget. In record and playback each automated test case is a sequence of actions with test data hard coded in to it</a:t>
            </a:r>
            <a:r>
              <a:rPr lang="en-US" sz="1200" dirty="0" smtClean="0"/>
              <a:t>.</a:t>
            </a:r>
          </a:p>
          <a:p>
            <a:pPr lvl="1">
              <a:buFont typeface="Wingdings" pitchFamily="2" charset="2"/>
              <a:buChar char="Ø"/>
            </a:pPr>
            <a:r>
              <a:rPr lang="en-US" sz="1200" b="1" dirty="0" smtClean="0"/>
              <a:t>Data </a:t>
            </a:r>
            <a:r>
              <a:rPr lang="en-US" sz="1200" b="1" dirty="0" smtClean="0"/>
              <a:t>Driven</a:t>
            </a:r>
            <a:endParaRPr lang="ru-RU" sz="1200" b="1" dirty="0" smtClean="0"/>
          </a:p>
          <a:p>
            <a:pPr lvl="1"/>
            <a:r>
              <a:rPr lang="en-US" sz="1200" dirty="0" smtClean="0"/>
              <a:t>In comparison to Record and Playback, Data Driven framework addresses two major pain points: maintainability and test coverage. Test data is stored in a separate file which is read by the script to be used as input to AUT. Each script is programmed and maintained by test specialists but can be used repeatedly with different data sets to increase the test coverage. This also imparts confidence into the reliability of the script. But, testing is not about just inputting data. It is about simulating real life business scenarios to test the AUT thoroughly</a:t>
            </a:r>
            <a:r>
              <a:rPr lang="en-US" sz="1200" dirty="0" smtClean="0"/>
              <a:t>.</a:t>
            </a:r>
          </a:p>
          <a:p>
            <a:pPr lvl="1">
              <a:buFont typeface="Wingdings" pitchFamily="2" charset="2"/>
              <a:buChar char="Ø"/>
            </a:pPr>
            <a:r>
              <a:rPr lang="en-US" sz="1200" b="1" dirty="0" smtClean="0"/>
              <a:t>Keyword </a:t>
            </a:r>
            <a:r>
              <a:rPr lang="en-US" sz="1200" b="1" dirty="0" smtClean="0"/>
              <a:t>Driven</a:t>
            </a:r>
            <a:endParaRPr lang="ru-RU" sz="1200" b="1" dirty="0" smtClean="0"/>
          </a:p>
          <a:p>
            <a:pPr lvl="1"/>
            <a:r>
              <a:rPr lang="en-US" sz="1200" dirty="0" smtClean="0"/>
              <a:t>This takes test automation to the next level. It is not the script now that directs testing but it is the test data itself. The test data with use of keywords sequences out the actions to be followed. When the automated test case runs, it will read through the test data and call for the relevant script specified by the keyword, passing AUT the data for that line</a:t>
            </a:r>
            <a:r>
              <a:rPr lang="en-US" sz="1200" dirty="0" smtClean="0"/>
              <a:t>.</a:t>
            </a:r>
            <a:r>
              <a:rPr lang="ru-RU" sz="1200" dirty="0" smtClean="0"/>
              <a:t> </a:t>
            </a:r>
            <a:r>
              <a:rPr lang="en-US" sz="1200" dirty="0" smtClean="0"/>
              <a:t>But, development of automation code is still AUT specific.</a:t>
            </a:r>
            <a:endParaRPr lang="en-US" sz="1200" dirty="0" smtClean="0"/>
          </a:p>
          <a:p>
            <a:pPr lvl="1">
              <a:buFont typeface="Wingdings" pitchFamily="2" charset="2"/>
              <a:buChar char="Ø"/>
            </a:pPr>
            <a:r>
              <a:rPr lang="en-US" sz="1200" b="1" dirty="0" smtClean="0"/>
              <a:t>UI Object Map </a:t>
            </a:r>
            <a:r>
              <a:rPr lang="en-US" sz="1200" b="1" dirty="0" smtClean="0"/>
              <a:t>Based</a:t>
            </a:r>
            <a:endParaRPr lang="ru-RU" sz="1200" b="1" dirty="0" smtClean="0"/>
          </a:p>
          <a:p>
            <a:pPr lvl="1"/>
            <a:r>
              <a:rPr lang="en-US" sz="1200" dirty="0" smtClean="0"/>
              <a:t>In pursuit to make test automation better, UI Object Map framework solves all the three challenges of test automation. It resolves the maintainability, reliability, and the ease of development of test scripts. This framework takes instruction from test data, recognizes the class of object to be acted upon, and then performs the specified action on that object by calling a script for that particular object class, passing actions and data to it.</a:t>
            </a:r>
            <a:endParaRPr lang="ru-RU" sz="1200" dirty="0" smtClean="0"/>
          </a:p>
          <a:p>
            <a:pPr lvl="1">
              <a:buFont typeface="Wingdings" pitchFamily="2" charset="2"/>
              <a:buChar char="Ø"/>
            </a:pPr>
            <a:endParaRPr lang="en-US" sz="1000"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9768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Sample UI tests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124744"/>
            <a:ext cx="7632848" cy="4524315"/>
          </a:xfrm>
          <a:prstGeom prst="rect">
            <a:avLst/>
          </a:prstGeom>
        </p:spPr>
        <p:txBody>
          <a:bodyPr wrap="square">
            <a:spAutoFit/>
          </a:bodyPr>
          <a:lstStyle/>
          <a:p>
            <a:r>
              <a:rPr lang="en-US" dirty="0" smtClean="0"/>
              <a:t>Lets create UI tests that may be run by </a:t>
            </a:r>
            <a:r>
              <a:rPr lang="en-US" dirty="0" err="1" smtClean="0"/>
              <a:t>NUnit</a:t>
            </a:r>
            <a:r>
              <a:rPr lang="en-US" dirty="0" smtClean="0"/>
              <a:t>.</a:t>
            </a:r>
          </a:p>
          <a:p>
            <a:endParaRPr lang="en-US" dirty="0" smtClean="0"/>
          </a:p>
          <a:p>
            <a:r>
              <a:rPr lang="en-US" dirty="0" smtClean="0"/>
              <a:t>There is a </a:t>
            </a:r>
            <a:r>
              <a:rPr lang="en-US" dirty="0" smtClean="0"/>
              <a:t>site </a:t>
            </a:r>
            <a:r>
              <a:rPr lang="en-US" dirty="0" smtClean="0">
                <a:hlinkClick r:id="rId3"/>
              </a:rPr>
              <a:t>http://www.calculator888.ru</a:t>
            </a:r>
            <a:r>
              <a:rPr lang="en-US" dirty="0" smtClean="0">
                <a:hlinkClick r:id="rId3"/>
              </a:rPr>
              <a:t>/</a:t>
            </a:r>
            <a:r>
              <a:rPr lang="en-US" dirty="0" smtClean="0"/>
              <a:t> that help with calculation. It is online calculator.</a:t>
            </a:r>
          </a:p>
          <a:p>
            <a:endParaRPr lang="en-US" dirty="0" smtClean="0"/>
          </a:p>
          <a:p>
            <a:r>
              <a:rPr lang="en-US" b="1" u="sng" dirty="0" smtClean="0"/>
              <a:t>For creating UI tests we will use</a:t>
            </a:r>
            <a:r>
              <a:rPr lang="en-US" dirty="0" smtClean="0"/>
              <a:t>:</a:t>
            </a:r>
          </a:p>
          <a:p>
            <a:endParaRPr lang="en-US" dirty="0" smtClean="0"/>
          </a:p>
          <a:p>
            <a:pPr lvl="1">
              <a:buFont typeface="Wingdings" pitchFamily="2" charset="2"/>
              <a:buChar char="Ø"/>
            </a:pPr>
            <a:r>
              <a:rPr lang="en-US" dirty="0" smtClean="0"/>
              <a:t>Microsoft Visual Studio for writing tests</a:t>
            </a:r>
          </a:p>
          <a:p>
            <a:pPr lvl="1">
              <a:buFont typeface="Wingdings" pitchFamily="2" charset="2"/>
              <a:buChar char="Ø"/>
            </a:pPr>
            <a:endParaRPr lang="en-US" dirty="0" smtClean="0"/>
          </a:p>
          <a:p>
            <a:pPr lvl="1">
              <a:buFont typeface="Wingdings" pitchFamily="2" charset="2"/>
              <a:buChar char="Ø"/>
            </a:pPr>
            <a:r>
              <a:rPr lang="en-US" dirty="0" err="1" smtClean="0"/>
              <a:t>NUnit</a:t>
            </a:r>
            <a:r>
              <a:rPr lang="en-US" dirty="0" smtClean="0"/>
              <a:t> for running tests</a:t>
            </a:r>
          </a:p>
          <a:p>
            <a:pPr lvl="1">
              <a:buFont typeface="Wingdings" pitchFamily="2" charset="2"/>
              <a:buChar char="Ø"/>
            </a:pPr>
            <a:endParaRPr lang="en-US" dirty="0" smtClean="0"/>
          </a:p>
          <a:p>
            <a:pPr lvl="1">
              <a:buFont typeface="Wingdings" pitchFamily="2" charset="2"/>
              <a:buChar char="Ø"/>
            </a:pPr>
            <a:r>
              <a:rPr lang="en-US" dirty="0" smtClean="0"/>
              <a:t>Selenium IDE for recording the tests</a:t>
            </a:r>
          </a:p>
          <a:p>
            <a:pPr lvl="1">
              <a:buFont typeface="Wingdings" pitchFamily="2" charset="2"/>
              <a:buChar char="Ø"/>
            </a:pPr>
            <a:endParaRPr lang="en-US" dirty="0" smtClean="0"/>
          </a:p>
          <a:p>
            <a:pPr lvl="1">
              <a:buFont typeface="Wingdings" pitchFamily="2" charset="2"/>
              <a:buChar char="Ø"/>
            </a:pPr>
            <a:r>
              <a:rPr lang="en-US" dirty="0" smtClean="0"/>
              <a:t>Selenium Client &amp; </a:t>
            </a:r>
            <a:r>
              <a:rPr lang="en-US" dirty="0" err="1" smtClean="0"/>
              <a:t>WebDriver</a:t>
            </a:r>
            <a:r>
              <a:rPr lang="en-US" dirty="0" smtClean="0"/>
              <a:t> Language </a:t>
            </a:r>
            <a:r>
              <a:rPr lang="en-US" dirty="0" smtClean="0"/>
              <a:t>Bindings (C#) - </a:t>
            </a:r>
            <a:r>
              <a:rPr lang="en-US" dirty="0" smtClean="0"/>
              <a:t>language-specific client </a:t>
            </a:r>
            <a:r>
              <a:rPr lang="en-US" dirty="0" smtClean="0"/>
              <a:t>driver</a:t>
            </a:r>
            <a:endParaRPr lang="en-US" dirty="0" smtClean="0"/>
          </a:p>
          <a:p>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1412776"/>
            <a:ext cx="6336704" cy="1477328"/>
          </a:xfrm>
          <a:prstGeom prst="rect">
            <a:avLst/>
          </a:prstGeom>
        </p:spPr>
        <p:txBody>
          <a:bodyPr wrap="square">
            <a:spAutoFit/>
          </a:bodyPr>
          <a:lstStyle/>
          <a:p>
            <a:r>
              <a:rPr lang="en-US" b="1" dirty="0" smtClean="0"/>
              <a:t>Try to create API and UI tests using instructions from this lesson.</a:t>
            </a:r>
          </a:p>
          <a:p>
            <a:endParaRPr lang="en-US" b="1" dirty="0" smtClean="0"/>
          </a:p>
          <a:p>
            <a:r>
              <a:rPr lang="en-US" b="1" dirty="0" smtClean="0"/>
              <a:t>It will be good if you use knowledge about specification-based test designing when creating API and UI tests.</a:t>
            </a:r>
            <a:endParaRPr lang="en-US" b="1" dirty="0" smtClean="0"/>
          </a:p>
          <a:p>
            <a:endParaRPr lang="en-US" b="1" dirty="0" smtClean="0"/>
          </a:p>
        </p:txBody>
      </p:sp>
      <p:sp>
        <p:nvSpPr>
          <p:cNvPr id="7" name="Rectangle 1"/>
          <p:cNvSpPr/>
          <p:nvPr/>
        </p:nvSpPr>
        <p:spPr>
          <a:xfrm>
            <a:off x="3491880" y="4942909"/>
            <a:ext cx="3888432" cy="369332"/>
          </a:xfrm>
          <a:prstGeom prst="rect">
            <a:avLst/>
          </a:prstGeom>
        </p:spPr>
        <p:txBody>
          <a:bodyPr wrap="square">
            <a:spAutoFit/>
          </a:bodyPr>
          <a:lstStyle/>
          <a:p>
            <a:r>
              <a:rPr lang="en-US" i="1" dirty="0" smtClean="0"/>
              <a:t>Answers </a:t>
            </a:r>
            <a:r>
              <a:rPr lang="en-US" i="1" dirty="0" smtClean="0"/>
              <a:t>send </a:t>
            </a:r>
            <a:r>
              <a:rPr lang="en-US" i="1" dirty="0" smtClean="0"/>
              <a:t>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16705</TotalTime>
  <Words>1784</Words>
  <Application>Microsoft Office PowerPoint</Application>
  <PresentationFormat>Экран (4:3)</PresentationFormat>
  <Paragraphs>223</Paragraphs>
  <Slides>8</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Слайд 1</vt:lpstr>
      <vt:lpstr>Слайд 2</vt:lpstr>
      <vt:lpstr>Слайд 3</vt:lpstr>
      <vt:lpstr>Слайд 4</vt:lpstr>
      <vt:lpstr>Слайд 5</vt:lpstr>
      <vt:lpstr>Слайд 6</vt:lpstr>
      <vt:lpstr>Слайд 7</vt:lpstr>
      <vt:lpstr>Слайд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789</cp:revision>
  <dcterms:created xsi:type="dcterms:W3CDTF">2006-08-16T00:00:00Z</dcterms:created>
  <dcterms:modified xsi:type="dcterms:W3CDTF">2015-02-03T12:38:21Z</dcterms:modified>
</cp:coreProperties>
</file>