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sldIdLst>
    <p:sldId id="280" r:id="rId2"/>
    <p:sldId id="314" r:id="rId3"/>
    <p:sldId id="281" r:id="rId4"/>
    <p:sldId id="315" r:id="rId5"/>
    <p:sldId id="316" r:id="rId6"/>
    <p:sldId id="317" r:id="rId7"/>
    <p:sldId id="318" r:id="rId8"/>
    <p:sldId id="319" r:id="rId9"/>
    <p:sldId id="320" r:id="rId10"/>
    <p:sldId id="321" r:id="rId11"/>
    <p:sldId id="322" r:id="rId12"/>
    <p:sldId id="323"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84" d="100"/>
          <a:sy n="84" d="100"/>
        </p:scale>
        <p:origin x="-18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10-Feb-15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управления тестированием </a:t>
            </a:r>
            <a:endParaRPr lang="en-US" b="1" baseline="0" dirty="0" smtClean="0"/>
          </a:p>
          <a:p>
            <a:r>
              <a:rPr lang="ru-RU" baseline="0" dirty="0" smtClean="0"/>
              <a:t>Эти инструменты предоставляют возможности для выполнения тестов, отслеживания дефектов и управления требованиями, совместно с поддержкой количественного анализа и отчетов о целях (объектах) тестирования. </a:t>
            </a:r>
            <a:endParaRPr lang="en-US" baseline="0" dirty="0" smtClean="0"/>
          </a:p>
          <a:p>
            <a:endParaRPr lang="en-US" baseline="0" dirty="0" smtClean="0"/>
          </a:p>
          <a:p>
            <a:r>
              <a:rPr lang="ru-RU" b="1" baseline="0" dirty="0" smtClean="0"/>
              <a:t>Инструменты управления требованиями</a:t>
            </a:r>
            <a:r>
              <a:rPr lang="ru-RU" baseline="0" dirty="0" smtClean="0"/>
              <a:t> </a:t>
            </a:r>
          </a:p>
          <a:p>
            <a:r>
              <a:rPr lang="ru-RU" baseline="0" dirty="0" smtClean="0"/>
              <a:t>Эти инструменты позволяют хранить и управлять отчетами об инцидентах, такие как дефекты, отказы в работе, запросы об изменениях или осознанные проблемы и аномалии, и помогают в управлении жизненным циклом инцидентов, дополнительно предоставляя поддержку статистического анализа. </a:t>
            </a:r>
            <a:endParaRPr lang="en-US" baseline="0" dirty="0" smtClean="0"/>
          </a:p>
          <a:p>
            <a:endParaRPr lang="en-US" baseline="0" dirty="0" smtClean="0"/>
          </a:p>
          <a:p>
            <a:r>
              <a:rPr lang="ru-RU" b="1" baseline="0" dirty="0" smtClean="0"/>
              <a:t>Средства управления конфигурацией </a:t>
            </a:r>
            <a:r>
              <a:rPr lang="ru-RU" baseline="0" dirty="0" smtClean="0"/>
              <a:t>Хотя и не являются тестовыми инструментами как таковыми, в обязательном порядке используются для хранения и управления версиями тестового обеспечения и всего связанного с ним программного обеспечения, главным образом, когда приходится настраивать более одного программного/аппаратного тестового окружения (в случаях использования различных версий операционных систем, компиляторов, браузеров и так далее). </a:t>
            </a:r>
            <a:endParaRPr lang="en-US" baseline="0" dirty="0" smtClean="0"/>
          </a:p>
          <a:p>
            <a:endParaRPr lang="en-US" baseline="0" dirty="0" smtClean="0"/>
          </a:p>
          <a:p>
            <a:r>
              <a:rPr lang="ru-RU" b="1" baseline="0" dirty="0" smtClean="0"/>
              <a:t>Инструмент рецензирования </a:t>
            </a:r>
            <a:endParaRPr lang="en-US" b="1" baseline="0" dirty="0" smtClean="0"/>
          </a:p>
          <a:p>
            <a:r>
              <a:rPr lang="ru-RU" baseline="0" dirty="0" smtClean="0"/>
              <a:t>Эти инструменты помогают в процессе рецензирования, организации контрольных списков, обзоров (результатов) рецензирования и используются для хранения и передачи рецензионных комментариев, отчетов по дефектам и объемам работ. </a:t>
            </a:r>
            <a:endParaRPr lang="en-US" baseline="0" dirty="0" smtClean="0"/>
          </a:p>
          <a:p>
            <a:endParaRPr lang="en-US" baseline="0" dirty="0" smtClean="0"/>
          </a:p>
          <a:p>
            <a:r>
              <a:rPr lang="ru-RU" b="1" baseline="0" dirty="0" smtClean="0"/>
              <a:t>Инструменты статического анализа </a:t>
            </a:r>
            <a:endParaRPr lang="en-US" b="1" baseline="0" dirty="0" smtClean="0"/>
          </a:p>
          <a:p>
            <a:r>
              <a:rPr lang="ru-RU" baseline="0" dirty="0" smtClean="0"/>
              <a:t>Инструменты этого вида помогают разработчикам и </a:t>
            </a:r>
            <a:r>
              <a:rPr lang="ru-RU" baseline="0" dirty="0" err="1" smtClean="0"/>
              <a:t>тестировщикам</a:t>
            </a:r>
            <a:r>
              <a:rPr lang="ru-RU" baseline="0" dirty="0" smtClean="0"/>
              <a:t> находить дефекты до начала фазы динамического тестирования, предоставляя возможности обеспечения (и соблюдения) стандартов написания кода (включая написание безопасного кода), анализа структур и зависимостей. Они также могут помочь в планировании или анализе рисков с помощью метрик (например, сложности). </a:t>
            </a:r>
            <a:endParaRPr lang="en-US" baseline="0" dirty="0" smtClean="0"/>
          </a:p>
          <a:p>
            <a:endParaRPr lang="en-US" baseline="0" dirty="0" smtClean="0"/>
          </a:p>
          <a:p>
            <a:r>
              <a:rPr lang="ru-RU" b="1" baseline="0" dirty="0" smtClean="0"/>
              <a:t>Инструменты моделирования </a:t>
            </a:r>
            <a:endParaRPr lang="en-US" b="1" baseline="0" dirty="0" smtClean="0"/>
          </a:p>
          <a:p>
            <a:r>
              <a:rPr lang="ru-RU" baseline="0" dirty="0" smtClean="0"/>
              <a:t>Такие инструменты используются для проверки программных моделей (таких как модель физических данных для реляционных баз данных) путем перечисления несоответствий и нахождения дефектов. Инструменты моделирования также часто помогают в создании тестовых сценариев, основанных на модели. </a:t>
            </a:r>
            <a:endParaRPr lang="en-US" baseline="0" dirty="0" smtClean="0"/>
          </a:p>
          <a:p>
            <a:endParaRPr lang="en-US" baseline="0" dirty="0" smtClean="0"/>
          </a:p>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http://www.telerik.com/fiddler - </a:t>
            </a:r>
            <a:r>
              <a:rPr lang="ru-RU" baseline="0" dirty="0" smtClean="0"/>
              <a:t>вот их сайт</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Просто приобретение или аренда средства не гарантирует успех в работе с ним. Каждый тип средств может потребовать дополнительных затрат для достижения реальных и устойчивых выгод. </a:t>
            </a:r>
          </a:p>
          <a:p>
            <a:endParaRPr lang="ru-RU" baseline="0" dirty="0" smtClean="0"/>
          </a:p>
          <a:p>
            <a:r>
              <a:rPr lang="ru-RU" baseline="0" dirty="0" smtClean="0"/>
              <a:t>При использовании средств существуют как возможные преимущества, так и риски. </a:t>
            </a:r>
          </a:p>
          <a:p>
            <a:endParaRPr lang="ru-RU" baseline="0" dirty="0" smtClean="0"/>
          </a:p>
          <a:p>
            <a:r>
              <a:rPr lang="ru-RU" b="1" baseline="0" dirty="0" smtClean="0"/>
              <a:t>Выгоды от использования инструментальных средств: </a:t>
            </a:r>
          </a:p>
          <a:p>
            <a:r>
              <a:rPr lang="ru-RU" baseline="0" dirty="0" smtClean="0"/>
              <a:t> Уменьшается повторяющаяся работа (например, запуск регрессионных тестов, повторный ввод одинаковых тестовых данных, проверка на соответствие стандартам программирования). </a:t>
            </a:r>
          </a:p>
          <a:p>
            <a:r>
              <a:rPr lang="ru-RU" baseline="0" dirty="0" smtClean="0"/>
              <a:t> Большая целостность и повторяемость (например, тесты, запускаемые средством в одной и той же последовательности, с одной и той же частотой, а также тесты на основе требований). </a:t>
            </a:r>
          </a:p>
          <a:p>
            <a:r>
              <a:rPr lang="ru-RU" baseline="0" dirty="0" smtClean="0"/>
              <a:t> Объективная оценка (например, статические измерения, покрытие). </a:t>
            </a:r>
          </a:p>
          <a:p>
            <a:r>
              <a:rPr lang="ru-RU" baseline="0" dirty="0" smtClean="0"/>
              <a:t> Простота доступа к информации о тестах или тестировании (например, статистика и графики, отображающие прогресс тестирования, доли инцидентов и производительность). </a:t>
            </a:r>
          </a:p>
          <a:p>
            <a:endParaRPr lang="ru-RU" baseline="0" dirty="0" smtClean="0"/>
          </a:p>
          <a:p>
            <a:r>
              <a:rPr lang="ru-RU" b="1" baseline="0" dirty="0" smtClean="0"/>
              <a:t>Риски, возникающие при использовании средств тестирования: </a:t>
            </a:r>
          </a:p>
          <a:p>
            <a:r>
              <a:rPr lang="ru-RU" baseline="0" dirty="0" smtClean="0"/>
              <a:t> Нереалистичные ожидания от использования средства (включая функциональность и простоту использования). </a:t>
            </a:r>
          </a:p>
          <a:p>
            <a:r>
              <a:rPr lang="ru-RU" baseline="0" dirty="0" smtClean="0"/>
              <a:t> Недооценка времени, стоимости и объемов работ на первоначальное внедрение средства (включая обучение и получение экспертизы извне). </a:t>
            </a:r>
          </a:p>
          <a:p>
            <a:r>
              <a:rPr lang="ru-RU" baseline="0" dirty="0" smtClean="0"/>
              <a:t> Недооценка времени и объемов работ, необходимых для получения значимого и устойчивого результата от использования средства (включая необходимость изменений в процессе тестирования и постоянного улучшения методики работы со средством). </a:t>
            </a:r>
          </a:p>
          <a:p>
            <a:r>
              <a:rPr lang="ru-RU" baseline="0" dirty="0" smtClean="0"/>
              <a:t> Недооценка затрат на поддержку тестов, генерируемых средством. </a:t>
            </a:r>
          </a:p>
          <a:p>
            <a:r>
              <a:rPr lang="ru-RU" baseline="0" dirty="0" smtClean="0"/>
              <a:t> Возложение излишних надежд на средство (замена проектирования тестов или использование автоматизированных тестов там, где ручное тестирование было бы уместней). </a:t>
            </a:r>
          </a:p>
          <a:p>
            <a:r>
              <a:rPr lang="ru-RU" baseline="0" dirty="0" smtClean="0"/>
              <a:t> Пренебрежение контролем версий тестов внутри средства. </a:t>
            </a:r>
          </a:p>
          <a:p>
            <a:r>
              <a:rPr lang="ru-RU" baseline="0" dirty="0" smtClean="0"/>
              <a:t> Пренебрежение вопросами взаимодействия между критическими средствами, такими как средства управления требованиями, средства контроля версий, средства управления инцидентами, средства управления дефектами, а особенно если эти средства от разных производителей. </a:t>
            </a:r>
          </a:p>
          <a:p>
            <a:r>
              <a:rPr lang="ru-RU" baseline="0" dirty="0" smtClean="0"/>
              <a:t> Риск того, что поставщик средства перестанет существовать, откажется от средства или продаст его иному поставщику. </a:t>
            </a:r>
          </a:p>
          <a:p>
            <a:r>
              <a:rPr lang="ru-RU" baseline="0" dirty="0" smtClean="0"/>
              <a:t> Слабая поддержка со стороны поставщика, в том числе по вопросам обновлений и исправлений дефектов. </a:t>
            </a:r>
          </a:p>
          <a:p>
            <a:r>
              <a:rPr lang="ru-RU" baseline="0" dirty="0" smtClean="0"/>
              <a:t> Риск приостановки бесплатного продукта или продукта с открытым кодом. </a:t>
            </a:r>
          </a:p>
          <a:p>
            <a:r>
              <a:rPr lang="ru-RU" baseline="0" dirty="0" smtClean="0"/>
              <a:t> Непредвиденные риски, как например, невозможность поддержки новой платформы. </a:t>
            </a:r>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Основные принципы внедрения средства в организацию включают: </a:t>
            </a:r>
          </a:p>
          <a:p>
            <a:r>
              <a:rPr lang="ru-RU" baseline="0" dirty="0" smtClean="0"/>
              <a:t> Исследование зрелости, сильных и слабых сторон организации и поиск возможностей для улучшенного процесса тестирования, поддерживаемого инструментальными средствами. </a:t>
            </a:r>
          </a:p>
          <a:p>
            <a:r>
              <a:rPr lang="ru-RU" baseline="0" dirty="0" smtClean="0"/>
              <a:t> Оценку на основании предъявляемых требований и объективных критериев. </a:t>
            </a:r>
          </a:p>
          <a:p>
            <a:r>
              <a:rPr lang="ru-RU" baseline="0" dirty="0" smtClean="0"/>
              <a:t> Опытную эксплуатацию, используя инструмент в течение оценочного периода для определения его способности эффективно функционировать с тестируемым продуктом внутри текущей инфраструктуры и для определения изменений, которые нужно внести в инфраструктуру для эффективного использования средства </a:t>
            </a:r>
          </a:p>
          <a:p>
            <a:r>
              <a:rPr lang="ru-RU" baseline="0" dirty="0" smtClean="0"/>
              <a:t> Оценку поставщика (включая обучение, поддержку и коммерческие аспекты) или поставщиков услуг поддержки в случае в случае некоммерческих продуктов. </a:t>
            </a:r>
          </a:p>
          <a:p>
            <a:r>
              <a:rPr lang="ru-RU" baseline="0" dirty="0" smtClean="0"/>
              <a:t> Определение внутренних требований к передаче знаний и обучению использования средств. </a:t>
            </a:r>
          </a:p>
          <a:p>
            <a:r>
              <a:rPr lang="ru-RU" baseline="0" dirty="0" smtClean="0"/>
              <a:t> Оценку потребности в обучении в соответствии с текущими навыками команды автоматизации тестов. </a:t>
            </a:r>
          </a:p>
          <a:p>
            <a:r>
              <a:rPr lang="ru-RU" baseline="0" dirty="0" smtClean="0"/>
              <a:t> Оценку соотношения затрат и выгод для конкретной ситуации  </a:t>
            </a:r>
          </a:p>
          <a:p>
            <a:endParaRPr lang="ru-RU" baseline="0" dirty="0" smtClean="0"/>
          </a:p>
          <a:p>
            <a:r>
              <a:rPr lang="ru-RU" baseline="0" dirty="0" smtClean="0"/>
              <a:t>Внедрение выбранного средства в организацию начинается с </a:t>
            </a:r>
            <a:r>
              <a:rPr lang="ru-RU" b="1" baseline="0" dirty="0" err="1" smtClean="0"/>
              <a:t>пилотного</a:t>
            </a:r>
            <a:r>
              <a:rPr lang="ru-RU" b="1" baseline="0" dirty="0" smtClean="0"/>
              <a:t> проекта, </a:t>
            </a:r>
            <a:r>
              <a:rPr lang="ru-RU" baseline="0" dirty="0" smtClean="0"/>
              <a:t>целями которого являются: </a:t>
            </a:r>
          </a:p>
          <a:p>
            <a:r>
              <a:rPr lang="ru-RU" baseline="0" dirty="0" smtClean="0"/>
              <a:t> Узнать больше подробностей о средстве. </a:t>
            </a:r>
          </a:p>
          <a:p>
            <a:r>
              <a:rPr lang="ru-RU" baseline="0" dirty="0" smtClean="0"/>
              <a:t> Посмотреть, как средство сочетается с существующими процессами и практиками, и что должно будет измениться. </a:t>
            </a:r>
          </a:p>
          <a:p>
            <a:r>
              <a:rPr lang="ru-RU" baseline="0" dirty="0" smtClean="0"/>
              <a:t> Принять решение по стандартному использованию, управлению, хранению и поддержке средства и тестов (например, соглашения по именованию файлов и тестов, созданию библиотек и определению модульности тестовых наборов). </a:t>
            </a:r>
          </a:p>
          <a:p>
            <a:r>
              <a:rPr lang="ru-RU" baseline="0" dirty="0" smtClean="0"/>
              <a:t> Оценить, будут ли получены преимущества при разумных затратах. </a:t>
            </a:r>
          </a:p>
          <a:p>
            <a:endParaRPr lang="ru-RU" baseline="0" dirty="0" smtClean="0"/>
          </a:p>
          <a:p>
            <a:r>
              <a:rPr lang="ru-RU" b="1" baseline="0" dirty="0" smtClean="0"/>
              <a:t>Факторы успеха развертывания средства в организации включают:</a:t>
            </a:r>
            <a:r>
              <a:rPr lang="ru-RU" baseline="0" dirty="0" smtClean="0"/>
              <a:t> </a:t>
            </a:r>
          </a:p>
          <a:p>
            <a:r>
              <a:rPr lang="ru-RU" baseline="0" dirty="0" smtClean="0"/>
              <a:t> Постепенное распространение средства во всей организации. </a:t>
            </a:r>
          </a:p>
          <a:p>
            <a:r>
              <a:rPr lang="ru-RU" baseline="0" dirty="0" smtClean="0"/>
              <a:t> Адаптация и усовершенствование процессов для совместимости с использованием средства. </a:t>
            </a:r>
          </a:p>
          <a:p>
            <a:r>
              <a:rPr lang="ru-RU" baseline="0" dirty="0" smtClean="0"/>
              <a:t> Обеспечение обучения и руководства новых пользователей. </a:t>
            </a:r>
          </a:p>
          <a:p>
            <a:r>
              <a:rPr lang="ru-RU" baseline="0" dirty="0" smtClean="0"/>
              <a:t> Определение порядка использования. </a:t>
            </a:r>
          </a:p>
          <a:p>
            <a:r>
              <a:rPr lang="ru-RU" baseline="0" dirty="0" smtClean="0"/>
              <a:t> Реализация способа сбора опыта реальной эксплуатации средства. </a:t>
            </a:r>
          </a:p>
          <a:p>
            <a:r>
              <a:rPr lang="ru-RU" baseline="0" dirty="0" smtClean="0"/>
              <a:t> Мониторинг использования средства и преимуществ. </a:t>
            </a:r>
          </a:p>
          <a:p>
            <a:r>
              <a:rPr lang="ru-RU" baseline="0" dirty="0" smtClean="0"/>
              <a:t> Обеспечение поддержки команде </a:t>
            </a:r>
            <a:r>
              <a:rPr lang="ru-RU" baseline="0" dirty="0" err="1" smtClean="0"/>
              <a:t>тестировщиков</a:t>
            </a:r>
            <a:r>
              <a:rPr lang="ru-RU" baseline="0" dirty="0" smtClean="0"/>
              <a:t> для выбранного средства. </a:t>
            </a:r>
          </a:p>
          <a:p>
            <a:r>
              <a:rPr lang="ru-RU" baseline="0" dirty="0" smtClean="0"/>
              <a:t> Сбор извлеченных уроков от всех команд. </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Шаги, которые надо осуществить на практике, когда принято решение об автоматизации процесса тестирования:</a:t>
            </a:r>
          </a:p>
          <a:p>
            <a:endParaRPr lang="ru-RU" b="1" baseline="0" dirty="0" smtClean="0"/>
          </a:p>
          <a:p>
            <a:pPr marL="228600" indent="-228600">
              <a:buAutoNum type="arabicPeriod"/>
            </a:pPr>
            <a:r>
              <a:rPr lang="ru-RU" b="1" baseline="0" dirty="0" smtClean="0"/>
              <a:t>Перечислись все тестовые активности как можно подробнее. </a:t>
            </a:r>
            <a:r>
              <a:rPr lang="ru-RU" baseline="0" dirty="0" smtClean="0"/>
              <a:t>Этот список может содержать примерно следующее:</a:t>
            </a:r>
          </a:p>
          <a:p>
            <a:pPr marL="228600" indent="-228600">
              <a:buNone/>
            </a:pPr>
            <a:r>
              <a:rPr lang="ru-RU" baseline="0" dirty="0" smtClean="0"/>
              <a:t>	Задачи, связанные с планированием:</a:t>
            </a:r>
          </a:p>
          <a:p>
            <a:pPr marL="228600" indent="-228600">
              <a:buNone/>
            </a:pPr>
            <a:r>
              <a:rPr lang="ru-RU" baseline="0" dirty="0" smtClean="0"/>
              <a:t>		тест план</a:t>
            </a:r>
          </a:p>
          <a:p>
            <a:pPr marL="228600" indent="-228600">
              <a:buNone/>
            </a:pPr>
            <a:r>
              <a:rPr lang="ru-RU" baseline="0" dirty="0" smtClean="0"/>
              <a:t>		управление ресурсами (составление расписания и т.п.)</a:t>
            </a:r>
          </a:p>
          <a:p>
            <a:pPr marL="228600" indent="-228600">
              <a:buNone/>
            </a:pPr>
            <a:r>
              <a:rPr lang="ru-RU" baseline="0" dirty="0" smtClean="0"/>
              <a:t>	Контроль процесса тестирования:</a:t>
            </a:r>
          </a:p>
          <a:p>
            <a:pPr marL="228600" indent="-228600">
              <a:buNone/>
            </a:pPr>
            <a:r>
              <a:rPr lang="ru-RU" baseline="0" dirty="0" smtClean="0"/>
              <a:t>		отчеты различного рода</a:t>
            </a:r>
          </a:p>
          <a:p>
            <a:pPr marL="228600" indent="-228600">
              <a:buNone/>
            </a:pPr>
            <a:r>
              <a:rPr lang="ru-RU" baseline="0" dirty="0" smtClean="0"/>
              <a:t>	Проектирование тестов</a:t>
            </a:r>
          </a:p>
          <a:p>
            <a:pPr marL="228600" indent="-228600">
              <a:buNone/>
            </a:pPr>
            <a:r>
              <a:rPr lang="ru-RU" baseline="0" dirty="0" smtClean="0"/>
              <a:t>	Запуск \ прохождение тестов</a:t>
            </a:r>
          </a:p>
          <a:p>
            <a:pPr marL="228600" indent="-228600">
              <a:buNone/>
            </a:pPr>
            <a:r>
              <a:rPr lang="ru-RU" baseline="0" dirty="0" smtClean="0"/>
              <a:t>		подготовить определенное тестовое окружение</a:t>
            </a:r>
          </a:p>
          <a:p>
            <a:pPr marL="228600" indent="-228600">
              <a:buNone/>
            </a:pPr>
            <a:r>
              <a:rPr lang="ru-RU" baseline="0" dirty="0" smtClean="0"/>
              <a:t>		установить приложение</a:t>
            </a:r>
          </a:p>
          <a:p>
            <a:pPr marL="228600" indent="-228600">
              <a:buNone/>
            </a:pPr>
            <a:r>
              <a:rPr lang="ru-RU" baseline="0" dirty="0" smtClean="0"/>
              <a:t>		запустить авто тесты</a:t>
            </a:r>
          </a:p>
          <a:p>
            <a:pPr marL="228600" indent="-228600">
              <a:buNone/>
            </a:pPr>
            <a:r>
              <a:rPr lang="ru-RU" baseline="0" dirty="0" smtClean="0"/>
              <a:t>		пройти ручные тесты</a:t>
            </a:r>
          </a:p>
          <a:p>
            <a:pPr marL="228600" indent="-228600">
              <a:buNone/>
            </a:pPr>
            <a:r>
              <a:rPr lang="ru-RU" baseline="0" dirty="0" smtClean="0"/>
              <a:t>		проверить дефекты, которые были исправлены</a:t>
            </a:r>
          </a:p>
          <a:p>
            <a:pPr marL="228600" indent="-228600">
              <a:buNone/>
            </a:pPr>
            <a:r>
              <a:rPr lang="ru-RU" baseline="0" dirty="0" smtClean="0"/>
              <a:t>		и т.п.</a:t>
            </a:r>
          </a:p>
          <a:p>
            <a:pPr marL="228600" indent="-228600">
              <a:buNone/>
            </a:pPr>
            <a:r>
              <a:rPr lang="ru-RU" b="1" baseline="0" dirty="0" smtClean="0"/>
              <a:t>2. Из списка активностей выбрать те, которые можно автоматизировать. </a:t>
            </a:r>
            <a:r>
              <a:rPr lang="ru-RU" baseline="0" dirty="0" smtClean="0"/>
              <a:t>Например:</a:t>
            </a:r>
          </a:p>
          <a:p>
            <a:pPr marL="228600" indent="-228600">
              <a:buNone/>
            </a:pPr>
            <a:r>
              <a:rPr lang="ru-RU" baseline="0" dirty="0" smtClean="0"/>
              <a:t>	Инструмент для управления требованиями, тест планами, ресурсами</a:t>
            </a:r>
          </a:p>
          <a:p>
            <a:pPr marL="228600" indent="-228600">
              <a:buNone/>
            </a:pPr>
            <a:r>
              <a:rPr lang="ru-RU" baseline="0" dirty="0" smtClean="0"/>
              <a:t>	Инструменты для проектирования тестов (использование диаграмм и т.п.)</a:t>
            </a:r>
          </a:p>
          <a:p>
            <a:pPr marL="228600" indent="-228600">
              <a:buNone/>
            </a:pPr>
            <a:r>
              <a:rPr lang="ru-RU" baseline="0" dirty="0" smtClean="0"/>
              <a:t>	Генерация тестовых данных</a:t>
            </a:r>
          </a:p>
          <a:p>
            <a:pPr marL="228600" indent="-228600">
              <a:buNone/>
            </a:pPr>
            <a:r>
              <a:rPr lang="ru-RU" baseline="0" dirty="0" smtClean="0"/>
              <a:t>	Автоматизировать </a:t>
            </a:r>
            <a:r>
              <a:rPr lang="ru-RU" baseline="0" dirty="0" err="1" smtClean="0"/>
              <a:t>билд-процес</a:t>
            </a:r>
            <a:r>
              <a:rPr lang="ru-RU" baseline="0" dirty="0" smtClean="0"/>
              <a:t> (</a:t>
            </a:r>
            <a:r>
              <a:rPr lang="ru-RU" baseline="0" dirty="0" err="1" smtClean="0"/>
              <a:t>билд</a:t>
            </a:r>
            <a:r>
              <a:rPr lang="ru-RU" baseline="0" dirty="0" smtClean="0"/>
              <a:t> проекта, запуск тестов, отправка отчета о статусе </a:t>
            </a:r>
            <a:r>
              <a:rPr lang="ru-RU" baseline="0" dirty="0" err="1" smtClean="0"/>
              <a:t>билда</a:t>
            </a:r>
            <a:r>
              <a:rPr lang="ru-RU" baseline="0" dirty="0" smtClean="0"/>
              <a:t>)</a:t>
            </a:r>
          </a:p>
          <a:p>
            <a:pPr marL="228600" indent="-228600">
              <a:buNone/>
            </a:pPr>
            <a:r>
              <a:rPr lang="ru-RU" baseline="0" dirty="0" smtClean="0"/>
              <a:t>	Автоматизировать некоторые тесты (с возможностью запуска их отдельно или для каждого </a:t>
            </a:r>
            <a:r>
              <a:rPr lang="ru-RU" baseline="0" dirty="0" err="1" smtClean="0"/>
              <a:t>билда</a:t>
            </a:r>
            <a:r>
              <a:rPr lang="ru-RU" baseline="0" dirty="0" smtClean="0"/>
              <a:t>)</a:t>
            </a:r>
          </a:p>
          <a:p>
            <a:pPr marL="228600" indent="-228600">
              <a:buNone/>
            </a:pPr>
            <a:r>
              <a:rPr lang="ru-RU" baseline="0" dirty="0" smtClean="0"/>
              <a:t>		</a:t>
            </a:r>
            <a:r>
              <a:rPr lang="en-US" baseline="0" dirty="0" smtClean="0"/>
              <a:t>unit tests</a:t>
            </a:r>
          </a:p>
          <a:p>
            <a:pPr marL="228600" indent="-228600">
              <a:buNone/>
            </a:pPr>
            <a:r>
              <a:rPr lang="en-US" baseline="0" dirty="0" smtClean="0"/>
              <a:t>		UI tests</a:t>
            </a:r>
            <a:endParaRPr lang="ru-RU" baseline="0" dirty="0" smtClean="0"/>
          </a:p>
          <a:p>
            <a:pPr marL="228600" indent="-228600">
              <a:buNone/>
            </a:pPr>
            <a:r>
              <a:rPr lang="ru-RU" baseline="0" dirty="0" smtClean="0"/>
              <a:t>	Инструменты под конкретные виды тестирования:</a:t>
            </a:r>
          </a:p>
          <a:p>
            <a:pPr marL="228600" indent="-228600">
              <a:buNone/>
            </a:pPr>
            <a:r>
              <a:rPr lang="ru-RU" baseline="0" dirty="0" smtClean="0"/>
              <a:t>		</a:t>
            </a:r>
            <a:r>
              <a:rPr lang="en-US" baseline="0" dirty="0" smtClean="0"/>
              <a:t>performance tests</a:t>
            </a:r>
            <a:endParaRPr lang="ru-RU" baseline="0" dirty="0" smtClean="0"/>
          </a:p>
          <a:p>
            <a:pPr marL="228600" indent="-228600">
              <a:buNone/>
            </a:pPr>
            <a:r>
              <a:rPr lang="ru-RU" baseline="0" dirty="0" smtClean="0"/>
              <a:t>		</a:t>
            </a:r>
            <a:r>
              <a:rPr lang="en-US" baseline="0" dirty="0" smtClean="0"/>
              <a:t>security testing</a:t>
            </a:r>
            <a:endParaRPr lang="ru-RU" baseline="0" dirty="0" smtClean="0"/>
          </a:p>
          <a:p>
            <a:pPr marL="228600" indent="-228600">
              <a:buNone/>
            </a:pPr>
            <a:r>
              <a:rPr lang="ru-RU" baseline="0" dirty="0" smtClean="0"/>
              <a:t>	Автоматическая генерация отчетов</a:t>
            </a:r>
          </a:p>
          <a:p>
            <a:pPr marL="228600" indent="-228600">
              <a:buNone/>
            </a:pPr>
            <a:r>
              <a:rPr lang="ru-RU" baseline="0" dirty="0" smtClean="0"/>
              <a:t>	Инструменты для подготовки тестового окружения</a:t>
            </a:r>
          </a:p>
          <a:p>
            <a:pPr marL="228600" indent="-228600">
              <a:buNone/>
            </a:pPr>
            <a:r>
              <a:rPr lang="ru-RU" baseline="0" dirty="0" smtClean="0"/>
              <a:t>	Использовать инструменты, помогающие в проведении ручного тестирования:</a:t>
            </a:r>
          </a:p>
          <a:p>
            <a:pPr marL="228600" indent="-228600">
              <a:buNone/>
            </a:pPr>
            <a:r>
              <a:rPr lang="ru-RU" baseline="0" dirty="0" smtClean="0"/>
              <a:t>		генерация </a:t>
            </a:r>
            <a:r>
              <a:rPr lang="en-US" baseline="0" dirty="0" smtClean="0"/>
              <a:t>HTTP</a:t>
            </a:r>
            <a:r>
              <a:rPr lang="ru-RU" baseline="0" dirty="0" smtClean="0"/>
              <a:t>-запросов</a:t>
            </a:r>
          </a:p>
          <a:p>
            <a:pPr marL="228600" indent="-228600">
              <a:buNone/>
            </a:pPr>
            <a:r>
              <a:rPr lang="ru-RU" baseline="0" dirty="0" smtClean="0"/>
              <a:t>		отслеживание </a:t>
            </a:r>
            <a:r>
              <a:rPr lang="en-US" baseline="0" dirty="0" smtClean="0"/>
              <a:t>HTTP</a:t>
            </a:r>
            <a:r>
              <a:rPr lang="ru-RU" baseline="0" dirty="0" smtClean="0"/>
              <a:t>-запросов</a:t>
            </a:r>
          </a:p>
          <a:p>
            <a:pPr marL="228600" indent="-228600">
              <a:buNone/>
            </a:pPr>
            <a:r>
              <a:rPr lang="ru-RU" baseline="0" dirty="0" smtClean="0"/>
              <a:t>		нахождение утечки памяти</a:t>
            </a:r>
          </a:p>
          <a:p>
            <a:pPr marL="228600" indent="-228600">
              <a:buNone/>
            </a:pPr>
            <a:r>
              <a:rPr lang="ru-RU" baseline="0" dirty="0" smtClean="0"/>
              <a:t>		нахождение </a:t>
            </a:r>
            <a:r>
              <a:rPr lang="en-US" baseline="0" dirty="0" smtClean="0"/>
              <a:t>breaking changes </a:t>
            </a:r>
            <a:r>
              <a:rPr lang="ru-RU" baseline="0" dirty="0" smtClean="0"/>
              <a:t>в открытом </a:t>
            </a:r>
            <a:r>
              <a:rPr lang="en-US" baseline="0" dirty="0" smtClean="0"/>
              <a:t>API</a:t>
            </a:r>
          </a:p>
          <a:p>
            <a:pPr marL="228600" indent="-228600">
              <a:buNone/>
            </a:pPr>
            <a:r>
              <a:rPr lang="ru-RU" baseline="0" dirty="0" smtClean="0"/>
              <a:t>		нахождение лишних файлов, записей в БД, записей в реестре после установки ПО</a:t>
            </a:r>
          </a:p>
          <a:p>
            <a:pPr marL="228600" indent="-228600">
              <a:buNone/>
            </a:pPr>
            <a:r>
              <a:rPr lang="ru-RU" baseline="0" dirty="0" smtClean="0"/>
              <a:t>	</a:t>
            </a:r>
            <a:r>
              <a:rPr lang="en-US" baseline="0" dirty="0" smtClean="0"/>
              <a:t>	</a:t>
            </a:r>
            <a:r>
              <a:rPr lang="ru-RU" baseline="0" dirty="0" smtClean="0"/>
              <a:t>создание нагрузки</a:t>
            </a:r>
            <a:endParaRPr lang="en-US" baseline="0" dirty="0" smtClean="0"/>
          </a:p>
          <a:p>
            <a:pPr marL="228600" indent="-228600">
              <a:buNone/>
            </a:pPr>
            <a:r>
              <a:rPr lang="en-US" baseline="0" dirty="0" smtClean="0"/>
              <a:t>		</a:t>
            </a:r>
            <a:r>
              <a:rPr lang="ru-RU" baseline="0" dirty="0" smtClean="0"/>
              <a:t>системы хранения \ прохождения тест кейсов</a:t>
            </a:r>
          </a:p>
          <a:p>
            <a:pPr marL="228600" indent="-228600">
              <a:buNone/>
            </a:pPr>
            <a:r>
              <a:rPr lang="ru-RU" baseline="0" dirty="0" smtClean="0"/>
              <a:t>		</a:t>
            </a:r>
            <a:r>
              <a:rPr lang="ru-RU" baseline="0" dirty="0" err="1" smtClean="0"/>
              <a:t>баг-треккинговые</a:t>
            </a:r>
            <a:r>
              <a:rPr lang="ru-RU" baseline="0" dirty="0" smtClean="0"/>
              <a:t> системы</a:t>
            </a:r>
          </a:p>
          <a:p>
            <a:pPr marL="228600" indent="-228600">
              <a:buNone/>
            </a:pPr>
            <a:r>
              <a:rPr lang="ru-RU" b="1" baseline="0" dirty="0" smtClean="0"/>
              <a:t>3.</a:t>
            </a:r>
            <a:r>
              <a:rPr lang="ru-RU" baseline="0" dirty="0" smtClean="0"/>
              <a:t> </a:t>
            </a:r>
            <a:r>
              <a:rPr lang="ru-RU" b="1" baseline="0" dirty="0" smtClean="0"/>
              <a:t>Провести оценку всего того, что собираетесь автоматизировать: установить приоритеты.</a:t>
            </a:r>
          </a:p>
          <a:p>
            <a:pPr marL="228600" indent="-228600">
              <a:buNone/>
            </a:pPr>
            <a:r>
              <a:rPr lang="ru-RU" b="1" baseline="0" dirty="0" smtClean="0"/>
              <a:t>4. Для каждого из подпунктов во втором шаге (начиная с самого приоритетного, и не обязательно для все сразу) определить</a:t>
            </a:r>
            <a:r>
              <a:rPr lang="ru-RU" baseline="0" dirty="0" smtClean="0"/>
              <a:t>:</a:t>
            </a:r>
          </a:p>
          <a:p>
            <a:pPr marL="228600" indent="-228600">
              <a:buNone/>
            </a:pPr>
            <a:r>
              <a:rPr lang="ru-RU" baseline="0" dirty="0" smtClean="0"/>
              <a:t>	что конкретно ожидается от инструмента</a:t>
            </a:r>
          </a:p>
          <a:p>
            <a:pPr marL="228600" indent="-228600">
              <a:buNone/>
            </a:pPr>
            <a:r>
              <a:rPr lang="ru-RU" baseline="0" dirty="0" smtClean="0"/>
              <a:t>	список возможных инструментов под ваши нужды, включая</a:t>
            </a:r>
          </a:p>
          <a:p>
            <a:pPr marL="228600" indent="-228600">
              <a:buNone/>
            </a:pPr>
            <a:r>
              <a:rPr lang="ru-RU" baseline="0" dirty="0" smtClean="0"/>
              <a:t>		лицензия</a:t>
            </a:r>
          </a:p>
          <a:p>
            <a:pPr marL="228600" indent="-228600">
              <a:buNone/>
            </a:pPr>
            <a:r>
              <a:rPr lang="ru-RU" baseline="0" dirty="0" smtClean="0"/>
              <a:t>		возможность модифицировать под свои нужды</a:t>
            </a:r>
          </a:p>
          <a:p>
            <a:pPr marL="228600" indent="-228600">
              <a:buNone/>
            </a:pPr>
            <a:r>
              <a:rPr lang="ru-RU" baseline="0" dirty="0" smtClean="0"/>
              <a:t>		насколько инструмент популярен (чтобы оценить насколько долго его могут поддерживать)</a:t>
            </a:r>
          </a:p>
          <a:p>
            <a:pPr marL="228600" indent="-228600">
              <a:buNone/>
            </a:pPr>
            <a:r>
              <a:rPr lang="ru-RU" baseline="0" dirty="0" smtClean="0"/>
              <a:t>		работа службы поддержки данного инструмента</a:t>
            </a:r>
          </a:p>
          <a:p>
            <a:pPr marL="228600" indent="-228600">
              <a:buNone/>
            </a:pPr>
            <a:r>
              <a:rPr lang="ru-RU" baseline="0" dirty="0" smtClean="0"/>
              <a:t>		возможность \ необходимость обучения</a:t>
            </a:r>
          </a:p>
          <a:p>
            <a:pPr marL="228600" indent="-228600">
              <a:buNone/>
            </a:pPr>
            <a:r>
              <a:rPr lang="ru-RU" baseline="0" dirty="0" smtClean="0"/>
              <a:t>		количество возможных пользователей</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5.</a:t>
            </a:r>
            <a:r>
              <a:rPr lang="ru-RU" baseline="0" dirty="0" smtClean="0"/>
              <a:t> </a:t>
            </a:r>
            <a:r>
              <a:rPr lang="ru-RU" b="1" baseline="0" dirty="0" smtClean="0"/>
              <a:t>Если нет подходящего инструмента, то надо писать что-то свое</a:t>
            </a:r>
            <a:r>
              <a:rPr lang="ru-RU" baseline="0" dirty="0" smtClean="0"/>
              <a:t>:</a:t>
            </a:r>
          </a:p>
          <a:p>
            <a:pPr marL="228600" indent="-228600">
              <a:buNone/>
            </a:pPr>
            <a:r>
              <a:rPr lang="ru-RU" baseline="0" dirty="0" smtClean="0"/>
              <a:t>	сколько ресурсов понадобится, чтобы реализовать идею</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6. Когда принято решение об инструменте (либо стоит вопрос выбора), надо поставить в известность руководство</a:t>
            </a:r>
            <a:r>
              <a:rPr lang="ru-RU" baseline="0" dirty="0" smtClean="0"/>
              <a:t>. Информация, которую им надо предоставить может быть следующей:</a:t>
            </a:r>
          </a:p>
          <a:p>
            <a:pPr marL="228600" indent="-228600">
              <a:buNone/>
            </a:pPr>
            <a:r>
              <a:rPr lang="ru-RU" baseline="0" dirty="0" smtClean="0"/>
              <a:t>	что в данный момент делается в ручную и сколько это занимает времени</a:t>
            </a:r>
          </a:p>
          <a:p>
            <a:pPr marL="228600" indent="-228600">
              <a:buNone/>
            </a:pPr>
            <a:r>
              <a:rPr lang="ru-RU" baseline="0" dirty="0" smtClean="0"/>
              <a:t>	инструмент, который вам необходим</a:t>
            </a:r>
          </a:p>
          <a:p>
            <a:pPr marL="228600" indent="-228600">
              <a:buNone/>
            </a:pPr>
            <a:r>
              <a:rPr lang="ru-RU" baseline="0" dirty="0" smtClean="0"/>
              <a:t>	его преимущества (выгоды от использования)</a:t>
            </a:r>
          </a:p>
          <a:p>
            <a:pPr marL="228600" indent="-228600">
              <a:buNone/>
            </a:pPr>
            <a:r>
              <a:rPr lang="ru-RU" baseline="0" dirty="0" smtClean="0"/>
              <a:t>	недостатки</a:t>
            </a:r>
          </a:p>
          <a:p>
            <a:pPr marL="228600" indent="-228600">
              <a:buNone/>
            </a:pPr>
            <a:r>
              <a:rPr lang="ru-RU" baseline="0" dirty="0" smtClean="0"/>
              <a:t>	его стоимость</a:t>
            </a:r>
          </a:p>
          <a:p>
            <a:pPr marL="228600" indent="-228600">
              <a:buNone/>
            </a:pPr>
            <a:r>
              <a:rPr lang="ru-RU" baseline="0" dirty="0" smtClean="0"/>
              <a:t>	необходимо ли дополнительное обучение</a:t>
            </a:r>
          </a:p>
          <a:p>
            <a:pPr marL="228600" indent="-228600">
              <a:buNone/>
            </a:pPr>
            <a:r>
              <a:rPr lang="ru-RU" baseline="0" dirty="0" smtClean="0"/>
              <a:t>	сколько займет реализация \ модификация под свои нужды \ внедрение и как это повлияет на процесс</a:t>
            </a:r>
          </a:p>
          <a:p>
            <a:pPr marL="228600" indent="-228600">
              <a:buNone/>
            </a:pPr>
            <a:r>
              <a:rPr lang="ru-RU" b="1" baseline="0" dirty="0" smtClean="0"/>
              <a:t>7. Когда все вопросы с руководством улажены, можно приступать к внедрению</a:t>
            </a:r>
            <a:r>
              <a:rPr lang="ru-RU" baseline="0" dirty="0" smtClean="0"/>
              <a:t>.</a:t>
            </a:r>
          </a:p>
          <a:p>
            <a:pPr marL="228600" indent="-228600">
              <a:buNone/>
            </a:pPr>
            <a:r>
              <a:rPr lang="ru-RU" b="1" baseline="0" dirty="0" smtClean="0"/>
              <a:t>8.</a:t>
            </a:r>
            <a:r>
              <a:rPr lang="ru-RU" baseline="0" dirty="0" smtClean="0"/>
              <a:t> </a:t>
            </a:r>
            <a:r>
              <a:rPr lang="ru-RU" b="1" baseline="0" dirty="0" smtClean="0"/>
              <a:t>Когда все готово и используется желательно</a:t>
            </a:r>
            <a:r>
              <a:rPr lang="ru-RU" baseline="0" dirty="0" smtClean="0"/>
              <a:t>:</a:t>
            </a:r>
          </a:p>
          <a:p>
            <a:pPr marL="228600" indent="-228600">
              <a:buNone/>
            </a:pPr>
            <a:r>
              <a:rPr lang="ru-RU" baseline="0" dirty="0" smtClean="0"/>
              <a:t>	сообщить руководству, отчитаться, что решение об инструменте было правильным</a:t>
            </a:r>
          </a:p>
          <a:p>
            <a:pPr marL="228600" indent="-228600">
              <a:buNone/>
            </a:pPr>
            <a:r>
              <a:rPr lang="ru-RU" baseline="0" dirty="0" smtClean="0"/>
              <a:t>	распространить информацию об инструменте в другие команды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Может использоваться при тестировании системы в различных тестовых окружениях.</a:t>
            </a:r>
          </a:p>
          <a:p>
            <a:r>
              <a:rPr lang="ru-RU" baseline="0" dirty="0" smtClean="0"/>
              <a:t>Я в своей работе использовала определенный набор виртуальных машин для конфигурационного тестирования. Были эталонные </a:t>
            </a:r>
            <a:r>
              <a:rPr lang="en-US" baseline="0" dirty="0" smtClean="0"/>
              <a:t>VM</a:t>
            </a:r>
            <a:r>
              <a:rPr lang="ru-RU" baseline="0" dirty="0" smtClean="0"/>
              <a:t>, которые никто не менял. Из них создавались копии для нужд тестирования. Разработчики так же могли их использовать.</a:t>
            </a:r>
            <a:endParaRPr lang="en-US" baseline="0" dirty="0" smtClean="0"/>
          </a:p>
          <a:p>
            <a:r>
              <a:rPr lang="ru-RU" baseline="0" dirty="0" smtClean="0"/>
              <a:t>Вот их официальный сайт: </a:t>
            </a:r>
            <a:r>
              <a:rPr lang="en-US" baseline="0" dirty="0" smtClean="0"/>
              <a:t>http://www.vmware.com/</a:t>
            </a:r>
            <a:endParaRPr lang="ru-RU" baseline="0" dirty="0" smtClean="0"/>
          </a:p>
          <a:p>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http://manual.winmerge.org/ - </a:t>
            </a:r>
            <a:r>
              <a:rPr lang="ru-RU" baseline="0" dirty="0" smtClean="0"/>
              <a:t>помощь по </a:t>
            </a:r>
            <a:r>
              <a:rPr lang="en-US" baseline="0" dirty="0" err="1" smtClean="0"/>
              <a:t>WinMerge</a:t>
            </a:r>
            <a:r>
              <a:rPr lang="ru-RU" baseline="0" dirty="0" smtClean="0"/>
              <a:t>.</a:t>
            </a:r>
          </a:p>
          <a:p>
            <a:r>
              <a:rPr lang="en-US" baseline="0" dirty="0" smtClean="0"/>
              <a:t>http://winmerge.org/downloads/?lang=ru</a:t>
            </a:r>
            <a:r>
              <a:rPr lang="ru-RU" baseline="0" dirty="0" smtClean="0"/>
              <a:t> – тут можно скачать.</a:t>
            </a:r>
          </a:p>
          <a:p>
            <a:endParaRPr lang="ru-RU" baseline="0" dirty="0" smtClean="0"/>
          </a:p>
          <a:p>
            <a:r>
              <a:rPr lang="ru-RU" baseline="0" dirty="0" smtClean="0"/>
              <a:t>Его можно использовать для определения, есть ли </a:t>
            </a:r>
            <a:r>
              <a:rPr lang="en-US" baseline="0" dirty="0" smtClean="0"/>
              <a:t>breaking changes </a:t>
            </a:r>
            <a:r>
              <a:rPr lang="ru-RU" baseline="0" dirty="0" smtClean="0"/>
              <a:t>в открытом </a:t>
            </a:r>
            <a:r>
              <a:rPr lang="en-US" baseline="0" dirty="0" smtClean="0"/>
              <a:t>API.</a:t>
            </a:r>
          </a:p>
          <a:p>
            <a:r>
              <a:rPr lang="ru-RU" baseline="0" dirty="0" smtClean="0"/>
              <a:t>Также </a:t>
            </a:r>
            <a:r>
              <a:rPr lang="en-US" baseline="0" dirty="0" err="1" smtClean="0"/>
              <a:t>WinMerge</a:t>
            </a:r>
            <a:r>
              <a:rPr lang="ru-RU" baseline="0" dirty="0" smtClean="0"/>
              <a:t> помогает сравнивать папки. Это можно использовать для того, чтобы определить, нет ли лишних файлов (или неразрешенных) после установки очередной версии ПО.</a:t>
            </a:r>
          </a:p>
          <a:p>
            <a:endParaRPr lang="ru-RU" baseline="0" dirty="0" smtClean="0"/>
          </a:p>
          <a:p>
            <a:r>
              <a:rPr lang="ru-RU" baseline="0" dirty="0" smtClean="0"/>
              <a:t>Еще бы хорошо иметь возможность сравнить базы данных. Но для этого нужно использовать либо другой инструмент, либо что-то писать самим.</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http://dbcomparer.com/ - </a:t>
            </a:r>
            <a:r>
              <a:rPr lang="ru-RU" baseline="0" dirty="0" smtClean="0"/>
              <a:t>вот их сайт</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https://www.jetbrains.com/decompiler/ - </a:t>
            </a:r>
            <a:r>
              <a:rPr lang="ru-RU" baseline="0" dirty="0" smtClean="0"/>
              <a:t>вот их сайт</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ru.atlassian.com/software/jira" TargetMode="External"/><Relationship Id="rId3" Type="http://schemas.openxmlformats.org/officeDocument/2006/relationships/hyperlink" Target="http://sourceforge.net/projects/qamanager/" TargetMode="External"/><Relationship Id="rId7" Type="http://schemas.openxmlformats.org/officeDocument/2006/relationships/hyperlink" Target="https://www.debugle.com/" TargetMode="External"/><Relationship Id="rId12" Type="http://schemas.openxmlformats.org/officeDocument/2006/relationships/hyperlink" Target="http://www.microsoft.com/en-us/download/details.aspx?id=295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requirementone.com/Product/Requirement-Management" TargetMode="External"/><Relationship Id="rId11" Type="http://schemas.openxmlformats.org/officeDocument/2006/relationships/hyperlink" Target="https://www.eclipse.org/downloads/packages/eclipse-modeling-tools/junosr1" TargetMode="External"/><Relationship Id="rId5" Type="http://schemas.openxmlformats.org/officeDocument/2006/relationships/hyperlink" Target="http://www.raquest.com/" TargetMode="External"/><Relationship Id="rId10" Type="http://schemas.openxmlformats.org/officeDocument/2006/relationships/hyperlink" Target="http://www.cppdepend.com/" TargetMode="External"/><Relationship Id="rId4" Type="http://schemas.openxmlformats.org/officeDocument/2006/relationships/hyperlink" Target="http://www.testmanagement.com/download.html" TargetMode="External"/><Relationship Id="rId9" Type="http://schemas.openxmlformats.org/officeDocument/2006/relationships/hyperlink" Target="http://www.coverity.com/products/code-advis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inmerge.org/?lang=ru" TargetMode="External"/><Relationship Id="rId13" Type="http://schemas.openxmlformats.org/officeDocument/2006/relationships/hyperlink" Target="http://www.visualstudio.com/en-us/explore/testing-tools-vs.aspx" TargetMode="External"/><Relationship Id="rId3" Type="http://schemas.openxmlformats.org/officeDocument/2006/relationships/hyperlink" Target="http://www.conformiq.com/products/conformiq-designer/" TargetMode="External"/><Relationship Id="rId7" Type="http://schemas.openxmlformats.org/officeDocument/2006/relationships/hyperlink" Target="http://nunit.org/?p=download" TargetMode="External"/><Relationship Id="rId12" Type="http://schemas.openxmlformats.org/officeDocument/2006/relationships/hyperlink" Target="http://www.loadtestingtool.com/download.s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docs.seleniumhq.org/" TargetMode="External"/><Relationship Id="rId11" Type="http://schemas.openxmlformats.org/officeDocument/2006/relationships/hyperlink" Target="http://valgrind.org/" TargetMode="External"/><Relationship Id="rId5" Type="http://schemas.openxmlformats.org/officeDocument/2006/relationships/hyperlink" Target="http://www.vietnamesetestingboard.org/zbxe/?document_srl=561772" TargetMode="External"/><Relationship Id="rId15" Type="http://schemas.openxmlformats.org/officeDocument/2006/relationships/hyperlink" Target="http://www.microsoft.com/en-us/download/details.aspx?id=4865" TargetMode="External"/><Relationship Id="rId10" Type="http://schemas.openxmlformats.org/officeDocument/2006/relationships/hyperlink" Target="https://www.netsparker.com/communityedition/" TargetMode="External"/><Relationship Id="rId4" Type="http://schemas.openxmlformats.org/officeDocument/2006/relationships/hyperlink" Target="http://www.vietnamesetestingboard.org/zbxe/?mid=downloadtool&amp;category=16420&amp;document_srl=4213751" TargetMode="External"/><Relationship Id="rId9" Type="http://schemas.openxmlformats.org/officeDocument/2006/relationships/hyperlink" Target="https://wiki.openjdk.java.net/display/CodeTools/jcov" TargetMode="External"/><Relationship Id="rId14" Type="http://schemas.openxmlformats.org/officeDocument/2006/relationships/hyperlink" Target="http://www.telerik.com/fiddl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partnerweb.vmware.com/GOSIG/ho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630942"/>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Tool Support for Testing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0755"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DBComparer</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416320"/>
          </a:xfrm>
          <a:prstGeom prst="rect">
            <a:avLst/>
          </a:prstGeom>
        </p:spPr>
        <p:txBody>
          <a:bodyPr wrap="square">
            <a:spAutoFit/>
          </a:bodyPr>
          <a:lstStyle/>
          <a:p>
            <a:r>
              <a:rPr lang="en-US" dirty="0" err="1" smtClean="0"/>
              <a:t>DBComparer</a:t>
            </a:r>
            <a:r>
              <a:rPr lang="en-US" dirty="0" smtClean="0"/>
              <a:t> is a professional </a:t>
            </a:r>
            <a:r>
              <a:rPr lang="en-US" b="1" u="sng" dirty="0" smtClean="0"/>
              <a:t>database comparison tool </a:t>
            </a:r>
            <a:r>
              <a:rPr lang="en-US" dirty="0" smtClean="0"/>
              <a:t>for analyzing the differences in Microsoft SQL Server 2008 (and 2005) database structures</a:t>
            </a:r>
            <a:r>
              <a:rPr lang="en-US" dirty="0" smtClean="0"/>
              <a:t>.</a:t>
            </a:r>
          </a:p>
          <a:p>
            <a:r>
              <a:rPr lang="en-US" dirty="0" err="1" smtClean="0"/>
              <a:t>DBComparer</a:t>
            </a:r>
            <a:r>
              <a:rPr lang="en-US" dirty="0" smtClean="0"/>
              <a:t> offers an intuitive and easy to use interface that will locate differences on both databases in minutes. </a:t>
            </a:r>
            <a:endParaRPr lang="en-US" dirty="0"/>
          </a:p>
        </p:txBody>
      </p:sp>
      <p:pic>
        <p:nvPicPr>
          <p:cNvPr id="5" name="Рисунок 4" descr="db.jpg"/>
          <p:cNvPicPr>
            <a:picLocks noChangeAspect="1"/>
          </p:cNvPicPr>
          <p:nvPr/>
        </p:nvPicPr>
        <p:blipFill>
          <a:blip r:embed="rId3" cstate="print"/>
          <a:stretch>
            <a:fillRect/>
          </a:stretch>
        </p:blipFill>
        <p:spPr>
          <a:xfrm>
            <a:off x="539552" y="1268760"/>
            <a:ext cx="5068079" cy="374441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680909"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dotPeek</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pPr fontAlgn="base"/>
            <a:r>
              <a:rPr lang="en-US" dirty="0" err="1" smtClean="0"/>
              <a:t>dotPeek</a:t>
            </a:r>
            <a:r>
              <a:rPr lang="en-US" dirty="0" smtClean="0"/>
              <a:t> is free </a:t>
            </a:r>
            <a:r>
              <a:rPr lang="en-US" b="1" u="sng" dirty="0" smtClean="0"/>
              <a:t>.NET </a:t>
            </a:r>
            <a:r>
              <a:rPr lang="en-US" b="1" u="sng" dirty="0" err="1" smtClean="0"/>
              <a:t>Decompiler</a:t>
            </a:r>
            <a:r>
              <a:rPr lang="en-US" b="1" u="sng" dirty="0" smtClean="0"/>
              <a:t> and Assembly </a:t>
            </a:r>
            <a:r>
              <a:rPr lang="en-US" b="1" u="sng" dirty="0" smtClean="0"/>
              <a:t>Browser.</a:t>
            </a:r>
          </a:p>
          <a:p>
            <a:pPr fontAlgn="base"/>
            <a:r>
              <a:rPr lang="en-US" dirty="0" smtClean="0"/>
              <a:t>Decompiling </a:t>
            </a:r>
            <a:r>
              <a:rPr lang="en-US" dirty="0" smtClean="0"/>
              <a:t>.NET 1.0-4.5 assemblies to C</a:t>
            </a:r>
            <a:r>
              <a:rPr lang="en-US" dirty="0" smtClean="0"/>
              <a:t>#.</a:t>
            </a:r>
          </a:p>
          <a:p>
            <a:pPr fontAlgn="base"/>
            <a:r>
              <a:rPr lang="en-US" dirty="0" smtClean="0"/>
              <a:t>Quick jump to a type, assembly, symbol, or type </a:t>
            </a:r>
            <a:r>
              <a:rPr lang="en-US" dirty="0" smtClean="0"/>
              <a:t>member</a:t>
            </a:r>
            <a:r>
              <a:rPr lang="en-US" b="1" dirty="0" smtClean="0"/>
              <a:t>.</a:t>
            </a:r>
          </a:p>
          <a:p>
            <a:pPr fontAlgn="base"/>
            <a:r>
              <a:rPr lang="en-US" dirty="0" smtClean="0"/>
              <a:t>Accurate search for symbol </a:t>
            </a:r>
            <a:r>
              <a:rPr lang="en-US" dirty="0" smtClean="0"/>
              <a:t>usages.</a:t>
            </a:r>
          </a:p>
          <a:p>
            <a:pPr fontAlgn="base"/>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539552" y="1196752"/>
            <a:ext cx="5069768" cy="3384376"/>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478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Fiddler</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416320"/>
          </a:xfrm>
          <a:prstGeom prst="rect">
            <a:avLst/>
          </a:prstGeom>
        </p:spPr>
        <p:txBody>
          <a:bodyPr wrap="square">
            <a:spAutoFit/>
          </a:bodyPr>
          <a:lstStyle/>
          <a:p>
            <a:pPr fontAlgn="base"/>
            <a:r>
              <a:rPr lang="en-US" dirty="0" smtClean="0"/>
              <a:t>The free </a:t>
            </a:r>
            <a:r>
              <a:rPr lang="en-US" b="1" u="sng" dirty="0" smtClean="0"/>
              <a:t>web debugging proxy</a:t>
            </a:r>
            <a:r>
              <a:rPr lang="en-US" dirty="0" smtClean="0"/>
              <a:t> </a:t>
            </a:r>
            <a:r>
              <a:rPr lang="en-US" dirty="0" smtClean="0"/>
              <a:t>for </a:t>
            </a:r>
            <a:r>
              <a:rPr lang="en-US" dirty="0" smtClean="0"/>
              <a:t>any browser, </a:t>
            </a:r>
            <a:r>
              <a:rPr lang="en-US" dirty="0" smtClean="0"/>
              <a:t>system </a:t>
            </a:r>
            <a:r>
              <a:rPr lang="en-US" dirty="0" smtClean="0"/>
              <a:t>or </a:t>
            </a:r>
            <a:r>
              <a:rPr lang="en-US" dirty="0" smtClean="0"/>
              <a:t>platform.</a:t>
            </a:r>
          </a:p>
          <a:p>
            <a:pPr fontAlgn="base"/>
            <a:r>
              <a:rPr lang="en-US" dirty="0" smtClean="0"/>
              <a:t>Debug </a:t>
            </a:r>
            <a:r>
              <a:rPr lang="en-US" dirty="0" smtClean="0"/>
              <a:t>traffic from PC, Mac or Linux systems and mobile devices. Ensure the proper cookies, headers and cache directives are transferred between the client and server. Supports any framework, including .NET, Java, Ruby, etc.</a:t>
            </a:r>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539552" y="1196752"/>
            <a:ext cx="5069768" cy="3384376"/>
          </a:xfrm>
          <a:prstGeom prst="rect">
            <a:avLst/>
          </a:prstGeom>
          <a:noFill/>
          <a:ln w="9525">
            <a:noFill/>
            <a:miter lim="800000"/>
            <a:headEnd/>
            <a:tailEnd/>
          </a:ln>
        </p:spPr>
      </p:pic>
      <p:sp>
        <p:nvSpPr>
          <p:cNvPr id="5" name="Прямоугольник 4"/>
          <p:cNvSpPr/>
          <p:nvPr/>
        </p:nvSpPr>
        <p:spPr>
          <a:xfrm>
            <a:off x="539552" y="4797152"/>
            <a:ext cx="7200800" cy="1200329"/>
          </a:xfrm>
          <a:prstGeom prst="rect">
            <a:avLst/>
          </a:prstGeom>
        </p:spPr>
        <p:txBody>
          <a:bodyPr wrap="square">
            <a:spAutoFit/>
          </a:bodyPr>
          <a:lstStyle/>
          <a:p>
            <a:pPr fontAlgn="base"/>
            <a:r>
              <a:rPr lang="en-US" dirty="0" smtClean="0"/>
              <a:t>Easily manipulate and edit web sessions. </a:t>
            </a:r>
            <a:endParaRPr lang="en-US" dirty="0" smtClean="0"/>
          </a:p>
          <a:p>
            <a:pPr fontAlgn="base"/>
            <a:r>
              <a:rPr lang="en-US" dirty="0" smtClean="0"/>
              <a:t>Fiddler lets you see the “total page weight,” HTTP caching and compression at a glance</a:t>
            </a:r>
            <a:r>
              <a:rPr lang="en-US" dirty="0" smtClean="0"/>
              <a:t>.</a:t>
            </a:r>
          </a:p>
          <a:p>
            <a:pPr fontAlgn="base"/>
            <a:r>
              <a:rPr lang="en-US" dirty="0" smtClean="0"/>
              <a:t>Use Fiddler for security testing your web </a:t>
            </a:r>
            <a:r>
              <a:rPr lang="en-US" dirty="0" smtClean="0"/>
              <a:t>applications.</a:t>
            </a: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Prepare your</a:t>
            </a:r>
            <a:r>
              <a:rPr lang="ru-RU" b="1" dirty="0" smtClean="0"/>
              <a:t> </a:t>
            </a:r>
            <a:r>
              <a:rPr lang="en-US" b="1" dirty="0" smtClean="0"/>
              <a:t>resume and send me</a:t>
            </a:r>
            <a:endParaRPr lang="en-US" b="1" dirty="0"/>
          </a:p>
        </p:txBody>
      </p:sp>
      <p:sp>
        <p:nvSpPr>
          <p:cNvPr id="8" name="Rectangle 7"/>
          <p:cNvSpPr/>
          <p:nvPr/>
        </p:nvSpPr>
        <p:spPr>
          <a:xfrm>
            <a:off x="683567" y="1547500"/>
            <a:ext cx="7373913" cy="646331"/>
          </a:xfrm>
          <a:prstGeom prst="rect">
            <a:avLst/>
          </a:prstGeom>
        </p:spPr>
        <p:txBody>
          <a:bodyPr wrap="square">
            <a:spAutoFit/>
          </a:bodyPr>
          <a:lstStyle/>
          <a:p>
            <a:r>
              <a:rPr lang="en-US" b="1" dirty="0" smtClean="0"/>
              <a:t>Re-read all previous presentations. It helps you to pass final test and interview</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What is the difference between project and product risks?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risk-based testing approach?</a:t>
            </a:r>
          </a:p>
          <a:p>
            <a:pPr>
              <a:buFont typeface="Wingdings" pitchFamily="2" charset="2"/>
              <a:buChar char="ü"/>
            </a:pPr>
            <a:endParaRPr lang="en-US" sz="2000" i="1" dirty="0" smtClean="0"/>
          </a:p>
          <a:p>
            <a:pPr>
              <a:buFont typeface="Wingdings" pitchFamily="2" charset="2"/>
              <a:buChar char="ü"/>
            </a:pPr>
            <a:r>
              <a:rPr lang="en-US" sz="2000" i="1" dirty="0" smtClean="0"/>
              <a:t>Which documents from the 829 standard for software documentation do you remember? </a:t>
            </a:r>
          </a:p>
          <a:p>
            <a:pPr>
              <a:buFont typeface="Wingdings" pitchFamily="2" charset="2"/>
              <a:buChar char="ü"/>
            </a:pPr>
            <a:endParaRPr lang="en-US" sz="2000" i="1" dirty="0" smtClean="0"/>
          </a:p>
          <a:p>
            <a:pPr>
              <a:buFont typeface="Wingdings" pitchFamily="2" charset="2"/>
              <a:buChar char="ü"/>
            </a:pPr>
            <a:r>
              <a:rPr lang="en-US" sz="2000" i="1" dirty="0" smtClean="0"/>
              <a:t>Tell about the principles of effective reporting</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5155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96999"/>
          <a:ext cx="6912768" cy="4801460"/>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a:solidFill>
                            <a:srgbClr val="000000"/>
                          </a:solidFill>
                          <a:latin typeface="Calibri"/>
                        </a:rPr>
                        <a:t>Test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qaManager</a:t>
                      </a:r>
                      <a:endParaRPr lang="en-US" sz="1200" b="0" i="0" u="none" strike="noStrike" dirty="0">
                        <a:solidFill>
                          <a:srgbClr val="000000"/>
                        </a:solidFill>
                        <a:latin typeface="Calibri"/>
                      </a:endParaRP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http://sourceforge.net/projects/qamanager/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a:solidFill>
                            <a:srgbClr val="000000"/>
                          </a:solidFill>
                          <a:latin typeface="Calibri"/>
                        </a:rPr>
                        <a:t>ALM Complete, QA Complete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Requirements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RaQuest</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http://www.raquest.com/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015">
                <a:tc vMerge="1">
                  <a:txBody>
                    <a:bodyPr/>
                    <a:lstStyle/>
                    <a:p>
                      <a:endParaRPr lang="ru-RU"/>
                    </a:p>
                  </a:txBody>
                  <a:tcPr/>
                </a:tc>
                <a:tc>
                  <a:txBody>
                    <a:bodyPr/>
                    <a:lstStyle/>
                    <a:p>
                      <a:pPr algn="l" fontAlgn="t"/>
                      <a:r>
                        <a:rPr lang="en-US" sz="1200" b="0" i="0" u="none" strike="noStrike">
                          <a:solidFill>
                            <a:srgbClr val="000000"/>
                          </a:solidFill>
                          <a:latin typeface="Calibri"/>
                        </a:rPr>
                        <a:t>Specification APP</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http://www.requirementone.com/Product/Requirement-Management</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Incident Management Tools (Defect Tracking Tools)</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Debugle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https://www.debugle.com/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730">
                <a:tc vMerge="1">
                  <a:txBody>
                    <a:bodyPr/>
                    <a:lstStyle/>
                    <a:p>
                      <a:endParaRPr lang="ru-RU"/>
                    </a:p>
                  </a:txBody>
                  <a:tcPr/>
                </a:tc>
                <a:tc>
                  <a:txBody>
                    <a:bodyPr/>
                    <a:lstStyle/>
                    <a:p>
                      <a:pPr algn="l" fontAlgn="t"/>
                      <a:r>
                        <a:rPr lang="en-US" sz="1200" b="0" i="0" u="none" strike="noStrike">
                          <a:solidFill>
                            <a:srgbClr val="000000"/>
                          </a:solidFill>
                          <a:latin typeface="Calibri"/>
                        </a:rPr>
                        <a:t>JIRA</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https://ru.atlassian.com/software/jira</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Configuration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a:solidFill>
                            <a:srgbClr val="000000"/>
                          </a:solidFill>
                          <a:latin typeface="Calibri"/>
                        </a:rPr>
                        <a:t>Review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Collaborator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Static Analysis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Coverity Code Advisor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9"/>
                        </a:rPr>
                        <a:t>http://www.coverity.com/products/code-advisor/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vMerge="1">
                  <a:txBody>
                    <a:bodyPr/>
                    <a:lstStyle/>
                    <a:p>
                      <a:endParaRPr lang="ru-RU"/>
                    </a:p>
                  </a:txBody>
                  <a:tcPr/>
                </a:tc>
                <a:tc>
                  <a:txBody>
                    <a:bodyPr/>
                    <a:lstStyle/>
                    <a:p>
                      <a:pPr algn="l" fontAlgn="t"/>
                      <a:r>
                        <a:rPr lang="en-US" sz="1200" b="0" i="0" u="none" strike="noStrike">
                          <a:solidFill>
                            <a:srgbClr val="000000"/>
                          </a:solidFill>
                          <a:latin typeface="Calibri"/>
                        </a:rPr>
                        <a:t>CppDepend</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0"/>
                        </a:rPr>
                        <a:t>http://www.cppdepend.com/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rowSpan="2">
                  <a:txBody>
                    <a:bodyPr/>
                    <a:lstStyle/>
                    <a:p>
                      <a:pPr algn="l" fontAlgn="t"/>
                      <a:r>
                        <a:rPr lang="en-US" sz="1200" b="0" i="0" u="none" strike="noStrike">
                          <a:solidFill>
                            <a:srgbClr val="000000"/>
                          </a:solidFill>
                          <a:latin typeface="Calibri"/>
                        </a:rPr>
                        <a:t>Modeling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Eclipse Modeling Tools</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1"/>
                        </a:rPr>
                        <a:t>https://www.eclipse.org/downloads/packages/eclipse-modeling-tools/junosr1</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vMerge="1">
                  <a:txBody>
                    <a:bodyPr/>
                    <a:lstStyle/>
                    <a:p>
                      <a:endParaRPr lang="ru-RU"/>
                    </a:p>
                  </a:txBody>
                  <a:tcPr/>
                </a:tc>
                <a:tc>
                  <a:txBody>
                    <a:bodyPr/>
                    <a:lstStyle/>
                    <a:p>
                      <a:pPr algn="l" fontAlgn="t"/>
                      <a:r>
                        <a:rPr lang="en-US" sz="1200" b="0" i="0" u="none" strike="noStrike">
                          <a:solidFill>
                            <a:srgbClr val="000000"/>
                          </a:solidFill>
                          <a:latin typeface="Calibri"/>
                        </a:rPr>
                        <a:t>SDL Threat Modeling Tool</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http://www.microsoft.com/en-us/download/details.aspx?id=2955</a:t>
                      </a:r>
                      <a:endParaRPr lang="en-US" sz="1200" b="0" i="0" u="sng" strike="noStrike" dirty="0">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2405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smtClean="0">
                <a:solidFill>
                  <a:schemeClr val="tx1">
                    <a:lumMod val="65000"/>
                    <a:lumOff val="35000"/>
                  </a:schemeClr>
                </a:solidFill>
                <a:effectLst>
                  <a:outerShdw blurRad="38100" dist="38100" dir="2700000" algn="tl">
                    <a:srgbClr val="000000">
                      <a:alpha val="43137"/>
                    </a:srgbClr>
                  </a:outerShdw>
                </a:effectLst>
              </a:rPr>
              <a:t>continuation</a:t>
            </a:r>
            <a:r>
              <a:rPr lang="ru-RU" sz="3500" dirty="0" smtClean="0">
                <a:solidFill>
                  <a:schemeClr val="tx1">
                    <a:lumMod val="65000"/>
                    <a:lumOff val="35000"/>
                  </a:schemeClr>
                </a:solidFill>
                <a:effectLst>
                  <a:outerShdw blurRad="38100" dist="38100" dir="2700000" algn="tl">
                    <a:srgbClr val="000000">
                      <a:alpha val="43137"/>
                    </a:srgbClr>
                  </a:outerShdw>
                </a:effectLst>
              </a:rPr>
              <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40768"/>
          <a:ext cx="6912768" cy="4807778"/>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dirty="0">
                          <a:solidFill>
                            <a:srgbClr val="000000"/>
                          </a:solidFill>
                          <a:latin typeface="Calibri"/>
                        </a:rPr>
                        <a:t>Test Design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Conformiq Designer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http://www.conformiq.com/products/conformiq-designer/</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dirty="0">
                          <a:solidFill>
                            <a:srgbClr val="000000"/>
                          </a:solidFill>
                          <a:latin typeface="Calibri"/>
                        </a:rPr>
                        <a:t>Tool to generate all combinations of test parameters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http://www.vietnamesetestingboard.org/zbxe/?mid=downloadtool&amp;category=16420&amp;document_srl=4213751</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a:txBody>
                    <a:bodyPr/>
                    <a:lstStyle/>
                    <a:p>
                      <a:pPr algn="l" fontAlgn="t"/>
                      <a:r>
                        <a:rPr lang="en-US" sz="1200" b="0" i="0" u="none" strike="noStrike">
                          <a:solidFill>
                            <a:srgbClr val="000000"/>
                          </a:solidFill>
                          <a:latin typeface="Calibri"/>
                        </a:rPr>
                        <a:t>Test Data Preparation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PICT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http://www.vietnamesetestingboard.org/zbxe/?document_srl=561772</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158">
                <a:tc>
                  <a:txBody>
                    <a:bodyPr/>
                    <a:lstStyle/>
                    <a:p>
                      <a:pPr algn="l" fontAlgn="t"/>
                      <a:r>
                        <a:rPr lang="en-US" sz="1200" b="0" i="0" u="none" strike="noStrike" dirty="0">
                          <a:solidFill>
                            <a:srgbClr val="000000"/>
                          </a:solidFill>
                          <a:latin typeface="Calibri"/>
                        </a:rPr>
                        <a:t>Test Execution Tools </a:t>
                      </a:r>
                    </a:p>
                  </a:txBody>
                  <a:tcPr marL="9525" marR="9525" marT="9525" marB="0">
                    <a:lnT w="6350" cap="flat" cmpd="sng" algn="ctr">
                      <a:solidFill>
                        <a:srgbClr val="000000"/>
                      </a:solidFill>
                      <a:prstDash val="solid"/>
                      <a:round/>
                      <a:headEnd type="none" w="med" len="med"/>
                      <a:tailEnd type="none" w="med" len="med"/>
                    </a:lnT>
                  </a:tcPr>
                </a:tc>
                <a:tc>
                  <a:txBody>
                    <a:bodyPr/>
                    <a:lstStyle/>
                    <a:p>
                      <a:pPr algn="l" fontAlgn="t"/>
                      <a:r>
                        <a:rPr lang="en-US" sz="1200" b="0" i="0" u="none" strike="noStrike" dirty="0">
                          <a:solidFill>
                            <a:srgbClr val="000000"/>
                          </a:solidFill>
                          <a:latin typeface="Calibri"/>
                        </a:rPr>
                        <a:t>Selenium</a:t>
                      </a:r>
                    </a:p>
                  </a:txBody>
                  <a:tcPr marL="9525" marR="9525" marT="9525" marB="0">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http://docs.seleniumhq.org/</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Test Harness/Unit Test Framework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Nunit</a:t>
                      </a:r>
                      <a:endParaRPr lang="en-US" sz="1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http://nunit.org/?p=download</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787">
                <a:tc>
                  <a:txBody>
                    <a:bodyPr/>
                    <a:lstStyle/>
                    <a:p>
                      <a:pPr algn="l" fontAlgn="t"/>
                      <a:r>
                        <a:rPr lang="en-US" sz="1200" b="0" i="0" u="none" strike="noStrike">
                          <a:solidFill>
                            <a:srgbClr val="000000"/>
                          </a:solidFill>
                          <a:latin typeface="Calibri"/>
                        </a:rPr>
                        <a:t>Test Comparators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Win Merge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http://winmerge.org/?lang=ru</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Coverage Measurement Tools </a:t>
                      </a:r>
                      <a:endParaRPr lang="en-US" sz="1200" b="0" i="0" u="none" strike="noStrike" dirty="0" smtClean="0">
                        <a:solidFill>
                          <a:srgbClr val="000000"/>
                        </a:solidFill>
                        <a:latin typeface="Calibri"/>
                      </a:endParaRP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Jcov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9"/>
                        </a:rPr>
                        <a:t>https://wiki.openjdk.java.net/display/CodeTools/jcov</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Security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NetSparker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0"/>
                        </a:rPr>
                        <a:t>https://www.netsparker.com/communityedition/</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14">
                <a:tc>
                  <a:txBody>
                    <a:bodyPr/>
                    <a:lstStyle/>
                    <a:p>
                      <a:pPr algn="l" fontAlgn="t"/>
                      <a:r>
                        <a:rPr lang="en-US" sz="1200" b="0" i="0" u="none" strike="noStrike">
                          <a:solidFill>
                            <a:srgbClr val="000000"/>
                          </a:solidFill>
                          <a:latin typeface="Calibri"/>
                        </a:rPr>
                        <a:t>Dynamic Analysis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Valgrind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1"/>
                        </a:rPr>
                        <a:t>http://valgrind.org/</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Performance Testing/Load Testing/Stress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WAPT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http://www.loadtestingtool.com/download.shtml</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Web Performance and Load Testing in Microsoft Visual Studio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3"/>
                        </a:rPr>
                        <a:t>http://www.visualstudio.com/en-us/explore/testing-tools-vs.aspx</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059">
                <a:tc rowSpan="2">
                  <a:txBody>
                    <a:bodyPr/>
                    <a:lstStyle/>
                    <a:p>
                      <a:pPr algn="l" fontAlgn="t"/>
                      <a:r>
                        <a:rPr lang="en-US" sz="1200" b="0" i="0" u="none" strike="noStrike">
                          <a:solidFill>
                            <a:srgbClr val="000000"/>
                          </a:solidFill>
                          <a:latin typeface="Calibri"/>
                        </a:rPr>
                        <a:t>Monitoring Tools</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Fiddler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4"/>
                        </a:rPr>
                        <a:t>http://www.telerik.com/fiddler</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Microsoft Network Monitor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5"/>
                        </a:rPr>
                        <a:t>http://www.microsoft.com/en-us/download/details.aspx?id=4865</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2860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Effective Use of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124744"/>
            <a:ext cx="7373913" cy="5262979"/>
          </a:xfrm>
          <a:prstGeom prst="rect">
            <a:avLst/>
          </a:prstGeom>
        </p:spPr>
        <p:txBody>
          <a:bodyPr wrap="square">
            <a:spAutoFit/>
          </a:bodyPr>
          <a:lstStyle/>
          <a:p>
            <a:r>
              <a:rPr lang="en-US" sz="1200" b="1" dirty="0" smtClean="0"/>
              <a:t>Potential benefits of using tools include:</a:t>
            </a:r>
            <a:endParaRPr lang="ru-RU" sz="1200" b="1" dirty="0" smtClean="0"/>
          </a:p>
          <a:p>
            <a:pPr lvl="1">
              <a:buFont typeface="Wingdings" pitchFamily="2" charset="2"/>
              <a:buChar char="Ø"/>
            </a:pPr>
            <a:r>
              <a:rPr lang="en-US" sz="1200" dirty="0" smtClean="0"/>
              <a:t>Repetitive work is reduced (e.g., running regression tests, re-entering the same test data, and checking against coding standards)</a:t>
            </a:r>
            <a:endParaRPr lang="ru-RU" sz="1200" dirty="0" smtClean="0"/>
          </a:p>
          <a:p>
            <a:pPr lvl="1">
              <a:buFont typeface="Wingdings" pitchFamily="2" charset="2"/>
              <a:buChar char="Ø"/>
            </a:pPr>
            <a:r>
              <a:rPr lang="en-US" sz="1200" dirty="0" smtClean="0"/>
              <a:t>Greater consistency and repeatability (e.g., tests executed by a tool in the same order with the same frequency, and tests derived from requirements)</a:t>
            </a:r>
            <a:endParaRPr lang="ru-RU" sz="1200" dirty="0" smtClean="0"/>
          </a:p>
          <a:p>
            <a:pPr lvl="1">
              <a:buFont typeface="Wingdings" pitchFamily="2" charset="2"/>
              <a:buChar char="Ø"/>
            </a:pPr>
            <a:r>
              <a:rPr lang="en-US" sz="1200" dirty="0" smtClean="0"/>
              <a:t>Objective assessment (e.g., static measures, coverage)</a:t>
            </a:r>
            <a:endParaRPr lang="ru-RU" sz="1200" dirty="0" smtClean="0"/>
          </a:p>
          <a:p>
            <a:pPr lvl="1">
              <a:buFont typeface="Wingdings" pitchFamily="2" charset="2"/>
              <a:buChar char="Ø"/>
            </a:pPr>
            <a:r>
              <a:rPr lang="en-US" sz="1200" dirty="0" smtClean="0"/>
              <a:t>Ease of access to information about tests or testing (e.g., statistics and graphs about test progress, incident rates and performance)</a:t>
            </a:r>
            <a:endParaRPr lang="ru-RU" sz="1200" dirty="0" smtClean="0"/>
          </a:p>
          <a:p>
            <a:pPr lvl="1">
              <a:buFont typeface="Wingdings" pitchFamily="2" charset="2"/>
              <a:buChar char="Ø"/>
            </a:pPr>
            <a:endParaRPr lang="ru-RU" sz="1200" dirty="0" smtClean="0"/>
          </a:p>
          <a:p>
            <a:r>
              <a:rPr lang="en-US" sz="1200" b="1" dirty="0" smtClean="0"/>
              <a:t>Risks of using tools include:</a:t>
            </a:r>
            <a:endParaRPr lang="ru-RU" sz="1200" b="1" dirty="0" smtClean="0"/>
          </a:p>
          <a:p>
            <a:pPr lvl="1">
              <a:buFont typeface="Wingdings" pitchFamily="2" charset="2"/>
              <a:buChar char="Ø"/>
            </a:pPr>
            <a:r>
              <a:rPr lang="en-US" sz="1200" dirty="0" smtClean="0"/>
              <a:t>Unrealistic expectations for the tool (including functionality and ease of use)</a:t>
            </a:r>
            <a:endParaRPr lang="ru-RU" sz="1200" dirty="0" smtClean="0"/>
          </a:p>
          <a:p>
            <a:pPr lvl="1">
              <a:buFont typeface="Wingdings" pitchFamily="2" charset="2"/>
              <a:buChar char="Ø"/>
            </a:pPr>
            <a:r>
              <a:rPr lang="en-US" sz="1200" dirty="0" smtClean="0"/>
              <a:t>Underestimating the time, cost and effort for the initial introduction of a tool (including training and external expertise)</a:t>
            </a:r>
            <a:endParaRPr lang="ru-RU" sz="1200" dirty="0" smtClean="0"/>
          </a:p>
          <a:p>
            <a:pPr lvl="1">
              <a:buFont typeface="Wingdings" pitchFamily="2" charset="2"/>
              <a:buChar char="Ø"/>
            </a:pPr>
            <a:r>
              <a:rPr lang="en-US" sz="1200" dirty="0" smtClean="0"/>
              <a:t>Underestimating the time and effort needed to achieve significant and continuing benefits from the tool (including the need for changes in the testing process and continuous improvement of the way the tool is used)</a:t>
            </a:r>
            <a:endParaRPr lang="ru-RU" sz="1200" dirty="0" smtClean="0"/>
          </a:p>
          <a:p>
            <a:pPr lvl="1">
              <a:buFont typeface="Wingdings" pitchFamily="2" charset="2"/>
              <a:buChar char="Ø"/>
            </a:pPr>
            <a:r>
              <a:rPr lang="en-US" sz="1200" dirty="0" smtClean="0"/>
              <a:t>Underestimating the effort required to maintain the test assets generated by the tool</a:t>
            </a:r>
            <a:endParaRPr lang="ru-RU" sz="1200" dirty="0" smtClean="0"/>
          </a:p>
          <a:p>
            <a:pPr lvl="1">
              <a:buFont typeface="Wingdings" pitchFamily="2" charset="2"/>
              <a:buChar char="Ø"/>
            </a:pPr>
            <a:r>
              <a:rPr lang="en-US" sz="1200" dirty="0" smtClean="0"/>
              <a:t>Over-reliance on the tool (replacement for test design or use of automated testing where manual testing would be better)</a:t>
            </a:r>
            <a:endParaRPr lang="ru-RU" sz="1200" dirty="0" smtClean="0"/>
          </a:p>
          <a:p>
            <a:pPr lvl="1">
              <a:buFont typeface="Wingdings" pitchFamily="2" charset="2"/>
              <a:buChar char="Ø"/>
            </a:pPr>
            <a:r>
              <a:rPr lang="en-US" sz="1200" dirty="0" smtClean="0"/>
              <a:t>Neglecting version control of test assets within the tool</a:t>
            </a:r>
            <a:endParaRPr lang="ru-RU" sz="1200" dirty="0" smtClean="0"/>
          </a:p>
          <a:p>
            <a:pPr lvl="1">
              <a:buFont typeface="Wingdings" pitchFamily="2" charset="2"/>
              <a:buChar char="Ø"/>
            </a:pPr>
            <a:r>
              <a:rPr lang="en-US" sz="1200" dirty="0" smtClean="0"/>
              <a:t>Neglecting relationships and interoperability issues between critical tools, such as requirements management tools, version control tools, incident management tools, defect tracking tools and tools from multiple vendors</a:t>
            </a:r>
            <a:endParaRPr lang="ru-RU" sz="1200" dirty="0" smtClean="0"/>
          </a:p>
          <a:p>
            <a:pPr lvl="1">
              <a:buFont typeface="Wingdings" pitchFamily="2" charset="2"/>
              <a:buChar char="Ø"/>
            </a:pPr>
            <a:r>
              <a:rPr lang="en-US" sz="1200" dirty="0" smtClean="0"/>
              <a:t>Risk of tool vendor going out of business, retiring the tool, or selling the tool to a different vendor o Poor response from vendor for support, upgrades, and defect fixes o Risk of suspension of open-source / free tool project</a:t>
            </a:r>
            <a:endParaRPr lang="ru-RU" sz="1200" dirty="0" smtClean="0"/>
          </a:p>
          <a:p>
            <a:pPr lvl="1">
              <a:buFont typeface="Wingdings" pitchFamily="2" charset="2"/>
              <a:buChar char="Ø"/>
            </a:pPr>
            <a:r>
              <a:rPr lang="en-US" sz="1200" dirty="0" smtClean="0"/>
              <a:t>Unforeseen, such as the inability to support a new platform</a:t>
            </a:r>
            <a:endParaRPr lang="ru-RU" sz="1200" dirty="0" smtClean="0"/>
          </a:p>
          <a:p>
            <a:endParaRPr lang="en-US" sz="1200"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321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Introducing a Tool into an Organization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239138"/>
            <a:ext cx="7373913" cy="4278094"/>
          </a:xfrm>
          <a:prstGeom prst="rect">
            <a:avLst/>
          </a:prstGeom>
        </p:spPr>
        <p:txBody>
          <a:bodyPr wrap="square">
            <a:spAutoFit/>
          </a:bodyPr>
          <a:lstStyle/>
          <a:p>
            <a:r>
              <a:rPr lang="en-US" sz="1600" b="1" dirty="0" smtClean="0"/>
              <a:t>The main considerations in selecting a tool for an organization include:</a:t>
            </a:r>
            <a:endParaRPr lang="ru-RU" sz="1600" b="1" dirty="0" smtClean="0"/>
          </a:p>
          <a:p>
            <a:pPr lvl="1">
              <a:buFont typeface="Wingdings" pitchFamily="2" charset="2"/>
              <a:buChar char="Ø"/>
            </a:pPr>
            <a:r>
              <a:rPr lang="en-US" sz="1600" dirty="0" smtClean="0"/>
              <a:t>Assessment of organizational maturity, strengths and weaknesses and identification of opportunities for an improved test process supported by tools</a:t>
            </a:r>
            <a:endParaRPr lang="ru-RU" sz="1600" dirty="0" smtClean="0"/>
          </a:p>
          <a:p>
            <a:pPr lvl="1">
              <a:buFont typeface="Wingdings" pitchFamily="2" charset="2"/>
              <a:buChar char="Ø"/>
            </a:pPr>
            <a:r>
              <a:rPr lang="en-US" sz="1600" dirty="0" smtClean="0"/>
              <a:t>Evaluation against clear requirements and objective criteria</a:t>
            </a:r>
            <a:endParaRPr lang="ru-RU" sz="1600" dirty="0" smtClean="0"/>
          </a:p>
          <a:p>
            <a:pPr lvl="1">
              <a:buFont typeface="Wingdings" pitchFamily="2" charset="2"/>
              <a:buChar char="Ø"/>
            </a:pPr>
            <a:r>
              <a:rPr lang="en-US" sz="1600" dirty="0" smtClean="0"/>
              <a:t>A proof-of-concept, by using a test tool during the evaluation phase to establish whether it performs effectively with the software under test and within the current infrastructure or to identify changes needed to that infrastructure to effectively use the tool</a:t>
            </a:r>
            <a:endParaRPr lang="ru-RU" sz="1600" dirty="0" smtClean="0"/>
          </a:p>
          <a:p>
            <a:pPr lvl="1">
              <a:buFont typeface="Wingdings" pitchFamily="2" charset="2"/>
              <a:buChar char="Ø"/>
            </a:pPr>
            <a:r>
              <a:rPr lang="en-US" sz="1600" dirty="0" smtClean="0"/>
              <a:t>Evaluation of the vendor (including training, support and commercial aspects) or service support suppliers in case of non-commercial tools</a:t>
            </a:r>
            <a:endParaRPr lang="ru-RU" sz="1600" dirty="0" smtClean="0"/>
          </a:p>
          <a:p>
            <a:pPr lvl="1">
              <a:buFont typeface="Wingdings" pitchFamily="2" charset="2"/>
              <a:buChar char="Ø"/>
            </a:pPr>
            <a:r>
              <a:rPr lang="en-US" sz="1600" dirty="0" smtClean="0"/>
              <a:t>Identification of internal requirements for coaching and mentoring in the use of the tool</a:t>
            </a:r>
            <a:endParaRPr lang="ru-RU" sz="1600" dirty="0" smtClean="0"/>
          </a:p>
          <a:p>
            <a:pPr lvl="1">
              <a:buFont typeface="Wingdings" pitchFamily="2" charset="2"/>
              <a:buChar char="Ø"/>
            </a:pPr>
            <a:r>
              <a:rPr lang="en-US" sz="1600" dirty="0" smtClean="0"/>
              <a:t>Evaluation of training needs considering the current test team’s test automation skills</a:t>
            </a:r>
            <a:endParaRPr lang="ru-RU" sz="1600" dirty="0" smtClean="0"/>
          </a:p>
          <a:p>
            <a:pPr lvl="1">
              <a:buFont typeface="Wingdings" pitchFamily="2" charset="2"/>
              <a:buChar char="Ø"/>
            </a:pPr>
            <a:r>
              <a:rPr lang="en-US" sz="1600" dirty="0" smtClean="0"/>
              <a:t>Estimation of a cost-benefit ratio based on a concrete business case  </a:t>
            </a:r>
          </a:p>
          <a:p>
            <a:endParaRPr lang="ru-RU" sz="1600" dirty="0" smtClean="0"/>
          </a:p>
          <a:p>
            <a:r>
              <a:rPr lang="en-US" sz="1600" b="1" dirty="0" smtClean="0"/>
              <a:t>Introducing the selected tool into an organization starts with a pilot project</a:t>
            </a:r>
            <a:r>
              <a:rPr lang="ru-RU" sz="1600" b="1" dirty="0" smtClean="0"/>
              <a:t>.</a:t>
            </a:r>
            <a:endParaRPr lang="en-US" sz="1600" b="1"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74641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Practical Guidelines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40962" name="Picture 2"/>
          <p:cNvPicPr>
            <a:picLocks noChangeAspect="1" noChangeArrowheads="1"/>
          </p:cNvPicPr>
          <p:nvPr/>
        </p:nvPicPr>
        <p:blipFill>
          <a:blip r:embed="rId3" cstate="print"/>
          <a:srcRect/>
          <a:stretch>
            <a:fillRect/>
          </a:stretch>
        </p:blipFill>
        <p:spPr bwMode="auto">
          <a:xfrm>
            <a:off x="842963" y="1938338"/>
            <a:ext cx="7458075" cy="2981325"/>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553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VMware Workstation</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693319"/>
          </a:xfrm>
          <a:prstGeom prst="rect">
            <a:avLst/>
          </a:prstGeom>
        </p:spPr>
        <p:txBody>
          <a:bodyPr wrap="square">
            <a:spAutoFit/>
          </a:bodyPr>
          <a:lstStyle/>
          <a:p>
            <a:r>
              <a:rPr lang="en-US" dirty="0" smtClean="0"/>
              <a:t>With </a:t>
            </a:r>
            <a:r>
              <a:rPr lang="en-US" dirty="0" smtClean="0"/>
              <a:t>Workstation, </a:t>
            </a:r>
            <a:r>
              <a:rPr lang="en-US" dirty="0" smtClean="0"/>
              <a:t>you can </a:t>
            </a:r>
            <a:r>
              <a:rPr lang="en-US" b="1" u="sng" dirty="0" smtClean="0"/>
              <a:t>create virtual machines</a:t>
            </a:r>
            <a:r>
              <a:rPr lang="en-US" dirty="0" smtClean="0"/>
              <a:t> with up to 16 </a:t>
            </a:r>
            <a:r>
              <a:rPr lang="en-US" dirty="0" err="1" smtClean="0"/>
              <a:t>vCPUs</a:t>
            </a:r>
            <a:r>
              <a:rPr lang="en-US" dirty="0" smtClean="0"/>
              <a:t>, 8 TB virtual disks, and 64 GB of memory to run the most demanding applications in a virtualized environment. </a:t>
            </a:r>
            <a:endParaRPr lang="en-US" dirty="0" smtClean="0"/>
          </a:p>
          <a:p>
            <a:r>
              <a:rPr lang="en-US" dirty="0" smtClean="0"/>
              <a:t>It supports </a:t>
            </a:r>
            <a:r>
              <a:rPr lang="en-US" dirty="0" smtClean="0"/>
              <a:t>the latest version of Windows and </a:t>
            </a:r>
            <a:r>
              <a:rPr lang="en-US" dirty="0" smtClean="0"/>
              <a:t>Linux (</a:t>
            </a:r>
            <a:r>
              <a:rPr lang="en-US" dirty="0" smtClean="0">
                <a:hlinkClick r:id="rId3"/>
              </a:rPr>
              <a:t>here is full list of supporting operation systems</a:t>
            </a:r>
            <a:r>
              <a:rPr lang="en-US" dirty="0" smtClean="0"/>
              <a:t>).</a:t>
            </a:r>
          </a:p>
          <a:p>
            <a:r>
              <a:rPr lang="en-US" dirty="0" smtClean="0"/>
              <a:t>It responds </a:t>
            </a:r>
            <a:r>
              <a:rPr lang="en-US" dirty="0" smtClean="0"/>
              <a:t>when a user juggles their </a:t>
            </a:r>
            <a:r>
              <a:rPr lang="en-US" dirty="0" smtClean="0"/>
              <a:t>tablet.</a:t>
            </a:r>
            <a:endParaRPr lang="ru-RU" dirty="0"/>
          </a:p>
        </p:txBody>
      </p:sp>
      <p:pic>
        <p:nvPicPr>
          <p:cNvPr id="5" name="Рисунок 4" descr="vmw-scrnsht-wrkstn-ossupport-tn.jpg"/>
          <p:cNvPicPr>
            <a:picLocks noChangeAspect="1"/>
          </p:cNvPicPr>
          <p:nvPr/>
        </p:nvPicPr>
        <p:blipFill>
          <a:blip r:embed="rId4" cstate="print"/>
          <a:stretch>
            <a:fillRect/>
          </a:stretch>
        </p:blipFill>
        <p:spPr>
          <a:xfrm>
            <a:off x="467544" y="1268760"/>
            <a:ext cx="5141371" cy="367240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09616"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WinMerge</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r>
              <a:rPr lang="en-US" dirty="0" err="1" smtClean="0"/>
              <a:t>WinMerge</a:t>
            </a:r>
            <a:r>
              <a:rPr lang="en-US" dirty="0" smtClean="0"/>
              <a:t> can </a:t>
            </a:r>
            <a:r>
              <a:rPr lang="en-US" b="1" u="sng" dirty="0" smtClean="0"/>
              <a:t>compare both folders and files</a:t>
            </a:r>
            <a:r>
              <a:rPr lang="en-US" dirty="0" smtClean="0"/>
              <a:t>, presenting differences in a visual text format that is easy to understand and handle.</a:t>
            </a:r>
          </a:p>
          <a:p>
            <a:r>
              <a:rPr lang="en-US" dirty="0" err="1" smtClean="0"/>
              <a:t>WinMerge</a:t>
            </a:r>
            <a:r>
              <a:rPr lang="en-US" dirty="0" smtClean="0"/>
              <a:t> is highly useful for determining what has changed between project versions, and then merging changes between versions.</a:t>
            </a:r>
            <a:endParaRPr lang="en-US" dirty="0"/>
          </a:p>
        </p:txBody>
      </p:sp>
      <p:pic>
        <p:nvPicPr>
          <p:cNvPr id="6" name="Рисунок 5" descr="winmerge.png"/>
          <p:cNvPicPr>
            <a:picLocks noChangeAspect="1"/>
          </p:cNvPicPr>
          <p:nvPr/>
        </p:nvPicPr>
        <p:blipFill>
          <a:blip r:embed="rId3" cstate="print"/>
          <a:stretch>
            <a:fillRect/>
          </a:stretch>
        </p:blipFill>
        <p:spPr>
          <a:xfrm>
            <a:off x="683568" y="1268760"/>
            <a:ext cx="4834942" cy="316835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15275</TotalTime>
  <Words>3037</Words>
  <Application>Microsoft Office PowerPoint</Application>
  <PresentationFormat>Экран (4:3)</PresentationFormat>
  <Paragraphs>358</Paragraphs>
  <Slides>13</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837</cp:revision>
  <dcterms:created xsi:type="dcterms:W3CDTF">2006-08-16T00:00:00Z</dcterms:created>
  <dcterms:modified xsi:type="dcterms:W3CDTF">2015-02-10T11:34:28Z</dcterms:modified>
</cp:coreProperties>
</file>