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280" r:id="rId2"/>
    <p:sldId id="300" r:id="rId3"/>
    <p:sldId id="325" r:id="rId4"/>
    <p:sldId id="308" r:id="rId5"/>
    <p:sldId id="301" r:id="rId6"/>
    <p:sldId id="309" r:id="rId7"/>
    <p:sldId id="281" r:id="rId8"/>
    <p:sldId id="311" r:id="rId9"/>
    <p:sldId id="310" r:id="rId10"/>
    <p:sldId id="312" r:id="rId11"/>
    <p:sldId id="313" r:id="rId12"/>
    <p:sldId id="314" r:id="rId13"/>
    <p:sldId id="315" r:id="rId14"/>
    <p:sldId id="322" r:id="rId15"/>
    <p:sldId id="323" r:id="rId16"/>
    <p:sldId id="324" r:id="rId17"/>
    <p:sldId id="319" r:id="rId18"/>
    <p:sldId id="318" r:id="rId19"/>
    <p:sldId id="320" r:id="rId20"/>
    <p:sldId id="321"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12-Jan-15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См. политика тестирования, план тестирования, процедура тестирования, критерии выхода = </a:t>
            </a:r>
            <a:r>
              <a:rPr lang="en-US" dirty="0" smtClean="0"/>
              <a:t>test policy, test plan, test procedure, exit criteria</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Образ мышления, используемый при тестировании или рецензировании, отличается от того, который используется при разработке программного обеспечения. С соответствующим  образом мышления разработчики в состоянии протестировать свой собственный код, но разделение этой ответственности с  </a:t>
            </a:r>
            <a:r>
              <a:rPr lang="ru-RU" dirty="0" err="1" smtClean="0"/>
              <a:t>тестировщиками</a:t>
            </a:r>
            <a:r>
              <a:rPr lang="ru-RU" dirty="0" smtClean="0"/>
              <a:t> обычно делается для того, чтобы помочь сфокусировать усилия и обеспечить дополнительные выгоды, такие, как независимый взгляд обученными и профессиональными </a:t>
            </a:r>
            <a:r>
              <a:rPr lang="ru-RU" dirty="0" err="1" smtClean="0"/>
              <a:t>тестировщиками</a:t>
            </a:r>
            <a:r>
              <a:rPr lang="ru-RU" dirty="0" smtClean="0"/>
              <a:t>. </a:t>
            </a:r>
            <a:endParaRPr lang="en-US" dirty="0" smtClean="0"/>
          </a:p>
          <a:p>
            <a:endParaRPr lang="en-US" dirty="0" smtClean="0"/>
          </a:p>
          <a:p>
            <a:r>
              <a:rPr lang="ru-RU" dirty="0" smtClean="0"/>
              <a:t>Независимое тестирование можно проводить на любом уровне тестирования.  </a:t>
            </a:r>
            <a:r>
              <a:rPr lang="ru-RU" dirty="0" err="1" smtClean="0"/>
              <a:t>Тестировщик</a:t>
            </a:r>
            <a:r>
              <a:rPr lang="ru-RU" dirty="0" smtClean="0"/>
              <a:t> с определенной степенью независимости (лишенный предвзятости автора) часто более эффективен при обнаружении дефектов и отказов. Однако независимость не является заменой знаний, поэтому и разработчики могут эффективно находить дефекты в собственном коде. </a:t>
            </a:r>
            <a:endParaRPr lang="en-US" dirty="0" smtClean="0"/>
          </a:p>
          <a:p>
            <a:endParaRPr lang="en-US" dirty="0" smtClean="0"/>
          </a:p>
          <a:p>
            <a:r>
              <a:rPr lang="ru-RU" dirty="0" smtClean="0"/>
              <a:t>Ниже определены несколько уровней независимости от низкого до высокого: </a:t>
            </a:r>
            <a:endParaRPr lang="en-US" dirty="0" smtClean="0"/>
          </a:p>
          <a:p>
            <a:r>
              <a:rPr lang="ru-RU" dirty="0" smtClean="0"/>
              <a:t>• Тесты разработаны человеком, который написал тестируемую программу (низкий уровень независимости) </a:t>
            </a:r>
            <a:endParaRPr lang="en-US" dirty="0" smtClean="0"/>
          </a:p>
          <a:p>
            <a:r>
              <a:rPr lang="ru-RU" dirty="0" smtClean="0"/>
              <a:t>• Тесты разработаны другими людьми (например, из команды разработчиков) </a:t>
            </a:r>
            <a:endParaRPr lang="en-US" dirty="0" smtClean="0"/>
          </a:p>
          <a:p>
            <a:r>
              <a:rPr lang="ru-RU" dirty="0" smtClean="0"/>
              <a:t>• Тесты разработаны людьми из другой организационной группы (например, независимая группа тестирования) или </a:t>
            </a:r>
            <a:r>
              <a:rPr lang="ru-RU" dirty="0" err="1" smtClean="0"/>
              <a:t>специалистами-тестировщиками</a:t>
            </a:r>
            <a:r>
              <a:rPr lang="ru-RU" dirty="0" smtClean="0"/>
              <a:t> (например, специалистами по тестированию практичности или производительности) </a:t>
            </a:r>
            <a:endParaRPr lang="en-US" dirty="0" smtClean="0"/>
          </a:p>
          <a:p>
            <a:r>
              <a:rPr lang="ru-RU" dirty="0" smtClean="0"/>
              <a:t>• Тесты разработаны людьми из другой организации или компании (например, </a:t>
            </a:r>
            <a:r>
              <a:rPr lang="ru-RU" dirty="0" err="1" smtClean="0"/>
              <a:t>аутсорсинг</a:t>
            </a:r>
            <a:r>
              <a:rPr lang="ru-RU" dirty="0" smtClean="0"/>
              <a:t> или сертификация силами внешней организации) </a:t>
            </a:r>
          </a:p>
        </p:txBody>
      </p:sp>
      <p:sp>
        <p:nvSpPr>
          <p:cNvPr id="4" name="Номер слайда 3"/>
          <p:cNvSpPr>
            <a:spLocks noGrp="1"/>
          </p:cNvSpPr>
          <p:nvPr>
            <p:ph type="sldNum" sz="quarter" idx="10"/>
          </p:nvPr>
        </p:nvSpPr>
        <p:spPr/>
        <p:txBody>
          <a:bodyPr/>
          <a:lstStyle/>
          <a:p>
            <a:fld id="{D75B0C5A-EE92-4E92-8F5B-10699705BBE2}"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Для людей и проектов характерна целевая направленность. Люди склонны корректировать свои планы согласно целям, установленным руководством и другими заинтересованными лицами, например, поиск дефектов или подтверждение того, что в программном обеспечении достигнуты цели. Поэтому важно ясно и точно определить цели тестирования.  Нахождение отказов во время тестирования может быть воспринято как критика продукта и его автора. Поэтому тестирование часто рассматривается как разрушительная деятельность, даже если она конструктивна с точки зрения управления рисками. Поиск отказов в системе требует любопытства, профессионального пессимизма, критического взгляда, внимания к деталям, хорошей коммуникации с разработчиками и опыта, на котором могут основываться предположения об ошибках. </a:t>
            </a:r>
          </a:p>
          <a:p>
            <a:endParaRPr lang="en-US" dirty="0" smtClean="0"/>
          </a:p>
          <a:p>
            <a:r>
              <a:rPr lang="ru-RU" dirty="0" smtClean="0"/>
              <a:t>Если сообщения об ошибках, дефектах и отказах конструктивны, то плохих отношений между </a:t>
            </a:r>
            <a:r>
              <a:rPr lang="ru-RU" dirty="0" err="1" smtClean="0"/>
              <a:t>тестировщиками</a:t>
            </a:r>
            <a:r>
              <a:rPr lang="ru-RU" dirty="0" smtClean="0"/>
              <a:t> и аналитиками, проектировщиками и разработчиками  можно избежать. Это применимо и к дефектам, найденным во время рецензирования. </a:t>
            </a:r>
            <a:r>
              <a:rPr lang="ru-RU" dirty="0" err="1" smtClean="0"/>
              <a:t>Тестировщикам</a:t>
            </a:r>
            <a:r>
              <a:rPr lang="ru-RU" dirty="0" smtClean="0"/>
              <a:t> и ведущим специалистам по тестированию необходимы хорошие коммуникационные навыки, чтобы фактическая информация о дефектах, ходе работы и рисках сообщалась конструктивно.  Для авторов программного обеспечения или документации информация о дефекте может помочь усовершенствовать свои навыки. Дефекты, найденные и исправленные во время тестирования, позднее сэкономят время и деньги, уменьшат риски. </a:t>
            </a:r>
            <a:endParaRPr lang="en-US" dirty="0" smtClean="0"/>
          </a:p>
          <a:p>
            <a:endParaRPr lang="en-US" dirty="0" smtClean="0"/>
          </a:p>
          <a:p>
            <a:r>
              <a:rPr lang="ru-RU" dirty="0" smtClean="0"/>
              <a:t>Коммуникационные проблемы могут возникнуть, в частности, если </a:t>
            </a:r>
            <a:r>
              <a:rPr lang="ru-RU" dirty="0" err="1" smtClean="0"/>
              <a:t>тестировщики</a:t>
            </a:r>
            <a:r>
              <a:rPr lang="ru-RU" dirty="0" smtClean="0"/>
              <a:t> рассматриваются только как вестники нежелательных сообщений о дефектах. Однако есть несколько способов улучшить коммуникации и отношения между </a:t>
            </a:r>
            <a:r>
              <a:rPr lang="ru-RU" dirty="0" err="1" smtClean="0"/>
              <a:t>тестировщиками</a:t>
            </a:r>
            <a:r>
              <a:rPr lang="ru-RU" dirty="0" smtClean="0"/>
              <a:t> и другими коллегами: </a:t>
            </a:r>
            <a:endParaRPr lang="en-US" dirty="0" smtClean="0"/>
          </a:p>
          <a:p>
            <a:r>
              <a:rPr lang="ru-RU" dirty="0" smtClean="0"/>
              <a:t> Начните с сотрудничества, а не сражения – напомните каждому об общей цели улучшения качества системы </a:t>
            </a:r>
            <a:endParaRPr lang="en-US" dirty="0" smtClean="0"/>
          </a:p>
          <a:p>
            <a:r>
              <a:rPr lang="ru-RU" dirty="0" smtClean="0"/>
              <a:t> Сообщайте результаты о продукте нейтральным способом, сфокусированном на фактах, без критики автора, например, опишите цели, отчеты о фактических инцидентах и результаты рецензирования. </a:t>
            </a:r>
            <a:endParaRPr lang="en-US" dirty="0" smtClean="0"/>
          </a:p>
          <a:p>
            <a:r>
              <a:rPr lang="ru-RU" dirty="0" smtClean="0"/>
              <a:t> Попытайтесь понять, что другие люди чувствуют и почему они так реагируют </a:t>
            </a:r>
            <a:endParaRPr lang="en-US" dirty="0" smtClean="0"/>
          </a:p>
          <a:p>
            <a:r>
              <a:rPr lang="ru-RU" dirty="0" smtClean="0"/>
              <a:t> Убедитесь, что другой человек понял, что вы сказали, и наоборот </a:t>
            </a:r>
            <a:endParaRPr lang="en-US" dirty="0" smtClean="0"/>
          </a:p>
          <a:p>
            <a:endParaRPr lang="en-US" dirty="0" smtClean="0"/>
          </a:p>
          <a:p>
            <a:r>
              <a:rPr lang="ru-RU" dirty="0" smtClean="0"/>
              <a:t>Высказывание: Тестер</a:t>
            </a:r>
            <a:r>
              <a:rPr lang="en-US" baseline="0" dirty="0" smtClean="0"/>
              <a:t> </a:t>
            </a:r>
            <a:r>
              <a:rPr lang="ru-RU" baseline="0" dirty="0" smtClean="0"/>
              <a:t>ж</a:t>
            </a:r>
            <a:r>
              <a:rPr lang="ru-RU" dirty="0" smtClean="0"/>
              <a:t>есток с программой, мягок с программистом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Участие в тестировании программного обеспечения позволяет людям узнать конфиденциальную и секретную информацию. Одной из причин, зачем необходим кодекс этики, является необходимость гарантировать, что не будет утечки информации.  Признавая кодекс этики для инженеров  Ассоциации по вычислительной технике (ACM) и Института инженеров по электротехнике и радиоэлектронике (IEEE), ISTQB заявляет о следующем кодексе этики: </a:t>
            </a:r>
            <a:endParaRPr lang="en-US" dirty="0" smtClean="0"/>
          </a:p>
          <a:p>
            <a:r>
              <a:rPr lang="ru-RU" dirty="0" smtClean="0"/>
              <a:t>ОБЩЕСТВО – Сертифицированные </a:t>
            </a:r>
            <a:r>
              <a:rPr lang="ru-RU" dirty="0" err="1" smtClean="0"/>
              <a:t>тестировщики</a:t>
            </a:r>
            <a:r>
              <a:rPr lang="ru-RU" dirty="0" smtClean="0"/>
              <a:t> программного обеспечения должны действовать согласно  интересам общества</a:t>
            </a:r>
            <a:endParaRPr lang="en-US" dirty="0" smtClean="0"/>
          </a:p>
          <a:p>
            <a:r>
              <a:rPr lang="ru-RU" dirty="0" smtClean="0"/>
              <a:t>КЛИЕНТ И РАБОТОДАТЕЛЬ – Сертифицированные </a:t>
            </a:r>
            <a:r>
              <a:rPr lang="ru-RU" dirty="0" err="1" smtClean="0"/>
              <a:t>тестировщики</a:t>
            </a:r>
            <a:r>
              <a:rPr lang="ru-RU" dirty="0" smtClean="0"/>
              <a:t> программного обеспечения должны действовать согласно интересам клиента и работодателя, если они не противоречат интересам общества.</a:t>
            </a:r>
            <a:endParaRPr lang="en-US" dirty="0" smtClean="0"/>
          </a:p>
          <a:p>
            <a:r>
              <a:rPr lang="ru-RU" dirty="0" smtClean="0"/>
              <a:t>ПРОДУКТ – Сертифицированные </a:t>
            </a:r>
            <a:r>
              <a:rPr lang="ru-RU" dirty="0" err="1" smtClean="0"/>
              <a:t>тестировщики</a:t>
            </a:r>
            <a:r>
              <a:rPr lang="ru-RU" dirty="0" smtClean="0"/>
              <a:t> программного обеспечения должны быть уверены в том, что компоненты, которые они проверяют (в тестируемых продуктах или системах), соответствуют наивысшим возможным профессиональным стандартам. </a:t>
            </a:r>
            <a:endParaRPr lang="en-US" dirty="0" smtClean="0"/>
          </a:p>
          <a:p>
            <a:r>
              <a:rPr lang="ru-RU" dirty="0" smtClean="0"/>
              <a:t>ОЦЕНКИ – Сертифицированные </a:t>
            </a:r>
            <a:r>
              <a:rPr lang="ru-RU" dirty="0" err="1" smtClean="0"/>
              <a:t>тестировщики</a:t>
            </a:r>
            <a:r>
              <a:rPr lang="ru-RU" dirty="0" smtClean="0"/>
              <a:t> программного обеспечения должны поддерживать целостность и независимость своих профессиональных оценок. </a:t>
            </a:r>
            <a:endParaRPr lang="en-US" dirty="0" smtClean="0"/>
          </a:p>
          <a:p>
            <a:r>
              <a:rPr lang="ru-RU" dirty="0" smtClean="0"/>
              <a:t>УПРАВЛЕНИЕ  –  Сертифицированные руководители тестирования программного обеспечения и ведущие специалисты должны присоединяться и продвигать этические подходы к управлению тестированием программного обеспечения.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ПРОФЕССИЯ – Сертифицированные </a:t>
            </a:r>
            <a:r>
              <a:rPr lang="ru-RU" dirty="0" err="1" smtClean="0"/>
              <a:t>тестировщики</a:t>
            </a:r>
            <a:r>
              <a:rPr lang="ru-RU" dirty="0" smtClean="0"/>
              <a:t> программного обеспечения должны поднимать престиж и репутацию своей профессии в интересах общества. </a:t>
            </a:r>
            <a:endParaRPr lang="en-US" dirty="0" smtClean="0"/>
          </a:p>
          <a:p>
            <a:r>
              <a:rPr lang="ru-RU" dirty="0" smtClean="0"/>
              <a:t>КОЛЛЕГИ – Сертифицированные </a:t>
            </a:r>
            <a:r>
              <a:rPr lang="ru-RU" dirty="0" err="1" smtClean="0"/>
              <a:t>тестировщики</a:t>
            </a:r>
            <a:r>
              <a:rPr lang="ru-RU" dirty="0" smtClean="0"/>
              <a:t> программного обеспечения должны быть справедливыми, оказывать поддержку своим коллегам, и содействовать сотрудничеству с разработчиками программного обеспечения. </a:t>
            </a:r>
            <a:endParaRPr lang="en-US" dirty="0" smtClean="0"/>
          </a:p>
          <a:p>
            <a:r>
              <a:rPr lang="ru-RU" dirty="0" smtClean="0"/>
              <a:t>ЛИЧНАЯ ОТВЕТСТВЕННОСТЬ – Сертифицированные </a:t>
            </a:r>
            <a:r>
              <a:rPr lang="ru-RU" dirty="0" err="1" smtClean="0"/>
              <a:t>тестировщики</a:t>
            </a:r>
            <a:r>
              <a:rPr lang="ru-RU" dirty="0" smtClean="0"/>
              <a:t> программного обеспечения должны постоянно учиться навыкам своей профессии и способствовать продвижению этического подхода к своей деятельности.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TEST1</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are valid objectives for testing?</a:t>
            </a:r>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To find defects.</a:t>
            </a:r>
            <a:r>
              <a:rPr lang="en-US" dirty="0" smtClean="0"/>
              <a:t/>
            </a:r>
            <a:br>
              <a:rPr lang="en-US" dirty="0" smtClean="0"/>
            </a:br>
            <a:r>
              <a:rPr lang="en-US" sz="1200" b="0" i="0" kern="1200" dirty="0" smtClean="0">
                <a:solidFill>
                  <a:schemeClr val="tx1"/>
                </a:solidFill>
                <a:latin typeface="+mn-lt"/>
                <a:ea typeface="+mn-ea"/>
                <a:cs typeface="+mn-cs"/>
              </a:rPr>
              <a:t>ii. To gain confidence in the level of quality.</a:t>
            </a:r>
            <a:r>
              <a:rPr lang="en-US" dirty="0" smtClean="0"/>
              <a:t/>
            </a:r>
            <a:br>
              <a:rPr lang="en-US" dirty="0" smtClean="0"/>
            </a:br>
            <a:r>
              <a:rPr lang="en-US" sz="1200" b="0" i="0" kern="1200" dirty="0" smtClean="0">
                <a:solidFill>
                  <a:schemeClr val="tx1"/>
                </a:solidFill>
                <a:latin typeface="+mn-lt"/>
                <a:ea typeface="+mn-ea"/>
                <a:cs typeface="+mn-cs"/>
              </a:rPr>
              <a:t>iii. To identify the cause of defects.</a:t>
            </a:r>
            <a:r>
              <a:rPr lang="en-US" dirty="0" smtClean="0"/>
              <a:t/>
            </a:r>
            <a:br>
              <a:rPr lang="en-US" dirty="0" smtClean="0"/>
            </a:br>
            <a:r>
              <a:rPr lang="en-US" sz="1200" b="0" i="0" kern="1200" dirty="0" smtClean="0">
                <a:solidFill>
                  <a:schemeClr val="tx1"/>
                </a:solidFill>
                <a:latin typeface="+mn-lt"/>
                <a:ea typeface="+mn-ea"/>
                <a:cs typeface="+mn-cs"/>
              </a:rPr>
              <a:t>iv. To prevent defects.</a:t>
            </a:r>
          </a:p>
          <a:p>
            <a:r>
              <a:rPr lang="en-US" dirty="0" smtClean="0"/>
              <a:t/>
            </a:r>
            <a:br>
              <a:rPr lang="en-US" dirty="0" smtClean="0"/>
            </a:br>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i,ii</a:t>
            </a:r>
            <a:r>
              <a:rPr lang="en-US" sz="1200" b="0" i="0" kern="1200" dirty="0" smtClean="0">
                <a:solidFill>
                  <a:schemeClr val="tx1"/>
                </a:solidFill>
                <a:latin typeface="+mn-lt"/>
                <a:ea typeface="+mn-ea"/>
                <a:cs typeface="+mn-cs"/>
              </a:rPr>
              <a:t>, and iii.</a:t>
            </a:r>
            <a:r>
              <a:rPr lang="en-US" dirty="0" smtClean="0"/>
              <a:t/>
            </a:r>
            <a:br>
              <a:rPr lang="en-US" dirty="0" smtClean="0"/>
            </a:br>
            <a:r>
              <a:rPr lang="en-US" sz="1200" b="0" i="0" kern="1200" dirty="0" smtClean="0">
                <a:solidFill>
                  <a:schemeClr val="tx1"/>
                </a:solidFill>
                <a:latin typeface="+mn-lt"/>
                <a:ea typeface="+mn-ea"/>
                <a:cs typeface="+mn-cs"/>
              </a:rPr>
              <a:t>B ii, iii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 and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i,iii</a:t>
            </a:r>
            <a:r>
              <a:rPr lang="en-US" sz="1200" b="0" i="0" kern="1200" dirty="0" smtClean="0">
                <a:solidFill>
                  <a:schemeClr val="tx1"/>
                </a:solidFill>
                <a:latin typeface="+mn-lt"/>
                <a:ea typeface="+mn-ea"/>
                <a:cs typeface="+mn-cs"/>
              </a:rPr>
              <a:t> and iv.</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Which is the MOST important advantage of independence in testing?</a:t>
            </a:r>
          </a:p>
          <a:p>
            <a:r>
              <a:rPr lang="en-US" dirty="0" smtClean="0"/>
              <a:t/>
            </a:r>
            <a:br>
              <a:rPr lang="en-US" dirty="0" smtClean="0"/>
            </a:br>
            <a:r>
              <a:rPr lang="en-US" sz="1200" b="0" i="0" kern="1200" dirty="0" smtClean="0">
                <a:solidFill>
                  <a:schemeClr val="tx1"/>
                </a:solidFill>
                <a:latin typeface="+mn-lt"/>
                <a:ea typeface="+mn-ea"/>
                <a:cs typeface="+mn-cs"/>
              </a:rPr>
              <a:t>A An independent tester may find defects more quickly than the person who wrote the</a:t>
            </a:r>
            <a:r>
              <a:rPr lang="en-US" dirty="0" smtClean="0"/>
              <a:t/>
            </a:r>
            <a:br>
              <a:rPr lang="en-US" dirty="0" smtClean="0"/>
            </a:br>
            <a:r>
              <a:rPr lang="en-US" sz="1200" b="0" i="0" kern="1200" dirty="0" smtClean="0">
                <a:solidFill>
                  <a:schemeClr val="tx1"/>
                </a:solidFill>
                <a:latin typeface="+mn-lt"/>
                <a:ea typeface="+mn-ea"/>
                <a:cs typeface="+mn-cs"/>
              </a:rPr>
              <a:t>software.</a:t>
            </a:r>
            <a:r>
              <a:rPr lang="en-US" dirty="0" smtClean="0"/>
              <a:t/>
            </a:r>
            <a:br>
              <a:rPr lang="en-US" dirty="0" smtClean="0"/>
            </a:br>
            <a:r>
              <a:rPr lang="en-US" sz="1200" b="0" i="0" kern="1200" dirty="0" smtClean="0">
                <a:solidFill>
                  <a:schemeClr val="tx1"/>
                </a:solidFill>
                <a:latin typeface="+mn-lt"/>
                <a:ea typeface="+mn-ea"/>
                <a:cs typeface="+mn-cs"/>
              </a:rPr>
              <a:t>B An independent tester may be more focused on showing how the software works than</a:t>
            </a:r>
            <a:r>
              <a:rPr lang="en-US" dirty="0" smtClean="0"/>
              <a:t/>
            </a:r>
            <a:br>
              <a:rPr lang="en-US" dirty="0" smtClean="0"/>
            </a:br>
            <a:r>
              <a:rPr lang="en-US" sz="1200" b="0" i="0" kern="1200" dirty="0" smtClean="0">
                <a:solidFill>
                  <a:schemeClr val="tx1"/>
                </a:solidFill>
                <a:latin typeface="+mn-lt"/>
                <a:ea typeface="+mn-ea"/>
                <a:cs typeface="+mn-cs"/>
              </a:rPr>
              <a:t>the person who wrote</a:t>
            </a:r>
            <a:r>
              <a:rPr lang="en-US" dirty="0" smtClean="0"/>
              <a:t/>
            </a:r>
            <a:br>
              <a:rPr lang="en-US" dirty="0" smtClean="0"/>
            </a:br>
            <a:r>
              <a:rPr lang="en-US" sz="1200" b="0" i="0" kern="1200" dirty="0" smtClean="0">
                <a:solidFill>
                  <a:schemeClr val="tx1"/>
                </a:solidFill>
                <a:latin typeface="+mn-lt"/>
                <a:ea typeface="+mn-ea"/>
                <a:cs typeface="+mn-cs"/>
              </a:rPr>
              <a:t>the software.</a:t>
            </a:r>
            <a:r>
              <a:rPr lang="en-US" dirty="0" smtClean="0"/>
              <a:t/>
            </a:r>
            <a:br>
              <a:rPr lang="en-US" dirty="0" smtClean="0"/>
            </a:br>
            <a:r>
              <a:rPr lang="en-US" sz="1200" b="0" i="0" kern="1200" dirty="0" smtClean="0">
                <a:solidFill>
                  <a:schemeClr val="tx1"/>
                </a:solidFill>
                <a:latin typeface="+mn-lt"/>
                <a:ea typeface="+mn-ea"/>
                <a:cs typeface="+mn-cs"/>
              </a:rPr>
              <a:t>C An independent tester may be more effective and efficient because they are less</a:t>
            </a:r>
            <a:r>
              <a:rPr lang="en-US" dirty="0" smtClean="0"/>
              <a:t/>
            </a:r>
            <a:br>
              <a:rPr lang="en-US" dirty="0" smtClean="0"/>
            </a:br>
            <a:r>
              <a:rPr lang="en-US" sz="1200" b="0" i="0" kern="1200" dirty="0" smtClean="0">
                <a:solidFill>
                  <a:schemeClr val="tx1"/>
                </a:solidFill>
                <a:latin typeface="+mn-lt"/>
                <a:ea typeface="+mn-ea"/>
                <a:cs typeface="+mn-cs"/>
              </a:rPr>
              <a:t>familiar with the software</a:t>
            </a:r>
            <a:r>
              <a:rPr lang="en-US" dirty="0" smtClean="0"/>
              <a:t/>
            </a:r>
            <a:br>
              <a:rPr lang="en-US" dirty="0" smtClean="0"/>
            </a:br>
            <a:r>
              <a:rPr lang="en-US" sz="1200" b="0" i="0" kern="1200" dirty="0" smtClean="0">
                <a:solidFill>
                  <a:schemeClr val="tx1"/>
                </a:solidFill>
                <a:latin typeface="+mn-lt"/>
                <a:ea typeface="+mn-ea"/>
                <a:cs typeface="+mn-cs"/>
              </a:rPr>
              <a:t>than the person who wrote it.</a:t>
            </a:r>
            <a:r>
              <a:rPr lang="en-US" dirty="0" smtClean="0"/>
              <a:t/>
            </a:r>
            <a:br>
              <a:rPr lang="en-US" dirty="0" smtClean="0"/>
            </a:br>
            <a:r>
              <a:rPr lang="en-US" sz="1200" b="0" i="0" kern="1200" dirty="0" smtClean="0">
                <a:solidFill>
                  <a:schemeClr val="tx1"/>
                </a:solidFill>
                <a:latin typeface="+mn-lt"/>
                <a:ea typeface="+mn-ea"/>
                <a:cs typeface="+mn-cs"/>
              </a:rPr>
              <a:t>D An independent tester may be more effective at finding defects missed by the person</a:t>
            </a:r>
            <a:r>
              <a:rPr lang="en-US" dirty="0" smtClean="0"/>
              <a:t/>
            </a:r>
            <a:br>
              <a:rPr lang="en-US" dirty="0" smtClean="0"/>
            </a:br>
            <a:r>
              <a:rPr lang="en-US" sz="1200" b="0" i="0" kern="1200" dirty="0" smtClean="0">
                <a:solidFill>
                  <a:schemeClr val="tx1"/>
                </a:solidFill>
                <a:latin typeface="+mn-lt"/>
                <a:ea typeface="+mn-ea"/>
                <a:cs typeface="+mn-cs"/>
              </a:rPr>
              <a:t>who wrote the software.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dirty="0" smtClean="0"/>
              <a:t>Which</a:t>
            </a:r>
            <a:r>
              <a:rPr lang="en-US" baseline="0" dirty="0" smtClean="0"/>
              <a:t> of the following requirements is testable?</a:t>
            </a:r>
          </a:p>
          <a:p>
            <a:endParaRPr lang="en-US" baseline="0" dirty="0" smtClean="0"/>
          </a:p>
          <a:p>
            <a:r>
              <a:rPr lang="en-US" baseline="0" dirty="0" smtClean="0"/>
              <a:t>A The system shall be user friendly</a:t>
            </a:r>
          </a:p>
          <a:p>
            <a:r>
              <a:rPr lang="en-US" baseline="0" dirty="0" smtClean="0"/>
              <a:t>B The safety-critical parts of the system shall contain 0 faults</a:t>
            </a:r>
          </a:p>
          <a:p>
            <a:r>
              <a:rPr lang="en-US" baseline="0" dirty="0" smtClean="0"/>
              <a:t>C The response time shall be less than one second for the specified design load</a:t>
            </a:r>
          </a:p>
          <a:p>
            <a:r>
              <a:rPr lang="en-US" baseline="0" dirty="0" smtClean="0"/>
              <a:t>D The system shall be built to be portable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dirty="0" smtClean="0"/>
              <a:t>Which</a:t>
            </a:r>
            <a:r>
              <a:rPr lang="en-US" baseline="0" dirty="0" smtClean="0"/>
              <a:t> of the following should not normally be an objective for a test?</a:t>
            </a:r>
          </a:p>
          <a:p>
            <a:endParaRPr lang="en-US" baseline="0" dirty="0" smtClean="0"/>
          </a:p>
          <a:p>
            <a:r>
              <a:rPr lang="en-US" baseline="0" dirty="0" smtClean="0"/>
              <a:t>A To find faults in the software</a:t>
            </a:r>
          </a:p>
          <a:p>
            <a:r>
              <a:rPr lang="en-US" baseline="0" dirty="0" smtClean="0"/>
              <a:t>B To access whether the software if ready for release</a:t>
            </a:r>
          </a:p>
          <a:p>
            <a:r>
              <a:rPr lang="en-US" baseline="0" dirty="0" smtClean="0"/>
              <a:t>C To demonstrate that the software doesn’t work</a:t>
            </a:r>
          </a:p>
          <a:p>
            <a:r>
              <a:rPr lang="en-US" baseline="0" dirty="0" smtClean="0"/>
              <a:t>D To prove that the software is correct</a:t>
            </a:r>
            <a:endParaRPr lang="ru-RU" baseline="0" dirty="0" smtClean="0"/>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baseline="0" dirty="0" smtClean="0"/>
          </a:p>
          <a:p>
            <a:r>
              <a:rPr lang="en-US" baseline="0" dirty="0" smtClean="0"/>
              <a:t>If it is raining at midnight</a:t>
            </a:r>
            <a:r>
              <a:rPr lang="ru-RU" baseline="0" dirty="0" smtClean="0"/>
              <a:t> </a:t>
            </a:r>
            <a:r>
              <a:rPr lang="en-US" baseline="0" dirty="0" smtClean="0"/>
              <a:t>is it possible that the weather will be sunny in 72 hours? And </a:t>
            </a:r>
          </a:p>
          <a:p>
            <a:r>
              <a:rPr lang="en-US" baseline="0" dirty="0" smtClean="0"/>
              <a:t>why do you think so?</a:t>
            </a:r>
          </a:p>
        </p:txBody>
      </p:sp>
      <p:sp>
        <p:nvSpPr>
          <p:cNvPr id="4" name="Номер слайда 3"/>
          <p:cNvSpPr>
            <a:spLocks noGrp="1"/>
          </p:cNvSpPr>
          <p:nvPr>
            <p:ph type="sldNum" sz="quarter" idx="10"/>
          </p:nvPr>
        </p:nvSpPr>
        <p:spPr/>
        <p:txBody>
          <a:bodyPr/>
          <a:lstStyle/>
          <a:p>
            <a:fld id="{D75B0C5A-EE92-4E92-8F5B-10699705BBE2}"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sz="1200" kern="1200" dirty="0" smtClean="0">
                <a:solidFill>
                  <a:schemeClr val="tx1"/>
                </a:solidFill>
                <a:latin typeface="+mn-lt"/>
                <a:ea typeface="+mn-ea"/>
                <a:cs typeface="+mn-cs"/>
              </a:rPr>
              <a:t>Сравнение приготовления еды и создания ПО, для того, чтобы</a:t>
            </a:r>
            <a:r>
              <a:rPr lang="ru-RU" sz="1200" kern="1200" baseline="0" dirty="0" smtClean="0">
                <a:solidFill>
                  <a:schemeClr val="tx1"/>
                </a:solidFill>
                <a:latin typeface="+mn-lt"/>
                <a:ea typeface="+mn-ea"/>
                <a:cs typeface="+mn-cs"/>
              </a:rPr>
              <a:t> понять насколько важна роль </a:t>
            </a:r>
            <a:r>
              <a:rPr lang="ru-RU" sz="1200" kern="1200" baseline="0" dirty="0" err="1" smtClean="0">
                <a:solidFill>
                  <a:schemeClr val="tx1"/>
                </a:solidFill>
                <a:latin typeface="+mn-lt"/>
                <a:ea typeface="+mn-ea"/>
                <a:cs typeface="+mn-cs"/>
              </a:rPr>
              <a:t>тестировщика</a:t>
            </a:r>
            <a:r>
              <a:rPr lang="ru-RU" sz="1200" kern="1200" baseline="0" dirty="0" smtClean="0">
                <a:solidFill>
                  <a:schemeClr val="tx1"/>
                </a:solidFill>
                <a:latin typeface="+mn-lt"/>
                <a:ea typeface="+mn-ea"/>
                <a:cs typeface="+mn-cs"/>
              </a:rPr>
              <a:t> в процессе создания ПО.</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 ресторан (компания по разработке ПО) пришел мужчина (заказчик) и хочет заказать салат (программу).</a:t>
            </a:r>
          </a:p>
          <a:p>
            <a:r>
              <a:rPr lang="ru-RU" sz="1200" kern="1200" dirty="0" smtClean="0">
                <a:solidFill>
                  <a:schemeClr val="tx1"/>
                </a:solidFill>
                <a:latin typeface="+mn-lt"/>
                <a:ea typeface="+mn-ea"/>
                <a:cs typeface="+mn-cs"/>
              </a:rPr>
              <a:t>Официант (человек, ответственный за выяснение требований у заказчика) выслушивает его пожелания (требования) и передает все шеф-повару (проектному менеджеру).</a:t>
            </a:r>
          </a:p>
          <a:p>
            <a:r>
              <a:rPr lang="ru-RU" sz="1200" kern="1200" dirty="0" smtClean="0">
                <a:solidFill>
                  <a:schemeClr val="tx1"/>
                </a:solidFill>
                <a:latin typeface="+mn-lt"/>
                <a:ea typeface="+mn-ea"/>
                <a:cs typeface="+mn-cs"/>
              </a:rPr>
              <a:t>Шеф-повар уже имеет команду помощников или может набрать новую.</a:t>
            </a:r>
          </a:p>
          <a:p>
            <a:r>
              <a:rPr lang="ru-RU" sz="1200" kern="1200" dirty="0" smtClean="0">
                <a:solidFill>
                  <a:schemeClr val="tx1"/>
                </a:solidFill>
                <a:latin typeface="+mn-lt"/>
                <a:ea typeface="+mn-ea"/>
                <a:cs typeface="+mn-cs"/>
              </a:rPr>
              <a:t>Какую он наберет себе команду помощников? Какой из рецептов возьмет? Или придумает что-то свое? Насколько близко будет следовать пожеланиям клиента?</a:t>
            </a:r>
          </a:p>
          <a:p>
            <a:r>
              <a:rPr lang="ru-RU" sz="1200" kern="1200" dirty="0" smtClean="0">
                <a:solidFill>
                  <a:schemeClr val="tx1"/>
                </a:solidFill>
                <a:latin typeface="+mn-lt"/>
                <a:ea typeface="+mn-ea"/>
                <a:cs typeface="+mn-cs"/>
              </a:rPr>
              <a:t>Как и кто будет проверять салат на вкус? Будет это один ответственный или несколько людей, который каждый отвечает за свою часть?</a:t>
            </a:r>
          </a:p>
          <a:p>
            <a:r>
              <a:rPr lang="ru-RU" sz="1200" kern="1200" dirty="0" smtClean="0">
                <a:solidFill>
                  <a:schemeClr val="tx1"/>
                </a:solidFill>
                <a:latin typeface="+mn-lt"/>
                <a:ea typeface="+mn-ea"/>
                <a:cs typeface="+mn-cs"/>
              </a:rPr>
              <a:t>Приукрасит ли повар салат (красивый интерфейс) или просто навалит в тарелку?</a:t>
            </a:r>
          </a:p>
          <a:p>
            <a:r>
              <a:rPr lang="ru-RU" sz="1200" kern="1200" dirty="0" smtClean="0">
                <a:solidFill>
                  <a:schemeClr val="tx1"/>
                </a:solidFill>
                <a:latin typeface="+mn-lt"/>
                <a:ea typeface="+mn-ea"/>
                <a:cs typeface="+mn-cs"/>
              </a:rPr>
              <a:t>Правильные ли приборы (удобный интерфейс) к салату подадут?</a:t>
            </a:r>
          </a:p>
          <a:p>
            <a:r>
              <a:rPr lang="ru-RU" sz="1200" kern="1200" dirty="0" smtClean="0">
                <a:solidFill>
                  <a:schemeClr val="tx1"/>
                </a:solidFill>
                <a:latin typeface="+mn-lt"/>
                <a:ea typeface="+mn-ea"/>
                <a:cs typeface="+mn-cs"/>
              </a:rPr>
              <a:t>Будет ли клиенту удобно есть? Будет ли он доволен вкусом?</a:t>
            </a:r>
          </a:p>
          <a:p>
            <a:r>
              <a:rPr lang="ru-RU" sz="1200" kern="1200" dirty="0" smtClean="0">
                <a:solidFill>
                  <a:schemeClr val="tx1"/>
                </a:solidFill>
                <a:latin typeface="+mn-lt"/>
                <a:ea typeface="+mn-ea"/>
                <a:cs typeface="+mn-cs"/>
              </a:rPr>
              <a:t>Если шеф-повар или кто-то из команды недобросовестный, то он может положить в салат несвежие продукты.</a:t>
            </a:r>
          </a:p>
          <a:p>
            <a:r>
              <a:rPr lang="ru-RU" sz="1200" kern="1200" dirty="0" smtClean="0">
                <a:solidFill>
                  <a:schemeClr val="tx1"/>
                </a:solidFill>
                <a:latin typeface="+mn-lt"/>
                <a:ea typeface="+mn-ea"/>
                <a:cs typeface="+mn-cs"/>
              </a:rPr>
              <a:t>Клиенту может понравиться вкус приготовленного блюда, но на следующее утро у него могут быть признаки отравления. Он расскажет об отравлении своим друзьям, и больше никто не придет в тот ресторан.</a:t>
            </a:r>
          </a:p>
          <a:p>
            <a:r>
              <a:rPr lang="ru-RU" sz="1200" kern="1200" dirty="0" smtClean="0">
                <a:solidFill>
                  <a:schemeClr val="tx1"/>
                </a:solidFill>
                <a:latin typeface="+mn-lt"/>
                <a:ea typeface="+mn-ea"/>
                <a:cs typeface="+mn-cs"/>
              </a:rPr>
              <a:t>Если бы в ресторане был человек, который отвечает за качество готовящихся блюд, какой бы он должен был быть? На что он должен был обращать внимание?</a:t>
            </a:r>
          </a:p>
          <a:p>
            <a:r>
              <a:rPr lang="ru-RU" sz="1200" kern="1200" dirty="0" smtClean="0">
                <a:solidFill>
                  <a:schemeClr val="tx1"/>
                </a:solidFill>
                <a:latin typeface="+mn-lt"/>
                <a:ea typeface="+mn-ea"/>
                <a:cs typeface="+mn-cs"/>
              </a:rPr>
              <a:t>Не зависеть от шеф-повара и его команды, а быть с ними заодно</a:t>
            </a:r>
          </a:p>
          <a:p>
            <a:r>
              <a:rPr lang="ru-RU" sz="1200" kern="1200" dirty="0" smtClean="0">
                <a:solidFill>
                  <a:schemeClr val="tx1"/>
                </a:solidFill>
                <a:latin typeface="+mn-lt"/>
                <a:ea typeface="+mn-ea"/>
                <a:cs typeface="+mn-cs"/>
              </a:rPr>
              <a:t>Разбираться в технологиях приготовления блюд из меню ресторана и следить за тем, чтоб этим технологиям следовали правильно</a:t>
            </a:r>
          </a:p>
          <a:p>
            <a:r>
              <a:rPr lang="ru-RU" sz="1200" kern="1200" dirty="0" smtClean="0">
                <a:solidFill>
                  <a:schemeClr val="tx1"/>
                </a:solidFill>
                <a:latin typeface="+mn-lt"/>
                <a:ea typeface="+mn-ea"/>
                <a:cs typeface="+mn-cs"/>
              </a:rPr>
              <a:t>Иметь возможность проверять качество каждого из компонентов блюд</a:t>
            </a:r>
          </a:p>
          <a:p>
            <a:r>
              <a:rPr lang="ru-RU" sz="1200" kern="1200" dirty="0" smtClean="0">
                <a:solidFill>
                  <a:schemeClr val="tx1"/>
                </a:solidFill>
                <a:latin typeface="+mn-lt"/>
                <a:ea typeface="+mn-ea"/>
                <a:cs typeface="+mn-cs"/>
              </a:rPr>
              <a:t>Иметь определенные знания, помогающие ему оценить презентацию блюда</a:t>
            </a:r>
          </a:p>
          <a:p>
            <a:r>
              <a:rPr lang="ru-RU" sz="1200" kern="1200" dirty="0" smtClean="0">
                <a:solidFill>
                  <a:schemeClr val="tx1"/>
                </a:solidFill>
                <a:latin typeface="+mn-lt"/>
                <a:ea typeface="+mn-ea"/>
                <a:cs typeface="+mn-cs"/>
              </a:rPr>
              <a:t>Уметь прислушиваться к пожеланиям клиентов ресторана</a:t>
            </a:r>
          </a:p>
          <a:p>
            <a:r>
              <a:rPr lang="ru-RU" sz="1200" kern="1200" dirty="0" smtClean="0">
                <a:solidFill>
                  <a:schemeClr val="tx1"/>
                </a:solidFill>
                <a:latin typeface="+mn-lt"/>
                <a:ea typeface="+mn-ea"/>
                <a:cs typeface="+mn-cs"/>
              </a:rPr>
              <a:t>Уметь представить себя в роли клиента</a:t>
            </a:r>
          </a:p>
          <a:p>
            <a:r>
              <a:rPr lang="ru-RU" sz="1200" kern="1200" dirty="0" smtClean="0">
                <a:solidFill>
                  <a:schemeClr val="tx1"/>
                </a:solidFill>
                <a:latin typeface="+mn-lt"/>
                <a:ea typeface="+mn-ea"/>
                <a:cs typeface="+mn-cs"/>
              </a:rPr>
              <a:t>Уметь правильно и корректно донести до команды поваров свои наблюдения и пожелания</a:t>
            </a:r>
          </a:p>
          <a:p>
            <a:r>
              <a:rPr lang="ru-RU" sz="1200" kern="1200" dirty="0" smtClean="0">
                <a:solidFill>
                  <a:schemeClr val="tx1"/>
                </a:solidFill>
                <a:latin typeface="+mn-lt"/>
                <a:ea typeface="+mn-ea"/>
                <a:cs typeface="+mn-cs"/>
              </a:rPr>
              <a:t>Уметь отбросить неважное, незначительное</a:t>
            </a:r>
          </a:p>
          <a:p>
            <a:r>
              <a:rPr lang="ru-RU" sz="1200" kern="1200" dirty="0" smtClean="0">
                <a:solidFill>
                  <a:schemeClr val="tx1"/>
                </a:solidFill>
                <a:latin typeface="+mn-lt"/>
                <a:ea typeface="+mn-ea"/>
                <a:cs typeface="+mn-cs"/>
              </a:rPr>
              <a:t>Быть творческим человеком, любить разбираться во всем и вникать в детали</a:t>
            </a:r>
          </a:p>
          <a:p>
            <a:r>
              <a:rPr lang="ru-RU" sz="1200" kern="1200" dirty="0" smtClean="0">
                <a:solidFill>
                  <a:schemeClr val="tx1"/>
                </a:solidFill>
                <a:latin typeface="+mn-lt"/>
                <a:ea typeface="+mn-ea"/>
                <a:cs typeface="+mn-cs"/>
              </a:rPr>
              <a:t>Учиться на ошибках</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Анекдот: </a:t>
            </a:r>
            <a:r>
              <a:rPr lang="ru-RU" dirty="0" smtClean="0"/>
              <a:t>У настоящего тестера всегда чётное количество синяков.</a:t>
            </a:r>
            <a:br>
              <a:rPr lang="ru-RU" dirty="0" smtClean="0"/>
            </a:br>
            <a:r>
              <a:rPr lang="ru-RU" dirty="0" smtClean="0"/>
              <a:t>Получив граблями по лбу, он обязан попробовать воспроизвести ошибку...</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Системы с программным обеспечением  являются неотъемлемой частью нашей жизни, от бизнес-приложений (таких как банковское программное обеспечение) до потребительских товаров (таких как автомобили).  Многие люди имели опыт использования программного обеспечения, которое не работало так, как от него ожидалось.  Программное обеспечение, которое не работает корректно,  может привести ко многим проблемам, включая потерю денег, времени или деловой репутации, и стать причиной травмы или смерти.</a:t>
            </a:r>
            <a:endParaRPr lang="en-US" dirty="0" smtClean="0"/>
          </a:p>
          <a:p>
            <a:r>
              <a:rPr lang="ru-RU" dirty="0" smtClean="0"/>
              <a:t>Человек может сделать ошибку (просчет), которая порождает дефект (недочет, помеху) в программном коде или документе. Если код с дефектом  выполнен, то система может быть не в состоянии сделать то, что должна делать (или сделать то, что от нее не ожидают), порождая отказ.  Дефекты в программном обеспечении, системах  или документах могут в  результате  привести  к  отказам, но не все дефекты  дают такой результат.  Дефекты встречаются,  потому что люди склонны ошибаться, существует нехватка времени, сложность кода, сложность инфраструктуры, изменения технологий и /или много системных взаимодействий. Отказы так же могут быть вызваны условиями окружающей среды.  Например,  радиация,  электромагнитные поля и загрязнения могут вызвать отказ в программно-аппаратных средствах или повлиять на выполнение программного обеспечения, изменяя условия работы аппаратных средств.</a:t>
            </a:r>
          </a:p>
          <a:p>
            <a:r>
              <a:rPr lang="ru-RU" dirty="0" smtClean="0"/>
              <a:t>Примеры дефектов в распространенных программах,</a:t>
            </a:r>
            <a:r>
              <a:rPr lang="ru-RU" baseline="0" dirty="0" smtClean="0"/>
              <a:t> например, </a:t>
            </a:r>
            <a:r>
              <a:rPr lang="en-US" baseline="0" dirty="0" smtClean="0"/>
              <a:t>IE</a:t>
            </a:r>
            <a:r>
              <a:rPr lang="ru-RU" dirty="0" smtClean="0"/>
              <a:t>:</a:t>
            </a:r>
          </a:p>
          <a:p>
            <a:r>
              <a:rPr lang="en-US" dirty="0" smtClean="0"/>
              <a:t>http://code.tutsplus.com/tutorials/9-most-common-ie-bugs-and-how-to-fix-them--net-7764</a:t>
            </a:r>
          </a:p>
          <a:p>
            <a:endParaRPr lang="ru-RU" dirty="0" smtClean="0"/>
          </a:p>
          <a:p>
            <a:r>
              <a:rPr lang="ru-RU" dirty="0" smtClean="0"/>
              <a:t>Доскональное  тестирование систем и документации может уменьшить риск возникновения проблем во время функционирования и способствует повышению качества системы  программного обеспечения, если найденные дефекты исправлены прежде, чем система передана в эксплуатацию. Тестирование программного обеспечения также может быть требованием для удовлетворения  контракту или требованиям законодательства, или специализированным промышленным стандартам.</a:t>
            </a:r>
            <a:endParaRPr lang="en-US" dirty="0" smtClean="0"/>
          </a:p>
          <a:p>
            <a:r>
              <a:rPr lang="ru-RU" dirty="0" smtClean="0"/>
              <a:t>Тестирование  - это возможный способ оценки качества программного обеспечения в терминах найденных дефектов, как для функциональных требований, так и для нефункциональных требований и характеристик программного обеспечения  (например,  надежность, практичность, эффективность,  </a:t>
            </a:r>
            <a:r>
              <a:rPr lang="ru-RU" dirty="0" err="1" smtClean="0"/>
              <a:t>сопровождаемость</a:t>
            </a:r>
            <a:r>
              <a:rPr lang="ru-RU" dirty="0" smtClean="0"/>
              <a:t> и переносимость).</a:t>
            </a:r>
          </a:p>
          <a:p>
            <a:endParaRPr lang="ru-RU" dirty="0" smtClean="0"/>
          </a:p>
          <a:p>
            <a:r>
              <a:rPr lang="ru-RU" dirty="0" smtClean="0"/>
              <a:t>Тестирование может породить уверенность в качестве программного обеспечения, если не найдены или найдено немного дефектов. Должным образом разработанный тест, который пройден успешно, уменьшает общий уровень риска в системе. Когда во время тестирования находятся ошибки, качество систем программного обеспечения повышается, если эти дефекты исправлены. Следует извлекать уроки из предыдущих проектов. Понимая первопричины дефектов, найденных в других проектах, можно улучшить процессы, что в свою очередь должно предотвратить повторное проявление этих дефектов и, как следствие, повышение качества будущих систем. Это и есть подход к обеспечению качества. Тестирование также является деятельностью по обеспечению качества (наравне с разработкой стандартов, обучением и анализом дефектов).</a:t>
            </a:r>
          </a:p>
          <a:p>
            <a:endParaRPr lang="en-US" dirty="0" smtClean="0"/>
          </a:p>
          <a:p>
            <a:r>
              <a:rPr lang="ru-RU" dirty="0" smtClean="0"/>
              <a:t>Для принятия решения о достаточном объеме тестирования, необходимо принимать во внимание уровень рисков, включая технические риски, риски безопасности и бизнес риски, а так же проектные ограничения, такие как время и бюджет. Риски обсуждаются далее</a:t>
            </a:r>
            <a:r>
              <a:rPr lang="en-US" dirty="0" smtClean="0"/>
              <a:t>.</a:t>
            </a:r>
            <a:r>
              <a:rPr lang="en-US" baseline="0" dirty="0" smtClean="0"/>
              <a:t> </a:t>
            </a:r>
            <a:r>
              <a:rPr lang="ru-RU" dirty="0" smtClean="0"/>
              <a:t>Тестирование должно предоставить достаточную информацию заинтересованным лицам,  чтобы  принять обоснованные решения о передаче программного обеспечения или системы, прошедшей тестирование, на следующий шаг разработки или передачи клиентам.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помеха, дефект, ошибка</a:t>
            </a:r>
            <a:r>
              <a:rPr lang="ru-RU" smtClean="0"/>
              <a:t>, отказ, </a:t>
            </a:r>
            <a:r>
              <a:rPr lang="ru-RU" dirty="0" smtClean="0"/>
              <a:t>недочет, просчет, качество, риск = </a:t>
            </a:r>
            <a:r>
              <a:rPr lang="en-US" dirty="0" smtClean="0"/>
              <a:t>bug, defect, error, failure, fault, mistake, quality, risk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Бытует мнение, что тестирование состоит только из прогона тестов, то есть выполнения самой программы. Но это только часть тестирования, и далеко не все, что в него входит. Активности в тестировании существуют как до, так и после выполнения самих тестов. В эти активности входят планирование и управление, выбор тестовых условий, разработка и выполнение тестовых сценариев, проверка результатов, оценка критериев выхода, создание отчетов о процессе тестирования и об испытываемой системе и закрытие или завершающие действия после того, как фаза тестирования была выполнена. Тестирование также включает рецензирование документации (включая исходный код) и проведение статического анализа. И динамическое и статическое тестирования используются для достижения аналогичных целей, предоставляя информацию, которая может способствовать улучшению, как испытываемой системы, так и процессов разработки и тестирования.</a:t>
            </a:r>
            <a:endParaRPr lang="en-US" dirty="0" smtClean="0"/>
          </a:p>
          <a:p>
            <a:r>
              <a:rPr lang="ru-RU" dirty="0" smtClean="0"/>
              <a:t>Цели тестирования: </a:t>
            </a:r>
            <a:endParaRPr lang="en-US" dirty="0" smtClean="0"/>
          </a:p>
          <a:p>
            <a:r>
              <a:rPr lang="ru-RU" dirty="0" smtClean="0"/>
              <a:t> Обнаружение дефектов </a:t>
            </a:r>
            <a:endParaRPr lang="en-US" dirty="0" smtClean="0"/>
          </a:p>
          <a:p>
            <a:r>
              <a:rPr lang="ru-RU" dirty="0" smtClean="0"/>
              <a:t> Повышение уверенности в уровне качества </a:t>
            </a:r>
            <a:endParaRPr lang="en-US" dirty="0" smtClean="0"/>
          </a:p>
          <a:p>
            <a:r>
              <a:rPr lang="ru-RU" dirty="0" smtClean="0"/>
              <a:t> Предоставление информации для принятия решений </a:t>
            </a:r>
            <a:endParaRPr lang="en-US" dirty="0" smtClean="0"/>
          </a:p>
          <a:p>
            <a:r>
              <a:rPr lang="ru-RU" dirty="0" smtClean="0"/>
              <a:t> Предотвращение дефектов </a:t>
            </a:r>
            <a:endParaRPr lang="en-US" dirty="0" smtClean="0"/>
          </a:p>
          <a:p>
            <a:r>
              <a:rPr lang="ru-RU" dirty="0" smtClean="0"/>
              <a:t>Цели процессов и действия, связанные с проектированием тестов на раннем этапе жизненного цикла программного обеспечения (например, при компонентном, интеграционном и системном тестировании), могут помочь предотвратить попадание дефектов в код. Рецензирование документов (например, требований), идентификация и разрешение проблем также помогают предотвратить появление дефектов в коде. Разные точки зрения в тестировании преследуют разные цели. Например, в тестировании на этапе разработки (таком, как компонентное, интеграционное и системное тестирование), основная цель может заключаться в том, чтобы вызвать как можно больше отказов, чтобы дефекты в программном обеспечении были идентифицированы и могли быть исправлены. В приемочном тестировании основная цель может состоять в том, чтобы подтвердить, что система работает, как ожидалось и повысить уверенность в том, что она удовлетворяет требованиям. В некоторых случаях основная цель тестирования может состоять в том, чтобы оценить качество программного обеспечения (без намерения исправлять дефекты) и дать информацию заинтересованным лицам о рисках выпуска системы в установленный срок. Тестирование в период сопровождения в основном заключается в проверке отсутствия новых дефектов, которые могли попасть во время разработки изменений. Во время эксплуатационного тестирования основная цель может заключаться в том, чтобы оценить системные характеристики, такие как надежность или доступность. Стоит различать отладку и тестирование. Динамическое тестирование может выявить отказы, вызванные дефектами. Отладка – это действия разработчиков, которые находят, анализируют и устраняют причину отказа. Повторное тестирование гарантирует, что изменение действительно предотвращает отказ. Ответственность за тестирование обычно  несут </a:t>
            </a:r>
            <a:r>
              <a:rPr lang="ru-RU" dirty="0" err="1" smtClean="0"/>
              <a:t>тестировщики</a:t>
            </a:r>
            <a:r>
              <a:rPr lang="ru-RU" dirty="0" smtClean="0"/>
              <a:t>,  а за отладку - разработчики.</a:t>
            </a:r>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Отладка, требование, рецензирование, тестовый сценарий, тестирование, цель тестирования  = </a:t>
            </a:r>
            <a:r>
              <a:rPr lang="en-US" dirty="0" smtClean="0"/>
              <a:t>Debugging, requirement, review, test case, testing, test objective</a:t>
            </a:r>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Эти принципы тестирования были предложены в последние 40 лет и являются общим руководством для тестирования в целом. </a:t>
            </a:r>
            <a:endParaRPr lang="en-US" dirty="0" smtClean="0"/>
          </a:p>
          <a:p>
            <a:endParaRPr lang="en-US" dirty="0" smtClean="0"/>
          </a:p>
          <a:p>
            <a:r>
              <a:rPr lang="ru-RU" dirty="0" smtClean="0"/>
              <a:t>Принцип 1 – Тестирование демонстрирует наличие дефектов Тестирование может показать, что дефекты присутствуют, но не может доказать, что их нет. Тестирование снижает вероятность наличия дефектов, находящихся в программном обеспечении, но, даже если дефекты не были обнаружены, это не доказывает его корректности. </a:t>
            </a:r>
            <a:endParaRPr lang="en-US" dirty="0" smtClean="0"/>
          </a:p>
          <a:p>
            <a:endParaRPr lang="en-US" dirty="0" smtClean="0"/>
          </a:p>
          <a:p>
            <a:r>
              <a:rPr lang="ru-RU" dirty="0" smtClean="0"/>
              <a:t>Принцип 2 – Исчерпывающее тестирование недостижимо Полное тестирование с использованием всех комбинаций вводов и предусловий физически невыполнимо, за исключением тривиальных случаев. Вместо исчерпывающего тестирования должны использоваться анализ рисков и расстановка приоритетов, чтобы более точно сфокусировать усилия по тестированию. </a:t>
            </a:r>
            <a:endParaRPr lang="en-US" dirty="0" smtClean="0"/>
          </a:p>
          <a:p>
            <a:endParaRPr lang="en-US" dirty="0" smtClean="0"/>
          </a:p>
          <a:p>
            <a:r>
              <a:rPr lang="ru-RU" dirty="0" smtClean="0"/>
              <a:t>Принцип 3 – Раннее тестирование Чтобы найти дефекты как можно раньше, активности по тестированию должны быть начаты как можно раньше в жизненном цикле разработки программного обеспечения или системы, и должны быть сфокусированы на определенных целях. </a:t>
            </a:r>
            <a:endParaRPr lang="en-US" dirty="0" smtClean="0"/>
          </a:p>
          <a:p>
            <a:endParaRPr lang="en-US" dirty="0" smtClean="0"/>
          </a:p>
          <a:p>
            <a:r>
              <a:rPr lang="ru-RU" dirty="0" smtClean="0"/>
              <a:t>Принцип 4 – Скопление дефектов Усилия тестирования должны быть сосредоточены пропорционально ожидаемой, а позже реальной плотности дефектов по модулям. Как правило, большая часть дефектов, обнаруженных при тестировании или повлекших за собой основное количество сбоев системы, содержится в небольшом количестве модулей. </a:t>
            </a:r>
            <a:endParaRPr lang="en-US" dirty="0" smtClean="0"/>
          </a:p>
          <a:p>
            <a:endParaRPr lang="en-US" dirty="0" smtClean="0"/>
          </a:p>
          <a:p>
            <a:r>
              <a:rPr lang="ru-RU" dirty="0" smtClean="0"/>
              <a:t>Принцип 5 – Парадокс пестицида Если одни и  те же тесты будут прогоняться много раз, в конечном счете этот набор тестовых сценариев больше не будет находить новых дефектов. Чтобы преодолеть этот “парадокс пестицида”, тестовые сценарии должны регулярно рецензироваться и корректироваться, новые тесты должны быть разносторонними, чтобы охватить все компоненты программного обеспечения, или системы, и найти как можно больше дефектов. </a:t>
            </a:r>
            <a:endParaRPr lang="en-US" dirty="0" smtClean="0"/>
          </a:p>
          <a:p>
            <a:endParaRPr lang="en-US" dirty="0" smtClean="0"/>
          </a:p>
          <a:p>
            <a:r>
              <a:rPr lang="ru-RU" dirty="0" smtClean="0"/>
              <a:t>Принцип 6 – Тестирование зависит от контекста Тестирование выполняется по-разному в зависимости от контекста. Например, программное обеспечение, в котором критически важна безопасность, тестируется иначе, чем сайт электронной коммерции. </a:t>
            </a:r>
          </a:p>
          <a:p>
            <a:endParaRPr lang="en-US" dirty="0" smtClean="0"/>
          </a:p>
          <a:p>
            <a:r>
              <a:rPr lang="ru-RU" dirty="0" smtClean="0"/>
              <a:t>Принцип 7 – Заблуждение об отсутствии ошибок. Обнаружение и исправление дефектов не помогут, если созданная система не подходит пользователю и не удовлетворяет его ожиданиям и потребностям.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Активность тестирования, которую легче всего увидеть - это выполнение тестов. Но чтобы быть эффективным и рациональным, планы тестирования должны включать время, которое будет потрачено на планирование тестов, разработку тестовых сценариев, подготовку к выполнению и оценку результатов.</a:t>
            </a:r>
            <a:endParaRPr lang="en-US" dirty="0" smtClean="0"/>
          </a:p>
          <a:p>
            <a:r>
              <a:rPr lang="ru-RU" dirty="0" smtClean="0"/>
              <a:t>Основной процесс тестирования состоит из следующих направлений деятельности: </a:t>
            </a:r>
            <a:endParaRPr lang="en-US" dirty="0" smtClean="0"/>
          </a:p>
          <a:p>
            <a:r>
              <a:rPr lang="ru-RU" dirty="0" smtClean="0"/>
              <a:t> Планирование и управление </a:t>
            </a:r>
            <a:endParaRPr lang="en-US" dirty="0" smtClean="0"/>
          </a:p>
          <a:p>
            <a:r>
              <a:rPr lang="ru-RU" dirty="0" smtClean="0"/>
              <a:t> Анализ и проектирование </a:t>
            </a:r>
            <a:endParaRPr lang="en-US" dirty="0" smtClean="0"/>
          </a:p>
          <a:p>
            <a:r>
              <a:rPr lang="ru-RU" dirty="0" smtClean="0"/>
              <a:t> Внедрение и реализация </a:t>
            </a:r>
            <a:endParaRPr lang="en-US" dirty="0" smtClean="0"/>
          </a:p>
          <a:p>
            <a:r>
              <a:rPr lang="ru-RU" dirty="0" smtClean="0"/>
              <a:t> Оценка критериев выхода и создание отчетов </a:t>
            </a:r>
            <a:endParaRPr lang="en-US" dirty="0" smtClean="0"/>
          </a:p>
          <a:p>
            <a:r>
              <a:rPr lang="ru-RU" dirty="0" smtClean="0"/>
              <a:t> Действия по завершению тестов </a:t>
            </a:r>
            <a:endParaRPr lang="en-US" dirty="0" smtClean="0"/>
          </a:p>
          <a:p>
            <a:endParaRPr lang="en-US" dirty="0" smtClean="0"/>
          </a:p>
          <a:p>
            <a:r>
              <a:rPr lang="ru-RU" dirty="0" smtClean="0"/>
              <a:t>Несмотря на логическую последовательность, действия в процессе могут накладываться друг на друга или происходить одновременно. Для конкретных системы и проекта обычно требуется адаптация этих направлений деятельности.</a:t>
            </a:r>
            <a:endParaRPr lang="en-US" dirty="0" smtClean="0"/>
          </a:p>
          <a:p>
            <a:endParaRPr lang="en-US" dirty="0" smtClean="0"/>
          </a:p>
          <a:p>
            <a:r>
              <a:rPr lang="ru-RU" dirty="0" smtClean="0"/>
              <a:t>Планирование тестирования – это действия, направленные на определение целей тестирования и описание задач тестирования для достижения этих целей и миссии.</a:t>
            </a:r>
            <a:endParaRPr lang="en-US" dirty="0" smtClean="0"/>
          </a:p>
          <a:p>
            <a:r>
              <a:rPr lang="ru-RU" dirty="0" smtClean="0"/>
              <a:t>Управление тестированием – это постоянное сопоставление текущего положения дел с планом и отчетность о состоянии дел, включая отклонения от плана.</a:t>
            </a:r>
            <a:endParaRPr lang="en-US" dirty="0" smtClean="0"/>
          </a:p>
          <a:p>
            <a:endParaRPr lang="en-US" dirty="0" smtClean="0"/>
          </a:p>
          <a:p>
            <a:r>
              <a:rPr lang="ru-RU" dirty="0" smtClean="0"/>
              <a:t>Анализ и проектирование тестов - это деятельность, во время которой общие цели тестирования материализуются в тестовые условия и тестовые сценарии. </a:t>
            </a:r>
            <a:endParaRPr lang="en-US" dirty="0" smtClean="0"/>
          </a:p>
          <a:p>
            <a:endParaRPr lang="en-US" dirty="0" smtClean="0"/>
          </a:p>
          <a:p>
            <a:r>
              <a:rPr lang="ru-RU" dirty="0" smtClean="0"/>
              <a:t>Реализация и выполнение тестов – это деятельность, где процедуры тестирования или автоматизированные сценарии задаются последовательностью тестовых сценариев, а также собирается любая информация, необходимая для выполнения тестов, разворачивается окружающая среда, и запускаются тесты.</a:t>
            </a:r>
            <a:endParaRPr lang="en-US" dirty="0" smtClean="0"/>
          </a:p>
          <a:p>
            <a:endParaRPr lang="en-US" dirty="0" smtClean="0"/>
          </a:p>
          <a:p>
            <a:r>
              <a:rPr lang="ru-RU" dirty="0" smtClean="0"/>
              <a:t>Оценка критериев выхода - это деятельность, где выполнение тестов оценивается согласно определенным целям. Она должна быть выполнена для каждого уровня тестирования</a:t>
            </a:r>
            <a:r>
              <a:rPr lang="en-US" dirty="0" smtClean="0"/>
              <a:t>.</a:t>
            </a:r>
          </a:p>
          <a:p>
            <a:endParaRPr lang="en-US" dirty="0" smtClean="0"/>
          </a:p>
          <a:p>
            <a:r>
              <a:rPr lang="ru-RU" dirty="0" smtClean="0"/>
              <a:t>Действия по завершению тестирования собирают данные о завершенных испытаниях для  объединения опыта, тестового обеспечения, фактов и цифр. Действия по завершению тестирования происходят на тех этапах проекта, когда система программного обеспечения выпущена, тестирование завершено (или прервано), этап был завершен, или релиз по сопровождению был закончен.</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diamail.com.ua/book/6502.html" TargetMode="External"/><Relationship Id="rId3" Type="http://schemas.openxmlformats.org/officeDocument/2006/relationships/hyperlink" Target="http://www.istqb.org/downloads/viewcategory/20.html" TargetMode="External"/><Relationship Id="rId7" Type="http://schemas.openxmlformats.org/officeDocument/2006/relationships/hyperlink" Target="http://adm-lib.ru/programmirovanie/kalbertson-braun-kobb-byistroe-testirovanie.html" TargetMode="External"/><Relationship Id="rId2" Type="http://schemas.openxmlformats.org/officeDocument/2006/relationships/hyperlink" Target="http://www.istqb.org/downloads/viewdownload/16/15.html" TargetMode="External"/><Relationship Id="rId1" Type="http://schemas.openxmlformats.org/officeDocument/2006/relationships/slideLayout" Target="../slideLayouts/slideLayout1.xml"/><Relationship Id="rId6" Type="http://schemas.openxmlformats.org/officeDocument/2006/relationships/hyperlink" Target="http://www.protesting.ru/" TargetMode="External"/><Relationship Id="rId5" Type="http://schemas.openxmlformats.org/officeDocument/2006/relationships/hyperlink" Target="http://testingforall.com/blog/" TargetMode="External"/><Relationship Id="rId4" Type="http://schemas.openxmlformats.org/officeDocument/2006/relationships/hyperlink" Target="http://www.software-testing.ru/" TargetMode="External"/><Relationship Id="rId9" Type="http://schemas.openxmlformats.org/officeDocument/2006/relationships/hyperlink" Target="http://forcoder.ru/testing/testirovanie-obektno-orientirovannogo-programmnogo-obespecheniya-94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Training Introduction</a:t>
            </a:r>
            <a:endParaRPr lang="ru-RU" sz="3500" dirty="0" smtClean="0">
              <a:solidFill>
                <a:schemeClr val="tx1">
                  <a:lumMod val="65000"/>
                  <a:lumOff val="35000"/>
                </a:schemeClr>
              </a:solidFill>
              <a:effectLst>
                <a:outerShdw blurRad="38100" dist="38100" dir="2700000" algn="tl">
                  <a:srgbClr val="000000">
                    <a:alpha val="43137"/>
                  </a:srgbClr>
                </a:outerShdw>
              </a:effectLst>
            </a:endParaRP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Fundamentals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9021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What is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634688" cy="646331"/>
          </a:xfrm>
          <a:prstGeom prst="rect">
            <a:avLst/>
          </a:prstGeom>
        </p:spPr>
        <p:txBody>
          <a:bodyPr wrap="square">
            <a:spAutoFit/>
          </a:bodyPr>
          <a:lstStyle/>
          <a:p>
            <a:r>
              <a:rPr lang="en-US" dirty="0" smtClean="0"/>
              <a:t>Running tests is not  all of the testing activities. Test activities exist before and after test execution </a:t>
            </a:r>
            <a:endParaRPr lang="en-US" dirty="0"/>
          </a:p>
        </p:txBody>
      </p:sp>
      <p:sp>
        <p:nvSpPr>
          <p:cNvPr id="5" name="Rectangle 4"/>
          <p:cNvSpPr/>
          <p:nvPr/>
        </p:nvSpPr>
        <p:spPr>
          <a:xfrm>
            <a:off x="1295400" y="4302388"/>
            <a:ext cx="6477000" cy="369332"/>
          </a:xfrm>
          <a:prstGeom prst="rect">
            <a:avLst/>
          </a:prstGeom>
        </p:spPr>
        <p:txBody>
          <a:bodyPr wrap="square">
            <a:spAutoFit/>
          </a:bodyPr>
          <a:lstStyle/>
          <a:p>
            <a:r>
              <a:rPr lang="en-US" dirty="0" smtClean="0"/>
              <a:t>Debugging and testing are different</a:t>
            </a:r>
            <a:endParaRPr lang="en-US" dirty="0"/>
          </a:p>
        </p:txBody>
      </p:sp>
      <p:sp>
        <p:nvSpPr>
          <p:cNvPr id="6" name="Rectangle 5"/>
          <p:cNvSpPr/>
          <p:nvPr/>
        </p:nvSpPr>
        <p:spPr>
          <a:xfrm>
            <a:off x="1295400" y="3582308"/>
            <a:ext cx="6300936" cy="646331"/>
          </a:xfrm>
          <a:prstGeom prst="rect">
            <a:avLst/>
          </a:prstGeom>
        </p:spPr>
        <p:txBody>
          <a:bodyPr wrap="square">
            <a:spAutoFit/>
          </a:bodyPr>
          <a:lstStyle/>
          <a:p>
            <a:r>
              <a:rPr lang="en-US" dirty="0" smtClean="0"/>
              <a:t>Different viewpoints in testing take different objectives into account</a:t>
            </a:r>
            <a:endParaRPr lang="en-US" dirty="0"/>
          </a:p>
        </p:txBody>
      </p:sp>
      <p:sp>
        <p:nvSpPr>
          <p:cNvPr id="7" name="Rectangle 6"/>
          <p:cNvSpPr/>
          <p:nvPr/>
        </p:nvSpPr>
        <p:spPr>
          <a:xfrm>
            <a:off x="1249680" y="2060848"/>
            <a:ext cx="6346656" cy="1477328"/>
          </a:xfrm>
          <a:prstGeom prst="rect">
            <a:avLst/>
          </a:prstGeom>
        </p:spPr>
        <p:txBody>
          <a:bodyPr wrap="square">
            <a:spAutoFit/>
          </a:bodyPr>
          <a:lstStyle/>
          <a:p>
            <a:r>
              <a:rPr lang="en-US" dirty="0" smtClean="0"/>
              <a:t>Testing can have the following objectives:</a:t>
            </a:r>
          </a:p>
          <a:p>
            <a:pPr>
              <a:buFont typeface="Wingdings" pitchFamily="2" charset="2"/>
              <a:buChar char="Ø"/>
            </a:pPr>
            <a:r>
              <a:rPr lang="en-US" dirty="0" smtClean="0"/>
              <a:t>Finding defects</a:t>
            </a:r>
          </a:p>
          <a:p>
            <a:pPr>
              <a:buFont typeface="Wingdings" pitchFamily="2" charset="2"/>
              <a:buChar char="Ø"/>
            </a:pPr>
            <a:r>
              <a:rPr lang="en-US" dirty="0" smtClean="0"/>
              <a:t>Gaining confidence about the level of quality</a:t>
            </a:r>
          </a:p>
          <a:p>
            <a:pPr>
              <a:buFont typeface="Wingdings" pitchFamily="2" charset="2"/>
              <a:buChar char="Ø"/>
            </a:pPr>
            <a:r>
              <a:rPr lang="en-US" dirty="0" smtClean="0"/>
              <a:t>Providing information for decision-making</a:t>
            </a:r>
          </a:p>
          <a:p>
            <a:pPr>
              <a:buFont typeface="Wingdings" pitchFamily="2" charset="2"/>
              <a:buChar char="Ø"/>
            </a:pPr>
            <a:r>
              <a:rPr lang="en-US" dirty="0" smtClean="0"/>
              <a:t>Preventing defects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71720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443728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4"/>
          <p:cNvSpPr/>
          <p:nvPr/>
        </p:nvSpPr>
        <p:spPr>
          <a:xfrm>
            <a:off x="827584" y="4797152"/>
            <a:ext cx="6624736" cy="1200329"/>
          </a:xfrm>
          <a:prstGeom prst="rect">
            <a:avLst/>
          </a:prstGeom>
        </p:spPr>
        <p:txBody>
          <a:bodyPr wrap="square">
            <a:spAutoFit/>
          </a:bodyPr>
          <a:lstStyle/>
          <a:p>
            <a:r>
              <a:rPr lang="en-US" b="1" u="sng" dirty="0" smtClean="0"/>
              <a:t>Software testing </a:t>
            </a:r>
            <a:r>
              <a:rPr lang="en-US" b="1" dirty="0" smtClean="0"/>
              <a:t>is the set of activities that involves planning and preparing on how to test&amp; what to test the software for and executing software with the intent of finding defects and validating the software against requirements</a:t>
            </a:r>
            <a:endParaRPr lang="en-US" b="1"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646331"/>
          </a:xfrm>
          <a:prstGeom prst="rect">
            <a:avLst/>
          </a:prstGeom>
        </p:spPr>
        <p:txBody>
          <a:bodyPr wrap="square">
            <a:spAutoFit/>
          </a:bodyPr>
          <a:lstStyle/>
          <a:p>
            <a:r>
              <a:rPr lang="en-US" u="sng" dirty="0" smtClean="0"/>
              <a:t>Debugging </a:t>
            </a:r>
            <a:r>
              <a:rPr lang="en-US" dirty="0" smtClean="0"/>
              <a:t>- the process of finding, analyzing and removing the causes of failures in software</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060848"/>
            <a:ext cx="7066736" cy="1200329"/>
          </a:xfrm>
          <a:prstGeom prst="rect">
            <a:avLst/>
          </a:prstGeom>
        </p:spPr>
        <p:txBody>
          <a:bodyPr wrap="square">
            <a:spAutoFit/>
          </a:bodyPr>
          <a:lstStyle/>
          <a:p>
            <a:r>
              <a:rPr lang="en-US" u="sng" dirty="0" smtClean="0"/>
              <a:t>Requirement </a:t>
            </a:r>
            <a:r>
              <a:rPr lang="en-US" dirty="0" smtClean="0"/>
              <a:t>- a condition or capability needed by a user to solve a problem or achieve an objective that must be met or possessed by a system or system component to satisfy a contract, standard, specification, or other formally imposed document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214717"/>
            <a:ext cx="7066736" cy="1200329"/>
          </a:xfrm>
          <a:prstGeom prst="rect">
            <a:avLst/>
          </a:prstGeom>
        </p:spPr>
        <p:txBody>
          <a:bodyPr wrap="square">
            <a:spAutoFit/>
          </a:bodyPr>
          <a:lstStyle/>
          <a:p>
            <a:r>
              <a:rPr lang="en-US" u="sng" dirty="0" smtClean="0"/>
              <a:t>Review </a:t>
            </a:r>
            <a:r>
              <a:rPr lang="en-US" dirty="0" smtClean="0"/>
              <a:t>- an evaluation of a product or project status to ascertain discrepancies from planned results and to recommend improvements. Examples include management review, informal review, technical review, inspection, and walkthrough</a:t>
            </a:r>
            <a:endParaRPr lang="en-US" dirty="0"/>
          </a:p>
        </p:txBody>
      </p:sp>
      <p:sp>
        <p:nvSpPr>
          <p:cNvPr id="24" name="Flowchart: Connector 12"/>
          <p:cNvSpPr/>
          <p:nvPr/>
        </p:nvSpPr>
        <p:spPr>
          <a:xfrm>
            <a:off x="899592" y="33573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1200329"/>
          </a:xfrm>
          <a:prstGeom prst="rect">
            <a:avLst/>
          </a:prstGeom>
        </p:spPr>
        <p:txBody>
          <a:bodyPr wrap="square">
            <a:spAutoFit/>
          </a:bodyPr>
          <a:lstStyle/>
          <a:p>
            <a:r>
              <a:rPr lang="en-US" u="sng" dirty="0" smtClean="0"/>
              <a:t>Test case </a:t>
            </a:r>
            <a:r>
              <a:rPr lang="en-US" dirty="0" smtClean="0"/>
              <a:t>- a set of input values, execution preconditions, expected results and execution post conditions, developed for a particular objective or test condition, such as to exercise a particular program path or to verify compliance with a specific requirement</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7" name="Rectangle 3"/>
          <p:cNvSpPr/>
          <p:nvPr/>
        </p:nvSpPr>
        <p:spPr>
          <a:xfrm>
            <a:off x="1249680" y="1340768"/>
            <a:ext cx="6634688" cy="1477328"/>
          </a:xfrm>
          <a:prstGeom prst="rect">
            <a:avLst/>
          </a:prstGeom>
        </p:spPr>
        <p:txBody>
          <a:bodyPr wrap="square">
            <a:spAutoFit/>
          </a:bodyPr>
          <a:lstStyle/>
          <a:p>
            <a:r>
              <a:rPr lang="en-US" u="sng" dirty="0" smtClean="0"/>
              <a:t>Testing </a:t>
            </a:r>
            <a:r>
              <a:rPr lang="en-US" dirty="0" smtClean="0"/>
              <a:t>- the process consisting of all life cycle activities, both static and dynamic, concerned with planning, preparation and evaluation of software products and related work products to determine that they satisfy specified requirements, to demonstrate that they are fit for purpose and to detect defects</a:t>
            </a:r>
            <a:endParaRPr lang="en-US" dirty="0"/>
          </a:p>
        </p:txBody>
      </p:sp>
      <p:sp>
        <p:nvSpPr>
          <p:cNvPr id="28" name="Flowchart: Connector 12"/>
          <p:cNvSpPr/>
          <p:nvPr/>
        </p:nvSpPr>
        <p:spPr>
          <a:xfrm>
            <a:off x="889640" y="148339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Rectangle 3"/>
          <p:cNvSpPr/>
          <p:nvPr/>
        </p:nvSpPr>
        <p:spPr>
          <a:xfrm>
            <a:off x="1249680" y="2852936"/>
            <a:ext cx="6634688" cy="646331"/>
          </a:xfrm>
          <a:prstGeom prst="rect">
            <a:avLst/>
          </a:prstGeom>
        </p:spPr>
        <p:txBody>
          <a:bodyPr wrap="square">
            <a:spAutoFit/>
          </a:bodyPr>
          <a:lstStyle/>
          <a:p>
            <a:r>
              <a:rPr lang="en-US" u="sng" dirty="0" smtClean="0"/>
              <a:t>Test objective </a:t>
            </a:r>
            <a:r>
              <a:rPr lang="en-US" dirty="0" smtClean="0"/>
              <a:t>- a reason or purpose for designing and executing a test</a:t>
            </a:r>
            <a:endParaRPr lang="en-US" dirty="0"/>
          </a:p>
        </p:txBody>
      </p:sp>
      <p:sp>
        <p:nvSpPr>
          <p:cNvPr id="15" name="Flowchart: Connector 12"/>
          <p:cNvSpPr/>
          <p:nvPr/>
        </p:nvSpPr>
        <p:spPr>
          <a:xfrm>
            <a:off x="889640" y="299555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9975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Seven Testing Principles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Principle 1 – Testing shows presence of defects </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Principle 4 – Defect clustering </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Principle 3 – Early testing </a:t>
            </a:r>
            <a:endParaRPr lang="en-US" dirty="0"/>
          </a:p>
        </p:txBody>
      </p:sp>
      <p:sp>
        <p:nvSpPr>
          <p:cNvPr id="7" name="Rectangle 6"/>
          <p:cNvSpPr/>
          <p:nvPr/>
        </p:nvSpPr>
        <p:spPr>
          <a:xfrm>
            <a:off x="1249680" y="1916668"/>
            <a:ext cx="4385881" cy="369332"/>
          </a:xfrm>
          <a:prstGeom prst="rect">
            <a:avLst/>
          </a:prstGeom>
        </p:spPr>
        <p:txBody>
          <a:bodyPr wrap="none">
            <a:spAutoFit/>
          </a:bodyPr>
          <a:lstStyle/>
          <a:p>
            <a:r>
              <a:rPr lang="en-US" dirty="0" smtClean="0"/>
              <a:t>Principle 2 – Exhaustive testing is impossible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211796"/>
            <a:ext cx="6477000" cy="369332"/>
          </a:xfrm>
          <a:prstGeom prst="rect">
            <a:avLst/>
          </a:prstGeom>
        </p:spPr>
        <p:txBody>
          <a:bodyPr wrap="square">
            <a:spAutoFit/>
          </a:bodyPr>
          <a:lstStyle/>
          <a:p>
            <a:r>
              <a:rPr lang="en-US" dirty="0" smtClean="0"/>
              <a:t>Principle 6 – Testing is context dependent </a:t>
            </a:r>
            <a:endParaRPr lang="en-US" dirty="0"/>
          </a:p>
        </p:txBody>
      </p:sp>
      <p:sp>
        <p:nvSpPr>
          <p:cNvPr id="18" name="Flowchart: Connector 17"/>
          <p:cNvSpPr/>
          <p:nvPr/>
        </p:nvSpPr>
        <p:spPr>
          <a:xfrm>
            <a:off x="944742" y="43657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Principle 5 – Pesticide paradox </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16"/>
          <p:cNvSpPr/>
          <p:nvPr/>
        </p:nvSpPr>
        <p:spPr>
          <a:xfrm>
            <a:off x="1322258" y="4715852"/>
            <a:ext cx="6477000" cy="369332"/>
          </a:xfrm>
          <a:prstGeom prst="rect">
            <a:avLst/>
          </a:prstGeom>
        </p:spPr>
        <p:txBody>
          <a:bodyPr wrap="square">
            <a:spAutoFit/>
          </a:bodyPr>
          <a:lstStyle/>
          <a:p>
            <a:r>
              <a:rPr lang="en-US" dirty="0" smtClean="0"/>
              <a:t>Principle 7 – Absence-of-errors fallacy </a:t>
            </a:r>
            <a:endParaRPr lang="en-US" dirty="0"/>
          </a:p>
        </p:txBody>
      </p:sp>
      <p:sp>
        <p:nvSpPr>
          <p:cNvPr id="22" name="Flowchart: Connector 17"/>
          <p:cNvSpPr/>
          <p:nvPr/>
        </p:nvSpPr>
        <p:spPr>
          <a:xfrm>
            <a:off x="971600" y="486980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9820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Test Process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Test planning and control</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Evaluating exit criteria and reporting</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Test implementation and execution</a:t>
            </a:r>
            <a:endParaRPr lang="en-US" dirty="0"/>
          </a:p>
        </p:txBody>
      </p:sp>
      <p:sp>
        <p:nvSpPr>
          <p:cNvPr id="7" name="Rectangle 6"/>
          <p:cNvSpPr/>
          <p:nvPr/>
        </p:nvSpPr>
        <p:spPr>
          <a:xfrm>
            <a:off x="1249680" y="1916668"/>
            <a:ext cx="2410083" cy="369332"/>
          </a:xfrm>
          <a:prstGeom prst="rect">
            <a:avLst/>
          </a:prstGeom>
        </p:spPr>
        <p:txBody>
          <a:bodyPr wrap="none">
            <a:spAutoFit/>
          </a:bodyPr>
          <a:lstStyle/>
          <a:p>
            <a:r>
              <a:rPr lang="en-US" dirty="0" smtClean="0"/>
              <a:t>Test analysis and design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Test closure activities</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2492896"/>
            <a:ext cx="7066736" cy="2031325"/>
          </a:xfrm>
          <a:prstGeom prst="rect">
            <a:avLst/>
          </a:prstGeom>
        </p:spPr>
        <p:txBody>
          <a:bodyPr wrap="square">
            <a:spAutoFit/>
          </a:bodyPr>
          <a:lstStyle/>
          <a:p>
            <a:r>
              <a:rPr lang="en-US" u="sng" dirty="0" smtClean="0"/>
              <a:t>Test plan</a:t>
            </a:r>
            <a:r>
              <a:rPr lang="en-US" dirty="0" smtClean="0"/>
              <a:t>- a document describing the scope, approach, resources and schedule of intended test activities. It identifies amongst others test items, the features to be tested, the testing tasks, who will do each task, degree of tester independence, the test environment, the test design techniques and entry and exit criteria to be used, and the rationale for their choice, and any risks requiring contingency planning. It is a record of the test planning process</a:t>
            </a:r>
            <a:endParaRPr lang="en-US" dirty="0"/>
          </a:p>
        </p:txBody>
      </p:sp>
      <p:sp>
        <p:nvSpPr>
          <p:cNvPr id="22" name="Flowchart: Connector 12"/>
          <p:cNvSpPr/>
          <p:nvPr/>
        </p:nvSpPr>
        <p:spPr>
          <a:xfrm>
            <a:off x="899592" y="2635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1556792"/>
            <a:ext cx="7066736" cy="646331"/>
          </a:xfrm>
          <a:prstGeom prst="rect">
            <a:avLst/>
          </a:prstGeom>
        </p:spPr>
        <p:txBody>
          <a:bodyPr wrap="square">
            <a:spAutoFit/>
          </a:bodyPr>
          <a:lstStyle/>
          <a:p>
            <a:r>
              <a:rPr lang="en-US" u="sng" dirty="0" smtClean="0"/>
              <a:t>Test policy </a:t>
            </a:r>
            <a:r>
              <a:rPr lang="en-US" dirty="0" smtClean="0"/>
              <a:t>- a high level document describing the principles, approach and major objectives of the organization regarding testing</a:t>
            </a:r>
            <a:endParaRPr lang="en-US" dirty="0"/>
          </a:p>
        </p:txBody>
      </p:sp>
      <p:sp>
        <p:nvSpPr>
          <p:cNvPr id="12" name="Flowchart: Connector 12"/>
          <p:cNvSpPr/>
          <p:nvPr/>
        </p:nvSpPr>
        <p:spPr>
          <a:xfrm>
            <a:off x="889640" y="16994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3" name="Rectangle 3"/>
          <p:cNvSpPr/>
          <p:nvPr/>
        </p:nvSpPr>
        <p:spPr>
          <a:xfrm>
            <a:off x="1259632" y="1412776"/>
            <a:ext cx="7066736" cy="923330"/>
          </a:xfrm>
          <a:prstGeom prst="rect">
            <a:avLst/>
          </a:prstGeom>
        </p:spPr>
        <p:txBody>
          <a:bodyPr wrap="square">
            <a:spAutoFit/>
          </a:bodyPr>
          <a:lstStyle/>
          <a:p>
            <a:r>
              <a:rPr lang="en-US" u="sng" dirty="0" smtClean="0"/>
              <a:t>Test procedure (test procedure </a:t>
            </a:r>
            <a:r>
              <a:rPr lang="en-US" u="sng" dirty="0" err="1" smtClean="0"/>
              <a:t>spacification</a:t>
            </a:r>
            <a:r>
              <a:rPr lang="en-US" u="sng" dirty="0" smtClean="0"/>
              <a:t>) </a:t>
            </a:r>
            <a:r>
              <a:rPr lang="en-US" dirty="0" smtClean="0"/>
              <a:t>- a document specifying a sequence of actions for the execution of a test. Also known as test script or manual test script</a:t>
            </a:r>
            <a:endParaRPr lang="en-US" dirty="0"/>
          </a:p>
        </p:txBody>
      </p:sp>
      <p:sp>
        <p:nvSpPr>
          <p:cNvPr id="24" name="Flowchart: Connector 12"/>
          <p:cNvSpPr/>
          <p:nvPr/>
        </p:nvSpPr>
        <p:spPr>
          <a:xfrm>
            <a:off x="899592" y="15553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2492896"/>
            <a:ext cx="7354768" cy="1754326"/>
          </a:xfrm>
          <a:prstGeom prst="rect">
            <a:avLst/>
          </a:prstGeom>
        </p:spPr>
        <p:txBody>
          <a:bodyPr wrap="square">
            <a:spAutoFit/>
          </a:bodyPr>
          <a:lstStyle/>
          <a:p>
            <a:r>
              <a:rPr lang="en-US" u="sng" dirty="0" smtClean="0"/>
              <a:t>Exit criteria </a:t>
            </a:r>
            <a:r>
              <a:rPr lang="en-US" dirty="0" smtClean="0"/>
              <a:t>- the set of generic and specific conditions, agreed upon with the stakeholders, for permitting a process to be officially completed. The purpose of exit criteria is to prevent a task from being considered completed when there are still outstanding parts of the task which have not been finished. Exit criteria are used to report against and to plan when to stop testing</a:t>
            </a:r>
            <a:endParaRPr lang="en-US" dirty="0"/>
          </a:p>
        </p:txBody>
      </p:sp>
      <p:sp>
        <p:nvSpPr>
          <p:cNvPr id="12" name="Flowchart: Connector 12"/>
          <p:cNvSpPr/>
          <p:nvPr/>
        </p:nvSpPr>
        <p:spPr>
          <a:xfrm>
            <a:off x="944741" y="261826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1894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Tests designed by the person(s) who wrote the software under test (low level of independence)</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369332"/>
          </a:xfrm>
          <a:prstGeom prst="rect">
            <a:avLst/>
          </a:prstGeom>
        </p:spPr>
        <p:txBody>
          <a:bodyPr wrap="square">
            <a:spAutoFit/>
          </a:bodyPr>
          <a:lstStyle/>
          <a:p>
            <a:r>
              <a:rPr lang="en-US" b="1" dirty="0" smtClean="0"/>
              <a:t>Levels of testing independence from low to high</a:t>
            </a:r>
          </a:p>
        </p:txBody>
      </p:sp>
      <p:sp>
        <p:nvSpPr>
          <p:cNvPr id="8" name="Rectangle 18"/>
          <p:cNvSpPr/>
          <p:nvPr/>
        </p:nvSpPr>
        <p:spPr>
          <a:xfrm>
            <a:off x="1295400" y="2708920"/>
            <a:ext cx="6444952" cy="646331"/>
          </a:xfrm>
          <a:prstGeom prst="rect">
            <a:avLst/>
          </a:prstGeom>
        </p:spPr>
        <p:txBody>
          <a:bodyPr wrap="square">
            <a:spAutoFit/>
          </a:bodyPr>
          <a:lstStyle/>
          <a:p>
            <a:r>
              <a:rPr lang="en-US" dirty="0" smtClean="0"/>
              <a:t>Tests designed by another person(s) (e.g., from the development team)</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284984"/>
            <a:ext cx="6444952" cy="923330"/>
          </a:xfrm>
          <a:prstGeom prst="rect">
            <a:avLst/>
          </a:prstGeom>
        </p:spPr>
        <p:txBody>
          <a:bodyPr wrap="square">
            <a:spAutoFit/>
          </a:bodyPr>
          <a:lstStyle/>
          <a:p>
            <a:r>
              <a:rPr lang="en-US" dirty="0" smtClean="0"/>
              <a:t>Tests designed by a person(s) from a different organizational group (e.g., an independent test team) or test specialists (e.g., usability or performance test specialists)</a:t>
            </a:r>
            <a:endParaRPr lang="en-US" dirty="0"/>
          </a:p>
        </p:txBody>
      </p:sp>
      <p:sp>
        <p:nvSpPr>
          <p:cNvPr id="11" name="Flowchart: Connector 19"/>
          <p:cNvSpPr/>
          <p:nvPr/>
        </p:nvSpPr>
        <p:spPr>
          <a:xfrm>
            <a:off x="944740" y="34198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Tests designed by a person(s) from a different organization or company (i.e. outsourcing or certification by an external body)</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50795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Start with collaboration rather than battles – remind everyone of the common goal of better quality</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646331"/>
          </a:xfrm>
          <a:prstGeom prst="rect">
            <a:avLst/>
          </a:prstGeom>
        </p:spPr>
        <p:txBody>
          <a:bodyPr wrap="square">
            <a:spAutoFit/>
          </a:bodyPr>
          <a:lstStyle/>
          <a:p>
            <a:r>
              <a:rPr lang="en-US" b="1" dirty="0" smtClean="0"/>
              <a:t>Ways to improve communication and relationships between testers and others</a:t>
            </a:r>
          </a:p>
        </p:txBody>
      </p:sp>
      <p:sp>
        <p:nvSpPr>
          <p:cNvPr id="8" name="Rectangle 18"/>
          <p:cNvSpPr/>
          <p:nvPr/>
        </p:nvSpPr>
        <p:spPr>
          <a:xfrm>
            <a:off x="1295400" y="2708920"/>
            <a:ext cx="6444952" cy="923330"/>
          </a:xfrm>
          <a:prstGeom prst="rect">
            <a:avLst/>
          </a:prstGeom>
        </p:spPr>
        <p:txBody>
          <a:bodyPr wrap="square">
            <a:spAutoFit/>
          </a:bodyPr>
          <a:lstStyle/>
          <a:p>
            <a:r>
              <a:rPr lang="en-US" dirty="0" smtClean="0"/>
              <a:t>Communicate findings on the product in a neutral, fact-focused way without criticizing the person who created it, for example, write objective and factual incident reports and review findings</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585790"/>
            <a:ext cx="6444952" cy="646331"/>
          </a:xfrm>
          <a:prstGeom prst="rect">
            <a:avLst/>
          </a:prstGeom>
        </p:spPr>
        <p:txBody>
          <a:bodyPr wrap="square">
            <a:spAutoFit/>
          </a:bodyPr>
          <a:lstStyle/>
          <a:p>
            <a:r>
              <a:rPr lang="en-US" dirty="0" smtClean="0"/>
              <a:t>Try to understand how the other person feels and why they react as they do</a:t>
            </a:r>
            <a:endParaRPr lang="en-US" dirty="0"/>
          </a:p>
        </p:txBody>
      </p:sp>
      <p:sp>
        <p:nvSpPr>
          <p:cNvPr id="11" name="Flowchart: Connector 19"/>
          <p:cNvSpPr/>
          <p:nvPr/>
        </p:nvSpPr>
        <p:spPr>
          <a:xfrm>
            <a:off x="944740" y="372068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Confirm that the other person has understood what you have said and vice versa</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838662" cy="646331"/>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Code of Ethics</a:t>
            </a:r>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PUBLIC - Certified software testers shall act consistently with the public interest </a:t>
            </a:r>
            <a:endParaRPr lang="en-US" dirty="0"/>
          </a:p>
        </p:txBody>
      </p:sp>
      <p:sp>
        <p:nvSpPr>
          <p:cNvPr id="6" name="Rectangle 5"/>
          <p:cNvSpPr/>
          <p:nvPr/>
        </p:nvSpPr>
        <p:spPr>
          <a:xfrm>
            <a:off x="1295400" y="2924944"/>
            <a:ext cx="6804992" cy="923330"/>
          </a:xfrm>
          <a:prstGeom prst="rect">
            <a:avLst/>
          </a:prstGeom>
        </p:spPr>
        <p:txBody>
          <a:bodyPr wrap="square">
            <a:spAutoFit/>
          </a:bodyPr>
          <a:lstStyle/>
          <a:p>
            <a:r>
              <a:rPr lang="en-US" dirty="0" smtClean="0"/>
              <a:t>PRODUCT - Certified software testers shall ensure that the deliverables they provide (on the products and systems they test) meet the highest professional standards possible </a:t>
            </a:r>
            <a:endParaRPr lang="en-US" dirty="0"/>
          </a:p>
        </p:txBody>
      </p:sp>
      <p:sp>
        <p:nvSpPr>
          <p:cNvPr id="7" name="Rectangle 6"/>
          <p:cNvSpPr/>
          <p:nvPr/>
        </p:nvSpPr>
        <p:spPr>
          <a:xfrm>
            <a:off x="1259632" y="1988840"/>
            <a:ext cx="7128792" cy="923330"/>
          </a:xfrm>
          <a:prstGeom prst="rect">
            <a:avLst/>
          </a:prstGeom>
        </p:spPr>
        <p:txBody>
          <a:bodyPr wrap="square">
            <a:spAutoFit/>
          </a:bodyPr>
          <a:lstStyle/>
          <a:p>
            <a:r>
              <a:rPr lang="en-US" dirty="0" smtClean="0"/>
              <a:t>CLIENT AND EMPLOYER - Certified software testers shall act in a manner that is in the best interests of their client and employer, consistent with the public interest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05984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581128"/>
            <a:ext cx="6477000" cy="923330"/>
          </a:xfrm>
          <a:prstGeom prst="rect">
            <a:avLst/>
          </a:prstGeom>
        </p:spPr>
        <p:txBody>
          <a:bodyPr wrap="square">
            <a:spAutoFit/>
          </a:bodyPr>
          <a:lstStyle/>
          <a:p>
            <a:r>
              <a:rPr lang="en-US" dirty="0" smtClean="0"/>
              <a:t>MANAGEMENT - Certified software test managers and leaders shall subscribe to and promote an ethical approach to the management of software testing </a:t>
            </a:r>
            <a:endParaRPr lang="en-US" dirty="0"/>
          </a:p>
        </p:txBody>
      </p:sp>
      <p:sp>
        <p:nvSpPr>
          <p:cNvPr id="18" name="Flowchart: Connector 17"/>
          <p:cNvSpPr/>
          <p:nvPr/>
        </p:nvSpPr>
        <p:spPr>
          <a:xfrm>
            <a:off x="944742" y="473507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933056"/>
            <a:ext cx="6660976" cy="646331"/>
          </a:xfrm>
          <a:prstGeom prst="rect">
            <a:avLst/>
          </a:prstGeom>
        </p:spPr>
        <p:txBody>
          <a:bodyPr wrap="square">
            <a:spAutoFit/>
          </a:bodyPr>
          <a:lstStyle/>
          <a:p>
            <a:r>
              <a:rPr lang="en-US" dirty="0" smtClean="0"/>
              <a:t>JUDGMENT- Certified software testers shall maintain integrity and independence in their professional judgment </a:t>
            </a:r>
            <a:endParaRPr lang="en-US" dirty="0"/>
          </a:p>
        </p:txBody>
      </p:sp>
      <p:sp>
        <p:nvSpPr>
          <p:cNvPr id="20" name="Flowchart: Connector 19"/>
          <p:cNvSpPr/>
          <p:nvPr/>
        </p:nvSpPr>
        <p:spPr>
          <a:xfrm>
            <a:off x="944740" y="40679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9864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me</a:t>
            </a:r>
          </a:p>
        </p:txBody>
      </p:sp>
      <p:sp>
        <p:nvSpPr>
          <p:cNvPr id="4" name="Rectangle 3"/>
          <p:cNvSpPr/>
          <p:nvPr/>
        </p:nvSpPr>
        <p:spPr>
          <a:xfrm>
            <a:off x="2195736" y="1268760"/>
            <a:ext cx="4752528" cy="646331"/>
          </a:xfrm>
          <a:prstGeom prst="rect">
            <a:avLst/>
          </a:prstGeom>
        </p:spPr>
        <p:txBody>
          <a:bodyPr wrap="square">
            <a:spAutoFit/>
          </a:bodyPr>
          <a:lstStyle/>
          <a:p>
            <a:pPr algn="ctr"/>
            <a:r>
              <a:rPr lang="en-US" sz="3600" b="1" dirty="0" smtClean="0"/>
              <a:t>Inna </a:t>
            </a:r>
            <a:r>
              <a:rPr lang="en-US" sz="3600" b="1" dirty="0" err="1" smtClean="0"/>
              <a:t>Marchenko</a:t>
            </a:r>
            <a:endParaRPr lang="en-US" sz="3600" b="1" dirty="0"/>
          </a:p>
        </p:txBody>
      </p:sp>
      <p:sp>
        <p:nvSpPr>
          <p:cNvPr id="5" name="Rectangle 4"/>
          <p:cNvSpPr/>
          <p:nvPr/>
        </p:nvSpPr>
        <p:spPr>
          <a:xfrm>
            <a:off x="2915816" y="1916832"/>
            <a:ext cx="3456384" cy="584775"/>
          </a:xfrm>
          <a:prstGeom prst="rect">
            <a:avLst/>
          </a:prstGeom>
        </p:spPr>
        <p:txBody>
          <a:bodyPr wrap="square">
            <a:spAutoFit/>
          </a:bodyPr>
          <a:lstStyle/>
          <a:p>
            <a:pPr algn="ctr"/>
            <a: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kinnao@ua.fm</a:t>
            </a:r>
            <a:b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br>
            <a:r>
              <a:rPr lang="en-US" sz="1600"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099-256-84-18</a:t>
            </a:r>
            <a:endParaRPr lang="en-US" dirty="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475656" y="2924944"/>
            <a:ext cx="6408712" cy="2246769"/>
          </a:xfrm>
          <a:prstGeom prst="rect">
            <a:avLst/>
          </a:prstGeom>
        </p:spPr>
        <p:txBody>
          <a:bodyPr wrap="square">
            <a:spAutoFit/>
          </a:bodyPr>
          <a:lstStyle/>
          <a:p>
            <a:pPr algn="ctr"/>
            <a:r>
              <a:rPr lang="en-US" sz="2000" b="1" dirty="0" smtClean="0"/>
              <a:t>Experience</a:t>
            </a:r>
            <a:r>
              <a:rPr lang="ru-RU" sz="2000" dirty="0" smtClean="0"/>
              <a:t>:</a:t>
            </a:r>
            <a:endParaRPr lang="en-US" sz="2000" dirty="0" smtClean="0"/>
          </a:p>
          <a:p>
            <a:pPr algn="ctr"/>
            <a:endParaRPr lang="ru-RU" sz="2000" dirty="0" smtClean="0"/>
          </a:p>
          <a:p>
            <a:pPr>
              <a:buFont typeface="Wingdings" pitchFamily="2" charset="2"/>
              <a:buChar char="ü"/>
            </a:pPr>
            <a:r>
              <a:rPr lang="ru-RU" sz="2000" i="1" dirty="0" smtClean="0"/>
              <a:t> </a:t>
            </a:r>
            <a:r>
              <a:rPr lang="en-US" sz="2000" i="1" dirty="0" smtClean="0"/>
              <a:t>Sitecore Ukraine, QA Department Manager, 2006-2010</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smtClean="0"/>
              <a:t>ITG Ukraine, Product Specialist, 2005-2006</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err="1" smtClean="0"/>
              <a:t>Apriorit</a:t>
            </a:r>
            <a:r>
              <a:rPr lang="en-US" sz="2000" i="1" dirty="0" smtClean="0"/>
              <a:t>, Tester, 2004-2005</a:t>
            </a:r>
            <a:endParaRPr lang="en-US" sz="2000" i="1" dirty="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859216" cy="646331"/>
          </a:xfrm>
          <a:prstGeom prst="rect">
            <a:avLst/>
          </a:prstGeom>
          <a:noFill/>
        </p:spPr>
        <p:txBody>
          <a:bodyPr wrap="square" rtlCol="0">
            <a:spAutoFit/>
          </a:bodyPr>
          <a:lstStyle/>
          <a:p>
            <a:r>
              <a:rPr lang="en-US" sz="3600" dirty="0" smtClean="0">
                <a:solidFill>
                  <a:schemeClr val="tx1">
                    <a:lumMod val="65000"/>
                    <a:lumOff val="35000"/>
                  </a:schemeClr>
                </a:solidFill>
                <a:effectLst>
                  <a:outerShdw blurRad="38100" dist="38100" dir="2700000" algn="tl">
                    <a:srgbClr val="000000">
                      <a:alpha val="43137"/>
                    </a:srgbClr>
                  </a:outerShdw>
                </a:effectLst>
              </a:rPr>
              <a:t>Code of Ethics (continuation)</a:t>
            </a:r>
            <a:endParaRPr lang="en-US" sz="3600" dirty="0"/>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PROFESSION - Certified software testers shall advance the integrity and reputation of the profession consistent with the public interest </a:t>
            </a:r>
            <a:endParaRPr lang="en-US" dirty="0"/>
          </a:p>
        </p:txBody>
      </p:sp>
      <p:sp>
        <p:nvSpPr>
          <p:cNvPr id="7" name="Rectangle 6"/>
          <p:cNvSpPr/>
          <p:nvPr/>
        </p:nvSpPr>
        <p:spPr>
          <a:xfrm>
            <a:off x="1259632" y="1988840"/>
            <a:ext cx="7128792" cy="646331"/>
          </a:xfrm>
          <a:prstGeom prst="rect">
            <a:avLst/>
          </a:prstGeom>
        </p:spPr>
        <p:txBody>
          <a:bodyPr wrap="square">
            <a:spAutoFit/>
          </a:bodyPr>
          <a:lstStyle/>
          <a:p>
            <a:r>
              <a:rPr lang="en-US" dirty="0" smtClean="0"/>
              <a:t>COLLEAGUES - Certified software testers shall be fair to and supportive of their colleagues, and promote cooperation with software developers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6"/>
          <p:cNvSpPr/>
          <p:nvPr/>
        </p:nvSpPr>
        <p:spPr>
          <a:xfrm>
            <a:off x="1259632" y="2636912"/>
            <a:ext cx="7128792" cy="923330"/>
          </a:xfrm>
          <a:prstGeom prst="rect">
            <a:avLst/>
          </a:prstGeom>
        </p:spPr>
        <p:txBody>
          <a:bodyPr wrap="square">
            <a:spAutoFit/>
          </a:bodyPr>
          <a:lstStyle/>
          <a:p>
            <a:r>
              <a:rPr lang="en-US" dirty="0" smtClean="0"/>
              <a:t>SELF - Certified software testers shall participate in lifelong learning regarding the practice of their profession and shall promote an ethical approach to the practice of the profession</a:t>
            </a:r>
            <a:endParaRPr lang="en-US" dirty="0"/>
          </a:p>
        </p:txBody>
      </p:sp>
      <p:sp>
        <p:nvSpPr>
          <p:cNvPr id="21" name="Flowchart: Connector 13"/>
          <p:cNvSpPr/>
          <p:nvPr/>
        </p:nvSpPr>
        <p:spPr>
          <a:xfrm>
            <a:off x="931779" y="2762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646331"/>
          </a:xfrm>
          <a:prstGeom prst="rect">
            <a:avLst/>
          </a:prstGeom>
        </p:spPr>
        <p:txBody>
          <a:bodyPr wrap="square">
            <a:spAutoFit/>
          </a:bodyPr>
          <a:lstStyle/>
          <a:p>
            <a:r>
              <a:rPr lang="en-US" b="1" dirty="0" smtClean="0"/>
              <a:t>Think about testing of any household appliances</a:t>
            </a:r>
            <a:r>
              <a:rPr lang="ru-RU" b="1" dirty="0" smtClean="0"/>
              <a:t>. </a:t>
            </a:r>
            <a:r>
              <a:rPr lang="en-US" b="1" dirty="0" smtClean="0"/>
              <a:t>Think which aspects of its work can be tested and which cannot</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the terms from the lesson:</a:t>
            </a:r>
          </a:p>
          <a:p>
            <a:r>
              <a:rPr lang="en-US" b="1" dirty="0" smtClean="0"/>
              <a:t> </a:t>
            </a:r>
            <a:r>
              <a:rPr lang="en-US" b="1" i="1" dirty="0" smtClean="0"/>
              <a:t>bug, error, failure, quality, risk, debugging, requirement, review, test case, testing, test plan</a:t>
            </a:r>
            <a:endParaRPr lang="en-US" b="1" i="1" dirty="0"/>
          </a:p>
        </p:txBody>
      </p:sp>
      <p:sp>
        <p:nvSpPr>
          <p:cNvPr id="7" name="Rectangle 1"/>
          <p:cNvSpPr/>
          <p:nvPr/>
        </p:nvSpPr>
        <p:spPr>
          <a:xfrm>
            <a:off x="3203848" y="5229200"/>
            <a:ext cx="3960440" cy="646331"/>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51609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the training</a:t>
            </a:r>
          </a:p>
        </p:txBody>
      </p:sp>
      <p:sp>
        <p:nvSpPr>
          <p:cNvPr id="6" name="Rectangle 5"/>
          <p:cNvSpPr/>
          <p:nvPr/>
        </p:nvSpPr>
        <p:spPr>
          <a:xfrm>
            <a:off x="1475656" y="1412776"/>
            <a:ext cx="6408712" cy="4708981"/>
          </a:xfrm>
          <a:prstGeom prst="rect">
            <a:avLst/>
          </a:prstGeom>
        </p:spPr>
        <p:txBody>
          <a:bodyPr wrap="square">
            <a:spAutoFit/>
          </a:bodyPr>
          <a:lstStyle/>
          <a:p>
            <a:r>
              <a:rPr lang="en-US" sz="2000" b="1" dirty="0" smtClean="0"/>
              <a:t>Aimed at:</a:t>
            </a:r>
          </a:p>
          <a:p>
            <a:pPr lvl="1">
              <a:buFont typeface="Wingdings" pitchFamily="2" charset="2"/>
              <a:buChar char="Ø"/>
            </a:pPr>
            <a:r>
              <a:rPr lang="en-US" sz="2000" i="1" dirty="0" smtClean="0"/>
              <a:t>New in IT and going to work as a software tester</a:t>
            </a:r>
          </a:p>
          <a:p>
            <a:pPr lvl="1">
              <a:buFont typeface="Wingdings" pitchFamily="2" charset="2"/>
              <a:buChar char="Ø"/>
            </a:pPr>
            <a:r>
              <a:rPr lang="en-US" sz="2000" i="1" dirty="0" smtClean="0"/>
              <a:t>Anyone who involved in software development and wish to know more about testers’ work</a:t>
            </a:r>
          </a:p>
          <a:p>
            <a:endParaRPr lang="en-US" sz="2000" i="1" dirty="0" smtClean="0"/>
          </a:p>
          <a:p>
            <a:r>
              <a:rPr lang="en-US" sz="2000" b="1" dirty="0" smtClean="0"/>
              <a:t>Benefits:</a:t>
            </a:r>
          </a:p>
          <a:p>
            <a:pPr lvl="1">
              <a:buFont typeface="Wingdings" pitchFamily="2" charset="2"/>
              <a:buChar char="Ø"/>
            </a:pPr>
            <a:r>
              <a:rPr lang="en-US" sz="2000" i="1" dirty="0" smtClean="0"/>
              <a:t>Basic knowledge in software testing</a:t>
            </a:r>
            <a:endParaRPr lang="ru-RU" sz="2000" i="1" dirty="0" smtClean="0"/>
          </a:p>
          <a:p>
            <a:pPr lvl="1">
              <a:buFont typeface="Wingdings" pitchFamily="2" charset="2"/>
              <a:buChar char="Ø"/>
            </a:pPr>
            <a:r>
              <a:rPr lang="en-US" sz="2000" i="1" dirty="0" smtClean="0"/>
              <a:t>Practical skills</a:t>
            </a:r>
          </a:p>
          <a:p>
            <a:pPr lvl="1">
              <a:buFont typeface="Wingdings" pitchFamily="2" charset="2"/>
              <a:buChar char="Ø"/>
            </a:pPr>
            <a:r>
              <a:rPr lang="en-US" sz="2000" i="1" dirty="0" smtClean="0"/>
              <a:t>Help with interview to get a software tester position</a:t>
            </a:r>
          </a:p>
          <a:p>
            <a:pPr lvl="1">
              <a:buFont typeface="Wingdings" pitchFamily="2" charset="2"/>
              <a:buChar char="Ø"/>
            </a:pPr>
            <a:r>
              <a:rPr lang="en-US" sz="2000" i="1" dirty="0" smtClean="0"/>
              <a:t>Base for further improvement</a:t>
            </a:r>
            <a:r>
              <a:rPr lang="ru-RU" sz="2000" i="1" dirty="0" smtClean="0"/>
              <a:t> </a:t>
            </a:r>
            <a:r>
              <a:rPr lang="en-US" sz="2000" i="1" dirty="0" smtClean="0"/>
              <a:t>your knowledge (by oneself or by visiting the next training)</a:t>
            </a:r>
          </a:p>
          <a:p>
            <a:endParaRPr lang="en-US" sz="2000" i="1" dirty="0" smtClean="0"/>
          </a:p>
          <a:p>
            <a:r>
              <a:rPr lang="en-US" sz="2000" b="1" dirty="0" smtClean="0"/>
              <a:t>Trainings you may be interested in:</a:t>
            </a:r>
          </a:p>
          <a:p>
            <a:pPr lvl="1">
              <a:buFont typeface="Wingdings" pitchFamily="2" charset="2"/>
              <a:buChar char="Ø"/>
            </a:pPr>
            <a:r>
              <a:rPr lang="en-US" sz="2000" i="1" dirty="0" smtClean="0"/>
              <a:t>Automation testing (Selenium)</a:t>
            </a:r>
          </a:p>
          <a:p>
            <a:pPr lvl="1">
              <a:buFont typeface="Wingdings" pitchFamily="2" charset="2"/>
              <a:buChar char="Ø"/>
            </a:pPr>
            <a:r>
              <a:rPr lang="en-US" sz="2000" i="1" dirty="0" smtClean="0"/>
              <a:t>Testing of web-oriented applications</a:t>
            </a:r>
            <a:endParaRPr lang="en-US" sz="2000" i="1" dirty="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07576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you</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Education</a:t>
            </a:r>
          </a:p>
          <a:p>
            <a:pPr>
              <a:buFont typeface="Wingdings" pitchFamily="2" charset="2"/>
              <a:buChar char="ü"/>
            </a:pPr>
            <a:endParaRPr lang="en-US" sz="2000" i="1" dirty="0" smtClean="0"/>
          </a:p>
          <a:p>
            <a:pPr>
              <a:buFont typeface="Wingdings" pitchFamily="2" charset="2"/>
              <a:buChar char="ü"/>
            </a:pPr>
            <a:r>
              <a:rPr lang="en-US" sz="2000" i="1" dirty="0" smtClean="0"/>
              <a:t>Experience</a:t>
            </a:r>
          </a:p>
          <a:p>
            <a:pPr>
              <a:buFont typeface="Wingdings" pitchFamily="2" charset="2"/>
              <a:buChar char="ü"/>
            </a:pPr>
            <a:endParaRPr lang="en-US" sz="2000" i="1" dirty="0" smtClean="0"/>
          </a:p>
          <a:p>
            <a:pPr>
              <a:buFont typeface="Wingdings" pitchFamily="2" charset="2"/>
              <a:buChar char="ü"/>
            </a:pPr>
            <a:r>
              <a:rPr lang="en-US" sz="2000" i="1" dirty="0" smtClean="0"/>
              <a:t>English</a:t>
            </a:r>
          </a:p>
          <a:p>
            <a:pPr>
              <a:buFont typeface="Wingdings" pitchFamily="2" charset="2"/>
              <a:buChar char="ü"/>
            </a:pPr>
            <a:endParaRPr lang="en-US" sz="2000" i="1" dirty="0" smtClean="0"/>
          </a:p>
          <a:p>
            <a:pPr>
              <a:buFont typeface="Wingdings" pitchFamily="2" charset="2"/>
              <a:buChar char="ü"/>
            </a:pPr>
            <a:r>
              <a:rPr lang="en-US" sz="2000" i="1" dirty="0" smtClean="0"/>
              <a:t>Goals in this training</a:t>
            </a:r>
          </a:p>
          <a:p>
            <a:pPr>
              <a:buFont typeface="Wingdings" pitchFamily="2" charset="2"/>
              <a:buChar char="ü"/>
            </a:pPr>
            <a:endParaRPr lang="en-US" sz="2000" i="1" dirty="0" smtClean="0"/>
          </a:p>
          <a:p>
            <a:pPr>
              <a:buFont typeface="Wingdings" pitchFamily="2" charset="2"/>
              <a:buChar char="ü"/>
            </a:pPr>
            <a:r>
              <a:rPr lang="en-US" sz="2000" i="1" dirty="0" smtClean="0"/>
              <a:t>Knowledge in software testing</a:t>
            </a:r>
            <a:endParaRPr lang="en-US" sz="2000" i="1" dirty="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21769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Resources&amp; Literature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Прямоугольник 5"/>
          <p:cNvSpPr/>
          <p:nvPr/>
        </p:nvSpPr>
        <p:spPr>
          <a:xfrm>
            <a:off x="1187624" y="1340769"/>
            <a:ext cx="6984776" cy="3970318"/>
          </a:xfrm>
          <a:prstGeom prst="rect">
            <a:avLst/>
          </a:prstGeom>
        </p:spPr>
        <p:txBody>
          <a:bodyPr wrap="square">
            <a:spAutoFit/>
          </a:bodyPr>
          <a:lstStyle/>
          <a:p>
            <a:r>
              <a:rPr lang="en-US" dirty="0" smtClean="0"/>
              <a:t>Links:</a:t>
            </a:r>
          </a:p>
          <a:p>
            <a:r>
              <a:rPr lang="en-US" dirty="0" smtClean="0">
                <a:hlinkClick r:id="rId2"/>
              </a:rPr>
              <a:t>http://www.istqb.org/downloads/viewdownload/16/15.html</a:t>
            </a:r>
            <a:endParaRPr lang="en-US" dirty="0" smtClean="0"/>
          </a:p>
          <a:p>
            <a:r>
              <a:rPr lang="en-US" dirty="0" smtClean="0">
                <a:hlinkClick r:id="rId3"/>
              </a:rPr>
              <a:t>http://www.istqb.org/downloads/viewcategory/20.html</a:t>
            </a:r>
            <a:endParaRPr lang="en-US" dirty="0" smtClean="0"/>
          </a:p>
          <a:p>
            <a:r>
              <a:rPr lang="en-US" dirty="0" smtClean="0">
                <a:hlinkClick r:id="rId4"/>
              </a:rPr>
              <a:t>http://www.software-testing.ru/</a:t>
            </a:r>
            <a:endParaRPr lang="ru-RU" dirty="0" smtClean="0"/>
          </a:p>
          <a:p>
            <a:r>
              <a:rPr lang="en-US" dirty="0" smtClean="0">
                <a:hlinkClick r:id="rId5"/>
              </a:rPr>
              <a:t>http://testingforall.com/blog/</a:t>
            </a:r>
            <a:endParaRPr lang="ru-RU" dirty="0" smtClean="0"/>
          </a:p>
          <a:p>
            <a:r>
              <a:rPr lang="en-US" dirty="0" smtClean="0">
                <a:hlinkClick r:id="rId6"/>
              </a:rPr>
              <a:t>http://www.protesting.ru/</a:t>
            </a:r>
            <a:endParaRPr lang="ru-RU" dirty="0" smtClean="0"/>
          </a:p>
          <a:p>
            <a:endParaRPr lang="ru-RU" dirty="0" smtClean="0"/>
          </a:p>
          <a:p>
            <a:r>
              <a:rPr lang="en-US" dirty="0" smtClean="0"/>
              <a:t>Books:</a:t>
            </a:r>
          </a:p>
          <a:p>
            <a:r>
              <a:rPr lang="en-US" dirty="0" smtClean="0">
                <a:hlinkClick r:id="rId7"/>
              </a:rPr>
              <a:t>http://adm-lib.ru/programmirovanie/kalbertson-braun-kobb-byistroe-testirovanie.html</a:t>
            </a:r>
            <a:endParaRPr lang="ru-RU" dirty="0" smtClean="0"/>
          </a:p>
          <a:p>
            <a:r>
              <a:rPr lang="en-US" dirty="0" smtClean="0">
                <a:hlinkClick r:id="rId8"/>
              </a:rPr>
              <a:t>http://diamail.com.ua/book/6502.html</a:t>
            </a:r>
            <a:endParaRPr lang="ru-RU" dirty="0" smtClean="0"/>
          </a:p>
          <a:p>
            <a:r>
              <a:rPr lang="en-US" dirty="0" smtClean="0">
                <a:hlinkClick r:id="rId9"/>
              </a:rPr>
              <a:t>http://forcoder.ru/testing/testirovanie-obektno-orientirovannogo-programmnogo-obespecheniya-943</a:t>
            </a:r>
            <a:endParaRPr lang="ru-RU" dirty="0" smtClean="0"/>
          </a:p>
          <a:p>
            <a:endParaRPr lang="en-US" dirty="0" smtClean="0"/>
          </a:p>
        </p:txBody>
      </p:sp>
    </p:spTree>
    <p:extLst>
      <p:ext uri="{BB962C8B-B14F-4D97-AF65-F5344CB8AC3E}">
        <p14:creationId xmlns:p14="http://schemas.microsoft.com/office/powerpoint/2010/main" xmlns="" val="192333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99592" y="274638"/>
            <a:ext cx="7787208" cy="1143000"/>
          </a:xfrm>
        </p:spPr>
        <p:txBody>
          <a:bodyPr>
            <a:normAutofit/>
          </a:bodyPr>
          <a:lstStyle/>
          <a:p>
            <a:r>
              <a:rPr lang="en-US" dirty="0" smtClean="0">
                <a:solidFill>
                  <a:schemeClr val="tx1">
                    <a:lumMod val="65000"/>
                    <a:lumOff val="35000"/>
                  </a:schemeClr>
                </a:solidFill>
                <a:effectLst>
                  <a:outerShdw blurRad="38100" dist="38100" dir="2700000" algn="tl">
                    <a:srgbClr val="000000">
                      <a:alpha val="43137"/>
                    </a:srgbClr>
                  </a:outerShdw>
                </a:effectLst>
              </a:rPr>
              <a:t>Example from life</a:t>
            </a:r>
            <a:endParaRPr lang="ru-RU" dirty="0"/>
          </a:p>
        </p:txBody>
      </p:sp>
      <p:pic>
        <p:nvPicPr>
          <p:cNvPr id="7" name="Содержимое 6" descr="повара.jpg"/>
          <p:cNvPicPr>
            <a:picLocks noGrp="1" noChangeAspect="1"/>
          </p:cNvPicPr>
          <p:nvPr>
            <p:ph sz="half" idx="1"/>
          </p:nvPr>
        </p:nvPicPr>
        <p:blipFill>
          <a:blip r:embed="rId3" cstate="print"/>
          <a:stretch>
            <a:fillRect/>
          </a:stretch>
        </p:blipFill>
        <p:spPr>
          <a:xfrm>
            <a:off x="457200" y="2732136"/>
            <a:ext cx="3682752" cy="2262090"/>
          </a:xfrm>
        </p:spPr>
      </p:pic>
      <p:pic>
        <p:nvPicPr>
          <p:cNvPr id="8" name="Содержимое 7" descr="разработчики.jpg"/>
          <p:cNvPicPr>
            <a:picLocks noGrp="1" noChangeAspect="1"/>
          </p:cNvPicPr>
          <p:nvPr>
            <p:ph sz="half" idx="2"/>
          </p:nvPr>
        </p:nvPicPr>
        <p:blipFill>
          <a:blip r:embed="rId4" cstate="print"/>
          <a:stretch>
            <a:fillRect/>
          </a:stretch>
        </p:blipFill>
        <p:spPr>
          <a:xfrm>
            <a:off x="4716016" y="2708920"/>
            <a:ext cx="3616077" cy="2337185"/>
          </a:xfrm>
        </p:spPr>
      </p:pic>
    </p:spTree>
    <p:extLst>
      <p:ext uri="{BB962C8B-B14F-4D97-AF65-F5344CB8AC3E}">
        <p14:creationId xmlns:p14="http://schemas.microsoft.com/office/powerpoint/2010/main" xmlns="" val="1923330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3736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Why is testing necessary</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Seven testing principles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3995772"/>
            <a:ext cx="6477000" cy="369332"/>
          </a:xfrm>
          <a:prstGeom prst="rect">
            <a:avLst/>
          </a:prstGeom>
        </p:spPr>
        <p:txBody>
          <a:bodyPr wrap="square">
            <a:spAutoFit/>
          </a:bodyPr>
          <a:lstStyle/>
          <a:p>
            <a:r>
              <a:rPr lang="en-US" dirty="0" smtClean="0"/>
              <a:t>Code of ethics</a:t>
            </a:r>
            <a:endParaRPr lang="en-US" dirty="0"/>
          </a:p>
        </p:txBody>
      </p:sp>
      <p:sp>
        <p:nvSpPr>
          <p:cNvPr id="18" name="Flowchart: Connector 17"/>
          <p:cNvSpPr/>
          <p:nvPr/>
        </p:nvSpPr>
        <p:spPr>
          <a:xfrm>
            <a:off x="944742" y="414972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2998594"/>
            <a:ext cx="6444952" cy="369332"/>
          </a:xfrm>
          <a:prstGeom prst="rect">
            <a:avLst/>
          </a:prstGeom>
        </p:spPr>
        <p:txBody>
          <a:bodyPr wrap="square">
            <a:spAutoFit/>
          </a:bodyPr>
          <a:lstStyle/>
          <a:p>
            <a:r>
              <a:rPr lang="en-US" dirty="0" smtClean="0"/>
              <a:t>Fundamental Test Process</a:t>
            </a:r>
            <a:endParaRPr lang="en-US" dirty="0"/>
          </a:p>
        </p:txBody>
      </p:sp>
      <p:sp>
        <p:nvSpPr>
          <p:cNvPr id="20" name="Flowchart: Connector 19"/>
          <p:cNvSpPr/>
          <p:nvPr/>
        </p:nvSpPr>
        <p:spPr>
          <a:xfrm>
            <a:off x="944740" y="313349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18"/>
          <p:cNvSpPr/>
          <p:nvPr/>
        </p:nvSpPr>
        <p:spPr>
          <a:xfrm>
            <a:off x="1295400" y="3491716"/>
            <a:ext cx="6444952" cy="369332"/>
          </a:xfrm>
          <a:prstGeom prst="rect">
            <a:avLst/>
          </a:prstGeom>
        </p:spPr>
        <p:txBody>
          <a:bodyPr wrap="square">
            <a:spAutoFit/>
          </a:bodyPr>
          <a:lstStyle/>
          <a:p>
            <a:r>
              <a:rPr lang="en-US" dirty="0" smtClean="0"/>
              <a:t>The psychology of testing</a:t>
            </a:r>
            <a:endParaRPr lang="en-US" dirty="0"/>
          </a:p>
        </p:txBody>
      </p:sp>
      <p:sp>
        <p:nvSpPr>
          <p:cNvPr id="21" name="Flowchart: Connector 19"/>
          <p:cNvSpPr/>
          <p:nvPr/>
        </p:nvSpPr>
        <p:spPr>
          <a:xfrm>
            <a:off x="944740" y="36266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6378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Why is testing necessary</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Causes of software defects</a:t>
            </a:r>
            <a:endParaRPr lang="en-US" dirty="0"/>
          </a:p>
        </p:txBody>
      </p:sp>
      <p:sp>
        <p:nvSpPr>
          <p:cNvPr id="5" name="Rectangle 4"/>
          <p:cNvSpPr/>
          <p:nvPr/>
        </p:nvSpPr>
        <p:spPr>
          <a:xfrm>
            <a:off x="1295400" y="3203684"/>
            <a:ext cx="6477000" cy="369332"/>
          </a:xfrm>
          <a:prstGeom prst="rect">
            <a:avLst/>
          </a:prstGeom>
        </p:spPr>
        <p:txBody>
          <a:bodyPr wrap="square">
            <a:spAutoFit/>
          </a:bodyPr>
          <a:lstStyle/>
          <a:p>
            <a:r>
              <a:rPr lang="en-US" dirty="0" smtClean="0"/>
              <a:t>Testing and quality</a:t>
            </a:r>
            <a:endParaRPr lang="en-US" dirty="0"/>
          </a:p>
        </p:txBody>
      </p:sp>
      <p:sp>
        <p:nvSpPr>
          <p:cNvPr id="6" name="Rectangle 5"/>
          <p:cNvSpPr/>
          <p:nvPr/>
        </p:nvSpPr>
        <p:spPr>
          <a:xfrm>
            <a:off x="1295400" y="2450068"/>
            <a:ext cx="4572000" cy="646331"/>
          </a:xfrm>
          <a:prstGeom prst="rect">
            <a:avLst/>
          </a:prstGeom>
        </p:spPr>
        <p:txBody>
          <a:bodyPr>
            <a:spAutoFit/>
          </a:bodyPr>
          <a:lstStyle/>
          <a:p>
            <a:r>
              <a:rPr lang="en-US" dirty="0" smtClean="0"/>
              <a:t>Role of testing in software development, maintenance and operations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3385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How much testing is enough</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2031325"/>
          </a:xfrm>
          <a:prstGeom prst="rect">
            <a:avLst/>
          </a:prstGeom>
        </p:spPr>
        <p:txBody>
          <a:bodyPr wrap="square">
            <a:spAutoFit/>
          </a:bodyPr>
          <a:lstStyle/>
          <a:p>
            <a:r>
              <a:rPr lang="en-US" u="sng" dirty="0" smtClean="0"/>
              <a:t>Bug (defect, defect report, fault) </a:t>
            </a:r>
            <a:r>
              <a:rPr lang="en-US" dirty="0" smtClean="0"/>
              <a:t>- a flaw in a component or system that can cause the component or system to fail to perform its required function, e.g. an incorrect statement or data definition. A defect, if encountered during execution, may cause a failure of the component or system.</a:t>
            </a:r>
          </a:p>
          <a:p>
            <a:r>
              <a:rPr lang="en-US" dirty="0" smtClean="0"/>
              <a:t>A document reporting on any flaw in a component or system that can cause the component or system to fail to perform its required function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3347700"/>
            <a:ext cx="7066736" cy="369332"/>
          </a:xfrm>
          <a:prstGeom prst="rect">
            <a:avLst/>
          </a:prstGeom>
        </p:spPr>
        <p:txBody>
          <a:bodyPr wrap="square">
            <a:spAutoFit/>
          </a:bodyPr>
          <a:lstStyle/>
          <a:p>
            <a:r>
              <a:rPr lang="en-US" u="sng" dirty="0" smtClean="0"/>
              <a:t>Error (mistake)</a:t>
            </a:r>
            <a:r>
              <a:rPr lang="en-US" dirty="0" smtClean="0"/>
              <a:t>- a human action that produces an incorrect result</a:t>
            </a:r>
            <a:endParaRPr lang="en-US" dirty="0"/>
          </a:p>
        </p:txBody>
      </p:sp>
      <p:sp>
        <p:nvSpPr>
          <p:cNvPr id="22" name="Flowchart: Connector 12"/>
          <p:cNvSpPr/>
          <p:nvPr/>
        </p:nvSpPr>
        <p:spPr>
          <a:xfrm>
            <a:off x="899592" y="34903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717032"/>
            <a:ext cx="7066736" cy="646331"/>
          </a:xfrm>
          <a:prstGeom prst="rect">
            <a:avLst/>
          </a:prstGeom>
        </p:spPr>
        <p:txBody>
          <a:bodyPr wrap="square">
            <a:spAutoFit/>
          </a:bodyPr>
          <a:lstStyle/>
          <a:p>
            <a:r>
              <a:rPr lang="en-US" u="sng" dirty="0" smtClean="0"/>
              <a:t>Failure</a:t>
            </a:r>
            <a:r>
              <a:rPr lang="en-US" dirty="0" smtClean="0"/>
              <a:t>- deviation of the component or system from its expected delivery, service or result</a:t>
            </a:r>
            <a:endParaRPr lang="en-US" dirty="0"/>
          </a:p>
        </p:txBody>
      </p:sp>
      <p:sp>
        <p:nvSpPr>
          <p:cNvPr id="24" name="Flowchart: Connector 12"/>
          <p:cNvSpPr/>
          <p:nvPr/>
        </p:nvSpPr>
        <p:spPr>
          <a:xfrm>
            <a:off x="899592" y="38596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646331"/>
          </a:xfrm>
          <a:prstGeom prst="rect">
            <a:avLst/>
          </a:prstGeom>
        </p:spPr>
        <p:txBody>
          <a:bodyPr wrap="square">
            <a:spAutoFit/>
          </a:bodyPr>
          <a:lstStyle/>
          <a:p>
            <a:r>
              <a:rPr lang="en-US" u="sng" dirty="0" smtClean="0"/>
              <a:t>Quality </a:t>
            </a:r>
            <a:r>
              <a:rPr lang="en-US" dirty="0" smtClean="0"/>
              <a:t>- the degree to which a component, system or process meets specified requirements and/or user/customer needs and expectations </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5014917"/>
            <a:ext cx="6634688" cy="646331"/>
          </a:xfrm>
          <a:prstGeom prst="rect">
            <a:avLst/>
          </a:prstGeom>
        </p:spPr>
        <p:txBody>
          <a:bodyPr wrap="square">
            <a:spAutoFit/>
          </a:bodyPr>
          <a:lstStyle/>
          <a:p>
            <a:r>
              <a:rPr lang="en-US" u="sng" dirty="0" smtClean="0"/>
              <a:t>Risk </a:t>
            </a:r>
            <a:r>
              <a:rPr lang="en-US" dirty="0" smtClean="0"/>
              <a:t>- a factor that could result in future negative consequences; usually expressed as impact and likelihood</a:t>
            </a:r>
            <a:endParaRPr lang="en-US" dirty="0"/>
          </a:p>
        </p:txBody>
      </p:sp>
      <p:sp>
        <p:nvSpPr>
          <p:cNvPr id="28" name="Flowchart: Connector 12"/>
          <p:cNvSpPr/>
          <p:nvPr/>
        </p:nvSpPr>
        <p:spPr>
          <a:xfrm>
            <a:off x="889640" y="51575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6318</TotalTime>
  <Words>4171</Words>
  <Application>Microsoft Office PowerPoint</Application>
  <PresentationFormat>Экран (4:3)</PresentationFormat>
  <Paragraphs>302</Paragraphs>
  <Slides>21</Slides>
  <Notes>16</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Office Theme</vt:lpstr>
      <vt:lpstr>Слайд 1</vt:lpstr>
      <vt:lpstr>Слайд 2</vt:lpstr>
      <vt:lpstr>Слайд 3</vt:lpstr>
      <vt:lpstr>Слайд 4</vt:lpstr>
      <vt:lpstr>Слайд 5</vt:lpstr>
      <vt:lpstr>Example from life</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398</cp:revision>
  <dcterms:created xsi:type="dcterms:W3CDTF">2006-08-16T00:00:00Z</dcterms:created>
  <dcterms:modified xsi:type="dcterms:W3CDTF">2015-01-12T11:47:33Z</dcterms:modified>
</cp:coreProperties>
</file>