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80" r:id="rId2"/>
    <p:sldId id="300" r:id="rId3"/>
    <p:sldId id="325" r:id="rId4"/>
    <p:sldId id="308" r:id="rId5"/>
    <p:sldId id="301" r:id="rId6"/>
    <p:sldId id="309" r:id="rId7"/>
    <p:sldId id="281" r:id="rId8"/>
    <p:sldId id="311" r:id="rId9"/>
    <p:sldId id="310" r:id="rId10"/>
    <p:sldId id="312" r:id="rId11"/>
    <p:sldId id="313" r:id="rId12"/>
    <p:sldId id="314" r:id="rId13"/>
    <p:sldId id="315" r:id="rId14"/>
    <p:sldId id="322" r:id="rId15"/>
    <p:sldId id="323" r:id="rId16"/>
    <p:sldId id="324" r:id="rId17"/>
    <p:sldId id="319" r:id="rId18"/>
    <p:sldId id="318" r:id="rId19"/>
    <p:sldId id="320" r:id="rId20"/>
    <p:sldId id="321"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235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09-Jan-15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См. политика тестирования, план тестирования, процедура тестирования, критерии выхода = </a:t>
            </a:r>
            <a:r>
              <a:rPr lang="en-US" dirty="0" smtClean="0"/>
              <a:t>test policy, test plan, test procedure, exit criteria</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Which</a:t>
            </a:r>
            <a:r>
              <a:rPr lang="en-US" baseline="0" dirty="0" smtClean="0"/>
              <a:t> of the following should not normally be an objective for a test?</a:t>
            </a:r>
          </a:p>
          <a:p>
            <a:endParaRPr lang="en-US" baseline="0" dirty="0" smtClean="0"/>
          </a:p>
          <a:p>
            <a:r>
              <a:rPr lang="en-US" baseline="0" dirty="0" smtClean="0"/>
              <a:t>A To find faults in the software</a:t>
            </a:r>
          </a:p>
          <a:p>
            <a:r>
              <a:rPr lang="en-US" baseline="0" dirty="0" smtClean="0"/>
              <a:t>B To access whether the software if ready for release</a:t>
            </a:r>
          </a:p>
          <a:p>
            <a:r>
              <a:rPr lang="en-US" baseline="0" dirty="0" smtClean="0"/>
              <a:t>C To demonstrate that the software doesn’t work</a:t>
            </a:r>
          </a:p>
          <a:p>
            <a:r>
              <a:rPr lang="en-US" baseline="0" dirty="0" smtClean="0"/>
              <a:t>D To prove that the software is correct</a:t>
            </a:r>
            <a:endParaRPr lang="ru-RU" baseline="0" dirty="0" smtClean="0"/>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baseline="0" dirty="0" smtClean="0"/>
          </a:p>
          <a:p>
            <a:r>
              <a:rPr lang="en-US" baseline="0" dirty="0" smtClean="0"/>
              <a:t>If it is raining at midnight</a:t>
            </a:r>
            <a:r>
              <a:rPr lang="ru-RU" baseline="0" dirty="0" smtClean="0"/>
              <a:t> </a:t>
            </a:r>
            <a:r>
              <a:rPr lang="en-US" baseline="0" dirty="0" smtClean="0"/>
              <a:t>is it possible that the weather will be sunny in 72 hours? And </a:t>
            </a:r>
          </a:p>
          <a:p>
            <a:r>
              <a:rPr lang="en-US" baseline="0" dirty="0" smtClean="0"/>
              <a:t>why do you think so?</a:t>
            </a:r>
          </a:p>
        </p:txBody>
      </p:sp>
      <p:sp>
        <p:nvSpPr>
          <p:cNvPr id="4" name="Номер слайда 3"/>
          <p:cNvSpPr>
            <a:spLocks noGrp="1"/>
          </p:cNvSpPr>
          <p:nvPr>
            <p:ph type="sldNum" sz="quarter" idx="10"/>
          </p:nvPr>
        </p:nvSpPr>
        <p:spPr/>
        <p:txBody>
          <a:bodyPr/>
          <a:lstStyle/>
          <a:p>
            <a:fld id="{D75B0C5A-EE92-4E92-8F5B-10699705BBE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 для того, чтобы</a:t>
            </a:r>
            <a:r>
              <a:rPr lang="ru-RU" sz="1200" kern="1200" baseline="0" dirty="0" smtClean="0">
                <a:solidFill>
                  <a:schemeClr val="tx1"/>
                </a:solidFill>
                <a:latin typeface="+mn-lt"/>
                <a:ea typeface="+mn-ea"/>
                <a:cs typeface="+mn-cs"/>
              </a:rPr>
              <a:t> понять насколько важна роль </a:t>
            </a:r>
            <a:r>
              <a:rPr lang="ru-RU" sz="1200" kern="1200" baseline="0" dirty="0" err="1" smtClean="0">
                <a:solidFill>
                  <a:schemeClr val="tx1"/>
                </a:solidFill>
                <a:latin typeface="+mn-lt"/>
                <a:ea typeface="+mn-ea"/>
                <a:cs typeface="+mn-cs"/>
              </a:rPr>
              <a:t>тестировщика</a:t>
            </a:r>
            <a:r>
              <a:rPr lang="ru-RU" sz="1200" kern="1200" baseline="0" dirty="0" smtClean="0">
                <a:solidFill>
                  <a:schemeClr val="tx1"/>
                </a:solidFill>
                <a:latin typeface="+mn-lt"/>
                <a:ea typeface="+mn-ea"/>
                <a:cs typeface="+mn-cs"/>
              </a:rPr>
              <a:t> в процессе создания ПО.</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 а быть с ними заодно</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оценить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Учиться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p>
          <a:p>
            <a:r>
              <a:rPr lang="ru-RU" dirty="0" smtClean="0"/>
              <a:t>Примеры дефектов в распространенных программах,</a:t>
            </a:r>
            <a:r>
              <a:rPr lang="ru-RU" baseline="0" dirty="0" smtClean="0"/>
              <a:t> например, </a:t>
            </a:r>
            <a:r>
              <a:rPr lang="en-US" baseline="0" dirty="0" smtClean="0"/>
              <a:t>IE</a:t>
            </a:r>
            <a:r>
              <a:rPr lang="ru-RU" dirty="0" smtClean="0"/>
              <a:t>:</a:t>
            </a:r>
          </a:p>
          <a:p>
            <a:r>
              <a:rPr lang="en-US" dirty="0" smtClean="0"/>
              <a:t>http://code.tutsplus.com/tutorials/9-most-common-ie-bugs-and-how-to-fix-them--net-7764</a:t>
            </a:r>
          </a:p>
          <a:p>
            <a:endParaRPr lang="ru-RU"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a:t>
            </a:r>
          </a:p>
          <a:p>
            <a:endParaRPr lang="ru-RU" dirty="0" smtClean="0"/>
          </a:p>
          <a:p>
            <a:r>
              <a:rPr lang="ru-RU" dirty="0" smtClean="0"/>
              <a:t>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p>
          <a:p>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 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Активность тестирования, которую легче всего увидеть - это выполнение тестов. Но чтобы быть эффективным и рациональным, планы тестирования должны включать время, которое будет потрачено на планирование тестов, разработку тестовых сценариев, подготовку к выполнению и оценку результатов.</a:t>
            </a:r>
            <a:endParaRPr lang="en-US" dirty="0" smtClean="0"/>
          </a:p>
          <a:p>
            <a:r>
              <a:rPr lang="ru-RU" dirty="0" smtClean="0"/>
              <a:t>Основной процесс тестирования состоит из следующих направлений деятельности: </a:t>
            </a:r>
            <a:endParaRPr lang="en-US" dirty="0" smtClean="0"/>
          </a:p>
          <a:p>
            <a:r>
              <a:rPr lang="ru-RU" dirty="0" smtClean="0"/>
              <a:t> Планирование и управление </a:t>
            </a:r>
            <a:endParaRPr lang="en-US" dirty="0" smtClean="0"/>
          </a:p>
          <a:p>
            <a:r>
              <a:rPr lang="ru-RU" dirty="0" smtClean="0"/>
              <a:t> Анализ и проектирование </a:t>
            </a:r>
            <a:endParaRPr lang="en-US" dirty="0" smtClean="0"/>
          </a:p>
          <a:p>
            <a:r>
              <a:rPr lang="ru-RU" dirty="0" smtClean="0"/>
              <a:t> Внедрение и реализация </a:t>
            </a:r>
            <a:endParaRPr lang="en-US" dirty="0" smtClean="0"/>
          </a:p>
          <a:p>
            <a:r>
              <a:rPr lang="ru-RU" dirty="0" smtClean="0"/>
              <a:t> Оценка критериев выхода и создание отчетов </a:t>
            </a:r>
            <a:endParaRPr lang="en-US" dirty="0" smtClean="0"/>
          </a:p>
          <a:p>
            <a:r>
              <a:rPr lang="ru-RU" dirty="0" smtClean="0"/>
              <a:t> Действия по завершению тестов </a:t>
            </a:r>
            <a:endParaRPr lang="en-US" dirty="0" smtClean="0"/>
          </a:p>
          <a:p>
            <a:endParaRPr lang="en-US" dirty="0" smtClean="0"/>
          </a:p>
          <a:p>
            <a:r>
              <a:rPr lang="ru-RU" dirty="0" smtClean="0"/>
              <a:t>Несмотря на логическую последовательность, действия в процессе могут накладываться друг на друга или происходить одновременно. Для конкретных системы и проекта обычно требуется адаптация этих направлений деятельности.</a:t>
            </a:r>
            <a:endParaRPr lang="en-US" dirty="0" smtClean="0"/>
          </a:p>
          <a:p>
            <a:endParaRPr lang="en-US" dirty="0" smtClean="0"/>
          </a:p>
          <a:p>
            <a:r>
              <a:rPr lang="ru-RU" dirty="0" smtClean="0"/>
              <a:t>Планирование тестирования – это действия, направленные на определение целей тестирования и описание задач тестирования для достижения этих целей и миссии.</a:t>
            </a:r>
            <a:endParaRPr lang="en-US" dirty="0" smtClean="0"/>
          </a:p>
          <a:p>
            <a:r>
              <a:rPr lang="ru-RU" dirty="0" smtClean="0"/>
              <a:t>Управление тестированием – это постоянное сопоставление текущего положения дел с планом и отчетность о состоянии дел, включая отклонения от плана.</a:t>
            </a:r>
            <a:endParaRPr lang="en-US" dirty="0" smtClean="0"/>
          </a:p>
          <a:p>
            <a:endParaRPr lang="en-US" dirty="0" smtClean="0"/>
          </a:p>
          <a:p>
            <a:r>
              <a:rPr lang="ru-RU" dirty="0" smtClean="0"/>
              <a:t>Анализ и проектирование тестов - это деятельность, во время которой общие цели тестирования материализуются в тестовые условия и тестовые сценарии. </a:t>
            </a:r>
            <a:endParaRPr lang="en-US" dirty="0" smtClean="0"/>
          </a:p>
          <a:p>
            <a:endParaRPr lang="en-US" dirty="0" smtClean="0"/>
          </a:p>
          <a:p>
            <a:r>
              <a:rPr lang="ru-RU" dirty="0" smtClean="0"/>
              <a:t>Реализация и выполнение тестов – это деятельность, где процедуры тестирования или автоматизированные сценарии задаются последовательностью тестовых сценариев, а также собирается любая информация, необходимая для выполнения тестов, разворачивается окружающая среда, и запускаются тесты.</a:t>
            </a:r>
            <a:endParaRPr lang="en-US" dirty="0" smtClean="0"/>
          </a:p>
          <a:p>
            <a:endParaRPr lang="en-US" dirty="0" smtClean="0"/>
          </a:p>
          <a:p>
            <a:r>
              <a:rPr lang="ru-RU" dirty="0" smtClean="0"/>
              <a:t>Оценка критериев выхода - это деятельность, где выполнение тестов оценивается согласно определенным целям. Она должна быть выполнена для каждого уровня тестирования</a:t>
            </a:r>
            <a:r>
              <a:rPr lang="en-US" dirty="0" smtClean="0"/>
              <a:t>.</a:t>
            </a:r>
          </a:p>
          <a:p>
            <a:endParaRPr lang="en-US" dirty="0" smtClean="0"/>
          </a:p>
          <a:p>
            <a:r>
              <a:rPr lang="ru-RU" dirty="0" smtClean="0"/>
              <a:t>Действия по завершению тестирования собирают данные о завершенных испытаниях для  объединения опыта, тестового обеспечения, фактов и цифр. Действия по завершению тестирования происходят на тех этапах проекта, когда система программного обеспечения выпущена, тестирование завершено (или прервано), этап был завершен, или релиз по сопровождению был закончен.</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diamail.com.ua/book/6502.html" TargetMode="External"/><Relationship Id="rId3" Type="http://schemas.openxmlformats.org/officeDocument/2006/relationships/hyperlink" Target="http://www.istqb.org/downloads/viewcategory/20.html" TargetMode="External"/><Relationship Id="rId7" Type="http://schemas.openxmlformats.org/officeDocument/2006/relationships/hyperlink" Target="http://adm-lib.ru/programmirovanie/kalbertson-braun-kobb-byistroe-testirovanie.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6" Type="http://schemas.openxmlformats.org/officeDocument/2006/relationships/hyperlink" Target="http://www.protesting.ru/" TargetMode="External"/><Relationship Id="rId5" Type="http://schemas.openxmlformats.org/officeDocument/2006/relationships/hyperlink" Target="http://testingforall.com/blog/" TargetMode="External"/><Relationship Id="rId4" Type="http://schemas.openxmlformats.org/officeDocument/2006/relationships/hyperlink" Target="http://www.software-testing.ru/" TargetMode="External"/><Relationship Id="rId9" Type="http://schemas.openxmlformats.org/officeDocument/2006/relationships/hyperlink" Target="http://forcoder.ru/testing/testirovanie-obektno-orientirovannogo-programmnogo-obespecheniya-94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9820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Test planning and control</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Evaluating exit criteria and reporting</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Test implementation and execution</a:t>
            </a:r>
            <a:endParaRPr lang="en-US" dirty="0"/>
          </a:p>
        </p:txBody>
      </p:sp>
      <p:sp>
        <p:nvSpPr>
          <p:cNvPr id="7" name="Rectangle 6"/>
          <p:cNvSpPr/>
          <p:nvPr/>
        </p:nvSpPr>
        <p:spPr>
          <a:xfrm>
            <a:off x="1249680" y="1916668"/>
            <a:ext cx="2410083" cy="369332"/>
          </a:xfrm>
          <a:prstGeom prst="rect">
            <a:avLst/>
          </a:prstGeom>
        </p:spPr>
        <p:txBody>
          <a:bodyPr wrap="none">
            <a:spAutoFit/>
          </a:bodyPr>
          <a:lstStyle/>
          <a:p>
            <a:r>
              <a:rPr lang="en-US" dirty="0" smtClean="0"/>
              <a:t>Test analysis and design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Test closure activities</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492896"/>
            <a:ext cx="7066736" cy="2031325"/>
          </a:xfrm>
          <a:prstGeom prst="rect">
            <a:avLst/>
          </a:prstGeom>
        </p:spPr>
        <p:txBody>
          <a:bodyPr wrap="square">
            <a:spAutoFit/>
          </a:bodyPr>
          <a:lstStyle/>
          <a:p>
            <a:r>
              <a:rPr lang="en-US" u="sng" dirty="0" smtClean="0"/>
              <a:t>Test plan</a:t>
            </a:r>
            <a:r>
              <a:rPr lang="en-US" dirty="0" smtClean="0"/>
              <a:t>- 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a:t>
            </a:r>
            <a:endParaRPr lang="en-US" dirty="0"/>
          </a:p>
        </p:txBody>
      </p:sp>
      <p:sp>
        <p:nvSpPr>
          <p:cNvPr id="22" name="Flowchart: Connector 12"/>
          <p:cNvSpPr/>
          <p:nvPr/>
        </p:nvSpPr>
        <p:spPr>
          <a:xfrm>
            <a:off x="899592" y="2635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1556792"/>
            <a:ext cx="7066736" cy="646331"/>
          </a:xfrm>
          <a:prstGeom prst="rect">
            <a:avLst/>
          </a:prstGeom>
        </p:spPr>
        <p:txBody>
          <a:bodyPr wrap="square">
            <a:spAutoFit/>
          </a:bodyPr>
          <a:lstStyle/>
          <a:p>
            <a:r>
              <a:rPr lang="en-US" u="sng" dirty="0" smtClean="0"/>
              <a:t>Test policy </a:t>
            </a:r>
            <a:r>
              <a:rPr lang="en-US" dirty="0" smtClean="0"/>
              <a:t>- a high level document describing the principles, approach and major objectives of the organization regarding testing</a:t>
            </a:r>
            <a:endParaRPr lang="en-US" dirty="0"/>
          </a:p>
        </p:txBody>
      </p:sp>
      <p:sp>
        <p:nvSpPr>
          <p:cNvPr id="12" name="Flowchart: Connector 12"/>
          <p:cNvSpPr/>
          <p:nvPr/>
        </p:nvSpPr>
        <p:spPr>
          <a:xfrm>
            <a:off x="889640" y="16994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3" name="Rectangle 3"/>
          <p:cNvSpPr/>
          <p:nvPr/>
        </p:nvSpPr>
        <p:spPr>
          <a:xfrm>
            <a:off x="1259632" y="1412776"/>
            <a:ext cx="7066736" cy="923330"/>
          </a:xfrm>
          <a:prstGeom prst="rect">
            <a:avLst/>
          </a:prstGeom>
        </p:spPr>
        <p:txBody>
          <a:bodyPr wrap="square">
            <a:spAutoFit/>
          </a:bodyPr>
          <a:lstStyle/>
          <a:p>
            <a:r>
              <a:rPr lang="en-US" u="sng" dirty="0" smtClean="0"/>
              <a:t>Test procedure (test procedure </a:t>
            </a:r>
            <a:r>
              <a:rPr lang="en-US" u="sng" dirty="0" err="1" smtClean="0"/>
              <a:t>spacification</a:t>
            </a:r>
            <a:r>
              <a:rPr lang="en-US" u="sng" dirty="0" smtClean="0"/>
              <a:t>) </a:t>
            </a:r>
            <a:r>
              <a:rPr lang="en-US" dirty="0" smtClean="0"/>
              <a:t>- a document specifying a sequence of actions for the execution of a test. Also known as test script or manual test script</a:t>
            </a:r>
            <a:endParaRPr lang="en-US" dirty="0"/>
          </a:p>
        </p:txBody>
      </p:sp>
      <p:sp>
        <p:nvSpPr>
          <p:cNvPr id="24" name="Flowchart: Connector 12"/>
          <p:cNvSpPr/>
          <p:nvPr/>
        </p:nvSpPr>
        <p:spPr>
          <a:xfrm>
            <a:off x="899592" y="15553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2492896"/>
            <a:ext cx="7354768" cy="1754326"/>
          </a:xfrm>
          <a:prstGeom prst="rect">
            <a:avLst/>
          </a:prstGeom>
        </p:spPr>
        <p:txBody>
          <a:bodyPr wrap="square">
            <a:spAutoFit/>
          </a:bodyPr>
          <a:lstStyle/>
          <a:p>
            <a:r>
              <a:rPr lang="en-US" u="sng" dirty="0" smtClean="0"/>
              <a:t>Exit criteria </a:t>
            </a:r>
            <a:r>
              <a:rPr lang="en-US" dirty="0" smtClean="0"/>
              <a:t>- the set of generic and specific conditions, agreed upon with the stakeholders, for permitting a process to be officially completed. The purpose of exit criteria is to prevent a task from being considered completed when there are still outstanding parts of the task which have not been finished. Exit criteria are used to report against and to plan when to stop testing</a:t>
            </a:r>
            <a:endParaRPr lang="en-US" dirty="0"/>
          </a:p>
        </p:txBody>
      </p:sp>
      <p:sp>
        <p:nvSpPr>
          <p:cNvPr id="12" name="Flowchart: Connector 12"/>
          <p:cNvSpPr/>
          <p:nvPr/>
        </p:nvSpPr>
        <p:spPr>
          <a:xfrm>
            <a:off x="944741" y="26182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Think about t</a:t>
            </a:r>
            <a:r>
              <a:rPr lang="en-US" b="1" dirty="0" smtClean="0"/>
              <a:t>esting of </a:t>
            </a:r>
            <a:r>
              <a:rPr lang="en-US" b="1" dirty="0" smtClean="0"/>
              <a:t>any household appliances</a:t>
            </a:r>
            <a:r>
              <a:rPr lang="ru-RU" b="1" dirty="0" smtClean="0"/>
              <a:t>. </a:t>
            </a:r>
            <a:r>
              <a:rPr lang="en-US" b="1" dirty="0" smtClean="0"/>
              <a:t>Think which aspects of its work </a:t>
            </a:r>
            <a:r>
              <a:rPr lang="en-US" b="1" dirty="0" smtClean="0"/>
              <a:t>can </a:t>
            </a:r>
            <a:r>
              <a:rPr lang="en-US" b="1" dirty="0" smtClean="0"/>
              <a:t>be tested and which cannot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a:t>
            </a:r>
            <a:r>
              <a:rPr lang="en-US" b="1" dirty="0" smtClean="0"/>
              <a:t>lesson:</a:t>
            </a:r>
            <a:endParaRPr lang="en-US" b="1" dirty="0" smtClean="0"/>
          </a:p>
          <a:p>
            <a:r>
              <a:rPr lang="en-US" b="1" dirty="0" smtClean="0"/>
              <a:t> </a:t>
            </a:r>
            <a:r>
              <a:rPr lang="en-US" b="1" i="1" dirty="0" smtClean="0"/>
              <a:t>bug, error, failure, quality, risk, debugging, requirement, review, test case, testing, test plan</a:t>
            </a:r>
            <a:endParaRPr lang="en-US" b="1" i="1" dirty="0"/>
          </a:p>
        </p:txBody>
      </p:sp>
      <p:sp>
        <p:nvSpPr>
          <p:cNvPr id="7"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1609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the training</a:t>
            </a:r>
          </a:p>
        </p:txBody>
      </p:sp>
      <p:sp>
        <p:nvSpPr>
          <p:cNvPr id="6" name="Rectangle 5"/>
          <p:cNvSpPr/>
          <p:nvPr/>
        </p:nvSpPr>
        <p:spPr>
          <a:xfrm>
            <a:off x="1475656" y="1412776"/>
            <a:ext cx="6408712" cy="4708981"/>
          </a:xfrm>
          <a:prstGeom prst="rect">
            <a:avLst/>
          </a:prstGeom>
        </p:spPr>
        <p:txBody>
          <a:bodyPr wrap="square">
            <a:spAutoFit/>
          </a:bodyPr>
          <a:lstStyle/>
          <a:p>
            <a:r>
              <a:rPr lang="en-US" sz="2000" b="1" dirty="0" smtClean="0"/>
              <a:t>Aimed at:</a:t>
            </a:r>
          </a:p>
          <a:p>
            <a:pPr lvl="1">
              <a:buFont typeface="Wingdings" pitchFamily="2" charset="2"/>
              <a:buChar char="Ø"/>
            </a:pPr>
            <a:r>
              <a:rPr lang="en-US" sz="2000" i="1" dirty="0" smtClean="0"/>
              <a:t>New in IT and going to work as a software tester</a:t>
            </a:r>
          </a:p>
          <a:p>
            <a:pPr lvl="1">
              <a:buFont typeface="Wingdings" pitchFamily="2" charset="2"/>
              <a:buChar char="Ø"/>
            </a:pPr>
            <a:r>
              <a:rPr lang="en-US" sz="2000" i="1" dirty="0" smtClean="0"/>
              <a:t>Anyone who involved in software development and wish to know more about testers’ work</a:t>
            </a:r>
          </a:p>
          <a:p>
            <a:endParaRPr lang="en-US" sz="2000" i="1" dirty="0" smtClean="0"/>
          </a:p>
          <a:p>
            <a:r>
              <a:rPr lang="en-US" sz="2000" b="1" dirty="0" smtClean="0"/>
              <a:t>Benefits:</a:t>
            </a:r>
          </a:p>
          <a:p>
            <a:pPr lvl="1">
              <a:buFont typeface="Wingdings" pitchFamily="2" charset="2"/>
              <a:buChar char="Ø"/>
            </a:pPr>
            <a:r>
              <a:rPr lang="en-US" sz="2000" i="1" dirty="0" smtClean="0"/>
              <a:t>Basic knowledge in software testing</a:t>
            </a:r>
            <a:endParaRPr lang="ru-RU" sz="2000" i="1" dirty="0" smtClean="0"/>
          </a:p>
          <a:p>
            <a:pPr lvl="1">
              <a:buFont typeface="Wingdings" pitchFamily="2" charset="2"/>
              <a:buChar char="Ø"/>
            </a:pPr>
            <a:r>
              <a:rPr lang="en-US" sz="2000" i="1" dirty="0" smtClean="0"/>
              <a:t>Practical skills</a:t>
            </a:r>
          </a:p>
          <a:p>
            <a:pPr lvl="1">
              <a:buFont typeface="Wingdings" pitchFamily="2" charset="2"/>
              <a:buChar char="Ø"/>
            </a:pPr>
            <a:r>
              <a:rPr lang="en-US" sz="2000" i="1" dirty="0" smtClean="0"/>
              <a:t>Help with interview to get a software tester position</a:t>
            </a:r>
          </a:p>
          <a:p>
            <a:pPr lvl="1">
              <a:buFont typeface="Wingdings" pitchFamily="2" charset="2"/>
              <a:buChar char="Ø"/>
            </a:pPr>
            <a:r>
              <a:rPr lang="en-US" sz="2000" i="1" dirty="0" smtClean="0"/>
              <a:t>Base for further improvement</a:t>
            </a:r>
            <a:r>
              <a:rPr lang="ru-RU" sz="2000" i="1" dirty="0" smtClean="0"/>
              <a:t> </a:t>
            </a:r>
            <a:r>
              <a:rPr lang="en-US" sz="2000" i="1" dirty="0" smtClean="0"/>
              <a:t>your knowledge (by oneself or by visiting the next training)</a:t>
            </a:r>
          </a:p>
          <a:p>
            <a:endParaRPr lang="en-US" sz="2000" i="1" dirty="0" smtClean="0"/>
          </a:p>
          <a:p>
            <a:r>
              <a:rPr lang="en-US" sz="2000" b="1" dirty="0" smtClean="0"/>
              <a:t>Trainings you may be interested in:</a:t>
            </a:r>
          </a:p>
          <a:p>
            <a:pPr lvl="1">
              <a:buFont typeface="Wingdings" pitchFamily="2" charset="2"/>
              <a:buChar char="Ø"/>
            </a:pPr>
            <a:r>
              <a:rPr lang="en-US" sz="2000" i="1" dirty="0" smtClean="0"/>
              <a:t>Automation testing (Selenium)</a:t>
            </a:r>
          </a:p>
          <a:p>
            <a:pPr lvl="1">
              <a:buFont typeface="Wingdings" pitchFamily="2" charset="2"/>
              <a:buChar char="Ø"/>
            </a:pPr>
            <a:r>
              <a:rPr lang="en-US" sz="2000" i="1" dirty="0" smtClean="0"/>
              <a:t>Testing of web-oriented applications</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3970318"/>
          </a:xfrm>
          <a:prstGeom prst="rect">
            <a:avLst/>
          </a:prstGeom>
        </p:spPr>
        <p:txBody>
          <a:bodyPr wrap="square">
            <a:spAutoFit/>
          </a:bodyPr>
          <a:lstStyle/>
          <a:p>
            <a:r>
              <a:rPr lang="en-US" dirty="0" smtClean="0"/>
              <a:t>Links:</a:t>
            </a:r>
          </a:p>
          <a:p>
            <a:r>
              <a:rPr lang="en-US" dirty="0" smtClean="0">
                <a:hlinkClick r:id="rId2"/>
              </a:rPr>
              <a:t>http://www.istqb.org/downloads/viewdownload/16/15.html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endParaRPr lang="ru-RU" dirty="0" smtClean="0"/>
          </a:p>
          <a:p>
            <a:r>
              <a:rPr lang="en-US" dirty="0" smtClean="0">
                <a:hlinkClick r:id="rId5"/>
              </a:rPr>
              <a:t>http://testingforall.com/blog/</a:t>
            </a:r>
            <a:endParaRPr lang="ru-RU" dirty="0" smtClean="0"/>
          </a:p>
          <a:p>
            <a:r>
              <a:rPr lang="en-US" dirty="0" smtClean="0">
                <a:hlinkClick r:id="rId6"/>
              </a:rPr>
              <a:t>http://www.protesting.ru/</a:t>
            </a:r>
            <a:endParaRPr lang="ru-RU" dirty="0" smtClean="0"/>
          </a:p>
          <a:p>
            <a:endParaRPr lang="ru-RU" dirty="0" smtClean="0"/>
          </a:p>
          <a:p>
            <a:r>
              <a:rPr lang="en-US" dirty="0" smtClean="0"/>
              <a:t>Books:</a:t>
            </a:r>
          </a:p>
          <a:p>
            <a:r>
              <a:rPr lang="en-US" dirty="0" smtClean="0">
                <a:hlinkClick r:id="rId7"/>
              </a:rPr>
              <a:t>http://adm-lib.ru/programmirovanie/kalbertson-braun-kobb-byistroe-testirovanie.html</a:t>
            </a:r>
            <a:endParaRPr lang="ru-RU" dirty="0" smtClean="0"/>
          </a:p>
          <a:p>
            <a:r>
              <a:rPr lang="en-US" dirty="0" smtClean="0">
                <a:hlinkClick r:id="rId8"/>
              </a:rPr>
              <a:t>http://diamail.com.ua/book/6502.html</a:t>
            </a:r>
            <a:endParaRPr lang="ru-RU" dirty="0" smtClean="0"/>
          </a:p>
          <a:p>
            <a:r>
              <a:rPr lang="en-US" dirty="0" smtClean="0">
                <a:hlinkClick r:id="rId9"/>
              </a:rPr>
              <a:t>http://forcoder.ru/testing/testirovanie-obektno-orientirovannogo-programmnogo-obespecheniya-943</a:t>
            </a:r>
            <a:endParaRPr lang="ru-RU" dirty="0" smtClean="0"/>
          </a:p>
          <a:p>
            <a:endParaRPr lang="en-US" dirty="0" smtClean="0"/>
          </a:p>
        </p:txBody>
      </p:sp>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 xmlns:p14="http://schemas.microsoft.com/office/powerpoint/2010/main" val="192333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995772"/>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41497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Fundamental Test Process</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18"/>
          <p:cNvSpPr/>
          <p:nvPr/>
        </p:nvSpPr>
        <p:spPr>
          <a:xfrm>
            <a:off x="1295400" y="3491716"/>
            <a:ext cx="6444952" cy="369332"/>
          </a:xfrm>
          <a:prstGeom prst="rect">
            <a:avLst/>
          </a:prstGeom>
        </p:spPr>
        <p:txBody>
          <a:bodyPr wrap="square">
            <a:spAutoFit/>
          </a:bodyPr>
          <a:lstStyle/>
          <a:p>
            <a:r>
              <a:rPr lang="en-US" dirty="0" smtClean="0"/>
              <a:t>The psychology of testing</a:t>
            </a:r>
            <a:endParaRPr lang="en-US" dirty="0"/>
          </a:p>
        </p:txBody>
      </p:sp>
      <p:sp>
        <p:nvSpPr>
          <p:cNvPr id="21" name="Flowchart: Connector 19"/>
          <p:cNvSpPr/>
          <p:nvPr/>
        </p:nvSpPr>
        <p:spPr>
          <a:xfrm>
            <a:off x="944740" y="36266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6316</TotalTime>
  <Words>4169</Words>
  <Application>Microsoft Office PowerPoint</Application>
  <PresentationFormat>Экран (4:3)</PresentationFormat>
  <Paragraphs>302</Paragraphs>
  <Slides>21</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Office Theme</vt:lpstr>
      <vt:lpstr>Слайд 1</vt:lpstr>
      <vt:lpstr>Слайд 2</vt:lpstr>
      <vt:lpstr>Слайд 3</vt:lpstr>
      <vt:lpstr>Слайд 4</vt:lpstr>
      <vt:lpstr>Слайд 5</vt:lpstr>
      <vt:lpstr>Example from life</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397</cp:revision>
  <dcterms:created xsi:type="dcterms:W3CDTF">2006-08-16T00:00:00Z</dcterms:created>
  <dcterms:modified xsi:type="dcterms:W3CDTF">2015-01-09T16:07:29Z</dcterms:modified>
</cp:coreProperties>
</file>