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5"/>
  </p:notesMasterIdLst>
  <p:sldIdLst>
    <p:sldId id="280" r:id="rId2"/>
    <p:sldId id="330" r:id="rId3"/>
    <p:sldId id="329" r:id="rId4"/>
    <p:sldId id="338" r:id="rId5"/>
    <p:sldId id="340" r:id="rId6"/>
    <p:sldId id="339" r:id="rId7"/>
    <p:sldId id="327" r:id="rId8"/>
    <p:sldId id="281" r:id="rId9"/>
    <p:sldId id="297" r:id="rId10"/>
    <p:sldId id="298" r:id="rId11"/>
    <p:sldId id="332" r:id="rId12"/>
    <p:sldId id="299" r:id="rId13"/>
    <p:sldId id="333" r:id="rId14"/>
    <p:sldId id="265" r:id="rId15"/>
    <p:sldId id="300" r:id="rId16"/>
    <p:sldId id="301" r:id="rId17"/>
    <p:sldId id="304" r:id="rId18"/>
    <p:sldId id="306" r:id="rId19"/>
    <p:sldId id="307" r:id="rId20"/>
    <p:sldId id="334" r:id="rId21"/>
    <p:sldId id="302" r:id="rId22"/>
    <p:sldId id="309" r:id="rId23"/>
    <p:sldId id="310" r:id="rId24"/>
    <p:sldId id="311" r:id="rId25"/>
    <p:sldId id="313" r:id="rId26"/>
    <p:sldId id="314" r:id="rId27"/>
    <p:sldId id="315" r:id="rId28"/>
    <p:sldId id="321" r:id="rId29"/>
    <p:sldId id="322" r:id="rId30"/>
    <p:sldId id="335" r:id="rId31"/>
    <p:sldId id="308" r:id="rId32"/>
    <p:sldId id="285" r:id="rId33"/>
    <p:sldId id="317" r:id="rId34"/>
    <p:sldId id="316" r:id="rId35"/>
    <p:sldId id="318" r:id="rId36"/>
    <p:sldId id="319" r:id="rId37"/>
    <p:sldId id="320" r:id="rId38"/>
    <p:sldId id="336" r:id="rId39"/>
    <p:sldId id="324" r:id="rId40"/>
    <p:sldId id="323" r:id="rId41"/>
    <p:sldId id="325" r:id="rId42"/>
    <p:sldId id="326" r:id="rId43"/>
    <p:sldId id="33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8972" autoAdjust="0"/>
  </p:normalViewPr>
  <p:slideViewPr>
    <p:cSldViewPr>
      <p:cViewPr varScale="1">
        <p:scale>
          <a:sx n="104" d="100"/>
          <a:sy n="104" d="100"/>
        </p:scale>
        <p:origin x="-18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3321-CD16-4B19-8BBD-DA41B5514AE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4AA7C-4BF2-4DCC-B6D3-024C03F3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strings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values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заключаются в одинарные кавычки;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values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чувствительны к регистру, значения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чувствительны к формату.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Дефалтовый формат дат: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ru-RU" dirty="0" smtClean="0"/>
              <a:t>не могут быть использованы в </a:t>
            </a:r>
            <a:r>
              <a:rPr lang="en-US" dirty="0" smtClean="0"/>
              <a:t>WHERE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Символы != и ^= используются для не равно.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%   -   обозначает множество симоволов или ни одного;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_   -  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один символ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ASC: ascending order, default </a:t>
            </a:r>
          </a:p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cs typeface="Times New Roman" pitchFamily="18" charset="0"/>
              </a:rPr>
              <a:t>DESC: descending order</a:t>
            </a:r>
          </a:p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cs typeface="Times New Roman" pitchFamily="18" charset="0"/>
              </a:rPr>
              <a:t>The is possibility to sort by</a:t>
            </a:r>
            <a:r>
              <a:rPr lang="en-US" sz="1200" b="0" baseline="0" dirty="0" smtClean="0">
                <a:latin typeface="Calibri" pitchFamily="34" charset="0"/>
                <a:cs typeface="Times New Roman" pitchFamily="18" charset="0"/>
              </a:rPr>
              <a:t> multiple clauses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SUBSTR (string, position, length)</a:t>
            </a:r>
          </a:p>
          <a:p>
            <a:r>
              <a:rPr lang="en-US" dirty="0" smtClean="0"/>
              <a:t>INSTR </a:t>
            </a:r>
            <a:r>
              <a:rPr lang="en-US" baseline="0" dirty="0" smtClean="0"/>
              <a:t> - finds numeric position of named character</a:t>
            </a:r>
          </a:p>
          <a:p>
            <a:r>
              <a:rPr lang="en-US" baseline="0" dirty="0" smtClean="0"/>
              <a:t>LPAD, RPAD – pads the character values right or left- justified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default date format is DD-MON-RR.</a:t>
            </a:r>
          </a:p>
          <a:p>
            <a:r>
              <a:rPr lang="en-US" baseline="0" dirty="0" smtClean="0"/>
              <a:t>SELECT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STDDEV</a:t>
            </a:r>
            <a:r>
              <a:rPr lang="en-US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статистическое стандартное отклонение всех значений в указанном выражении.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дисперсию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0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76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Eliminating Duplicate Rows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Осуществляется с помощью слова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операторе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SELECT. </a:t>
            </a:r>
          </a:p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QL-Practice1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qlzoo.net/wiki/SELEC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Oracle&amp;SQL%20-%20Practice2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Oracle&amp;SQL%20-%20Practice3.doc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47120" y="2420888"/>
            <a:ext cx="4297288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SQL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43409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Expressions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03618"/>
              </p:ext>
            </p:extLst>
          </p:nvPr>
        </p:nvGraphicFramePr>
        <p:xfrm>
          <a:off x="1140296" y="1340768"/>
          <a:ext cx="6096000" cy="184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0296" y="3429000"/>
            <a:ext cx="6048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dirty="0" err="1"/>
              <a:t>last_name</a:t>
            </a:r>
            <a:r>
              <a:rPr lang="en-US" sz="2400" dirty="0"/>
              <a:t>, salary, salary+300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employees</a:t>
            </a:r>
            <a:r>
              <a:rPr lang="ru-RU" sz="2400" dirty="0"/>
              <a:t>;</a:t>
            </a:r>
            <a:endParaRPr lang="en-US" sz="2400" dirty="0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6336"/>
          <a:stretch/>
        </p:blipFill>
        <p:spPr>
          <a:xfrm>
            <a:off x="1141858" y="4259997"/>
            <a:ext cx="5543053" cy="15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5545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column aliases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134576"/>
            <a:ext cx="82687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114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 name,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comission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“Commission  value”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employees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5"/>
            <a:ext cx="2483866" cy="294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4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554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 Operator (||) </a:t>
            </a:r>
          </a:p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character string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14374" y="1700808"/>
            <a:ext cx="79338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114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||’   is a   ‘||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AS “Employee Details”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employees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307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37671"/>
          <a:stretch/>
        </p:blipFill>
        <p:spPr bwMode="auto">
          <a:xfrm>
            <a:off x="714374" y="3288523"/>
            <a:ext cx="6305898" cy="193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295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first practical task:</a:t>
            </a:r>
            <a:endParaRPr lang="en-US" dirty="0"/>
          </a:p>
        </p:txBody>
      </p:sp>
      <p:pic>
        <p:nvPicPr>
          <p:cNvPr id="7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9" y="2564904"/>
            <a:ext cx="1095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055" y="404664"/>
            <a:ext cx="49470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Limiting the rows selected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412776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*|{[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DISTINCT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   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column|expression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[alias],…}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condition(s)];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5576" y="3501008"/>
            <a:ext cx="7344816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90;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69211" r="2305" b="10996"/>
          <a:stretch/>
        </p:blipFill>
        <p:spPr bwMode="auto">
          <a:xfrm>
            <a:off x="755576" y="4663121"/>
            <a:ext cx="6840760" cy="1008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4326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23990" r="3684" b="5107"/>
          <a:stretch/>
        </p:blipFill>
        <p:spPr>
          <a:xfrm>
            <a:off x="395536" y="1437953"/>
            <a:ext cx="2808312" cy="24482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4507377"/>
            <a:ext cx="32403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hire_date</a:t>
            </a:r>
            <a:r>
              <a:rPr lang="en-US" dirty="0"/>
              <a:t>=’01-JAN-95’</a:t>
            </a:r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salary&gt;=6000</a:t>
            </a:r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=’</a:t>
            </a:r>
            <a:r>
              <a:rPr lang="en-US" dirty="0" err="1"/>
              <a:t>Simth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4076490"/>
            <a:ext cx="11789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Example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27562" r="2284" b="3863"/>
          <a:stretch/>
        </p:blipFill>
        <p:spPr>
          <a:xfrm>
            <a:off x="3923928" y="1451298"/>
            <a:ext cx="4493840" cy="24482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7944" y="4538004"/>
            <a:ext cx="45365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…</a:t>
            </a:r>
            <a:r>
              <a:rPr lang="en-US" b="1" dirty="0"/>
              <a:t>WHERE</a:t>
            </a:r>
            <a:r>
              <a:rPr lang="en-US" dirty="0" smtClean="0"/>
              <a:t> </a:t>
            </a:r>
            <a:r>
              <a:rPr lang="en-US" dirty="0"/>
              <a:t>salary </a:t>
            </a:r>
            <a:r>
              <a:rPr lang="en-US" b="1" dirty="0"/>
              <a:t>BETWEEN</a:t>
            </a:r>
            <a:r>
              <a:rPr lang="en-US" dirty="0"/>
              <a:t> 2000 </a:t>
            </a:r>
            <a:r>
              <a:rPr lang="en-US" b="1" dirty="0"/>
              <a:t>AND</a:t>
            </a:r>
            <a:r>
              <a:rPr lang="en-US" dirty="0"/>
              <a:t> 3000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… </a:t>
            </a:r>
            <a:r>
              <a:rPr lang="en-US" b="1" dirty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manager_id</a:t>
            </a:r>
            <a:r>
              <a:rPr lang="en-US" dirty="0" smtClean="0"/>
              <a:t> </a:t>
            </a:r>
            <a:r>
              <a:rPr lang="en-US" b="1" dirty="0"/>
              <a:t>IN</a:t>
            </a:r>
            <a:r>
              <a:rPr lang="en-US" dirty="0" smtClean="0"/>
              <a:t> (100, 200, 300)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manager_id</a:t>
            </a:r>
            <a:r>
              <a:rPr lang="en-US" dirty="0" smtClean="0"/>
              <a:t> </a:t>
            </a:r>
            <a:r>
              <a:rPr lang="en-US" b="1" dirty="0"/>
              <a:t>IS NULL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7944" y="4107117"/>
            <a:ext cx="11789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79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1088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LIKE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2687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last</a:t>
            </a:r>
            <a:r>
              <a:rPr lang="ru-RU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name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LIKE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‘_o%’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9" y="3212976"/>
            <a:ext cx="7143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3568" y="4509120"/>
            <a:ext cx="379200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SYMBOLS :         ”%”          “_”</a:t>
            </a:r>
          </a:p>
        </p:txBody>
      </p:sp>
    </p:spTree>
    <p:extLst>
      <p:ext uri="{BB962C8B-B14F-4D97-AF65-F5344CB8AC3E}">
        <p14:creationId xmlns:p14="http://schemas.microsoft.com/office/powerpoint/2010/main" val="18486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4815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721" y="2996952"/>
            <a:ext cx="676875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id,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salary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salary &gt;=10000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AND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LIKE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‘%MAN%’;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21" y="5130899"/>
            <a:ext cx="71532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41051"/>
              </p:ext>
            </p:extLst>
          </p:nvPr>
        </p:nvGraphicFramePr>
        <p:xfrm>
          <a:off x="711721" y="1268760"/>
          <a:ext cx="7604696" cy="147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4057"/>
                <a:gridCol w="5760639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TRUE if both conditions are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either</a:t>
                      </a:r>
                      <a:r>
                        <a:rPr lang="en-US" baseline="0" dirty="0" smtClean="0"/>
                        <a:t> component condition is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following condition</a:t>
                      </a:r>
                      <a:r>
                        <a:rPr lang="en-US" baseline="0" dirty="0" smtClean="0"/>
                        <a:t> is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2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32563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clause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988840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expr</a:t>
            </a: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[WHERE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condition(s)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{column,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expr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} [ASC|DESC]];</a:t>
            </a: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359792"/>
            <a:ext cx="11916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Syntax: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230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51365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clause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135" y="1412776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hire_date</a:t>
            </a: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hire_date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35" y="3284984"/>
            <a:ext cx="72390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0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59498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to trainee Database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98884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http://sqlfiddle.com</a:t>
            </a:r>
            <a:r>
              <a:rPr lang="en-US" sz="2800" dirty="0" smtClean="0">
                <a:hlinkClick r:id="rId3"/>
              </a:rPr>
              <a:t>/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sqlzoo.net/wiki/SELECT</a:t>
            </a:r>
            <a:endParaRPr lang="ru-RU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36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second practical task:</a:t>
            </a:r>
            <a:endParaRPr lang="en-US" dirty="0"/>
          </a:p>
        </p:txBody>
      </p:sp>
      <p:pic>
        <p:nvPicPr>
          <p:cNvPr id="4098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10382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3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8063" y="2420888"/>
            <a:ext cx="3391619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1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2" b="12601"/>
          <a:stretch/>
        </p:blipFill>
        <p:spPr bwMode="auto">
          <a:xfrm>
            <a:off x="1631851" y="1268760"/>
            <a:ext cx="525658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143" y="476672"/>
            <a:ext cx="51004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Types of SQL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3688" y="3501008"/>
            <a:ext cx="2088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Character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Number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Date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Conversion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3649216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Functions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3822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052736"/>
            <a:ext cx="34345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manipulation functions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7" y="2276872"/>
            <a:ext cx="72294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5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7336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Manipulation Functions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4886" y="1412776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‘The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for  ’||UPPER(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)||’  is  ’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||LOWER(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 AS “EMPLOYEE DETAILS”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4" y="3133194"/>
            <a:ext cx="78486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0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66089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- Manipulation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771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4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7298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- Manipulation Functions - Example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268760"/>
            <a:ext cx="80648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CONCAT(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first_name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 NAME,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LENGTH(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), INSTR(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last_name,’a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’) “Contains ‘a’?”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SUBSTR(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4)=‘REP’;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3" y="3717032"/>
            <a:ext cx="77914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4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52283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and Date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128599"/>
            <a:ext cx="7560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ROUND: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rounds value to specified decimal, ROUND(45.926, 2)-&gt;45.93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truncates value to specified decimal, TRUNC(45.926,2)-&gt;45.92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MOD: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returns reminder of division, MOD(1600, 300)-&gt;100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SYSDATE: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returns Date and Time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MONTHS_BETWEEN: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number of month between two dates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ADD_MONTH: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add calendar month to date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NEXT_DATE: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next date of the date specified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LAST_DAY: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 day of the month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 date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truncate date</a:t>
            </a:r>
            <a:endParaRPr lang="en-US" sz="20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527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Functions - Syntax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170" y="141277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column, 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group_function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(column)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BY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group_by_expression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HAVING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group_condition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colunm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143" y="4797152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AVG, COUNT, SUM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MAX, MIN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STDDEV, VARIANCE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56275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Functions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8760"/>
            <a:ext cx="80648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MAX(salary)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BY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endParaRPr lang="en-US" sz="2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HAVING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MAX(salary)&gt;10000</a:t>
            </a:r>
            <a:endParaRPr lang="en-US" sz="22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65785"/>
            <a:ext cx="71532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17385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Database</a:t>
            </a:r>
            <a:r>
              <a:rPr lang="en-US" sz="2000" b="1" dirty="0" smtClean="0"/>
              <a:t> (</a:t>
            </a:r>
            <a:r>
              <a:rPr lang="ru-RU" sz="2000" b="1" dirty="0" smtClean="0"/>
              <a:t>ДБ</a:t>
            </a:r>
            <a:r>
              <a:rPr lang="en-US" sz="2000" b="1" dirty="0" smtClean="0"/>
              <a:t>) </a:t>
            </a:r>
            <a:r>
              <a:rPr lang="en-US" dirty="0" smtClean="0"/>
              <a:t>is an organized collection of information.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1876762"/>
            <a:ext cx="777686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Database Management System </a:t>
            </a:r>
            <a:r>
              <a:rPr lang="ru-RU" sz="2000" b="1" dirty="0" smtClean="0"/>
              <a:t>(СУБД )</a:t>
            </a:r>
            <a:r>
              <a:rPr lang="en-US" sz="2000" b="1" dirty="0" smtClean="0"/>
              <a:t> </a:t>
            </a:r>
            <a:r>
              <a:rPr lang="en-US" dirty="0" smtClean="0"/>
              <a:t>is a program that stores, retrieves and modifies data in the database on request.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0608" y="2751892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Table</a:t>
            </a:r>
            <a:r>
              <a:rPr lang="en-US" sz="2000" b="1" dirty="0" smtClean="0"/>
              <a:t> </a:t>
            </a:r>
            <a:r>
              <a:rPr lang="ru-RU" sz="2000" b="1" dirty="0" smtClean="0"/>
              <a:t>(Таблица) </a:t>
            </a:r>
            <a:r>
              <a:rPr lang="en-US" dirty="0" smtClean="0"/>
              <a:t>is the basic storage structure of DBMS.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0608" y="3388930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Row</a:t>
            </a:r>
            <a:r>
              <a:rPr lang="en-US" sz="2000" b="1" dirty="0" smtClean="0"/>
              <a:t> </a:t>
            </a:r>
            <a:r>
              <a:rPr lang="ru-RU" sz="2000" b="1" dirty="0" smtClean="0"/>
              <a:t>(Строка) </a:t>
            </a:r>
            <a:r>
              <a:rPr lang="en-US" dirty="0" smtClean="0"/>
              <a:t>represents all data for a particular object.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0608" y="4037002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Column</a:t>
            </a:r>
            <a:r>
              <a:rPr lang="en-US" sz="2000" b="1" dirty="0" smtClean="0"/>
              <a:t> </a:t>
            </a:r>
            <a:r>
              <a:rPr lang="ru-RU" sz="2000" b="1" dirty="0" smtClean="0"/>
              <a:t>(Колонка) </a:t>
            </a:r>
            <a:r>
              <a:rPr lang="en-US" dirty="0" smtClean="0"/>
              <a:t>represents one kind of data in a table.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0608" y="4685074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Field</a:t>
            </a:r>
            <a:r>
              <a:rPr lang="en-US" sz="2000" b="1" dirty="0" smtClean="0"/>
              <a:t> </a:t>
            </a:r>
            <a:r>
              <a:rPr lang="en-US" dirty="0" smtClean="0"/>
              <a:t>is a value at the intersection of a row and a column.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3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0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third practical task:</a:t>
            </a:r>
            <a:endParaRPr lang="en-US" dirty="0"/>
          </a:p>
        </p:txBody>
      </p:sp>
      <p:pic>
        <p:nvPicPr>
          <p:cNvPr id="5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1"/>
            <a:ext cx="10287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4007" y="2420888"/>
            <a:ext cx="3895675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 tables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04664"/>
            <a:ext cx="41771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 Tables - Syntax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507" y="1556792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 FIELD [,… n]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{INNER |{LEFT|RIGHT|FULL} OUTER | CROSS}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&lt;condition&gt;;</a:t>
            </a:r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13761"/>
            <a:ext cx="19688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067" y="1044703"/>
            <a:ext cx="66664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INNER JOIN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employees.departments_id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departments.depatrments_id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066" y="2276872"/>
            <a:ext cx="670226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employees, 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employees.departments_id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departments.depatrments_id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9519" y="3501008"/>
            <a:ext cx="665901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JOIN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employees.departments_id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departments.depatrments_id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065" y="4903142"/>
            <a:ext cx="66664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INNER JOIN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USING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74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19824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CROSS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42" y="2818096"/>
            <a:ext cx="7524130" cy="21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2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737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LEFT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9" y="3399606"/>
            <a:ext cx="68961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0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9830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RIGTH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4" y="3308707"/>
            <a:ext cx="70008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6906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FULL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0" y="3279759"/>
            <a:ext cx="69913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0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4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0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third practical task: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8" y="2708920"/>
            <a:ext cx="10668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4007" y="2420888"/>
            <a:ext cx="3895675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Manipulating Data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7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54487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БД по модели данных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Иерархическая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Сетевая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Реляционная</a:t>
            </a: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Объектно-реляционная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5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4687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 [(column [, column…])]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VALUES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(value [, value…]);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64915" y="3068960"/>
            <a:ext cx="113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915" y="3469070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manger_id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location_id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VALUES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(70,’Public Relations’, 100, 1700);</a:t>
            </a:r>
          </a:p>
        </p:txBody>
      </p:sp>
    </p:spTree>
    <p:extLst>
      <p:ext uri="{BB962C8B-B14F-4D97-AF65-F5344CB8AC3E}">
        <p14:creationId xmlns:p14="http://schemas.microsoft.com/office/powerpoint/2010/main" val="36224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63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976" y="1348036"/>
            <a:ext cx="6471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SET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column = value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column = value,…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976" y="3138686"/>
            <a:ext cx="1350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9065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row updated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6766" y="530454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rows updated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764976" y="3645024"/>
            <a:ext cx="3302968" cy="1152128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70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emplotee_id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113;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764976" y="4913585"/>
            <a:ext cx="3302968" cy="1152128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70;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487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976" y="1348036"/>
            <a:ext cx="6471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[FROM]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976" y="2924944"/>
            <a:ext cx="1350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9200" y="37146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row deleted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7176" y="493415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rows deleted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764975" y="3431282"/>
            <a:ext cx="4432201" cy="936104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FROM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‘Finance’;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764976" y="4699843"/>
            <a:ext cx="4455096" cy="891679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FROM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copy_emp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404664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399" y="1196752"/>
            <a:ext cx="755332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Give definition of the following concepts: Column, Row, Field.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syntax and give an example of the SELECT statement. 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is column aliases? How the user can apply them?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the statement can limit the rows selected?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“LIKE” operator is applied for? What is wildcards?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kind of SQL functions do you know? 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Name Character- manipulation functions. 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syntax of grouping functions. Name grouping functions and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Name JOIN functions. What is the difference between them? Give an examples. </a:t>
            </a:r>
          </a:p>
        </p:txBody>
      </p:sp>
    </p:spTree>
    <p:extLst>
      <p:ext uri="{BB962C8B-B14F-4D97-AF65-F5344CB8AC3E}">
        <p14:creationId xmlns:p14="http://schemas.microsoft.com/office/powerpoint/2010/main" val="33313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76327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БД 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степени </a:t>
            </a:r>
            <a:r>
              <a:rPr lang="ru-RU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распределённости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Централизованная, или сосредоточенная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Распределённая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Неоднородная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Однородная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95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4862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Реляционная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БД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Реляционная модель ориентирована на организацию данных в виде двумерных таблиц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Каждая </a:t>
            </a:r>
            <a:r>
              <a:rPr lang="ru-RU" dirty="0"/>
              <a:t>реляционная таблица представляет собой двумерный массив и обладает следующими свойствами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элемент таблицы — один элемент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</a:t>
            </a:r>
            <a:r>
              <a:rPr lang="ru-RU" dirty="0"/>
              <a:t>ячейки в столбце таблицы однородные, то есть все элементы в столбце имеют одинаковый тип (числовой, символьный и т. д.)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каждый </a:t>
            </a:r>
            <a:r>
              <a:rPr lang="ru-RU" dirty="0"/>
              <a:t>столбец имеет уникальное имя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одинаковые </a:t>
            </a:r>
            <a:r>
              <a:rPr lang="ru-RU" dirty="0"/>
              <a:t>строки в таблице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порядок </a:t>
            </a:r>
            <a:r>
              <a:rPr lang="ru-RU" dirty="0"/>
              <a:t>следования строк и столбцов может быть произвольным</a:t>
            </a:r>
          </a:p>
        </p:txBody>
      </p:sp>
    </p:spTree>
    <p:extLst>
      <p:ext uri="{BB962C8B-B14F-4D97-AF65-F5344CB8AC3E}">
        <p14:creationId xmlns:p14="http://schemas.microsoft.com/office/powerpoint/2010/main" val="1700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47120" y="2420888"/>
            <a:ext cx="4297288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basic SQL statements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2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34344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556792"/>
            <a:ext cx="7111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*|{[DISTINCT] </a:t>
            </a:r>
            <a:r>
              <a:rPr lang="en-US" sz="2400" i="1" dirty="0" err="1"/>
              <a:t>column</a:t>
            </a:r>
            <a:r>
              <a:rPr lang="en-US" sz="2400" dirty="0" err="1"/>
              <a:t>|</a:t>
            </a:r>
            <a:r>
              <a:rPr lang="en-US" sz="2400" i="1" dirty="0" err="1"/>
              <a:t>expression</a:t>
            </a:r>
            <a:r>
              <a:rPr lang="en-US" sz="2400" dirty="0"/>
              <a:t> [alias], …} </a:t>
            </a:r>
            <a:endParaRPr lang="en-US" sz="2400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i="1" dirty="0"/>
              <a:t>table;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17104" y="25649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en-US" dirty="0" smtClean="0"/>
              <a:t>identifies </a:t>
            </a:r>
            <a:r>
              <a:rPr lang="en-US" i="1" dirty="0"/>
              <a:t>what</a:t>
            </a:r>
            <a:r>
              <a:rPr lang="en-US" dirty="0"/>
              <a:t> columns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en-US" dirty="0" smtClean="0"/>
              <a:t>identifies </a:t>
            </a:r>
            <a:r>
              <a:rPr lang="en-US" i="1" dirty="0"/>
              <a:t>which</a:t>
            </a:r>
            <a:r>
              <a:rPr lang="en-US" dirty="0"/>
              <a:t>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67196" y="4221088"/>
            <a:ext cx="7001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departments;     </a:t>
            </a:r>
            <a:r>
              <a:rPr lang="en-US" dirty="0" smtClean="0"/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select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columns of all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rows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location_id</a:t>
            </a:r>
            <a:endParaRPr lang="en-US" dirty="0"/>
          </a:p>
          <a:p>
            <a:r>
              <a:rPr lang="en-US" dirty="0"/>
              <a:t>FROM departments; </a:t>
            </a:r>
            <a:r>
              <a:rPr lang="en-US" dirty="0" smtClean="0"/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selecting specific columns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69081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Capabilities of SQL SELECT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21463" r="7115"/>
          <a:stretch/>
        </p:blipFill>
        <p:spPr>
          <a:xfrm>
            <a:off x="611560" y="1340768"/>
            <a:ext cx="5256584" cy="34563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00192" y="1376611"/>
            <a:ext cx="201622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Projection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Selection</a:t>
            </a:r>
            <a:endParaRPr lang="en-US" sz="2200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Joining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8190</TotalTime>
  <Words>1270</Words>
  <Application>Microsoft Office PowerPoint</Application>
  <PresentationFormat>Экран (4:3)</PresentationFormat>
  <Paragraphs>308</Paragraphs>
  <Slides>43</Slides>
  <Notes>40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капитошка</cp:lastModifiedBy>
  <cp:revision>266</cp:revision>
  <dcterms:created xsi:type="dcterms:W3CDTF">2006-08-16T00:00:00Z</dcterms:created>
  <dcterms:modified xsi:type="dcterms:W3CDTF">2013-02-21T07:31:01Z</dcterms:modified>
</cp:coreProperties>
</file>