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1" r:id="rId2"/>
    <p:sldId id="304" r:id="rId3"/>
    <p:sldId id="315" r:id="rId4"/>
    <p:sldId id="305" r:id="rId5"/>
    <p:sldId id="314" r:id="rId6"/>
    <p:sldId id="317" r:id="rId7"/>
    <p:sldId id="316" r:id="rId8"/>
    <p:sldId id="306" r:id="rId9"/>
    <p:sldId id="318" r:id="rId10"/>
    <p:sldId id="308" r:id="rId11"/>
    <p:sldId id="307" r:id="rId12"/>
    <p:sldId id="309" r:id="rId13"/>
    <p:sldId id="310" r:id="rId14"/>
    <p:sldId id="311" r:id="rId15"/>
    <p:sldId id="312" r:id="rId16"/>
    <p:sldId id="313" r:id="rId17"/>
    <p:sldId id="319" r:id="rId18"/>
    <p:sldId id="320" r:id="rId19"/>
    <p:sldId id="32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52CE5E"/>
    <a:srgbClr val="F9F9F9"/>
    <a:srgbClr val="FBFB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613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7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AF66C-D44D-4D17-A1A6-B83F81608EA7}" type="datetimeFigureOut">
              <a:rPr lang="ru-RU" smtClean="0"/>
              <a:t>23.12.2014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6AD7F-AC1A-493D-8C27-A6EED724E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7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5F23-7D72-4E08-9573-B9E74C90687C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4B37C-4FB6-42C1-B03C-78A31730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6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dirty="0" smtClean="0">
              <a:sym typeface="Wingdings" pitchFamily="2" charset="2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BB0357-A26A-474E-8239-147737963567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DA762B-C504-4C93-806F-2ECC2E8AD7E3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yte624.ru/2012/03/23/selenium-ide-installation/" TargetMode="External"/><Relationship Id="rId2" Type="http://schemas.openxmlformats.org/officeDocument/2006/relationships/hyperlink" Target="http://seleniumhq.org/projects/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52971/" TargetMode="External"/><Relationship Id="rId2" Type="http://schemas.openxmlformats.org/officeDocument/2006/relationships/hyperlink" Target="http://habrahabr.ru/post/15265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script.ru/unsorted/selenium-r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67744" y="1124744"/>
            <a:ext cx="6248400" cy="1384995"/>
          </a:xfrm>
          <a:prstGeom prst="rect">
            <a:avLst/>
          </a:prstGeom>
          <a:gradFill flip="none" rotWithShape="1">
            <a:gsLst>
              <a:gs pos="0">
                <a:srgbClr val="76A9D4">
                  <a:alpha val="0"/>
                  <a:lumMod val="0"/>
                  <a:lumOff val="100000"/>
                </a:srgbClr>
              </a:gs>
              <a:gs pos="0">
                <a:srgbClr val="52CE5E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ru-RU" sz="3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Автоматизация процесса тестирования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008" y="3645024"/>
            <a:ext cx="3964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“Software is like entropy. It is difficult to grasp, weighs nothing, and obeys the second law of thermodynamics, i.e. it always increases.”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4389884" y="3755132"/>
            <a:ext cx="228600" cy="152400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60714"/>
            <a:ext cx="8686800" cy="737314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363538" algn="just" eaLnBrk="1" hangingPunct="1">
              <a:buFontTx/>
              <a:buNone/>
            </a:pPr>
            <a:r>
              <a:rPr lang="ru-RU" sz="2700" b="1" dirty="0" smtClean="0"/>
              <a:t>Операционные системы:</a:t>
            </a:r>
          </a:p>
          <a:p>
            <a:pPr marL="0" indent="363538" algn="just" eaLnBrk="1" hangingPunct="1">
              <a:buFontTx/>
              <a:buNone/>
            </a:pPr>
            <a:r>
              <a:rPr lang="en-US" sz="2700" dirty="0" smtClean="0">
                <a:solidFill>
                  <a:srgbClr val="FF0066"/>
                </a:solidFill>
              </a:rPr>
              <a:t>Windows,          Linux,          OS X,          Solaris</a:t>
            </a:r>
            <a:endParaRPr lang="ru-RU" sz="2700" i="1" dirty="0" smtClean="0">
              <a:solidFill>
                <a:srgbClr val="FF0066"/>
              </a:solidFill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69863" y="2613065"/>
            <a:ext cx="8650287" cy="6397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363538" algn="just">
              <a:lnSpc>
                <a:spcPct val="90000"/>
              </a:lnSpc>
              <a:spcBef>
                <a:spcPct val="20000"/>
              </a:spcBef>
            </a:pPr>
            <a:r>
              <a:rPr lang="ru-RU" sz="27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Языки программирования:</a:t>
            </a:r>
          </a:p>
          <a:p>
            <a:pPr indent="363538" algn="just">
              <a:lnSpc>
                <a:spcPct val="90000"/>
              </a:lnSpc>
              <a:spcBef>
                <a:spcPct val="20000"/>
              </a:spcBef>
            </a:pPr>
            <a:r>
              <a:rPr lang="en-US" sz="2700" dirty="0">
                <a:solidFill>
                  <a:srgbClr val="FF0066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PHP,       Perl,       Java,       C#,     Python,      Ruby</a:t>
            </a:r>
            <a:endParaRPr lang="ru-RU" sz="2700" dirty="0">
              <a:solidFill>
                <a:srgbClr val="FF0066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79512" y="4149080"/>
            <a:ext cx="8070512" cy="5920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363538" algn="just">
              <a:lnSpc>
                <a:spcPct val="90000"/>
              </a:lnSpc>
              <a:spcBef>
                <a:spcPct val="20000"/>
              </a:spcBef>
            </a:pPr>
            <a:r>
              <a:rPr lang="ru-RU" sz="27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Браузеры:</a:t>
            </a:r>
            <a:endParaRPr lang="en-US" sz="27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pPr indent="363538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FF0066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Firefox,    </a:t>
            </a:r>
            <a:r>
              <a:rPr lang="en-US" sz="2400" dirty="0" smtClean="0">
                <a:solidFill>
                  <a:srgbClr val="FF0066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     IE ,            Safari ,              Opera,          Chrome</a:t>
            </a:r>
            <a:endParaRPr lang="ru-RU" sz="2400" i="1" dirty="0">
              <a:solidFill>
                <a:srgbClr val="FF0066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99" y="2034611"/>
            <a:ext cx="503107" cy="47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80" y="2016178"/>
            <a:ext cx="345886" cy="49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81" y="2010600"/>
            <a:ext cx="539974" cy="49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21" y="2018348"/>
            <a:ext cx="582260" cy="49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2" y="3432963"/>
            <a:ext cx="641896" cy="44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76" y="3481253"/>
            <a:ext cx="37082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42337"/>
            <a:ext cx="471665" cy="44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21" y="3519569"/>
            <a:ext cx="374078" cy="49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19" y="5075468"/>
            <a:ext cx="560575" cy="54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6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401" y="5077480"/>
            <a:ext cx="557322" cy="54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7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57" y="5007766"/>
            <a:ext cx="589850" cy="58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8" name="Picture 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295" y="5032690"/>
            <a:ext cx="599608" cy="5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9" name="Picture 1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542337"/>
            <a:ext cx="444557" cy="44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0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551" y="3450462"/>
            <a:ext cx="485759" cy="48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539750" y="188913"/>
            <a:ext cx="828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Selenium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WebDriver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поддерживает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212" name="Picture 2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76" y="4926444"/>
            <a:ext cx="757914" cy="6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1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549275"/>
            <a:ext cx="8218487" cy="12239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US" sz="2500" b="1" dirty="0" smtClean="0">
                <a:solidFill>
                  <a:srgbClr val="FF0066"/>
                </a:solidFill>
              </a:rPr>
              <a:t>Selenium IDE</a:t>
            </a:r>
            <a:r>
              <a:rPr lang="en-US" sz="2500" dirty="0" smtClean="0"/>
              <a:t> – </a:t>
            </a:r>
            <a:r>
              <a:rPr lang="ru-RU" sz="2500" dirty="0" smtClean="0"/>
              <a:t>интегрированная среда для разработки и выполнения скриптов, </a:t>
            </a:r>
            <a:r>
              <a:rPr lang="ru-RU" sz="2500" dirty="0" smtClean="0"/>
              <a:t>основанная на </a:t>
            </a:r>
            <a:r>
              <a:rPr lang="en-US" sz="2500" dirty="0" smtClean="0"/>
              <a:t>Selenium </a:t>
            </a:r>
            <a:r>
              <a:rPr lang="en-US" sz="2500" dirty="0" err="1" smtClean="0"/>
              <a:t>WebDriver</a:t>
            </a:r>
            <a:r>
              <a:rPr lang="en-US" sz="2500" dirty="0" smtClean="0"/>
              <a:t> </a:t>
            </a:r>
            <a:r>
              <a:rPr lang="ru-RU" sz="2500" dirty="0" smtClean="0"/>
              <a:t>и </a:t>
            </a:r>
            <a:r>
              <a:rPr lang="ru-RU" sz="2500" dirty="0" smtClean="0"/>
              <a:t>представленная </a:t>
            </a:r>
            <a:r>
              <a:rPr lang="ru-RU" sz="2500" dirty="0" smtClean="0"/>
              <a:t>в виде плагина для браузера </a:t>
            </a:r>
            <a:r>
              <a:rPr lang="en-US" sz="2500" dirty="0" err="1" smtClean="0"/>
              <a:t>FireFox</a:t>
            </a:r>
            <a:r>
              <a:rPr lang="en-US" sz="2500" dirty="0" smtClean="0"/>
              <a:t>.</a:t>
            </a:r>
            <a:endParaRPr lang="ru-RU" sz="2500" dirty="0" smtClean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69900" y="1989138"/>
            <a:ext cx="4749800" cy="1439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2300" dirty="0"/>
              <a:t>Свежая версия всегда доступна</a:t>
            </a:r>
          </a:p>
          <a:p>
            <a:pPr>
              <a:spcBef>
                <a:spcPct val="20000"/>
              </a:spcBef>
            </a:pPr>
            <a:r>
              <a:rPr lang="ru-RU" sz="2300" dirty="0"/>
              <a:t>по адресу</a:t>
            </a:r>
            <a:r>
              <a:rPr lang="en-US" sz="2300" dirty="0"/>
              <a:t>:</a:t>
            </a:r>
            <a:endParaRPr lang="ru-RU" sz="2300" dirty="0"/>
          </a:p>
          <a:p>
            <a:pPr>
              <a:spcBef>
                <a:spcPct val="20000"/>
              </a:spcBef>
            </a:pPr>
            <a:r>
              <a:rPr lang="ru-RU" sz="2300" dirty="0">
                <a:hlinkClick r:id="rId2"/>
              </a:rPr>
              <a:t>http://seleniumhq.org/projects/ide</a:t>
            </a:r>
            <a:r>
              <a:rPr lang="ru-RU" sz="2300" dirty="0" smtClean="0">
                <a:hlinkClick r:id="rId2"/>
              </a:rPr>
              <a:t>/</a:t>
            </a:r>
            <a:endParaRPr lang="ru-RU" sz="2300" dirty="0" smtClean="0"/>
          </a:p>
          <a:p>
            <a:pPr>
              <a:spcBef>
                <a:spcPct val="20000"/>
              </a:spcBef>
            </a:pPr>
            <a:endParaRPr lang="ru-RU" sz="2300" dirty="0"/>
          </a:p>
          <a:p>
            <a:pPr>
              <a:spcBef>
                <a:spcPct val="20000"/>
              </a:spcBef>
            </a:pPr>
            <a:r>
              <a:rPr lang="ru-RU" sz="2300" dirty="0"/>
              <a:t>Как установить </a:t>
            </a:r>
            <a:r>
              <a:rPr lang="en-US" sz="2300" dirty="0"/>
              <a:t>Selenium </a:t>
            </a:r>
            <a:r>
              <a:rPr lang="en-US" sz="2300" dirty="0" smtClean="0"/>
              <a:t>IDE</a:t>
            </a:r>
            <a:endParaRPr lang="ru-RU" sz="2300" dirty="0" smtClean="0"/>
          </a:p>
          <a:p>
            <a:pPr>
              <a:spcBef>
                <a:spcPct val="20000"/>
              </a:spcBef>
            </a:pPr>
            <a:r>
              <a:rPr lang="en-US" sz="2300" dirty="0">
                <a:hlinkClick r:id="rId3"/>
              </a:rPr>
              <a:t>http://www.whyte624.ru/2012/03/23/selenium-ide-installation</a:t>
            </a:r>
            <a:r>
              <a:rPr lang="en-US" sz="2300" dirty="0" smtClean="0">
                <a:hlinkClick r:id="rId3"/>
              </a:rPr>
              <a:t>/</a:t>
            </a:r>
            <a:endParaRPr lang="ru-RU" sz="2300" dirty="0" smtClean="0"/>
          </a:p>
          <a:p>
            <a:pPr>
              <a:spcBef>
                <a:spcPct val="20000"/>
              </a:spcBef>
            </a:pPr>
            <a:endParaRPr lang="ru-RU" sz="2300" dirty="0"/>
          </a:p>
        </p:txBody>
      </p:sp>
      <p:pic>
        <p:nvPicPr>
          <p:cNvPr id="1026" name="Picture 2" descr="C:\Users\ANASTA~1\AppData\Local\Temp\SNAGHTMLd5d634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2816"/>
            <a:ext cx="2862956" cy="416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18487" cy="7921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sz="2300" smtClean="0"/>
              <a:t>После установки плагин </a:t>
            </a:r>
            <a:r>
              <a:rPr lang="en-US" sz="2300" smtClean="0">
                <a:solidFill>
                  <a:srgbClr val="FF0066"/>
                </a:solidFill>
              </a:rPr>
              <a:t>Selenium IDE</a:t>
            </a:r>
            <a:r>
              <a:rPr lang="en-US" sz="2300" smtClean="0"/>
              <a:t> </a:t>
            </a:r>
            <a:r>
              <a:rPr lang="ru-RU" sz="2300" smtClean="0"/>
              <a:t>доступен в браузере </a:t>
            </a:r>
            <a:r>
              <a:rPr lang="en-US" sz="2300" smtClean="0"/>
              <a:t>FireFox </a:t>
            </a:r>
            <a:r>
              <a:rPr lang="ru-RU" sz="2300" smtClean="0"/>
              <a:t>в разделе «Инструменты» («</a:t>
            </a:r>
            <a:r>
              <a:rPr lang="en-US" sz="2300" smtClean="0">
                <a:solidFill>
                  <a:srgbClr val="FF0066"/>
                </a:solidFill>
              </a:rPr>
              <a:t>Tools</a:t>
            </a:r>
            <a:r>
              <a:rPr lang="ru-RU" sz="2300" smtClean="0"/>
              <a:t>»)</a:t>
            </a:r>
            <a:r>
              <a:rPr lang="en-US" sz="2300" smtClean="0"/>
              <a:t>:</a:t>
            </a:r>
            <a:endParaRPr lang="ru-RU" sz="2300" smtClean="0"/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 rot="-120000">
            <a:off x="1238250" y="257175"/>
            <a:ext cx="65024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/>
              <a:t>Запуск </a:t>
            </a:r>
            <a:r>
              <a:rPr lang="en-US" sz="3200"/>
              <a:t>Selenium IDE</a:t>
            </a:r>
            <a:endParaRPr lang="ru-RU" sz="3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2" y="2564904"/>
            <a:ext cx="740261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12" y="2397586"/>
            <a:ext cx="5599838" cy="1929478"/>
          </a:xfrm>
          <a:prstGeom prst="rect">
            <a:avLst/>
          </a:prstGeom>
        </p:spPr>
      </p:pic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8135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Поле «</a:t>
            </a:r>
            <a:r>
              <a:rPr lang="en-US"/>
              <a:t>Command</a:t>
            </a:r>
            <a:r>
              <a:rPr lang="ru-RU"/>
              <a:t>»</a:t>
            </a:r>
            <a:r>
              <a:rPr lang="en-US"/>
              <a:t> </a:t>
            </a:r>
            <a:r>
              <a:rPr lang="ru-RU"/>
              <a:t>содержит команду («</a:t>
            </a:r>
            <a:r>
              <a:rPr lang="ru-RU">
                <a:solidFill>
                  <a:srgbClr val="FF0066"/>
                </a:solidFill>
              </a:rPr>
              <a:t>что необходимо сделать</a:t>
            </a:r>
            <a:r>
              <a:rPr lang="ru-RU"/>
              <a:t>»)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23850" y="2492375"/>
            <a:ext cx="20879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/>
              <a:t>Поле «</a:t>
            </a:r>
            <a:r>
              <a:rPr lang="en-US" dirty="0"/>
              <a:t>Target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указывает целевой элемент («</a:t>
            </a:r>
            <a:r>
              <a:rPr lang="ru-RU" dirty="0">
                <a:solidFill>
                  <a:srgbClr val="FF0066"/>
                </a:solidFill>
              </a:rPr>
              <a:t>с чем это сделать</a:t>
            </a:r>
            <a:r>
              <a:rPr lang="ru-RU" dirty="0"/>
              <a:t>»)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68313" y="4941888"/>
            <a:ext cx="6911999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/>
              <a:t>Поле «</a:t>
            </a:r>
            <a:r>
              <a:rPr lang="en-US" dirty="0"/>
              <a:t>Value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содержит </a:t>
            </a:r>
            <a:r>
              <a:rPr lang="ru-RU" dirty="0">
                <a:solidFill>
                  <a:srgbClr val="FF0066"/>
                </a:solidFill>
              </a:rPr>
              <a:t>значение</a:t>
            </a:r>
            <a:r>
              <a:rPr lang="ru-RU" dirty="0"/>
              <a:t>, с которым выполняется некоторая операция.</a:t>
            </a:r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2339753" y="1635125"/>
            <a:ext cx="3290678" cy="15057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1835150" y="2852738"/>
            <a:ext cx="3672954" cy="7202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 flipV="1">
            <a:off x="1692275" y="4077071"/>
            <a:ext cx="3815829" cy="9362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 rot="-120000">
            <a:off x="1238250" y="257175"/>
            <a:ext cx="65024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/>
              <a:t>Ключевые поля </a:t>
            </a:r>
            <a:r>
              <a:rPr lang="en-US" sz="3200"/>
              <a:t>Selenium IDE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7749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3" y="2450785"/>
            <a:ext cx="6225754" cy="2732918"/>
          </a:xfrm>
          <a:prstGeom prst="rect">
            <a:avLst/>
          </a:prstGeom>
        </p:spPr>
      </p:pic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67544" y="1127485"/>
            <a:ext cx="2663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000" dirty="0"/>
              <a:t>1. </a:t>
            </a:r>
            <a:r>
              <a:rPr lang="ru-RU" sz="2000" dirty="0">
                <a:solidFill>
                  <a:srgbClr val="FF0066"/>
                </a:solidFill>
              </a:rPr>
              <a:t>Открыть</a:t>
            </a:r>
            <a:r>
              <a:rPr lang="ru-RU" sz="2000" dirty="0"/>
              <a:t> «</a:t>
            </a:r>
            <a:r>
              <a:rPr lang="en-US" sz="2000" dirty="0"/>
              <a:t>http://tut.by</a:t>
            </a:r>
            <a:r>
              <a:rPr lang="ru-RU" sz="2000" dirty="0"/>
              <a:t>»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4067175" y="1125538"/>
            <a:ext cx="3744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2</a:t>
            </a:r>
            <a:r>
              <a:rPr lang="ru-RU" sz="2000" dirty="0"/>
              <a:t>. </a:t>
            </a:r>
            <a:r>
              <a:rPr lang="ru-RU" sz="2000" dirty="0">
                <a:solidFill>
                  <a:srgbClr val="FF0066"/>
                </a:solidFill>
              </a:rPr>
              <a:t>Кликнуть</a:t>
            </a:r>
            <a:r>
              <a:rPr lang="ru-RU" sz="2000" dirty="0"/>
              <a:t> </a:t>
            </a:r>
            <a:r>
              <a:rPr lang="ru-RU" sz="2000" dirty="0" smtClean="0"/>
              <a:t>«Все ресурсы»</a:t>
            </a:r>
            <a:endParaRPr lang="ru-RU" sz="2000" dirty="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4981398" y="5589240"/>
            <a:ext cx="19431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3</a:t>
            </a:r>
            <a:r>
              <a:rPr lang="ru-RU" sz="2000" dirty="0" smtClean="0"/>
              <a:t>. </a:t>
            </a:r>
            <a:r>
              <a:rPr lang="ru-RU" sz="2000" dirty="0">
                <a:solidFill>
                  <a:srgbClr val="FF0066"/>
                </a:solidFill>
              </a:rPr>
              <a:t>Кликнуть</a:t>
            </a:r>
            <a:r>
              <a:rPr lang="ru-RU" sz="2000" dirty="0"/>
              <a:t> </a:t>
            </a:r>
            <a:r>
              <a:rPr lang="ru-RU" sz="2000" dirty="0" smtClean="0"/>
              <a:t>«Новости </a:t>
            </a:r>
            <a:r>
              <a:rPr lang="en-US" sz="2000" dirty="0" smtClean="0"/>
              <a:t>IT</a:t>
            </a:r>
            <a:r>
              <a:rPr lang="ru-RU" sz="2000" dirty="0" smtClean="0"/>
              <a:t>»</a:t>
            </a:r>
            <a:endParaRPr lang="ru-RU" sz="2000" dirty="0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791369" y="1907155"/>
            <a:ext cx="648494" cy="5137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4872828" y="1673220"/>
            <a:ext cx="2160240" cy="2086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V="1">
            <a:off x="5724128" y="4967678"/>
            <a:ext cx="624864" cy="6215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 rot="-120000">
            <a:off x="2771775" y="188913"/>
            <a:ext cx="3095625" cy="57943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5857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88" y="1987989"/>
            <a:ext cx="5947208" cy="3601251"/>
          </a:xfrm>
          <a:prstGeom prst="rect">
            <a:avLst/>
          </a:prstGeom>
        </p:spPr>
      </p:pic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20698" y="1215450"/>
            <a:ext cx="2663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4</a:t>
            </a:r>
            <a:r>
              <a:rPr lang="ru-RU" sz="2000" dirty="0" smtClean="0"/>
              <a:t>. </a:t>
            </a:r>
            <a:r>
              <a:rPr lang="ru-RU" sz="2000" dirty="0" smtClean="0">
                <a:solidFill>
                  <a:srgbClr val="FF0066"/>
                </a:solidFill>
              </a:rPr>
              <a:t>Ввести</a:t>
            </a:r>
            <a:r>
              <a:rPr lang="ru-RU" sz="2000" dirty="0" smtClean="0"/>
              <a:t> «</a:t>
            </a:r>
            <a:r>
              <a:rPr lang="en-US" sz="2000" dirty="0" smtClean="0"/>
              <a:t>ISSOFT</a:t>
            </a:r>
            <a:r>
              <a:rPr lang="ru-RU" sz="2000" dirty="0" smtClean="0"/>
              <a:t>»</a:t>
            </a:r>
            <a:endParaRPr lang="ru-RU" sz="2000" dirty="0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4067174" y="1215450"/>
            <a:ext cx="3744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5</a:t>
            </a:r>
            <a:r>
              <a:rPr lang="ru-RU" sz="2000" dirty="0" smtClean="0"/>
              <a:t>. </a:t>
            </a:r>
            <a:r>
              <a:rPr lang="ru-RU" sz="2000" dirty="0">
                <a:solidFill>
                  <a:srgbClr val="FF0066"/>
                </a:solidFill>
              </a:rPr>
              <a:t>Кликнуть</a:t>
            </a:r>
            <a:r>
              <a:rPr lang="ru-RU" sz="2000" dirty="0"/>
              <a:t> </a:t>
            </a:r>
            <a:r>
              <a:rPr lang="ru-RU" sz="2000" dirty="0" smtClean="0"/>
              <a:t>«Найти»</a:t>
            </a:r>
            <a:endParaRPr lang="ru-RU" sz="2000" dirty="0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1800988" y="1615560"/>
            <a:ext cx="1546876" cy="1813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5724128" y="1700808"/>
            <a:ext cx="1512168" cy="17281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 rot="-120000">
            <a:off x="2771775" y="188913"/>
            <a:ext cx="3095625" cy="57943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728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32" y="4149080"/>
            <a:ext cx="4032250" cy="1530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22192"/>
            <a:ext cx="3783851" cy="24141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1" y="998016"/>
            <a:ext cx="4097630" cy="5326919"/>
          </a:xfrm>
          <a:prstGeom prst="rect">
            <a:avLst/>
          </a:prstGeom>
        </p:spPr>
      </p:pic>
      <p:sp>
        <p:nvSpPr>
          <p:cNvPr id="12292" name="Line 5"/>
          <p:cNvSpPr>
            <a:spLocks noChangeShapeType="1"/>
          </p:cNvSpPr>
          <p:nvPr/>
        </p:nvSpPr>
        <p:spPr bwMode="auto">
          <a:xfrm flipH="1">
            <a:off x="1043608" y="1268760"/>
            <a:ext cx="3960440" cy="1453774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 flipH="1">
            <a:off x="1027672" y="1268760"/>
            <a:ext cx="5848584" cy="165618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 flipH="1">
            <a:off x="1431806" y="2924942"/>
            <a:ext cx="5320149" cy="251619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 flipH="1" flipV="1">
            <a:off x="1027672" y="3356990"/>
            <a:ext cx="3708160" cy="792089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 rot="-120000">
            <a:off x="2771775" y="188913"/>
            <a:ext cx="3095625" cy="579437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3200"/>
              <a:t>Пример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1043608" y="3573015"/>
            <a:ext cx="5616624" cy="576064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052736"/>
            <a:ext cx="3816995" cy="4895626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sz="2300" dirty="0" smtClean="0"/>
              <a:t>Для </a:t>
            </a:r>
            <a:r>
              <a:rPr lang="ru-RU" sz="2300" dirty="0" smtClean="0">
                <a:solidFill>
                  <a:srgbClr val="FF0066"/>
                </a:solidFill>
              </a:rPr>
              <a:t>выполнения записанного теста</a:t>
            </a:r>
            <a:r>
              <a:rPr lang="ru-RU" sz="2300" dirty="0" smtClean="0"/>
              <a:t> есть несколько элементов в левом верхнем углу экрана: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ru-RU" sz="2300" dirty="0" smtClean="0"/>
              <a:t> регулятор </a:t>
            </a:r>
            <a:r>
              <a:rPr lang="ru-RU" sz="2300" dirty="0" smtClean="0">
                <a:solidFill>
                  <a:srgbClr val="FF0066"/>
                </a:solidFill>
              </a:rPr>
              <a:t>скорости</a:t>
            </a:r>
            <a:r>
              <a:rPr lang="ru-RU" sz="2300" dirty="0" smtClean="0"/>
              <a:t> выполнения;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ru-RU" sz="2300" dirty="0" smtClean="0"/>
              <a:t> кнопка выполнения </a:t>
            </a:r>
            <a:r>
              <a:rPr lang="ru-RU" sz="2300" dirty="0" smtClean="0">
                <a:solidFill>
                  <a:srgbClr val="FF0066"/>
                </a:solidFill>
              </a:rPr>
              <a:t>всех тестов</a:t>
            </a:r>
            <a:r>
              <a:rPr lang="ru-RU" sz="2300" dirty="0" smtClean="0"/>
              <a:t>;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ru-RU" sz="2300" dirty="0" smtClean="0"/>
              <a:t> кнопка выполнения </a:t>
            </a:r>
            <a:r>
              <a:rPr lang="ru-RU" sz="2300" dirty="0" smtClean="0">
                <a:solidFill>
                  <a:srgbClr val="FF0066"/>
                </a:solidFill>
              </a:rPr>
              <a:t>текущего теста</a:t>
            </a:r>
            <a:r>
              <a:rPr lang="ru-RU" sz="2300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ru-RU" sz="2300" dirty="0" smtClean="0"/>
          </a:p>
        </p:txBody>
      </p:sp>
      <p:pic>
        <p:nvPicPr>
          <p:cNvPr id="22530" name="Picture 2" descr="C:\Users\ANASTA~1\AppData\Local\Temp\SNAGHTMLd003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372492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196752"/>
            <a:ext cx="3384376" cy="424847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ru-RU" sz="2300" dirty="0" smtClean="0"/>
              <a:t>В процессе воспроизведения теста </a:t>
            </a:r>
            <a:r>
              <a:rPr lang="en-US" sz="2300" dirty="0" smtClean="0">
                <a:solidFill>
                  <a:srgbClr val="FF0066"/>
                </a:solidFill>
              </a:rPr>
              <a:t>Selenium IDE </a:t>
            </a:r>
            <a:r>
              <a:rPr lang="ru-RU" sz="2300" dirty="0" smtClean="0">
                <a:solidFill>
                  <a:srgbClr val="FF0066"/>
                </a:solidFill>
              </a:rPr>
              <a:t>в реальном времени показывает, успешно ли выполнена та или иная команда</a:t>
            </a:r>
            <a:r>
              <a:rPr lang="ru-RU" sz="2300" dirty="0" smtClean="0"/>
              <a:t>:</a:t>
            </a:r>
          </a:p>
          <a:p>
            <a:pPr marL="0" indent="0" eaLnBrk="1" hangingPunct="1"/>
            <a:r>
              <a:rPr lang="ru-RU" sz="2300" dirty="0" smtClean="0">
                <a:solidFill>
                  <a:srgbClr val="FF0066"/>
                </a:solidFill>
              </a:rPr>
              <a:t> подсветкой</a:t>
            </a:r>
            <a:r>
              <a:rPr lang="ru-RU" sz="2300" dirty="0" smtClean="0"/>
              <a:t> команды зелёным или розовым в списке команд;</a:t>
            </a:r>
          </a:p>
          <a:p>
            <a:pPr marL="0" indent="0" eaLnBrk="1" hangingPunct="1"/>
            <a:r>
              <a:rPr lang="ru-RU" sz="2300" dirty="0" smtClean="0">
                <a:solidFill>
                  <a:srgbClr val="FF0066"/>
                </a:solidFill>
              </a:rPr>
              <a:t> сообщениями</a:t>
            </a:r>
            <a:r>
              <a:rPr lang="ru-RU" sz="2300" dirty="0" smtClean="0"/>
              <a:t> в логе.</a:t>
            </a:r>
            <a:endParaRPr lang="en-US" sz="2300" dirty="0" smtClean="0"/>
          </a:p>
        </p:txBody>
      </p:sp>
      <p:pic>
        <p:nvPicPr>
          <p:cNvPr id="23556" name="Picture 4" descr="C:\Users\ANASTA~1\AppData\Local\Temp\SNAGHTMLd23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692696"/>
            <a:ext cx="3698018" cy="538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Полезные ссылки по </a:t>
            </a:r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такое</a:t>
            </a:r>
            <a:r>
              <a:rPr lang="uk-UA" dirty="0"/>
              <a:t> </a:t>
            </a:r>
            <a:r>
              <a:rPr lang="en-US" dirty="0"/>
              <a:t>Selenium</a:t>
            </a:r>
            <a:r>
              <a:rPr lang="en-US" dirty="0" smtClean="0"/>
              <a:t>?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http://habrahabr.ru/post/152653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Что </a:t>
            </a:r>
            <a:r>
              <a:rPr lang="ru-RU" dirty="0"/>
              <a:t>такое </a:t>
            </a:r>
            <a:r>
              <a:rPr lang="en-US" dirty="0"/>
              <a:t>Selenium </a:t>
            </a:r>
            <a:r>
              <a:rPr lang="en-US" dirty="0" err="1"/>
              <a:t>WebDriver</a:t>
            </a:r>
            <a:r>
              <a:rPr lang="en-US" dirty="0" smtClean="0"/>
              <a:t>?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http://habrahabr.ru/post/152971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Юнит-тесты </a:t>
            </a:r>
            <a:r>
              <a:rPr lang="ru-RU" dirty="0"/>
              <a:t>уровня браузера на </a:t>
            </a:r>
            <a:r>
              <a:rPr lang="ru-RU" dirty="0" err="1" smtClean="0"/>
              <a:t>Selenium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javascript.ru/unsorted/selenium-rc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 smtClean="0"/>
              <a:t>определения</a:t>
            </a:r>
            <a:endParaRPr lang="en-US" dirty="0"/>
          </a:p>
        </p:txBody>
      </p:sp>
      <p:sp>
        <p:nvSpPr>
          <p:cNvPr id="4098" name="Rectangle 3"/>
          <p:cNvSpPr>
            <a:spLocks noGrp="1" noChangeArrowheads="1"/>
          </p:cNvSpPr>
          <p:nvPr>
            <p:ph sz="half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sz="2300" b="1" dirty="0" smtClean="0">
                <a:solidFill>
                  <a:srgbClr val="FF0066"/>
                </a:solidFill>
              </a:rPr>
              <a:t>Автоматизация тестирования</a:t>
            </a:r>
            <a:r>
              <a:rPr lang="ru-RU" sz="2300" dirty="0" smtClean="0"/>
              <a:t> (</a:t>
            </a:r>
            <a:r>
              <a:rPr lang="en-US" sz="2300" dirty="0" smtClean="0"/>
              <a:t>test automation</a:t>
            </a:r>
            <a:r>
              <a:rPr lang="ru-RU" sz="2300" dirty="0" smtClean="0"/>
              <a:t>) – набор техник, подходов и инструментальных средств, позволяющий исключить человека из выполнения </a:t>
            </a:r>
            <a:r>
              <a:rPr lang="ru-RU" sz="2300" dirty="0" smtClean="0">
                <a:solidFill>
                  <a:srgbClr val="FF0066"/>
                </a:solidFill>
              </a:rPr>
              <a:t>НЕКОТОРЫХ</a:t>
            </a:r>
            <a:r>
              <a:rPr lang="ru-RU" sz="2300" dirty="0" smtClean="0"/>
              <a:t> задач в процессе тестирования.</a:t>
            </a:r>
            <a:endParaRPr lang="en-US" sz="2300" dirty="0" smtClean="0"/>
          </a:p>
          <a:p>
            <a:pPr marL="0" indent="0" algn="just" eaLnBrk="1" hangingPunct="1">
              <a:spcBef>
                <a:spcPct val="0"/>
              </a:spcBef>
              <a:buFontTx/>
              <a:buNone/>
            </a:pPr>
            <a:endParaRPr lang="en-US" sz="2300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sz="2300" b="1" dirty="0" smtClean="0">
                <a:solidFill>
                  <a:srgbClr val="FF0066"/>
                </a:solidFill>
              </a:rPr>
              <a:t>Инструментальное средство автоматизированного тестирования</a:t>
            </a:r>
            <a:r>
              <a:rPr lang="ru-RU" sz="2300" dirty="0" smtClean="0"/>
              <a:t> </a:t>
            </a:r>
            <a:r>
              <a:rPr lang="en-US" sz="2300" dirty="0" smtClean="0"/>
              <a:t>(test automation tool) – </a:t>
            </a:r>
            <a:r>
              <a:rPr lang="ru-RU" sz="2300" dirty="0" smtClean="0"/>
              <a:t>программа (или набор программ), позволяющая создавать, редактировать, отлаживать и выполнять автоматизированные тесты, а также </a:t>
            </a:r>
            <a:r>
              <a:rPr lang="ru-RU" sz="2300" dirty="0" smtClean="0">
                <a:solidFill>
                  <a:srgbClr val="FF0066"/>
                </a:solidFill>
              </a:rPr>
              <a:t>собирать статистику</a:t>
            </a:r>
            <a:r>
              <a:rPr lang="ru-RU" sz="2300" dirty="0" smtClean="0"/>
              <a:t> их выполнения.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56" y="1412776"/>
            <a:ext cx="19716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77072"/>
            <a:ext cx="10715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4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Виды авто-тестирования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Тестирование </a:t>
            </a:r>
            <a:r>
              <a:rPr lang="uk-UA" dirty="0" err="1" smtClean="0"/>
              <a:t>пользовательского</a:t>
            </a:r>
            <a:r>
              <a:rPr lang="uk-UA" dirty="0" smtClean="0"/>
              <a:t> </a:t>
            </a:r>
            <a:r>
              <a:rPr lang="uk-UA" dirty="0" err="1" smtClean="0"/>
              <a:t>интерфейса</a:t>
            </a:r>
            <a:r>
              <a:rPr lang="uk-UA" dirty="0" smtClean="0"/>
              <a:t> (</a:t>
            </a:r>
            <a:r>
              <a:rPr lang="en-US" dirty="0" smtClean="0"/>
              <a:t>UI</a:t>
            </a:r>
            <a:r>
              <a:rPr lang="uk-UA" dirty="0" smtClean="0"/>
              <a:t>)</a:t>
            </a:r>
            <a:endParaRPr lang="en-US" dirty="0" smtClean="0"/>
          </a:p>
          <a:p>
            <a:pPr lvl="1"/>
            <a:r>
              <a:rPr lang="uk-UA" dirty="0" err="1"/>
              <a:t>имитация</a:t>
            </a:r>
            <a:r>
              <a:rPr lang="uk-UA" dirty="0"/>
              <a:t> </a:t>
            </a:r>
            <a:r>
              <a:rPr lang="uk-UA" dirty="0" err="1"/>
              <a:t>действий</a:t>
            </a:r>
            <a:r>
              <a:rPr lang="uk-UA" dirty="0"/>
              <a:t> </a:t>
            </a:r>
            <a:r>
              <a:rPr lang="uk-UA" dirty="0" err="1"/>
              <a:t>пользователя</a:t>
            </a:r>
            <a:endParaRPr lang="en-US" dirty="0" smtClean="0"/>
          </a:p>
          <a:p>
            <a:endParaRPr lang="en-US" dirty="0"/>
          </a:p>
          <a:p>
            <a:r>
              <a:rPr lang="ru-RU" dirty="0"/>
              <a:t>Тестирование на уровне кода </a:t>
            </a:r>
            <a:r>
              <a:rPr lang="en-US" dirty="0" smtClean="0"/>
              <a:t>(</a:t>
            </a:r>
            <a:r>
              <a:rPr lang="ru-RU" dirty="0" smtClean="0"/>
              <a:t>т.е. тестирование функциональности, не имеющей 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uk-UA" dirty="0" err="1"/>
              <a:t>модульное</a:t>
            </a:r>
            <a:r>
              <a:rPr lang="uk-UA" dirty="0"/>
              <a:t> </a:t>
            </a:r>
            <a:r>
              <a:rPr lang="en-US" dirty="0" smtClean="0"/>
              <a:t>(unit) </a:t>
            </a:r>
            <a:r>
              <a:rPr lang="uk-UA" dirty="0" err="1" smtClean="0"/>
              <a:t>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dirty="0" err="1"/>
              <a:t>Достоинства</a:t>
            </a:r>
            <a:r>
              <a:rPr lang="uk-UA" sz="3600" dirty="0"/>
              <a:t> </a:t>
            </a:r>
            <a:r>
              <a:rPr lang="uk-UA" sz="3600" dirty="0" err="1" smtClean="0"/>
              <a:t>авто-тестирования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2400" dirty="0" err="1"/>
              <a:t>Высокая</a:t>
            </a:r>
            <a:r>
              <a:rPr lang="uk-UA" sz="2400" dirty="0"/>
              <a:t> </a:t>
            </a:r>
            <a:r>
              <a:rPr lang="uk-UA" sz="2400" dirty="0" err="1"/>
              <a:t>скорость</a:t>
            </a:r>
            <a:r>
              <a:rPr lang="uk-UA" sz="2400" dirty="0"/>
              <a:t> </a:t>
            </a:r>
            <a:r>
              <a:rPr lang="uk-UA" sz="2400" dirty="0" err="1"/>
              <a:t>выполнения</a:t>
            </a:r>
            <a:r>
              <a:rPr lang="uk-UA" sz="2400" dirty="0"/>
              <a:t> </a:t>
            </a:r>
            <a:r>
              <a:rPr lang="uk-UA" sz="2400" dirty="0" err="1" smtClean="0"/>
              <a:t>тестов</a:t>
            </a:r>
            <a:endParaRPr lang="uk-UA" sz="2400" dirty="0" smtClean="0"/>
          </a:p>
          <a:p>
            <a:pPr>
              <a:lnSpc>
                <a:spcPct val="150000"/>
              </a:lnSpc>
            </a:pPr>
            <a:r>
              <a:rPr lang="uk-UA" sz="2400" dirty="0" err="1"/>
              <a:t>Возможность</a:t>
            </a:r>
            <a:r>
              <a:rPr lang="uk-UA" sz="2400" dirty="0"/>
              <a:t> </a:t>
            </a:r>
            <a:r>
              <a:rPr lang="uk-UA" sz="2400" dirty="0" err="1"/>
              <a:t>выполнять</a:t>
            </a:r>
            <a:r>
              <a:rPr lang="uk-UA" sz="2400" dirty="0"/>
              <a:t> </a:t>
            </a:r>
            <a:r>
              <a:rPr lang="uk-UA" sz="2400" dirty="0" err="1"/>
              <a:t>однотипные</a:t>
            </a:r>
            <a:r>
              <a:rPr lang="uk-UA" sz="2400" dirty="0"/>
              <a:t> </a:t>
            </a:r>
            <a:r>
              <a:rPr lang="uk-UA" sz="2400" dirty="0" err="1" smtClean="0"/>
              <a:t>тесты</a:t>
            </a:r>
            <a:r>
              <a:rPr lang="uk-UA" sz="2400" dirty="0" smtClean="0"/>
              <a:t> </a:t>
            </a:r>
            <a:r>
              <a:rPr lang="uk-UA" sz="2400" dirty="0" err="1" smtClean="0"/>
              <a:t>много</a:t>
            </a:r>
            <a:r>
              <a:rPr lang="uk-UA" sz="2400" dirty="0" smtClean="0"/>
              <a:t> раз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Быстро </a:t>
            </a:r>
            <a:r>
              <a:rPr lang="ru-RU" sz="2400" dirty="0"/>
              <a:t>предоставлять отчет о состоянии </a:t>
            </a:r>
            <a:r>
              <a:rPr lang="ru-RU" sz="2400" dirty="0" smtClean="0"/>
              <a:t>продукта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Лёгкая адаптация к </a:t>
            </a:r>
            <a:r>
              <a:rPr lang="ru-RU" sz="2400" dirty="0" err="1" smtClean="0"/>
              <a:t>Agile</a:t>
            </a:r>
            <a:r>
              <a:rPr lang="ru-RU" sz="2400" dirty="0" smtClean="0"/>
              <a:t> методологиям создания ПО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smtClean="0"/>
              <a:t>Ошибки</a:t>
            </a:r>
            <a:r>
              <a:rPr lang="ru-RU" sz="2400" dirty="0"/>
              <a:t>, которые были пропущены на стадии ручного </a:t>
            </a:r>
            <a:r>
              <a:rPr lang="ru-RU" sz="2400" dirty="0" smtClean="0"/>
              <a:t>тестирования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084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dirty="0" err="1" smtClean="0"/>
              <a:t>Недостатки</a:t>
            </a:r>
            <a:r>
              <a:rPr lang="uk-UA" sz="3600" dirty="0" smtClean="0"/>
              <a:t> </a:t>
            </a:r>
            <a:r>
              <a:rPr lang="uk-UA" sz="3600" dirty="0" err="1" smtClean="0"/>
              <a:t>авто-тестирования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Единожды </a:t>
            </a:r>
            <a:r>
              <a:rPr lang="ru-RU" sz="2400" dirty="0"/>
              <a:t>написанный </a:t>
            </a:r>
            <a:r>
              <a:rPr lang="ru-RU" sz="2400" dirty="0" err="1"/>
              <a:t>автотест</a:t>
            </a:r>
            <a:r>
              <a:rPr lang="ru-RU" sz="2400" dirty="0"/>
              <a:t> </a:t>
            </a:r>
            <a:r>
              <a:rPr lang="ru-RU" sz="2400" dirty="0" smtClean="0"/>
              <a:t>не будет </a:t>
            </a:r>
            <a:r>
              <a:rPr lang="ru-RU" sz="2400" dirty="0"/>
              <a:t>работать при любых </a:t>
            </a:r>
            <a:r>
              <a:rPr lang="ru-RU" sz="2400" dirty="0" smtClean="0"/>
              <a:t>условиях, при каждом обновлении интерфейса или функционала тестируемого продукта потребуется изменение тестов</a:t>
            </a:r>
          </a:p>
          <a:p>
            <a:pPr>
              <a:lnSpc>
                <a:spcPct val="150000"/>
              </a:lnSpc>
            </a:pPr>
            <a:r>
              <a:rPr lang="ru-RU" sz="2400" dirty="0" err="1" smtClean="0"/>
              <a:t>Автотесты</a:t>
            </a:r>
            <a:r>
              <a:rPr lang="ru-RU" sz="2400" dirty="0" smtClean="0"/>
              <a:t> </a:t>
            </a:r>
            <a:r>
              <a:rPr lang="ru-RU" sz="2400" dirty="0"/>
              <a:t>могут сами содержать ошибки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Далеко </a:t>
            </a:r>
            <a:r>
              <a:rPr lang="ru-RU" sz="2400" dirty="0"/>
              <a:t>не всегда оказывается, что разработка и сопровождение автоматизированных тестов будет дешевле ручного </a:t>
            </a:r>
            <a:r>
              <a:rPr lang="ru-RU" sz="2400" dirty="0" smtClean="0"/>
              <a:t>тестирования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Запуск </a:t>
            </a:r>
            <a:r>
              <a:rPr lang="ru-RU" sz="2400" dirty="0"/>
              <a:t>просто помогает убедиться, что ничего в </a:t>
            </a:r>
            <a:r>
              <a:rPr lang="ru-RU" sz="2400" dirty="0" smtClean="0"/>
              <a:t>вашем</a:t>
            </a:r>
            <a:br>
              <a:rPr lang="ru-RU" sz="2400" dirty="0" smtClean="0"/>
            </a:br>
            <a:r>
              <a:rPr lang="ru-RU" sz="2400" dirty="0" smtClean="0"/>
              <a:t>продукте </a:t>
            </a:r>
            <a:r>
              <a:rPr lang="ru-RU" sz="2400" dirty="0"/>
              <a:t>не поломалось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55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на уровне кода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1720840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5FCFA"/>
                </a:highlight>
                <a:latin typeface="Lucida Sans Typewriter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5FCFA"/>
                </a:highlight>
                <a:latin typeface="Lucida Sans Typewriter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5FCFA"/>
                </a:highlight>
                <a:latin typeface="Lucida Sans Typewriter"/>
              </a:rPr>
              <a:t>Triangle</a:t>
            </a:r>
            <a:endParaRPr lang="en-US" dirty="0">
              <a:solidFill>
                <a:srgbClr val="000000"/>
              </a:solidFill>
              <a:highlight>
                <a:srgbClr val="F5FCFA"/>
              </a:highlight>
              <a:latin typeface="Lucida Sans Typewriter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5FCFA"/>
                </a:highlight>
                <a:latin typeface="Lucida Sans Typewriter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5FCFA"/>
                </a:highlight>
                <a:latin typeface="Lucida Sans Typewriter"/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5FCFA"/>
                </a:highlight>
                <a:latin typeface="Lucida Sans Typewriter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GetPerimeter</a:t>
            </a:r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5FCFA"/>
                </a:highlight>
                <a:latin typeface="Lucida Sans Typewriter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5FCFA"/>
                </a:highlight>
                <a:latin typeface="Lucida Sans Typewriter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b, </a:t>
            </a:r>
            <a:r>
              <a:rPr lang="en-US" dirty="0" err="1">
                <a:solidFill>
                  <a:srgbClr val="0000FF"/>
                </a:solidFill>
                <a:highlight>
                  <a:srgbClr val="F5FCFA"/>
                </a:highlight>
                <a:latin typeface="Lucida Sans Typewriter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c)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5FCFA"/>
                </a:highlight>
                <a:latin typeface="Lucida Sans Typewriter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perimeter = </a:t>
            </a:r>
            <a:r>
              <a:rPr lang="uk-UA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а + </a:t>
            </a:r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b + c;</a:t>
            </a:r>
          </a:p>
          <a:p>
            <a:endParaRPr lang="en-US" dirty="0">
              <a:solidFill>
                <a:srgbClr val="000000"/>
              </a:solidFill>
              <a:highlight>
                <a:srgbClr val="F5FCFA"/>
              </a:highlight>
              <a:latin typeface="Lucida Sans Typewriter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5FCFA"/>
                </a:highlight>
                <a:latin typeface="Lucida Sans Typewriter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perimeter;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5FCFA"/>
                </a:highlight>
                <a:latin typeface="Lucida Sans Typewriter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653136"/>
            <a:ext cx="597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Как проверить такой программный код на корректность?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88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Поколения </a:t>
            </a:r>
            <a:r>
              <a:rPr lang="en-US" dirty="0" smtClean="0"/>
              <a:t>GUI-</a:t>
            </a:r>
            <a:r>
              <a:rPr lang="uk-UA" dirty="0" err="1" smtClean="0"/>
              <a:t>автоматизации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err="1"/>
              <a:t>Утилиты</a:t>
            </a:r>
            <a:r>
              <a:rPr lang="uk-UA" dirty="0"/>
              <a:t> записи и </a:t>
            </a:r>
            <a:r>
              <a:rPr lang="uk-UA" dirty="0" err="1" smtClean="0"/>
              <a:t>воспроизведения</a:t>
            </a:r>
            <a:endParaRPr lang="en-US" dirty="0" smtClean="0"/>
          </a:p>
          <a:p>
            <a:endParaRPr lang="en-US" dirty="0"/>
          </a:p>
          <a:p>
            <a:r>
              <a:rPr lang="uk-UA" dirty="0" err="1"/>
              <a:t>Написание</a:t>
            </a:r>
            <a:r>
              <a:rPr lang="uk-UA" dirty="0"/>
              <a:t> </a:t>
            </a:r>
            <a:r>
              <a:rPr lang="uk-UA" dirty="0" err="1" smtClean="0"/>
              <a:t>сценария</a:t>
            </a:r>
            <a:endParaRPr lang="en-US" dirty="0" smtClean="0"/>
          </a:p>
          <a:p>
            <a:endParaRPr lang="en-US" dirty="0"/>
          </a:p>
          <a:p>
            <a:r>
              <a:rPr lang="uk-UA" dirty="0" err="1"/>
              <a:t>Управляемое</a:t>
            </a:r>
            <a:r>
              <a:rPr lang="uk-UA" dirty="0"/>
              <a:t> </a:t>
            </a:r>
            <a:r>
              <a:rPr lang="uk-UA" dirty="0" err="1"/>
              <a:t>данными</a:t>
            </a:r>
            <a:r>
              <a:rPr lang="uk-UA" dirty="0"/>
              <a:t> </a:t>
            </a:r>
            <a:r>
              <a:rPr lang="uk-UA" dirty="0" err="1" smtClean="0"/>
              <a:t>тестирование</a:t>
            </a:r>
            <a:endParaRPr lang="uk-UA" dirty="0" smtClean="0"/>
          </a:p>
          <a:p>
            <a:pPr lvl="1"/>
            <a:r>
              <a:rPr lang="ru-RU" dirty="0"/>
              <a:t>переменные используются как для входных значений, так и для выходных проверочных значений</a:t>
            </a:r>
            <a:endParaRPr lang="en-US" dirty="0" smtClean="0"/>
          </a:p>
          <a:p>
            <a:endParaRPr lang="en-US" dirty="0"/>
          </a:p>
          <a:p>
            <a:r>
              <a:rPr lang="uk-UA" dirty="0" err="1"/>
              <a:t>Тестирование</a:t>
            </a:r>
            <a:r>
              <a:rPr lang="uk-UA" dirty="0"/>
              <a:t> по </a:t>
            </a:r>
            <a:r>
              <a:rPr lang="uk-UA" dirty="0" err="1"/>
              <a:t>ключевым</a:t>
            </a:r>
            <a:r>
              <a:rPr lang="uk-UA" dirty="0"/>
              <a:t> </a:t>
            </a:r>
            <a:r>
              <a:rPr lang="uk-UA" dirty="0" smtClean="0"/>
              <a:t>словам</a:t>
            </a:r>
          </a:p>
          <a:p>
            <a:pPr lvl="1"/>
            <a:r>
              <a:rPr lang="ru-RU" dirty="0" smtClean="0"/>
              <a:t>«завести </a:t>
            </a:r>
            <a:r>
              <a:rPr lang="ru-RU" dirty="0"/>
              <a:t>в базе данных пользователя с логином XXX и паролем </a:t>
            </a:r>
            <a:r>
              <a:rPr lang="ru-RU" dirty="0" smtClean="0"/>
              <a:t>YYY»</a:t>
            </a:r>
          </a:p>
          <a:p>
            <a:pPr lvl="1"/>
            <a:r>
              <a:rPr lang="ru-RU" dirty="0" err="1"/>
              <a:t>фреймворк</a:t>
            </a:r>
            <a:r>
              <a:rPr lang="ru-RU" dirty="0"/>
              <a:t> отвечает за </a:t>
            </a:r>
            <a:r>
              <a:rPr lang="ru-RU" dirty="0" smtClean="0"/>
              <a:t>непосредственную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реализацию </a:t>
            </a:r>
            <a:r>
              <a:rPr lang="ru-RU" dirty="0"/>
              <a:t>ключевых слов (действий)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Технология</a:t>
            </a:r>
            <a:r>
              <a:rPr lang="uk-UA" dirty="0"/>
              <a:t> </a:t>
            </a:r>
            <a:r>
              <a:rPr lang="en-US" dirty="0"/>
              <a:t>Record &amp; </a:t>
            </a:r>
            <a:r>
              <a:rPr lang="en-US" dirty="0" smtClean="0"/>
              <a:t>Playback</a:t>
            </a:r>
            <a:endParaRPr 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23528" y="1484784"/>
            <a:ext cx="5843588" cy="46799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sz="2300" dirty="0" smtClean="0"/>
              <a:t>Одной из наиболее </a:t>
            </a:r>
            <a:r>
              <a:rPr lang="ru-RU" sz="2300" dirty="0" smtClean="0">
                <a:solidFill>
                  <a:srgbClr val="FF0066"/>
                </a:solidFill>
              </a:rPr>
              <a:t>распространённых и простых</a:t>
            </a:r>
            <a:r>
              <a:rPr lang="ru-RU" sz="2300" dirty="0" smtClean="0"/>
              <a:t> для понимания технологий автоматизации тестирования является технология </a:t>
            </a:r>
            <a:r>
              <a:rPr lang="en-US" sz="2300" dirty="0" err="1" smtClean="0">
                <a:solidFill>
                  <a:srgbClr val="FF0066"/>
                </a:solidFill>
              </a:rPr>
              <a:t>Record&amp;Playback</a:t>
            </a:r>
            <a:r>
              <a:rPr lang="en-US" sz="2300" dirty="0" smtClean="0"/>
              <a:t> (</a:t>
            </a:r>
            <a:r>
              <a:rPr lang="ru-RU" sz="2300" dirty="0" smtClean="0"/>
              <a:t>«Записать и воспроизвести»</a:t>
            </a:r>
            <a:r>
              <a:rPr lang="en-US" sz="2300" dirty="0" smtClean="0"/>
              <a:t>)</a:t>
            </a:r>
            <a:r>
              <a:rPr lang="ru-RU" sz="2300" dirty="0" smtClean="0"/>
              <a:t>.</a:t>
            </a:r>
            <a:endParaRPr lang="en-US" sz="23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ru-RU" sz="23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ru-RU" sz="2300" dirty="0" smtClean="0"/>
              <a:t>Суть её заключается в том, что средство автоматизации тестирования позволяет </a:t>
            </a:r>
            <a:r>
              <a:rPr lang="ru-RU" sz="2300" dirty="0" smtClean="0">
                <a:solidFill>
                  <a:srgbClr val="FF0066"/>
                </a:solidFill>
              </a:rPr>
              <a:t>выполнить с тестируемым приложением некоторый набор действий, которые будут записаны на специальном языке</a:t>
            </a:r>
            <a:r>
              <a:rPr lang="ru-RU" sz="2300" dirty="0" smtClean="0"/>
              <a:t> программирования, а затем могут быть </a:t>
            </a:r>
            <a:r>
              <a:rPr lang="ru-RU" sz="2300" dirty="0" smtClean="0">
                <a:solidFill>
                  <a:srgbClr val="FF0066"/>
                </a:solidFill>
              </a:rPr>
              <a:t>воспроизведены</a:t>
            </a:r>
            <a:r>
              <a:rPr lang="en-US" sz="2300" dirty="0" smtClean="0"/>
              <a:t>.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4784"/>
            <a:ext cx="2613025" cy="196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2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Selenium 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 назначению </a:t>
            </a:r>
            <a:r>
              <a:rPr lang="ru-RU" dirty="0" err="1"/>
              <a:t>Selenium</a:t>
            </a:r>
            <a:r>
              <a:rPr lang="ru-RU" dirty="0"/>
              <a:t> </a:t>
            </a:r>
            <a:r>
              <a:rPr lang="ru-RU" dirty="0" err="1"/>
              <a:t>WebDriver</a:t>
            </a:r>
            <a:r>
              <a:rPr lang="ru-RU" dirty="0"/>
              <a:t> представляет собой драйвер браузера, то есть программную библиотеку, которая позволяет разрабатывать программы, управляющие поведением браузера</a:t>
            </a:r>
            <a:r>
              <a:rPr lang="ru-RU" dirty="0" smtClean="0"/>
              <a:t>.</a:t>
            </a:r>
          </a:p>
          <a:p>
            <a:r>
              <a:rPr lang="ru-RU" dirty="0"/>
              <a:t>По своей сущности </a:t>
            </a:r>
            <a:r>
              <a:rPr lang="ru-RU" dirty="0" err="1"/>
              <a:t>Selenium</a:t>
            </a:r>
            <a:r>
              <a:rPr lang="ru-RU" dirty="0"/>
              <a:t> </a:t>
            </a:r>
            <a:r>
              <a:rPr lang="ru-RU" dirty="0" err="1"/>
              <a:t>WebDriver</a:t>
            </a:r>
            <a:r>
              <a:rPr lang="ru-RU" dirty="0"/>
              <a:t> представляет собой:</a:t>
            </a:r>
          </a:p>
          <a:p>
            <a:pPr lvl="1"/>
            <a:r>
              <a:rPr lang="ru-RU" dirty="0" smtClean="0"/>
              <a:t>спецификацию </a:t>
            </a:r>
            <a:r>
              <a:rPr lang="ru-RU" dirty="0"/>
              <a:t>программного интерфейса для управления браузером, </a:t>
            </a:r>
          </a:p>
          <a:p>
            <a:pPr lvl="1"/>
            <a:r>
              <a:rPr lang="ru-RU" dirty="0" smtClean="0"/>
              <a:t>реализации </a:t>
            </a:r>
            <a:r>
              <a:rPr lang="ru-RU" dirty="0"/>
              <a:t>этого интерфейса для нескольких браузеров, </a:t>
            </a:r>
          </a:p>
          <a:p>
            <a:pPr lvl="1"/>
            <a:r>
              <a:rPr lang="ru-RU" dirty="0" smtClean="0"/>
              <a:t>набор </a:t>
            </a:r>
            <a:r>
              <a:rPr lang="ru-RU" dirty="0"/>
              <a:t>клиентских библиотек для </a:t>
            </a:r>
            <a:r>
              <a:rPr lang="ru-RU" dirty="0" smtClean="0"/>
              <a:t>этого</a:t>
            </a:r>
            <a:br>
              <a:rPr lang="ru-RU" dirty="0" smtClean="0"/>
            </a:br>
            <a:r>
              <a:rPr lang="ru-RU" dirty="0" smtClean="0"/>
              <a:t>интерфейса </a:t>
            </a:r>
            <a:r>
              <a:rPr lang="ru-RU" dirty="0"/>
              <a:t>на </a:t>
            </a:r>
            <a:r>
              <a:rPr lang="ru-RU" dirty="0" smtClean="0"/>
              <a:t>нескольких</a:t>
            </a:r>
            <a:br>
              <a:rPr lang="ru-RU" dirty="0" smtClean="0"/>
            </a:br>
            <a:r>
              <a:rPr lang="ru-RU" dirty="0" smtClean="0"/>
              <a:t>языках </a:t>
            </a:r>
            <a:r>
              <a:rPr lang="ru-RU" dirty="0"/>
              <a:t>программирования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3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672</Words>
  <Application>Microsoft Office PowerPoint</Application>
  <PresentationFormat>On-screen Show (4:3)</PresentationFormat>
  <Paragraphs>99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Основные определения</vt:lpstr>
      <vt:lpstr>Виды авто-тестирования</vt:lpstr>
      <vt:lpstr>Достоинства авто-тестирования</vt:lpstr>
      <vt:lpstr>Недостатки авто-тестирования</vt:lpstr>
      <vt:lpstr>Тестирование на уровне кода</vt:lpstr>
      <vt:lpstr>Поколения GUI-автоматизации</vt:lpstr>
      <vt:lpstr>Технология Record &amp; Playback</vt:lpstr>
      <vt:lpstr>Selenium WebDriver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Полезные ссылки по Selenium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Alexander Vedmed'</cp:lastModifiedBy>
  <cp:revision>352</cp:revision>
  <dcterms:created xsi:type="dcterms:W3CDTF">2006-08-16T00:00:00Z</dcterms:created>
  <dcterms:modified xsi:type="dcterms:W3CDTF">2014-12-23T17:29:08Z</dcterms:modified>
</cp:coreProperties>
</file>