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6" r:id="rId2"/>
    <p:sldId id="261" r:id="rId3"/>
    <p:sldId id="262" r:id="rId4"/>
    <p:sldId id="257" r:id="rId5"/>
    <p:sldId id="263" r:id="rId6"/>
    <p:sldId id="260" r:id="rId7"/>
    <p:sldId id="264" r:id="rId8"/>
    <p:sldId id="265" r:id="rId9"/>
    <p:sldId id="266" r:id="rId10"/>
    <p:sldId id="258" r:id="rId11"/>
    <p:sldId id="259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86" autoAdjust="0"/>
    <p:restoredTop sz="94717" autoAdjust="0"/>
  </p:normalViewPr>
  <p:slideViewPr>
    <p:cSldViewPr>
      <p:cViewPr varScale="1">
        <p:scale>
          <a:sx n="120" d="100"/>
          <a:sy n="120" d="100"/>
        </p:scale>
        <p:origin x="144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4225B5-B679-4514-BD34-371FA21D87A8}" type="datetimeFigureOut">
              <a:rPr lang="ru-RU" smtClean="0"/>
              <a:t>05.04.2013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8AE5E-6CCE-416D-AC08-3799A05F48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947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8AE5E-6CCE-416D-AC08-3799A05F485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5917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8AE5E-6CCE-416D-AC08-3799A05F485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5917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4AC4-66A5-4200-9044-8DDCE4E159A9}" type="datetimeFigureOut">
              <a:rPr lang="ru-RU" smtClean="0"/>
              <a:t>05.04.2013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EB90-2AE0-4E11-87CC-B60A226440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182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4AC4-66A5-4200-9044-8DDCE4E159A9}" type="datetimeFigureOut">
              <a:rPr lang="ru-RU" smtClean="0"/>
              <a:t>05.04.2013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EB90-2AE0-4E11-87CC-B60A226440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4683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4AC4-66A5-4200-9044-8DDCE4E159A9}" type="datetimeFigureOut">
              <a:rPr lang="ru-RU" smtClean="0"/>
              <a:t>05.04.2013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EB90-2AE0-4E11-87CC-B60A226440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098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4AC4-66A5-4200-9044-8DDCE4E159A9}" type="datetimeFigureOut">
              <a:rPr lang="ru-RU" smtClean="0"/>
              <a:t>05.04.2013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EB90-2AE0-4E11-87CC-B60A226440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441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4AC4-66A5-4200-9044-8DDCE4E159A9}" type="datetimeFigureOut">
              <a:rPr lang="ru-RU" smtClean="0"/>
              <a:t>05.04.2013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EB90-2AE0-4E11-87CC-B60A226440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8759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4AC4-66A5-4200-9044-8DDCE4E159A9}" type="datetimeFigureOut">
              <a:rPr lang="ru-RU" smtClean="0"/>
              <a:t>05.04.2013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EB90-2AE0-4E11-87CC-B60A226440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995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4AC4-66A5-4200-9044-8DDCE4E159A9}" type="datetimeFigureOut">
              <a:rPr lang="ru-RU" smtClean="0"/>
              <a:t>05.04.2013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EB90-2AE0-4E11-87CC-B60A226440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055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4AC4-66A5-4200-9044-8DDCE4E159A9}" type="datetimeFigureOut">
              <a:rPr lang="ru-RU" smtClean="0"/>
              <a:t>05.04.2013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EB90-2AE0-4E11-87CC-B60A226440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619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4AC4-66A5-4200-9044-8DDCE4E159A9}" type="datetimeFigureOut">
              <a:rPr lang="ru-RU" smtClean="0"/>
              <a:t>05.04.2013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EB90-2AE0-4E11-87CC-B60A226440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45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4AC4-66A5-4200-9044-8DDCE4E159A9}" type="datetimeFigureOut">
              <a:rPr lang="ru-RU" smtClean="0"/>
              <a:t>05.04.2013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EB90-2AE0-4E11-87CC-B60A226440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667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4AC4-66A5-4200-9044-8DDCE4E159A9}" type="datetimeFigureOut">
              <a:rPr lang="ru-RU" smtClean="0"/>
              <a:t>05.04.2013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EB90-2AE0-4E11-87CC-B60A226440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5246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14AC4-66A5-4200-9044-8DDCE4E159A9}" type="datetimeFigureOut">
              <a:rPr lang="ru-RU" smtClean="0"/>
              <a:t>05.04.2013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EEB90-2AE0-4E11-87CC-B60A226440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901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17581" y="1268760"/>
            <a:ext cx="7175351" cy="3656697"/>
          </a:xfrm>
        </p:spPr>
        <p:txBody>
          <a:bodyPr>
            <a:normAutofit/>
          </a:bodyPr>
          <a:lstStyle/>
          <a:p>
            <a:pPr marL="182880" indent="0" algn="ctr">
              <a:buNone/>
            </a:pPr>
            <a:r>
              <a:rPr lang="ru-RU" sz="54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Спиральная модель </a:t>
            </a:r>
            <a:r>
              <a:rPr lang="en-US" sz="5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5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r>
              <a:rPr lang="ru-RU" sz="5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и </a:t>
            </a:r>
            <a:r>
              <a:rPr lang="ru-RU" sz="54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модель экстремального программирования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293105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8411243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878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04664"/>
            <a:ext cx="6408712" cy="5998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696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5676197"/>
              </p:ext>
            </p:extLst>
          </p:nvPr>
        </p:nvGraphicFramePr>
        <p:xfrm>
          <a:off x="611560" y="116632"/>
          <a:ext cx="7992888" cy="6632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  <a:gridCol w="2808313"/>
                <a:gridCol w="2520279"/>
              </a:tblGrid>
              <a:tr h="4574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Модель </a:t>
                      </a:r>
                      <a:r>
                        <a:rPr lang="ru-RU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жизненного цикла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Спиральная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Экстренное программирование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593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Новизна разработки и обеспеченность ресурсами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Нетипичный.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Ресурсы разработчика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Нетипичный.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Группа разработчиков и заказчик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574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Длина цикла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Разработка одной версии системы - средний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Разработка одной истории  - короткий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457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Сроки выполнения проекта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До нескольких лет. Разработка одной версии может занимать срок от нескольких недель до года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До года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449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Верификация и внесение изменений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В конце разработки каждого из этапов версии системы - средний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Периодически изменяемые итерации, резко меняемые в пределах версии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449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Интеграция отдельных компонентов системы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Периодически изменяемые интерфейсы, редко в пределах версии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Часто изменяемые интерфейсы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331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Масштаб проекта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Любые проекты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Средние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599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Заключение отдельных договоров на отдельные версии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На отдельную версию или несколько последовательных версий обычно заключается отдельный договор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Заключается один договор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574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Определение основных требований в начале проекта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Нет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Нет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574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Изменение требований по мере развития проекта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Да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Да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574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Разработка итерациями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Да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Да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574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Распространение промежуточного ПО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Да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Да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504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196752"/>
            <a:ext cx="8157592" cy="4641379"/>
          </a:xfrm>
        </p:spPr>
        <p:txBody>
          <a:bodyPr/>
          <a:lstStyle/>
          <a:p>
            <a:pPr marL="0" indent="0" algn="ctr">
              <a:buNone/>
            </a:pPr>
            <a:r>
              <a:rPr lang="ru-RU" b="1" dirty="0" smtClean="0"/>
              <a:t>Спиральная модель жизненного цикла ПО </a:t>
            </a:r>
            <a:r>
              <a:rPr lang="ru-RU" dirty="0" smtClean="0"/>
              <a:t>– </a:t>
            </a:r>
            <a:endParaRPr lang="en-US" dirty="0" smtClean="0">
              <a:latin typeface="Castellar" pitchFamily="18" charset="0"/>
            </a:endParaRPr>
          </a:p>
          <a:p>
            <a:pPr marL="0" indent="0" algn="ctr">
              <a:buNone/>
            </a:pPr>
            <a:r>
              <a:rPr lang="ru-RU" dirty="0" smtClean="0"/>
              <a:t>процесс </a:t>
            </a:r>
            <a:r>
              <a:rPr lang="ru-RU" dirty="0"/>
              <a:t>разработки программного обеспечения сочетающий в себе как проектирование так и постадийное прототипирование с целью сочетания преимуществ восходящей и нисходящей концепции, делающая упор на начальные этапы жизненного цикла: анализ и проектирование. </a:t>
            </a:r>
          </a:p>
        </p:txBody>
      </p:sp>
    </p:spTree>
    <p:extLst>
      <p:ext uri="{BB962C8B-B14F-4D97-AF65-F5344CB8AC3E}">
        <p14:creationId xmlns:p14="http://schemas.microsoft.com/office/powerpoint/2010/main" val="225847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60648"/>
            <a:ext cx="8229600" cy="640871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400" b="1" dirty="0" smtClean="0"/>
              <a:t>Риски влияющие на жизненный цикл спиральной модели</a:t>
            </a:r>
          </a:p>
          <a:p>
            <a:pPr lvl="0"/>
            <a:r>
              <a:rPr lang="ru-RU" sz="2400" dirty="0">
                <a:solidFill>
                  <a:schemeClr val="tx1"/>
                </a:solidFill>
              </a:rPr>
              <a:t>Дефицит специалистов.</a:t>
            </a:r>
          </a:p>
          <a:p>
            <a:pPr lvl="0"/>
            <a:r>
              <a:rPr lang="ru-RU" sz="2400" dirty="0">
                <a:solidFill>
                  <a:schemeClr val="tx1"/>
                </a:solidFill>
              </a:rPr>
              <a:t>Нереалистичные сроки и бюджет.</a:t>
            </a:r>
          </a:p>
          <a:p>
            <a:pPr lvl="0"/>
            <a:r>
              <a:rPr lang="ru-RU" sz="2400" dirty="0">
                <a:solidFill>
                  <a:schemeClr val="tx1"/>
                </a:solidFill>
              </a:rPr>
              <a:t>Реализация несоответствующей функциональности.</a:t>
            </a:r>
          </a:p>
          <a:p>
            <a:pPr lvl="0"/>
            <a:r>
              <a:rPr lang="ru-RU" sz="2400" dirty="0">
                <a:solidFill>
                  <a:schemeClr val="tx1"/>
                </a:solidFill>
              </a:rPr>
              <a:t>Разработка неправильного пользовательского интерфейса.</a:t>
            </a:r>
          </a:p>
          <a:p>
            <a:pPr lvl="0"/>
            <a:r>
              <a:rPr lang="ru-RU" sz="2400" dirty="0"/>
              <a:t>Н</a:t>
            </a:r>
            <a:r>
              <a:rPr lang="ru-RU" sz="2400" dirty="0" smtClean="0">
                <a:solidFill>
                  <a:schemeClr val="tx1"/>
                </a:solidFill>
              </a:rPr>
              <a:t>енужная </a:t>
            </a:r>
            <a:r>
              <a:rPr lang="ru-RU" sz="2400" dirty="0">
                <a:solidFill>
                  <a:schemeClr val="tx1"/>
                </a:solidFill>
              </a:rPr>
              <a:t>оптимизация и оттачивание деталей.</a:t>
            </a:r>
          </a:p>
          <a:p>
            <a:pPr lvl="0"/>
            <a:r>
              <a:rPr lang="ru-RU" sz="2400" dirty="0">
                <a:solidFill>
                  <a:schemeClr val="tx1"/>
                </a:solidFill>
              </a:rPr>
              <a:t>Непрекращающийся поток изменений.</a:t>
            </a:r>
          </a:p>
          <a:p>
            <a:pPr lvl="0"/>
            <a:r>
              <a:rPr lang="ru-RU" sz="2400" dirty="0">
                <a:solidFill>
                  <a:schemeClr val="tx1"/>
                </a:solidFill>
              </a:rPr>
              <a:t>Нехватка информации о внешних компонентах, определяющих окружение системы или вовлечённых в интеграцию.</a:t>
            </a:r>
          </a:p>
          <a:p>
            <a:pPr lvl="0"/>
            <a:r>
              <a:rPr lang="ru-RU" sz="2400" dirty="0">
                <a:solidFill>
                  <a:schemeClr val="tx1"/>
                </a:solidFill>
              </a:rPr>
              <a:t>Недостатки в работах, выполняемых внешними (по отношению к проекту) ресурсами.</a:t>
            </a:r>
          </a:p>
          <a:p>
            <a:pPr lvl="0"/>
            <a:r>
              <a:rPr lang="ru-RU" sz="2400" dirty="0">
                <a:solidFill>
                  <a:schemeClr val="tx1"/>
                </a:solidFill>
              </a:rPr>
              <a:t>Недостаточная производительность получаемой системы.</a:t>
            </a:r>
          </a:p>
          <a:p>
            <a:pPr lvl="0"/>
            <a:r>
              <a:rPr lang="ru-RU" sz="2400" dirty="0">
                <a:solidFill>
                  <a:schemeClr val="tx1"/>
                </a:solidFill>
              </a:rPr>
              <a:t>«Разрыв» в квалификации специалистов разных областей знаний.</a:t>
            </a:r>
          </a:p>
        </p:txBody>
      </p:sp>
    </p:spTree>
    <p:extLst>
      <p:ext uri="{BB962C8B-B14F-4D97-AF65-F5344CB8AC3E}">
        <p14:creationId xmlns:p14="http://schemas.microsoft.com/office/powerpoint/2010/main" val="5483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50" b="11250"/>
          <a:stretch>
            <a:fillRect/>
          </a:stretch>
        </p:blipFill>
        <p:spPr/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733256"/>
            <a:ext cx="5486400" cy="438944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663" y="573088"/>
            <a:ext cx="5907087" cy="571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962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88640"/>
            <a:ext cx="8229600" cy="640871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400" b="1" dirty="0" smtClean="0"/>
              <a:t>Разбиение витка спиральной модели</a:t>
            </a:r>
          </a:p>
          <a:p>
            <a:pPr marL="0" indent="0">
              <a:buNone/>
            </a:pPr>
            <a:r>
              <a:rPr lang="ru-RU" sz="2400" dirty="0"/>
              <a:t>1. </a:t>
            </a:r>
            <a:r>
              <a:rPr lang="ru-RU" sz="2400" b="1" dirty="0"/>
              <a:t>Постановка задач</a:t>
            </a:r>
            <a:r>
              <a:rPr lang="ru-RU" sz="2400" dirty="0"/>
              <a:t> (</a:t>
            </a:r>
            <a:r>
              <a:rPr lang="ru-RU" sz="2400" dirty="0" err="1"/>
              <a:t>Objective</a:t>
            </a:r>
            <a:r>
              <a:rPr lang="ru-RU" sz="2400" dirty="0"/>
              <a:t> </a:t>
            </a:r>
            <a:r>
              <a:rPr lang="ru-RU" sz="2400" dirty="0" err="1"/>
              <a:t>setting</a:t>
            </a:r>
            <a:r>
              <a:rPr lang="ru-RU" sz="2400" dirty="0"/>
              <a:t>) - определяются цели </a:t>
            </a:r>
            <a:r>
              <a:rPr lang="ru-RU" sz="2400" dirty="0" smtClean="0"/>
              <a:t>фазы (витка), </a:t>
            </a:r>
            <a:r>
              <a:rPr lang="ru-RU" sz="2400" dirty="0"/>
              <a:t>ограничения процесса, результаты, план управления, потенциальные риски и альтернативные стратегии, исходя из рисков. </a:t>
            </a:r>
          </a:p>
          <a:p>
            <a:pPr marL="0" indent="0">
              <a:buNone/>
            </a:pPr>
            <a:r>
              <a:rPr lang="ru-RU" sz="2400" dirty="0"/>
              <a:t>2. </a:t>
            </a:r>
            <a:r>
              <a:rPr lang="ru-RU" sz="2400" b="1" dirty="0"/>
              <a:t>Оценивание и сокращение рисков</a:t>
            </a:r>
            <a:r>
              <a:rPr lang="ru-RU" sz="2400" dirty="0"/>
              <a:t> (</a:t>
            </a:r>
            <a:r>
              <a:rPr lang="ru-RU" sz="2400" dirty="0" err="1"/>
              <a:t>Risk</a:t>
            </a:r>
            <a:r>
              <a:rPr lang="ru-RU" sz="2400" dirty="0"/>
              <a:t> </a:t>
            </a:r>
            <a:r>
              <a:rPr lang="ru-RU" sz="2400" dirty="0" err="1"/>
              <a:t>assessment</a:t>
            </a:r>
            <a:r>
              <a:rPr lang="ru-RU" sz="2400" dirty="0"/>
              <a:t> </a:t>
            </a:r>
            <a:r>
              <a:rPr lang="ru-RU" sz="2400" dirty="0" err="1"/>
              <a:t>and</a:t>
            </a:r>
            <a:r>
              <a:rPr lang="ru-RU" sz="2400" dirty="0"/>
              <a:t> </a:t>
            </a:r>
            <a:r>
              <a:rPr lang="ru-RU" sz="2400" dirty="0" err="1"/>
              <a:t>reduction</a:t>
            </a:r>
            <a:r>
              <a:rPr lang="ru-RU" sz="2400" dirty="0"/>
              <a:t>) - для каждого </a:t>
            </a:r>
            <a:r>
              <a:rPr lang="ru-RU" sz="2400" dirty="0" smtClean="0"/>
              <a:t>риска проводится анализ и предпринимаются действия </a:t>
            </a:r>
            <a:r>
              <a:rPr lang="ru-RU" sz="2400" dirty="0"/>
              <a:t>для сокращения </a:t>
            </a:r>
            <a:r>
              <a:rPr lang="ru-RU" sz="2400" dirty="0" smtClean="0"/>
              <a:t>рисков. </a:t>
            </a:r>
            <a:endParaRPr lang="ru-RU" sz="2400" dirty="0"/>
          </a:p>
          <a:p>
            <a:pPr marL="0" indent="0">
              <a:buNone/>
            </a:pPr>
            <a:r>
              <a:rPr lang="ru-RU" sz="2400" dirty="0"/>
              <a:t>3. </a:t>
            </a:r>
            <a:r>
              <a:rPr lang="ru-RU" sz="2400" b="1" dirty="0"/>
              <a:t>Разработка и проверка достоверности</a:t>
            </a:r>
            <a:r>
              <a:rPr lang="ru-RU" sz="2400" dirty="0"/>
              <a:t> (</a:t>
            </a:r>
            <a:r>
              <a:rPr lang="ru-RU" sz="2400" dirty="0" err="1"/>
              <a:t>Development</a:t>
            </a:r>
            <a:r>
              <a:rPr lang="ru-RU" sz="2400" dirty="0"/>
              <a:t> </a:t>
            </a:r>
            <a:r>
              <a:rPr lang="ru-RU" sz="2400" dirty="0" err="1"/>
              <a:t>and</a:t>
            </a:r>
            <a:r>
              <a:rPr lang="ru-RU" sz="2400" dirty="0"/>
              <a:t> </a:t>
            </a:r>
            <a:r>
              <a:rPr lang="ru-RU" sz="2400" dirty="0" err="1"/>
              <a:t>validation</a:t>
            </a:r>
            <a:r>
              <a:rPr lang="ru-RU" sz="2400" dirty="0"/>
              <a:t>) - выбирается модель разработки, исходящая из оцененных </a:t>
            </a:r>
            <a:r>
              <a:rPr lang="ru-RU" sz="2400" dirty="0" smtClean="0"/>
              <a:t>рисков. </a:t>
            </a:r>
          </a:p>
          <a:p>
            <a:pPr marL="0" indent="0">
              <a:buNone/>
            </a:pPr>
            <a:r>
              <a:rPr lang="ru-RU" sz="2400" dirty="0" smtClean="0"/>
              <a:t>4</a:t>
            </a:r>
            <a:r>
              <a:rPr lang="ru-RU" sz="2400" dirty="0"/>
              <a:t>. </a:t>
            </a:r>
            <a:r>
              <a:rPr lang="ru-RU" sz="2400" b="1" dirty="0"/>
              <a:t>Планирования </a:t>
            </a:r>
            <a:r>
              <a:rPr lang="ru-RU" sz="2400" dirty="0"/>
              <a:t>(</a:t>
            </a:r>
            <a:r>
              <a:rPr lang="ru-RU" sz="2400" dirty="0" err="1"/>
              <a:t>Planning</a:t>
            </a:r>
            <a:r>
              <a:rPr lang="ru-RU" sz="2400" dirty="0"/>
              <a:t>) - проект рассматривается и делается решение о том, переходить ли на следующий виток, если решают продолжить, делается план для следующей фазы. </a:t>
            </a:r>
          </a:p>
        </p:txBody>
      </p:sp>
    </p:spTree>
    <p:extLst>
      <p:ext uri="{BB962C8B-B14F-4D97-AF65-F5344CB8AC3E}">
        <p14:creationId xmlns:p14="http://schemas.microsoft.com/office/powerpoint/2010/main" val="38155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" b="398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733256"/>
            <a:ext cx="5486400" cy="438944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513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3672408"/>
          </a:xfrm>
        </p:spPr>
        <p:txBody>
          <a:bodyPr/>
          <a:lstStyle/>
          <a:p>
            <a:pPr marL="0" indent="0" algn="ctr">
              <a:buNone/>
            </a:pPr>
            <a:r>
              <a:rPr lang="ru-RU" b="1" dirty="0" smtClean="0"/>
              <a:t>Модель </a:t>
            </a:r>
            <a:r>
              <a:rPr lang="ru-RU" b="1" dirty="0"/>
              <a:t>э</a:t>
            </a:r>
            <a:r>
              <a:rPr lang="ru-RU" b="1" dirty="0" smtClean="0"/>
              <a:t>кстремального программирования </a:t>
            </a:r>
            <a:r>
              <a:rPr lang="ru-RU" b="1" dirty="0"/>
              <a:t>(XP) </a:t>
            </a:r>
            <a:r>
              <a:rPr lang="ru-RU" dirty="0" smtClean="0"/>
              <a:t>- </a:t>
            </a:r>
            <a:r>
              <a:rPr lang="ru-RU" dirty="0"/>
              <a:t>упрощенная методология организации разработки </a:t>
            </a:r>
            <a:r>
              <a:rPr lang="ru-RU" dirty="0" smtClean="0"/>
              <a:t>программ для </a:t>
            </a:r>
            <a:r>
              <a:rPr lang="ru-RU" dirty="0"/>
              <a:t>небольших и средних по размеру команд разработчиков, занимающихся созданием программного продукта в условиях неясных или быстро меняющихся требований.</a:t>
            </a:r>
          </a:p>
        </p:txBody>
      </p:sp>
    </p:spTree>
    <p:extLst>
      <p:ext uri="{BB962C8B-B14F-4D97-AF65-F5344CB8AC3E}">
        <p14:creationId xmlns:p14="http://schemas.microsoft.com/office/powerpoint/2010/main" val="390318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511256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b="1" dirty="0" smtClean="0"/>
              <a:t>Принципы экстремального программирования:</a:t>
            </a:r>
          </a:p>
          <a:p>
            <a:pPr lvl="0"/>
            <a:r>
              <a:rPr lang="ru-RU" dirty="0" smtClean="0"/>
              <a:t>Итеративность</a:t>
            </a:r>
            <a:endParaRPr lang="ru-RU" dirty="0"/>
          </a:p>
          <a:p>
            <a:pPr lvl="0"/>
            <a:r>
              <a:rPr lang="ru-RU" dirty="0"/>
              <a:t>Простота </a:t>
            </a:r>
            <a:r>
              <a:rPr lang="ru-RU" dirty="0" smtClean="0"/>
              <a:t>решений </a:t>
            </a:r>
            <a:endParaRPr lang="ru-RU" dirty="0"/>
          </a:p>
          <a:p>
            <a:pPr lvl="0"/>
            <a:r>
              <a:rPr lang="ru-RU" dirty="0"/>
              <a:t>Интенсивная разработка малыми группами (не больше 10 человек) и парное </a:t>
            </a:r>
            <a:r>
              <a:rPr lang="ru-RU" dirty="0" smtClean="0"/>
              <a:t>программирование</a:t>
            </a:r>
            <a:endParaRPr lang="ru-RU" dirty="0"/>
          </a:p>
          <a:p>
            <a:pPr lvl="0"/>
            <a:r>
              <a:rPr lang="ru-RU" dirty="0"/>
              <a:t>Обратная связь с </a:t>
            </a:r>
            <a:r>
              <a:rPr lang="ru-RU" dirty="0" smtClean="0"/>
              <a:t>заказчиком </a:t>
            </a:r>
            <a:endParaRPr lang="ru-RU" dirty="0"/>
          </a:p>
          <a:p>
            <a:r>
              <a:rPr lang="ru-RU" dirty="0"/>
              <a:t>Достаточная степень смелости и желание идти на риск.</a:t>
            </a:r>
          </a:p>
        </p:txBody>
      </p:sp>
    </p:spTree>
    <p:extLst>
      <p:ext uri="{BB962C8B-B14F-4D97-AF65-F5344CB8AC3E}">
        <p14:creationId xmlns:p14="http://schemas.microsoft.com/office/powerpoint/2010/main" val="182307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6264696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ru-RU" b="1" dirty="0" smtClean="0"/>
              <a:t>12 правил работы экстремального программирования:</a:t>
            </a:r>
          </a:p>
          <a:p>
            <a:pPr lvl="0">
              <a:buFont typeface="Wingdings" pitchFamily="2" charset="2"/>
              <a:buChar char="ü"/>
            </a:pPr>
            <a:r>
              <a:rPr lang="ru-RU" b="1" dirty="0"/>
              <a:t>Планирование процесса</a:t>
            </a:r>
            <a:r>
              <a:rPr lang="ru-RU" b="1" dirty="0" smtClean="0"/>
              <a:t>.</a:t>
            </a:r>
            <a:r>
              <a:rPr lang="ru-RU" dirty="0" smtClean="0"/>
              <a:t> </a:t>
            </a:r>
          </a:p>
          <a:p>
            <a:pPr lvl="0">
              <a:buFont typeface="Wingdings" pitchFamily="2" charset="2"/>
              <a:buChar char="ü"/>
            </a:pPr>
            <a:r>
              <a:rPr lang="ru-RU" sz="3200" b="1" dirty="0" smtClean="0"/>
              <a:t>Тесное </a:t>
            </a:r>
            <a:r>
              <a:rPr lang="ru-RU" sz="3200" b="1" dirty="0"/>
              <a:t>взаимодействие с заказчиком. </a:t>
            </a:r>
            <a:endParaRPr lang="ru-RU" sz="3200" b="1" dirty="0" smtClean="0"/>
          </a:p>
          <a:p>
            <a:pPr lvl="0">
              <a:buFont typeface="Wingdings" pitchFamily="2" charset="2"/>
              <a:buChar char="ü"/>
            </a:pPr>
            <a:r>
              <a:rPr lang="ru-RU" sz="3200" b="1" dirty="0" smtClean="0"/>
              <a:t>Общесистемные </a:t>
            </a:r>
            <a:r>
              <a:rPr lang="ru-RU" sz="3200" b="1" dirty="0"/>
              <a:t>правила именования. </a:t>
            </a:r>
            <a:endParaRPr lang="ru-RU" sz="3200" b="1" dirty="0" smtClean="0"/>
          </a:p>
          <a:p>
            <a:pPr lvl="0">
              <a:buFont typeface="Wingdings" pitchFamily="2" charset="2"/>
              <a:buChar char="ü"/>
            </a:pPr>
            <a:r>
              <a:rPr lang="ru-RU" sz="3200" b="1" dirty="0" smtClean="0"/>
              <a:t>Простая </a:t>
            </a:r>
            <a:r>
              <a:rPr lang="ru-RU" sz="3200" b="1" dirty="0"/>
              <a:t>архитектура. </a:t>
            </a:r>
            <a:endParaRPr lang="ru-RU" sz="3200" b="1" dirty="0" smtClean="0"/>
          </a:p>
          <a:p>
            <a:pPr lvl="0">
              <a:buFont typeface="Wingdings" pitchFamily="2" charset="2"/>
              <a:buChar char="ü"/>
            </a:pPr>
            <a:r>
              <a:rPr lang="ru-RU" sz="3200" b="1" dirty="0" err="1" smtClean="0"/>
              <a:t>Рефакторинг</a:t>
            </a:r>
            <a:r>
              <a:rPr lang="ru-RU" sz="3200" b="1" dirty="0"/>
              <a:t>. </a:t>
            </a:r>
            <a:endParaRPr lang="ru-RU" sz="3200" b="1" dirty="0" smtClean="0"/>
          </a:p>
          <a:p>
            <a:pPr lvl="0">
              <a:buFont typeface="Wingdings" pitchFamily="2" charset="2"/>
              <a:buChar char="ü"/>
            </a:pPr>
            <a:r>
              <a:rPr lang="ru-RU" sz="3200" b="1" dirty="0" smtClean="0"/>
              <a:t>Парное </a:t>
            </a:r>
            <a:r>
              <a:rPr lang="ru-RU" sz="3200" b="1" dirty="0"/>
              <a:t>программирование. </a:t>
            </a:r>
            <a:endParaRPr lang="ru-RU" b="1" dirty="0"/>
          </a:p>
          <a:p>
            <a:pPr lvl="0">
              <a:buFont typeface="Wingdings" pitchFamily="2" charset="2"/>
              <a:buChar char="ü"/>
            </a:pPr>
            <a:r>
              <a:rPr lang="ru-RU" sz="3200" b="1" dirty="0" smtClean="0"/>
              <a:t>40-часовая </a:t>
            </a:r>
            <a:r>
              <a:rPr lang="ru-RU" sz="3200" b="1" dirty="0"/>
              <a:t>рабочая </a:t>
            </a:r>
            <a:r>
              <a:rPr lang="ru-RU" sz="3200" b="1" dirty="0" smtClean="0"/>
              <a:t>неделя. </a:t>
            </a:r>
          </a:p>
          <a:p>
            <a:pPr lvl="0">
              <a:buFont typeface="Wingdings" pitchFamily="2" charset="2"/>
              <a:buChar char="ü"/>
            </a:pPr>
            <a:r>
              <a:rPr lang="ru-RU" sz="3200" b="1" dirty="0" smtClean="0"/>
              <a:t>Коллективное владение кодом. </a:t>
            </a:r>
          </a:p>
          <a:p>
            <a:pPr lvl="0">
              <a:buFont typeface="Wingdings" pitchFamily="2" charset="2"/>
              <a:buChar char="ü"/>
            </a:pPr>
            <a:r>
              <a:rPr lang="ru-RU" b="1" dirty="0" smtClean="0"/>
              <a:t>Единые </a:t>
            </a:r>
            <a:r>
              <a:rPr lang="ru-RU" b="1" dirty="0"/>
              <a:t>стандарты кодирования.</a:t>
            </a:r>
            <a:r>
              <a:rPr lang="ru-RU" dirty="0"/>
              <a:t> </a:t>
            </a:r>
            <a:endParaRPr lang="ru-RU" dirty="0" smtClean="0"/>
          </a:p>
          <a:p>
            <a:pPr lvl="0">
              <a:buFont typeface="Wingdings" pitchFamily="2" charset="2"/>
              <a:buChar char="ü"/>
            </a:pPr>
            <a:r>
              <a:rPr lang="ru-RU" b="1" dirty="0" smtClean="0"/>
              <a:t>Небольшие </a:t>
            </a:r>
            <a:r>
              <a:rPr lang="ru-RU" b="1" dirty="0"/>
              <a:t>релизы.</a:t>
            </a:r>
            <a:r>
              <a:rPr lang="ru-RU" dirty="0"/>
              <a:t> </a:t>
            </a:r>
            <a:endParaRPr lang="ru-RU" dirty="0" smtClean="0"/>
          </a:p>
          <a:p>
            <a:pPr lvl="0">
              <a:buFont typeface="Wingdings" pitchFamily="2" charset="2"/>
              <a:buChar char="ü"/>
            </a:pPr>
            <a:r>
              <a:rPr lang="ru-RU" b="1" dirty="0" smtClean="0"/>
              <a:t>Непрерывная </a:t>
            </a:r>
            <a:r>
              <a:rPr lang="ru-RU" b="1" dirty="0"/>
              <a:t>интеграция.</a:t>
            </a:r>
            <a:r>
              <a:rPr lang="ru-RU" dirty="0"/>
              <a:t> </a:t>
            </a:r>
            <a:endParaRPr lang="ru-RU" dirty="0" smtClean="0"/>
          </a:p>
          <a:p>
            <a:pPr lvl="0">
              <a:buFont typeface="Wingdings" pitchFamily="2" charset="2"/>
              <a:buChar char="ü"/>
            </a:pPr>
            <a:r>
              <a:rPr lang="ru-RU" b="1" dirty="0" smtClean="0"/>
              <a:t>Тестирование</a:t>
            </a:r>
            <a:r>
              <a:rPr lang="ru-RU" b="1" dirty="0"/>
              <a:t>.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83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</TotalTime>
  <Words>489</Words>
  <Application>Microsoft Office PowerPoint</Application>
  <PresentationFormat>On-screen Show (4:3)</PresentationFormat>
  <Paragraphs>79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Castellar</vt:lpstr>
      <vt:lpstr>Times New Roman</vt:lpstr>
      <vt:lpstr>Wingdings</vt:lpstr>
      <vt:lpstr>Тема Office</vt:lpstr>
      <vt:lpstr>Спиральная модель  и модель экстремального программирования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БаДМ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Спиральная модель и модель экстремального программирования</dc:title>
  <dc:creator>Надежда Леонидовна Дмитриенко</dc:creator>
  <cp:lastModifiedBy>Olexandr Vedmid'</cp:lastModifiedBy>
  <cp:revision>14</cp:revision>
  <dcterms:created xsi:type="dcterms:W3CDTF">2013-04-05T06:56:10Z</dcterms:created>
  <dcterms:modified xsi:type="dcterms:W3CDTF">2013-04-05T14:51:58Z</dcterms:modified>
</cp:coreProperties>
</file>