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56" r:id="rId4"/>
    <p:sldId id="292" r:id="rId5"/>
    <p:sldId id="270" r:id="rId6"/>
    <p:sldId id="276" r:id="rId7"/>
    <p:sldId id="266" r:id="rId8"/>
    <p:sldId id="293" r:id="rId9"/>
    <p:sldId id="294" r:id="rId10"/>
    <p:sldId id="257" r:id="rId11"/>
    <p:sldId id="258" r:id="rId12"/>
    <p:sldId id="260" r:id="rId13"/>
    <p:sldId id="263" r:id="rId14"/>
    <p:sldId id="277" r:id="rId15"/>
    <p:sldId id="289" r:id="rId16"/>
    <p:sldId id="264" r:id="rId17"/>
    <p:sldId id="295" r:id="rId18"/>
    <p:sldId id="278" r:id="rId19"/>
    <p:sldId id="279" r:id="rId20"/>
    <p:sldId id="285" r:id="rId21"/>
    <p:sldId id="291" r:id="rId22"/>
    <p:sldId id="290" r:id="rId23"/>
    <p:sldId id="275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9BD58B"/>
    <a:srgbClr val="82E0EA"/>
    <a:srgbClr val="23BDC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5" autoAdjust="0"/>
  </p:normalViewPr>
  <p:slideViewPr>
    <p:cSldViewPr>
      <p:cViewPr varScale="1">
        <p:scale>
          <a:sx n="120" d="100"/>
          <a:sy n="120" d="100"/>
        </p:scale>
        <p:origin x="6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2408808"/>
            <a:ext cx="4648200" cy="630942"/>
          </a:xfrm>
          <a:prstGeom prst="rect">
            <a:avLst/>
          </a:prstGeom>
          <a:gradFill flip="none" rotWithShape="1">
            <a:gsLst>
              <a:gs pos="0">
                <a:srgbClr val="FF7C80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Defects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0" y="31242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"The president stated that it was a software anomaly that caused the missile to go off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course…"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1547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Defects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jkad\Desktop\Trainings\Testing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447800"/>
            <a:ext cx="1100831" cy="10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kad\Desktop\Trainings\Testing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3048000"/>
            <a:ext cx="1100831" cy="10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83907" y="2017855"/>
            <a:ext cx="352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haroni" pitchFamily="2" charset="-79"/>
                <a:cs typeface="Aharoni" pitchFamily="2" charset="-79"/>
              </a:rPr>
              <a:t>What is program 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behavior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3434191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haroni" pitchFamily="2" charset="-79"/>
                <a:cs typeface="Aharoni" pitchFamily="2" charset="-79"/>
              </a:rPr>
              <a:t>What about requirements?</a:t>
            </a:r>
          </a:p>
        </p:txBody>
      </p:sp>
      <p:pic>
        <p:nvPicPr>
          <p:cNvPr id="13" name="Picture 2" descr="C:\Users\jkad\Desktop\Trainings\Testing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4647537"/>
            <a:ext cx="1100831" cy="10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50163" y="4996249"/>
            <a:ext cx="214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haroni" pitchFamily="2" charset="-79"/>
                <a:cs typeface="Aharoni" pitchFamily="2" charset="-79"/>
              </a:rPr>
              <a:t>Something else?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63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9418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types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registered issues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6099" y="1371600"/>
            <a:ext cx="2022798" cy="385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Environment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External - 3rd Party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Performance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Hardware</a:t>
            </a:r>
            <a:endParaRPr lang="en-US" b="1" dirty="0" smtClean="0">
              <a:latin typeface="+mj-lt"/>
            </a:endParaRPr>
          </a:p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Installation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Refactoring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latin typeface="+mj-lt"/>
              </a:rPr>
              <a:t>Requirement</a:t>
            </a:r>
            <a:endParaRPr lang="en-US" b="1" dirty="0" smtClean="0">
              <a:latin typeface="+mj-lt"/>
            </a:endParaRPr>
          </a:p>
          <a:p>
            <a:pPr>
              <a:lnSpc>
                <a:spcPct val="170000"/>
              </a:lnSpc>
            </a:pPr>
            <a:r>
              <a:rPr lang="en-US" b="1" dirty="0"/>
              <a:t>Test Case </a:t>
            </a:r>
          </a:p>
        </p:txBody>
      </p:sp>
      <p:pic>
        <p:nvPicPr>
          <p:cNvPr id="3074" name="Picture 2" descr="C:\Users\jkad\Desktop\Trainings\Testing\slid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70" y="1981200"/>
            <a:ext cx="3559629" cy="20764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1504950" y="161925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504950" y="2100892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509263" y="259080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504950" y="304800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1504950" y="350520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497761" y="398145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502053" y="441960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1497761" y="4876800"/>
            <a:ext cx="114300" cy="76200"/>
          </a:xfrm>
          <a:prstGeom prst="triangl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66003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to describe issue?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9563" y="2058711"/>
            <a:ext cx="2286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Description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606098" y="1497682"/>
            <a:ext cx="135396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Defect </a:t>
            </a:r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606098" y="2056398"/>
            <a:ext cx="162211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Detected by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6098" y="2623986"/>
            <a:ext cx="163775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Detected 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6098" y="3199398"/>
            <a:ext cx="233640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Detected in 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6098" y="3783592"/>
            <a:ext cx="1150058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563" y="1497682"/>
            <a:ext cx="138634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Summary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1437587"/>
            <a:ext cx="2155655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Problem category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410200" y="2099021"/>
            <a:ext cx="176240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Problem type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695269"/>
            <a:ext cx="124579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Severity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406450" y="3291517"/>
            <a:ext cx="118494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Priority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406450" y="3887765"/>
            <a:ext cx="1577035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Assigned to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406450" y="4541324"/>
            <a:ext cx="106676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Status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98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46013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and Child defects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3437" y="2018184"/>
            <a:ext cx="1588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Defect# 33112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077" y="2598440"/>
            <a:ext cx="15882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Defect# 89431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3190" y="3593068"/>
            <a:ext cx="147283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Defect# 6234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0077" y="3059034"/>
            <a:ext cx="15882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Defect</a:t>
            </a:r>
            <a:r>
              <a:rPr lang="en-US" b="1" smtClean="0"/>
              <a:t># 84651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672045" y="2387516"/>
            <a:ext cx="0" cy="856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>
            <a:off x="1672045" y="2783106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1"/>
          </p:cNvCxnSpPr>
          <p:nvPr/>
        </p:nvCxnSpPr>
        <p:spPr>
          <a:xfrm>
            <a:off x="1672045" y="324370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123290" y="2279050"/>
            <a:ext cx="248244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21564" y="3853934"/>
            <a:ext cx="26416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624532" y="2783106"/>
            <a:ext cx="2547668" cy="1846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24532" y="2967772"/>
            <a:ext cx="2547668" cy="27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01264" y="2094385"/>
            <a:ext cx="1480868" cy="36933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 Defect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01264" y="3669268"/>
            <a:ext cx="1480868" cy="36933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 Defect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1532" y="2783106"/>
            <a:ext cx="1480868" cy="36933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Child Defect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256" y="533400"/>
            <a:ext cx="393652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reporting tips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1422" y="1524000"/>
            <a:ext cx="7481977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Review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entire list of reported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defects. Make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sure you are </a:t>
            </a:r>
            <a:r>
              <a:rPr lang="en-US" sz="18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not entering a duplicate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 before registering the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Provide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clear and laconic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Summary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to the reported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defect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itchFamily="2" charset="-79"/>
                <a:cs typeface="Aharoni" pitchFamily="2" charset="-79"/>
              </a:rPr>
              <a:t>Provide clear and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understandable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Description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to the reported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defect</a:t>
            </a:r>
            <a:endParaRPr lang="en-US" sz="1800" dirty="0" smtClean="0">
              <a:latin typeface="Aharoni" pitchFamily="2" charset="-79"/>
              <a:cs typeface="Aharoni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Always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spell check reported by you defects entries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Set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proper defect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Priority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 and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Severity</a:t>
            </a:r>
            <a:endParaRPr lang="en-US" sz="1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544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423" y="381000"/>
            <a:ext cx="10005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jkad\Desktop\Trainings\SoftReports\Pictures\Vopro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02" y="1976870"/>
            <a:ext cx="190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400" y="35814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Please, name several defects attributes.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1631" y="1371600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Please, give definition of following concepts: Defect, Defect Tracking.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8648" y="2791447"/>
            <a:ext cx="5873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 What types of the defects and problems in software do you know?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71631" y="2011376"/>
            <a:ext cx="6364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Describe the difference between Defect, Deficiency and Enhancement problem types.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4147538"/>
            <a:ext cx="6322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What is the reason of creation Parent and Child defects?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1653" y="4703636"/>
            <a:ext cx="6322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6. What is the goal of testers?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9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4697"/>
            <a:ext cx="3963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tracking procedure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50224" y="807917"/>
            <a:ext cx="1699474" cy="273534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NEW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0224" y="1524084"/>
            <a:ext cx="1699474" cy="303224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EVALUATED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50224" y="2251168"/>
            <a:ext cx="1699474" cy="275025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OPEN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9561" y="1037917"/>
            <a:ext cx="1619435" cy="5297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CLOSED</a:t>
            </a:r>
          </a:p>
          <a:p>
            <a:pPr algn="ctr">
              <a:defRPr/>
            </a:pPr>
            <a:r>
              <a:rPr lang="en-US" sz="8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Problem Type: Not a Defect</a:t>
            </a:r>
            <a:endParaRPr lang="en-US" sz="8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 flipV="1">
            <a:off x="1998996" y="1302767"/>
            <a:ext cx="668004" cy="221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2250224" y="3018838"/>
            <a:ext cx="1699474" cy="301822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IMPLEMENTED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50224" y="3726953"/>
            <a:ext cx="1699474" cy="3048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REVIEWED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>
            <a:off x="3099961" y="2526193"/>
            <a:ext cx="0" cy="49264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>
            <a:off x="3099961" y="3320660"/>
            <a:ext cx="0" cy="40629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2250224" y="4486234"/>
            <a:ext cx="1712173" cy="3048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FIXED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cxnSp>
        <p:nvCxnSpPr>
          <p:cNvPr id="23" name="Elbow Connector 22"/>
          <p:cNvCxnSpPr>
            <a:stCxn id="19" idx="3"/>
            <a:endCxn id="15" idx="3"/>
          </p:cNvCxnSpPr>
          <p:nvPr/>
        </p:nvCxnSpPr>
        <p:spPr>
          <a:xfrm flipV="1">
            <a:off x="3949698" y="2388681"/>
            <a:ext cx="12700" cy="1490672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37" idx="2"/>
            <a:endCxn id="36" idx="0"/>
          </p:cNvCxnSpPr>
          <p:nvPr/>
        </p:nvCxnSpPr>
        <p:spPr>
          <a:xfrm>
            <a:off x="3099962" y="5595355"/>
            <a:ext cx="6351" cy="38100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/>
          <p:cNvSpPr/>
          <p:nvPr/>
        </p:nvSpPr>
        <p:spPr>
          <a:xfrm>
            <a:off x="438069" y="4484745"/>
            <a:ext cx="1600200" cy="3048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REWORK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cxnSp>
        <p:nvCxnSpPr>
          <p:cNvPr id="26" name="Elbow Connector 25"/>
          <p:cNvCxnSpPr>
            <a:stCxn id="25" idx="0"/>
            <a:endCxn id="15" idx="1"/>
          </p:cNvCxnSpPr>
          <p:nvPr/>
        </p:nvCxnSpPr>
        <p:spPr>
          <a:xfrm rot="5400000" flipH="1" flipV="1">
            <a:off x="696164" y="2930686"/>
            <a:ext cx="2096064" cy="101205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stCxn id="37" idx="1"/>
            <a:endCxn id="25" idx="2"/>
          </p:cNvCxnSpPr>
          <p:nvPr/>
        </p:nvCxnSpPr>
        <p:spPr>
          <a:xfrm rot="10800000">
            <a:off x="1238169" y="4789545"/>
            <a:ext cx="1012056" cy="65341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stCxn id="19" idx="2"/>
            <a:endCxn id="22" idx="0"/>
          </p:cNvCxnSpPr>
          <p:nvPr/>
        </p:nvCxnSpPr>
        <p:spPr>
          <a:xfrm>
            <a:off x="3099961" y="4031753"/>
            <a:ext cx="6350" cy="45448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22" idx="2"/>
            <a:endCxn id="37" idx="0"/>
          </p:cNvCxnSpPr>
          <p:nvPr/>
        </p:nvCxnSpPr>
        <p:spPr>
          <a:xfrm flipH="1">
            <a:off x="3099962" y="4791034"/>
            <a:ext cx="6349" cy="49952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2250226" y="5976356"/>
            <a:ext cx="1712174" cy="3048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CLOSED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50225" y="5290555"/>
            <a:ext cx="1699473" cy="304800"/>
          </a:xfrm>
          <a:prstGeom prst="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 (Body)"/>
              </a:rPr>
              <a:t>TESTED</a:t>
            </a:r>
            <a:endParaRPr lang="en-US" sz="1300" b="1" i="0" dirty="0">
              <a:solidFill>
                <a:schemeClr val="tx1">
                  <a:lumMod val="65000"/>
                  <a:lumOff val="35000"/>
                </a:schemeClr>
              </a:solidFill>
              <a:latin typeface="Georgia (Body)"/>
            </a:endParaRPr>
          </a:p>
        </p:txBody>
      </p:sp>
      <p:cxnSp>
        <p:nvCxnSpPr>
          <p:cNvPr id="47" name="Straight Arrow Connector 46"/>
          <p:cNvCxnSpPr>
            <a:stCxn id="14" idx="2"/>
            <a:endCxn id="15" idx="0"/>
          </p:cNvCxnSpPr>
          <p:nvPr/>
        </p:nvCxnSpPr>
        <p:spPr>
          <a:xfrm>
            <a:off x="3099961" y="1827308"/>
            <a:ext cx="0" cy="42386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22" idx="1"/>
            <a:endCxn id="25" idx="3"/>
          </p:cNvCxnSpPr>
          <p:nvPr/>
        </p:nvCxnSpPr>
        <p:spPr>
          <a:xfrm flipH="1" flipV="1">
            <a:off x="2038269" y="4637145"/>
            <a:ext cx="211955" cy="148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429000" y="718555"/>
            <a:ext cx="518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480287" y="381000"/>
            <a:ext cx="2111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Aharoni" pitchFamily="2" charset="-79"/>
                <a:cs typeface="Aharoni" pitchFamily="2" charset="-79"/>
              </a:rPr>
              <a:t>Creation of new defect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429000" y="1338392"/>
            <a:ext cx="518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738370" y="1032495"/>
            <a:ext cx="1838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Evaluation </a:t>
            </a:r>
            <a:r>
              <a:rPr lang="en-US" sz="1400" dirty="0">
                <a:latin typeface="Aharoni" pitchFamily="2" charset="-79"/>
                <a:cs typeface="Aharoni" pitchFamily="2" charset="-79"/>
              </a:rPr>
              <a:t>problem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3429000" y="2017654"/>
            <a:ext cx="5181600" cy="215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866610" y="1706178"/>
            <a:ext cx="1720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Evaluation review</a:t>
            </a:r>
            <a:endParaRPr lang="en-US" sz="14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429000" y="2743663"/>
            <a:ext cx="518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703378" y="2435886"/>
            <a:ext cx="776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Coding</a:t>
            </a:r>
            <a:endParaRPr lang="en-US" sz="14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429000" y="3523806"/>
            <a:ext cx="5181600" cy="44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275376" y="316677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Code review</a:t>
            </a:r>
            <a:endParaRPr lang="en-US" sz="14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3429000" y="4287106"/>
            <a:ext cx="521829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061279" y="3951216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Aharoni" pitchFamily="2" charset="-79"/>
                <a:cs typeface="Aharoni" pitchFamily="2" charset="-79"/>
              </a:rPr>
              <a:t>Internal Testing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3429000" y="4985755"/>
            <a:ext cx="50505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7703378" y="4648200"/>
            <a:ext cx="776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Testing</a:t>
            </a:r>
            <a:endParaRPr lang="en-US" sz="14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3429000" y="5785855"/>
            <a:ext cx="4492957" cy="29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501375" y="5478078"/>
            <a:ext cx="1420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latin typeface="Aharoni" pitchFamily="2" charset="-79"/>
                <a:cs typeface="Aharoni" pitchFamily="2" charset="-79"/>
              </a:rPr>
              <a:t>Testing review</a:t>
            </a:r>
            <a:endParaRPr lang="en-US" sz="14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4" name="Elbow Connector 43"/>
          <p:cNvCxnSpPr>
            <a:stCxn id="19" idx="1"/>
            <a:endCxn id="14" idx="1"/>
          </p:cNvCxnSpPr>
          <p:nvPr/>
        </p:nvCxnSpPr>
        <p:spPr>
          <a:xfrm rot="10800000">
            <a:off x="2250224" y="1675697"/>
            <a:ext cx="12700" cy="2203657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13" idx="2"/>
            <a:endCxn id="14" idx="0"/>
          </p:cNvCxnSpPr>
          <p:nvPr/>
        </p:nvCxnSpPr>
        <p:spPr>
          <a:xfrm>
            <a:off x="3099961" y="1081451"/>
            <a:ext cx="0" cy="44263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054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381000"/>
            <a:ext cx="42915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tracking system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04800" y="1219200"/>
            <a:ext cx="8077200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	Why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do we need to report defects?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Defect </a:t>
            </a:r>
            <a:r>
              <a:rPr lang="en-US" sz="18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Tracking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System </a:t>
            </a:r>
            <a:r>
              <a:rPr lang="en-US" sz="1800" dirty="0" smtClean="0">
                <a:cs typeface="Aharoni" pitchFamily="2" charset="-79"/>
              </a:rPr>
              <a:t>is software </a:t>
            </a:r>
            <a:r>
              <a:rPr lang="en-US" sz="1800" dirty="0">
                <a:cs typeface="Aharoni" pitchFamily="2" charset="-79"/>
              </a:rPr>
              <a:t>application that </a:t>
            </a:r>
            <a:r>
              <a:rPr lang="en-US" sz="1800" dirty="0" smtClean="0">
                <a:cs typeface="Aharoni" pitchFamily="2" charset="-79"/>
              </a:rPr>
              <a:t>is designed </a:t>
            </a:r>
            <a:r>
              <a:rPr lang="en-US" sz="1800" dirty="0">
                <a:cs typeface="Aharoni" pitchFamily="2" charset="-79"/>
              </a:rPr>
              <a:t>to help </a:t>
            </a:r>
            <a:r>
              <a:rPr lang="en-US" sz="1800" dirty="0" smtClean="0">
                <a:cs typeface="Aharoni" pitchFamily="2" charset="-79"/>
              </a:rPr>
              <a:t>testers and </a:t>
            </a:r>
            <a:r>
              <a:rPr lang="en-US" sz="1800" dirty="0">
                <a:cs typeface="Aharoni" pitchFamily="2" charset="-79"/>
              </a:rPr>
              <a:t>programmers keep track of reported software defects in their work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048000"/>
            <a:ext cx="54821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Общий и единый процесс документации </a:t>
            </a:r>
            <a:r>
              <a:rPr lang="ru-RU" dirty="0" smtClean="0"/>
              <a:t>дефектов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измерять результат в </a:t>
            </a:r>
            <a:r>
              <a:rPr lang="ru-RU" dirty="0" smtClean="0"/>
              <a:t>попугаях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Планировать тестирование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Планировать разработку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4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381000"/>
            <a:ext cx="42915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 tracking system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755880"/>
            <a:ext cx="73152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dirty="0">
                <a:cs typeface="Aharoni" pitchFamily="2" charset="-79"/>
              </a:rPr>
              <a:t>Defect Tracking </a:t>
            </a:r>
            <a:r>
              <a:rPr lang="en-US" dirty="0" smtClean="0">
                <a:cs typeface="Aharoni" pitchFamily="2" charset="-79"/>
              </a:rPr>
              <a:t>System </a:t>
            </a:r>
            <a:r>
              <a:rPr lang="en-US" dirty="0">
                <a:cs typeface="Aharoni" pitchFamily="2" charset="-79"/>
              </a:rPr>
              <a:t>common tasks</a:t>
            </a:r>
            <a:r>
              <a:rPr lang="en-US" dirty="0" smtClean="0">
                <a:cs typeface="Aharoni" pitchFamily="2" charset="-79"/>
              </a:rPr>
              <a:t>: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Collect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records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Assign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record to the responsible person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Collect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history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Find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by defined condition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Filter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list by defined condition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>
                <a:latin typeface="Aharoni" pitchFamily="2" charset="-79"/>
                <a:cs typeface="Aharoni" pitchFamily="2" charset="-79"/>
              </a:rPr>
              <a:t>Close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defect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record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19200"/>
            <a:ext cx="8077200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	Why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do we need to report defects?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Defect </a:t>
            </a:r>
            <a:r>
              <a:rPr lang="en-US" sz="18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Tracking </a:t>
            </a:r>
            <a:r>
              <a:rPr lang="en-US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System </a:t>
            </a:r>
            <a:r>
              <a:rPr lang="en-US" sz="1800" dirty="0" smtClean="0">
                <a:cs typeface="Aharoni" pitchFamily="2" charset="-79"/>
              </a:rPr>
              <a:t>is software </a:t>
            </a:r>
            <a:r>
              <a:rPr lang="en-US" sz="1800" dirty="0">
                <a:cs typeface="Aharoni" pitchFamily="2" charset="-79"/>
              </a:rPr>
              <a:t>application that </a:t>
            </a:r>
            <a:r>
              <a:rPr lang="en-US" sz="1800" dirty="0" smtClean="0">
                <a:cs typeface="Aharoni" pitchFamily="2" charset="-79"/>
              </a:rPr>
              <a:t>is designed </a:t>
            </a:r>
            <a:r>
              <a:rPr lang="en-US" sz="1800" dirty="0">
                <a:cs typeface="Aharoni" pitchFamily="2" charset="-79"/>
              </a:rPr>
              <a:t>to help </a:t>
            </a:r>
            <a:r>
              <a:rPr lang="en-US" sz="1800" dirty="0" smtClean="0">
                <a:cs typeface="Aharoni" pitchFamily="2" charset="-79"/>
              </a:rPr>
              <a:t>testers and </a:t>
            </a:r>
            <a:r>
              <a:rPr lang="en-US" sz="1800" dirty="0">
                <a:cs typeface="Aharoni" pitchFamily="2" charset="-79"/>
              </a:rPr>
              <a:t>programmers keep track of reported software defects in their work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66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33400" y="304800"/>
            <a:ext cx="65330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 Bug tracking systems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0668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600" dirty="0" err="1" smtClean="0">
                <a:latin typeface="Aharoni" pitchFamily="2" charset="-79"/>
                <a:cs typeface="Aharoni" pitchFamily="2" charset="-79"/>
              </a:rPr>
              <a:t>Bugzilla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600" dirty="0"/>
              <a:t>is written in Perl, and works on various databases including MySQL and Oracle.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151" y="1649986"/>
            <a:ext cx="4538932" cy="20313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haroni" pitchFamily="2" charset="-79"/>
                <a:cs typeface="Aharoni" pitchFamily="2" charset="-79"/>
              </a:rPr>
              <a:t>Features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 smtClean="0"/>
              <a:t>Time </a:t>
            </a:r>
            <a:r>
              <a:rPr lang="en-US" sz="1400" dirty="0"/>
              <a:t>tracking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Private attachment and commenting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Flexible reporting and charting (via email).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Adding custom fields and workflows</a:t>
            </a:r>
            <a:r>
              <a:rPr lang="en-US" sz="1400" dirty="0" smtClean="0"/>
              <a:t>.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 smtClean="0"/>
              <a:t>Email notifications controlled by user preferences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 smtClean="0"/>
              <a:t>Automatic duplicate bug detection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 smtClean="0"/>
              <a:t>File/Modify Bugs By Email</a:t>
            </a:r>
          </a:p>
          <a:p>
            <a:pPr marL="285750" lvl="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 smtClean="0"/>
              <a:t>Request System</a:t>
            </a:r>
            <a:endParaRPr lang="en-US" sz="1400" dirty="0"/>
          </a:p>
        </p:txBody>
      </p:sp>
      <p:pic>
        <p:nvPicPr>
          <p:cNvPr id="1026" name="Picture 2" descr="C:\Users\jkad\Desktop\Trainings\Testing\pics\bugg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0"/>
            <a:ext cx="990600" cy="130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jkad\Desktop\Trainings\Testing\pics\mantis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91" y="3322777"/>
            <a:ext cx="2305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57200" y="3734890"/>
            <a:ext cx="6140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Mantis </a:t>
            </a:r>
            <a:r>
              <a:rPr lang="en-US" sz="1600" dirty="0"/>
              <a:t>is written in PHP, and works on various databases including MySQL, MS SQL, </a:t>
            </a:r>
            <a:r>
              <a:rPr lang="en-US" sz="1600" dirty="0" err="1"/>
              <a:t>PostgreSQL</a:t>
            </a:r>
            <a:r>
              <a:rPr lang="en-US" sz="1600" dirty="0"/>
              <a:t>.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9151" y="4330460"/>
            <a:ext cx="4566250" cy="166199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haroni" pitchFamily="2" charset="-79"/>
                <a:cs typeface="Aharoni" pitchFamily="2" charset="-79"/>
              </a:rPr>
              <a:t>Features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Web based, support any platform that runs PHP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Source code integration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Time tracking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Issue relationship graph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Custom fields and workflow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Anonymous access</a:t>
            </a:r>
          </a:p>
        </p:txBody>
      </p:sp>
    </p:spTree>
    <p:extLst>
      <p:ext uri="{BB962C8B-B14F-4D97-AF65-F5344CB8AC3E}">
        <p14:creationId xmlns:p14="http://schemas.microsoft.com/office/powerpoint/2010/main" val="29126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7769" y="1447800"/>
            <a:ext cx="5546583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What is </a:t>
            </a:r>
            <a:r>
              <a:rPr lang="en-US" b="1" dirty="0" smtClean="0"/>
              <a:t>a BUG?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What </a:t>
            </a:r>
            <a:r>
              <a:rPr lang="en-US" b="1" dirty="0" smtClean="0"/>
              <a:t>is the goal of testers?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Defects on different stages of software development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Types </a:t>
            </a:r>
            <a:r>
              <a:rPr lang="en-US" b="1" dirty="0" smtClean="0"/>
              <a:t>of defects and problems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Description </a:t>
            </a:r>
            <a:r>
              <a:rPr lang="en-US" b="1" dirty="0" smtClean="0"/>
              <a:t>of the </a:t>
            </a:r>
            <a:r>
              <a:rPr lang="en-US" b="1" dirty="0" smtClean="0"/>
              <a:t>defect’s attributes and statuses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Defect tracking procedure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/>
              <a:t>Defect Tracking </a:t>
            </a:r>
            <a:r>
              <a:rPr lang="en-US" b="1" dirty="0" smtClean="0"/>
              <a:t>systems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14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33400" y="304800"/>
            <a:ext cx="65330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 Bug tracking systems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143000"/>
            <a:ext cx="632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600" dirty="0" err="1">
                <a:latin typeface="Aharoni" pitchFamily="2" charset="-79"/>
                <a:cs typeface="Aharoni" pitchFamily="2" charset="-79"/>
              </a:rPr>
              <a:t>Trac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600" dirty="0" smtClean="0"/>
              <a:t>is </a:t>
            </a:r>
            <a:r>
              <a:rPr lang="en-US" sz="1600" dirty="0"/>
              <a:t>written in Python. </a:t>
            </a:r>
            <a:endParaRPr lang="en-US" sz="16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57200" y="3434749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600" dirty="0" err="1">
                <a:latin typeface="Aharoni" pitchFamily="2" charset="-79"/>
                <a:cs typeface="Aharoni" pitchFamily="2" charset="-79"/>
              </a:rPr>
              <a:t>Readmine</a:t>
            </a:r>
            <a:r>
              <a:rPr lang="en-US" sz="16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600" dirty="0"/>
              <a:t>is written in Ruby on Rails. Apart from tracking issues, it provides a full project management features.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400" y="4101405"/>
            <a:ext cx="4566250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haroni" pitchFamily="2" charset="-79"/>
                <a:cs typeface="Aharoni" pitchFamily="2" charset="-79"/>
              </a:rPr>
              <a:t>Features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Project management including 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Project Wiki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Time Tracking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Flexible issue tracking system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Multiple database support</a:t>
            </a:r>
          </a:p>
        </p:txBody>
      </p:sp>
      <p:pic>
        <p:nvPicPr>
          <p:cNvPr id="6146" name="Picture 2" descr="C:\Users\jkad\Desktop\Trainings\Testing\pics\trac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43000"/>
            <a:ext cx="2247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1600200"/>
            <a:ext cx="4572000" cy="116955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haroni" pitchFamily="2" charset="-79"/>
                <a:cs typeface="Aharoni" pitchFamily="2" charset="-79"/>
              </a:rPr>
              <a:t>Features: 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b="1" dirty="0"/>
              <a:t>wiki</a:t>
            </a:r>
            <a:r>
              <a:rPr lang="en-US" sz="1400" dirty="0"/>
              <a:t>, and </a:t>
            </a:r>
            <a:r>
              <a:rPr lang="en-US" sz="1400" b="1" dirty="0"/>
              <a:t>integration to subversion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dirty="0"/>
              <a:t>simplistic web interface </a:t>
            </a:r>
          </a:p>
          <a:p>
            <a:pPr marL="285750" indent="-28575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1400" b="1" dirty="0"/>
              <a:t>project management</a:t>
            </a:r>
            <a:r>
              <a:rPr lang="en-US" sz="1400" dirty="0"/>
              <a:t> features: roadmap and milestone tracking</a:t>
            </a:r>
          </a:p>
        </p:txBody>
      </p:sp>
    </p:spTree>
    <p:extLst>
      <p:ext uri="{BB962C8B-B14F-4D97-AF65-F5344CB8AC3E}">
        <p14:creationId xmlns:p14="http://schemas.microsoft.com/office/powerpoint/2010/main" val="782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4697"/>
            <a:ext cx="449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 new defect. Practice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4952" y="1318110"/>
            <a:ext cx="4419600" cy="2339489"/>
            <a:chOff x="1771650" y="4131929"/>
            <a:chExt cx="4419600" cy="2438400"/>
          </a:xfrm>
        </p:grpSpPr>
        <p:grpSp>
          <p:nvGrpSpPr>
            <p:cNvPr id="15" name="Group 14"/>
            <p:cNvGrpSpPr/>
            <p:nvPr/>
          </p:nvGrpSpPr>
          <p:grpSpPr>
            <a:xfrm>
              <a:off x="1771650" y="4131929"/>
              <a:ext cx="4419600" cy="2438400"/>
              <a:chOff x="1837265" y="1676400"/>
              <a:chExt cx="4419600" cy="24384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837265" y="1676400"/>
                <a:ext cx="4419600" cy="2438400"/>
              </a:xfrm>
              <a:prstGeom prst="roundRect">
                <a:avLst>
                  <a:gd name="adj" fmla="val 8854"/>
                </a:avLst>
              </a:prstGeom>
              <a:solidFill>
                <a:srgbClr val="FBFBFB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120579" y="1773561"/>
                <a:ext cx="2140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User Registration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05235" y="2156935"/>
                <a:ext cx="689612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Login: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05235" y="2485933"/>
                <a:ext cx="115765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05234" y="2842112"/>
                <a:ext cx="1885765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Confirm 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709281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Save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402640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Cancel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231205" y="4704052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31205" y="50360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31205" y="53892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41141" y="4267200"/>
            <a:ext cx="5333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Requirement:</a:t>
            </a:r>
          </a:p>
          <a:p>
            <a:pPr lvl="0"/>
            <a:r>
              <a:rPr lang="en-US" sz="2000" dirty="0" smtClean="0"/>
              <a:t>System should allow to register a new user</a:t>
            </a:r>
            <a:endParaRPr lang="en-US" sz="2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648200" y="2980228"/>
            <a:ext cx="3810000" cy="1562794"/>
            <a:chOff x="4876800" y="2094805"/>
            <a:chExt cx="3810000" cy="1562794"/>
          </a:xfrm>
        </p:grpSpPr>
        <p:sp>
          <p:nvSpPr>
            <p:cNvPr id="39" name="Rounded Rectangle 38"/>
            <p:cNvSpPr/>
            <p:nvPr/>
          </p:nvSpPr>
          <p:spPr>
            <a:xfrm>
              <a:off x="4876800" y="2094805"/>
              <a:ext cx="3810000" cy="1562794"/>
            </a:xfrm>
            <a:prstGeom prst="roundRect">
              <a:avLst>
                <a:gd name="adj" fmla="val 8854"/>
              </a:avLst>
            </a:prstGeom>
            <a:solidFill>
              <a:srgbClr val="FBFBFB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21986" y="2251870"/>
              <a:ext cx="19196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Congratulation!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97836" y="2704609"/>
              <a:ext cx="29679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New user was successfully added.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278019" y="3141736"/>
              <a:ext cx="1007559" cy="292436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OK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7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981200" y="1851511"/>
            <a:ext cx="4419600" cy="2339489"/>
          </a:xfrm>
          <a:prstGeom prst="roundRect">
            <a:avLst>
              <a:gd name="adj" fmla="val 8854"/>
            </a:avLst>
          </a:prstGeom>
          <a:solidFill>
            <a:srgbClr val="FBFBFB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95800" y="2537371"/>
            <a:ext cx="1219200" cy="19265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2855882"/>
            <a:ext cx="1219200" cy="19265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5800" y="3194755"/>
            <a:ext cx="1219200" cy="19265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4697"/>
            <a:ext cx="449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 new defect. Practice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19559" y="2081676"/>
            <a:ext cx="2140842" cy="354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User Registration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04215" y="2462672"/>
            <a:ext cx="689612" cy="280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Login: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04215" y="2843672"/>
            <a:ext cx="1157654" cy="28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Password: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04214" y="3148472"/>
            <a:ext cx="1885765" cy="28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Confirm Password: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08261" y="3669964"/>
            <a:ext cx="1007559" cy="292436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Save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601620" y="3669964"/>
            <a:ext cx="1007559" cy="292436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1"/>
            <a:tileRect/>
          </a:gra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Cancel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7197" y="4751457"/>
            <a:ext cx="75500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Defect:</a:t>
            </a:r>
          </a:p>
          <a:p>
            <a:pPr lvl="0"/>
            <a:r>
              <a:rPr lang="en-US" sz="2000" dirty="0" smtClean="0"/>
              <a:t>Values entered in “Password” and “Confirm Password” do not match, but user was registered successfully.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03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4697"/>
            <a:ext cx="456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 new defect. Example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667000" y="855626"/>
            <a:ext cx="494813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33336" y="855626"/>
            <a:ext cx="6781800" cy="574335"/>
            <a:chOff x="914400" y="1295400"/>
            <a:chExt cx="67818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1295400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" y="1981200"/>
              <a:ext cx="678180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696200" y="1295400"/>
              <a:ext cx="0" cy="6858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1295400"/>
              <a:ext cx="17445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036084" y="685800"/>
            <a:ext cx="139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Detection Info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88854" y="1060629"/>
            <a:ext cx="833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By</a:t>
            </a:r>
            <a:r>
              <a:rPr lang="en-US" sz="1600" dirty="0" smtClean="0"/>
              <a:t>: </a:t>
            </a:r>
            <a:r>
              <a:rPr lang="en-US" sz="1600" dirty="0" err="1" smtClean="0"/>
              <a:t>jkad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321810" y="103745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On</a:t>
            </a:r>
            <a:r>
              <a:rPr lang="en-US" sz="1600" dirty="0" smtClean="0"/>
              <a:t>: 1/10/2011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562600" y="1055132"/>
            <a:ext cx="164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Version</a:t>
            </a:r>
            <a:r>
              <a:rPr lang="en-US" sz="1600" dirty="0" smtClean="0"/>
              <a:t>: 1.1.8.2.1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3336" y="1523999"/>
            <a:ext cx="6781800" cy="4648201"/>
            <a:chOff x="838200" y="2273142"/>
            <a:chExt cx="6781800" cy="1079658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38200" y="2273142"/>
              <a:ext cx="0" cy="107965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38200" y="3352800"/>
              <a:ext cx="678180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2273142"/>
              <a:ext cx="0" cy="107965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8200" y="2273142"/>
              <a:ext cx="678180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007790" y="1600200"/>
            <a:ext cx="1331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Project</a:t>
            </a:r>
            <a:r>
              <a:rPr lang="en-US" sz="1600" dirty="0" smtClean="0"/>
              <a:t>: RPTG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82945" y="1600200"/>
            <a:ext cx="1429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Priority</a:t>
            </a:r>
            <a:r>
              <a:rPr lang="en-US" sz="1600" dirty="0" smtClean="0"/>
              <a:t>: 1-Low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3041" y="1639019"/>
            <a:ext cx="1547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Severity</a:t>
            </a:r>
            <a:r>
              <a:rPr lang="en-US" sz="1600" dirty="0" smtClean="0"/>
              <a:t>: Critical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982745" y="1992868"/>
            <a:ext cx="447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Summary</a:t>
            </a:r>
            <a:r>
              <a:rPr lang="en-US" sz="1600" dirty="0"/>
              <a:t>: Exception appears on </a:t>
            </a:r>
            <a:r>
              <a:rPr lang="en-US" sz="1600" dirty="0" smtClean="0"/>
              <a:t>adding a new user.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7790" y="2314169"/>
            <a:ext cx="631713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Description</a:t>
            </a:r>
            <a:r>
              <a:rPr lang="en-US" sz="1600" dirty="0"/>
              <a:t>: </a:t>
            </a:r>
            <a:endParaRPr lang="en-US" sz="1600" dirty="0" smtClean="0"/>
          </a:p>
          <a:p>
            <a:endParaRPr lang="en-US" sz="500" dirty="0" smtClean="0"/>
          </a:p>
          <a:p>
            <a:r>
              <a:rPr lang="en-US" sz="1400" i="1" dirty="0" smtClean="0"/>
              <a:t>Initial </a:t>
            </a:r>
            <a:r>
              <a:rPr lang="en-US" sz="1400" i="1" dirty="0"/>
              <a:t>conditions: </a:t>
            </a:r>
            <a:r>
              <a:rPr lang="en-US" sz="1400" dirty="0" smtClean="0"/>
              <a:t>Windows 7 OS is installed. Problem doesn't reproduce in Windows Vista and Windows XP.</a:t>
            </a:r>
            <a:endParaRPr lang="en-US" sz="1400" dirty="0"/>
          </a:p>
          <a:p>
            <a:endParaRPr lang="en-US" sz="1400" dirty="0"/>
          </a:p>
          <a:p>
            <a:r>
              <a:rPr lang="en-US" sz="1400" i="1" dirty="0"/>
              <a:t>Scenario:</a:t>
            </a:r>
          </a:p>
          <a:p>
            <a:r>
              <a:rPr lang="en-US" sz="1400" dirty="0"/>
              <a:t>1. </a:t>
            </a:r>
            <a:r>
              <a:rPr lang="en-US" sz="1400" dirty="0" smtClean="0"/>
              <a:t>Select “User Registration" option from Main Menu.</a:t>
            </a:r>
            <a:endParaRPr lang="en-US" sz="1400" dirty="0"/>
          </a:p>
          <a:p>
            <a:r>
              <a:rPr lang="en-US" sz="1400" dirty="0"/>
              <a:t>2. In opened </a:t>
            </a:r>
            <a:r>
              <a:rPr lang="en-US" sz="1400" dirty="0" smtClean="0"/>
              <a:t>“User Registration" enter appropriate values to “Login”, “Password” and “Confirm Password” fields accordingly.</a:t>
            </a:r>
          </a:p>
          <a:p>
            <a:r>
              <a:rPr lang="en-US" sz="1400" dirty="0" smtClean="0"/>
              <a:t>3. Press “Save” button.</a:t>
            </a:r>
          </a:p>
          <a:p>
            <a:r>
              <a:rPr lang="en-US" sz="1400" dirty="0" smtClean="0"/>
              <a:t>Expected result: User was successfully registered.</a:t>
            </a:r>
            <a:endParaRPr lang="en-US" sz="1400" dirty="0"/>
          </a:p>
          <a:p>
            <a:r>
              <a:rPr lang="en-US" sz="1400" dirty="0"/>
              <a:t>Actual result: Unhandled exception appears.</a:t>
            </a:r>
          </a:p>
          <a:p>
            <a:endParaRPr lang="en-US" sz="1400" dirty="0"/>
          </a:p>
          <a:p>
            <a:r>
              <a:rPr lang="en-US" sz="1400" i="1" dirty="0"/>
              <a:t>Problem also reproduced</a:t>
            </a:r>
            <a:r>
              <a:rPr lang="en-US" sz="1400" dirty="0" smtClean="0"/>
              <a:t>: </a:t>
            </a:r>
            <a:r>
              <a:rPr lang="en-US" sz="1400" dirty="0"/>
              <a:t>If </a:t>
            </a:r>
            <a:r>
              <a:rPr lang="en-US" sz="1400" dirty="0" smtClean="0"/>
              <a:t>{…}. 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Exception screen shot and description see in attach.</a:t>
            </a:r>
          </a:p>
        </p:txBody>
      </p:sp>
    </p:spTree>
    <p:extLst>
      <p:ext uri="{BB962C8B-B14F-4D97-AF65-F5344CB8AC3E}">
        <p14:creationId xmlns:p14="http://schemas.microsoft.com/office/powerpoint/2010/main" val="18058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423" y="381000"/>
            <a:ext cx="10005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jkad\Desktop\Trainings\SoftReports\Pictures\Vopro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02" y="1976870"/>
            <a:ext cx="190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400" y="3581400"/>
            <a:ext cx="7175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Describe the defect’s lifecycle and it’s main statuses.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1631" y="1371600"/>
            <a:ext cx="3776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What is Defect Tracking system?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8648" y="2791447"/>
            <a:ext cx="640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3.Describe the main </a:t>
            </a:r>
            <a:r>
              <a:rPr lang="en-US" b="1" dirty="0"/>
              <a:t>features the process of defect </a:t>
            </a:r>
            <a:r>
              <a:rPr lang="en-US" b="1" dirty="0" smtClean="0"/>
              <a:t>tracking.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71631" y="2011376"/>
            <a:ext cx="6364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What </a:t>
            </a:r>
            <a:r>
              <a:rPr lang="en-US" b="1" dirty="0" smtClean="0"/>
              <a:t>Defect </a:t>
            </a:r>
            <a:r>
              <a:rPr lang="en-US" b="1" dirty="0" smtClean="0"/>
              <a:t>Tracking systems do you know?</a:t>
            </a:r>
          </a:p>
          <a:p>
            <a:r>
              <a:rPr lang="en-US" b="1" dirty="0" smtClean="0"/>
              <a:t>Name the main their features.</a:t>
            </a:r>
          </a:p>
        </p:txBody>
      </p:sp>
    </p:spTree>
    <p:extLst>
      <p:ext uri="{BB962C8B-B14F-4D97-AF65-F5344CB8AC3E}">
        <p14:creationId xmlns:p14="http://schemas.microsoft.com/office/powerpoint/2010/main" val="2289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5609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6320938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5609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Bug_in_G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377"/>
            <a:ext cx="2046265" cy="16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1" y="1524000"/>
            <a:ext cx="7848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Bug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is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a mismatch between the expected result and actual result of software program behavior.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1" y="2595277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Bug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is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a problem that causes a program to crash or produce invalid output. </a:t>
            </a:r>
          </a:p>
        </p:txBody>
      </p:sp>
    </p:spTree>
    <p:extLst>
      <p:ext uri="{BB962C8B-B14F-4D97-AF65-F5344CB8AC3E}">
        <p14:creationId xmlns:p14="http://schemas.microsoft.com/office/powerpoint/2010/main" val="19428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256" y="533400"/>
            <a:ext cx="51532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goal of testers?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4971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The goal of a software tester is to find bugs.</a:t>
            </a:r>
          </a:p>
        </p:txBody>
      </p:sp>
      <p:pic>
        <p:nvPicPr>
          <p:cNvPr id="2050" name="Picture 2" descr="C:\Users\jkad\Desktop\Trainings\Testing\iStock_000010088388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80667"/>
            <a:ext cx="3852526" cy="15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2580667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The goal of a software tester is to find bugs </a:t>
            </a: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and find them as early as possible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154406"/>
            <a:ext cx="6617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The goal of a software tester is to find bugs, find them as early as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possible </a:t>
            </a: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and make sure they get fixed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9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826" y="457200"/>
            <a:ext cx="45402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 on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4560" y="3376120"/>
            <a:ext cx="668773" cy="369332"/>
          </a:xfrm>
          <a:prstGeom prst="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66800" y="1789662"/>
            <a:ext cx="1404295" cy="369332"/>
          </a:xfrm>
          <a:prstGeom prst="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Specification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6013" y="2583928"/>
            <a:ext cx="825867" cy="369332"/>
          </a:xfrm>
          <a:prstGeom prst="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Design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768947" y="2158994"/>
            <a:ext cx="1" cy="424934"/>
          </a:xfrm>
          <a:prstGeom prst="straightConnector1">
            <a:avLst/>
          </a:prstGeom>
          <a:ln>
            <a:solidFill>
              <a:srgbClr val="FF7C8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8" idx="2"/>
            <a:endCxn id="5" idx="0"/>
          </p:cNvCxnSpPr>
          <p:nvPr/>
        </p:nvCxnSpPr>
        <p:spPr>
          <a:xfrm>
            <a:off x="1768947" y="2953260"/>
            <a:ext cx="0" cy="422860"/>
          </a:xfrm>
          <a:prstGeom prst="straightConnector1">
            <a:avLst/>
          </a:prstGeom>
          <a:ln>
            <a:solidFill>
              <a:srgbClr val="FF7C8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2106661"/>
            <a:ext cx="4008408" cy="24844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3220" y="4063994"/>
            <a:ext cx="851452" cy="369332"/>
          </a:xfrm>
          <a:prstGeom prst="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309621" y="4757255"/>
            <a:ext cx="918649" cy="369332"/>
          </a:xfrm>
          <a:prstGeom prst="rect">
            <a:avLst/>
          </a:prstGeom>
          <a:ln>
            <a:solidFill>
              <a:srgbClr val="FF7C8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Release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5" idx="2"/>
            <a:endCxn id="11" idx="0"/>
          </p:cNvCxnSpPr>
          <p:nvPr/>
        </p:nvCxnSpPr>
        <p:spPr>
          <a:xfrm flipH="1">
            <a:off x="1768946" y="3745452"/>
            <a:ext cx="1" cy="318542"/>
          </a:xfrm>
          <a:prstGeom prst="straightConnector1">
            <a:avLst/>
          </a:prstGeom>
          <a:ln>
            <a:solidFill>
              <a:srgbClr val="FF7C8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11" idx="2"/>
            <a:endCxn id="12" idx="0"/>
          </p:cNvCxnSpPr>
          <p:nvPr/>
        </p:nvCxnSpPr>
        <p:spPr>
          <a:xfrm>
            <a:off x="1768946" y="4433326"/>
            <a:ext cx="0" cy="323929"/>
          </a:xfrm>
          <a:prstGeom prst="straightConnector1">
            <a:avLst/>
          </a:prstGeom>
          <a:ln>
            <a:solidFill>
              <a:srgbClr val="FF7C80"/>
            </a:solidFill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63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826" y="457200"/>
            <a:ext cx="61716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of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registering a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1712018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software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does (doesn't do) something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that the product specification says it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shouldn’t (should)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do.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962870"/>
            <a:ext cx="7359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software is difficult to understand, hard to use, slow, or in the software tester's eyes will be viewed by the end user as just plain not right.</a:t>
            </a:r>
          </a:p>
        </p:txBody>
      </p:sp>
    </p:spTree>
    <p:extLst>
      <p:ext uri="{BB962C8B-B14F-4D97-AF65-F5344CB8AC3E}">
        <p14:creationId xmlns:p14="http://schemas.microsoft.com/office/powerpoint/2010/main" val="2821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84400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/ Categories of problems in a program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2619" y="4749969"/>
            <a:ext cx="21867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Non-functional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14400" y="1374420"/>
            <a:ext cx="1523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Core dump</a:t>
            </a:r>
          </a:p>
        </p:txBody>
      </p:sp>
      <p:sp>
        <p:nvSpPr>
          <p:cNvPr id="5" name="Rectangle 4"/>
          <p:cNvSpPr/>
          <p:nvPr/>
        </p:nvSpPr>
        <p:spPr>
          <a:xfrm>
            <a:off x="932619" y="2006770"/>
            <a:ext cx="18309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Business 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947220" y="2642248"/>
            <a:ext cx="13253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47220" y="3317978"/>
            <a:ext cx="13818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Grammar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47220" y="4065937"/>
            <a:ext cx="209320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/>
              <a:t>Inconvenient use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925603" y="2177377"/>
            <a:ext cx="15118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Deficiency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925602" y="3011842"/>
            <a:ext cx="178555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Enhancement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925602" y="3884740"/>
            <a:ext cx="102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5050"/>
              </a:buClr>
              <a:buSzPct val="140000"/>
              <a:buFont typeface="Arial" pitchFamily="34" charset="0"/>
              <a:buChar char="•"/>
            </a:pPr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14" name="Right Arrow 13"/>
          <p:cNvSpPr/>
          <p:nvPr/>
        </p:nvSpPr>
        <p:spPr>
          <a:xfrm>
            <a:off x="3640112" y="2451988"/>
            <a:ext cx="685800" cy="1627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1012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Whether each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Bug_in_G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377"/>
            <a:ext cx="2046265" cy="16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2133600"/>
            <a:ext cx="5538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Bug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, Error, Defect,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Issue,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Failure, Task and so on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…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40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992</Words>
  <Application>Microsoft Office PowerPoint</Application>
  <PresentationFormat>On-screen Show (4:3)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Aharoni</vt:lpstr>
      <vt:lpstr>Arial</vt:lpstr>
      <vt:lpstr>Arial Rounded MT Bold</vt:lpstr>
      <vt:lpstr>Calibri</vt:lpstr>
      <vt:lpstr>Georgia (Body)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189</cp:revision>
  <dcterms:created xsi:type="dcterms:W3CDTF">2006-08-16T00:00:00Z</dcterms:created>
  <dcterms:modified xsi:type="dcterms:W3CDTF">2013-02-01T15:46:38Z</dcterms:modified>
</cp:coreProperties>
</file>