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9"/>
  </p:notesMasterIdLst>
  <p:sldIdLst>
    <p:sldId id="280" r:id="rId2"/>
    <p:sldId id="308" r:id="rId3"/>
    <p:sldId id="336" r:id="rId4"/>
    <p:sldId id="337" r:id="rId5"/>
    <p:sldId id="344" r:id="rId6"/>
    <p:sldId id="345" r:id="rId7"/>
    <p:sldId id="346" r:id="rId8"/>
    <p:sldId id="347" r:id="rId9"/>
    <p:sldId id="348" r:id="rId10"/>
    <p:sldId id="349" r:id="rId11"/>
    <p:sldId id="350" r:id="rId12"/>
    <p:sldId id="351" r:id="rId13"/>
    <p:sldId id="352" r:id="rId14"/>
    <p:sldId id="353" r:id="rId15"/>
    <p:sldId id="342" r:id="rId16"/>
    <p:sldId id="354" r:id="rId17"/>
    <p:sldId id="28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3892" autoAdjust="0"/>
  </p:normalViewPr>
  <p:slideViewPr>
    <p:cSldViewPr>
      <p:cViewPr varScale="1">
        <p:scale>
          <a:sx n="84" d="100"/>
          <a:sy n="84" d="100"/>
        </p:scale>
        <p:origin x="-23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9204"/>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29-Jan-15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 xmlns:p14="http://schemas.microsoft.com/office/powerpoint/2010/main"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ru.wikipedia.org/wiki/%D0%90%D0%BD%D0%B3%D0%BB%D0%B8%D0%B9%D1%81%D0%BA%D0%B8%D0%B9_%D1%8F%D0%B7%D1%8B%D0%BA" TargetMode="External"/><Relationship Id="rId3" Type="http://schemas.openxmlformats.org/officeDocument/2006/relationships/hyperlink" Target="https://ru.wikipedia.org/wiki/%D0%A2%D0%B5%D1%82%D1%80%D0%B0%D1%84%D0%BE%D0%B1%D0%B8%D1%8F" TargetMode="External"/><Relationship Id="rId7" Type="http://schemas.openxmlformats.org/officeDocument/2006/relationships/hyperlink" Target="https://ru.wikipedia.org/wiki/%D0%A1%D0%BA%D0%B8%D0%BD_(%D0%BA%D0%BE%D0%BC%D0%BF%D1%8C%D1%8E%D1%82%D0%B5%D1%80%D0%BD%D0%B0%D1%8F_%D1%82%D0%B5%D1%85%D0%BD%D0%B8%D0%BA%D0%B0)"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ru.wikipedia.org/wiki/%D0%9A%D0%B0%D0%BB%D0%B0%D0%BC%D0%B1%D1%83%D1%80" TargetMode="External"/><Relationship Id="rId5" Type="http://schemas.openxmlformats.org/officeDocument/2006/relationships/hyperlink" Target="https://ru.wikipedia.org/wiki/Winamp" TargetMode="External"/><Relationship Id="rId4" Type="http://schemas.openxmlformats.org/officeDocument/2006/relationships/hyperlink" Target="https://ru.wikipedia.org/wiki/Adobe_Photoshop" TargetMode="External"/><Relationship Id="rId9" Type="http://schemas.openxmlformats.org/officeDocument/2006/relationships/hyperlink" Target="https://ru.wikipedia.org/wiki/%D0%9A%D1%80%D0%B0%D0%B9%D0%BD%D1%8F%D1%8F_%D0%BF%D0%BB%D0%BE%D1%82%D1%8C"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ru.wikipedia.org/wiki/%D0%90%D0%BD%D0%B3%D0%BB%D0%B8%D0%B9%D1%81%D0%BA%D0%B8%D0%B9_%D1%8F%D0%B7%D1%8B%D0%BA" TargetMode="External"/><Relationship Id="rId7" Type="http://schemas.openxmlformats.org/officeDocument/2006/relationships/hyperlink" Target="https://ru.wikipedia.org/wiki/%D0%A0%D0%B5%D0%BB%D0%B8%D0%B7_(%D0%BF%D1%80%D0%BE%D0%B3%D1%80%D0%B0%D0%BC%D0%BC%D0%BD%D0%BE%D0%B5_%D0%BE%D0%B1%D0%B5%D1%81%D0%BF%D0%B5%D1%87%D0%B5%D0%BD%D0%B8%D0%B5)"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ru.wikipedia.org/wiki/%D0%92%D0%B5%D1%82%D0%B2%D1%8C_(%D1%83%D0%BF%D1%80%D0%B0%D0%B2%D0%BB%D0%B5%D0%BD%D0%B8%D0%B5_%D0%B2%D0%B5%D1%80%D1%81%D0%B8%D1%8F%D0%BC%D0%B8)" TargetMode="External"/><Relationship Id="rId5" Type="http://schemas.openxmlformats.org/officeDocument/2006/relationships/hyperlink" Target="https://ru.wikipedia.org/wiki/%D0%98%D1%81%D1%85%D0%BE%D0%B4%D0%BD%D1%8B%D0%B9_%D0%BA%D0%BE%D0%B4" TargetMode="External"/><Relationship Id="rId4" Type="http://schemas.openxmlformats.org/officeDocument/2006/relationships/hyperlink" Target="https://ru.wikipedia.org/wiki/%D0%9F%D1%80%D0%BE%D0%B3%D1%80%D0%B0%D0%BC%D0%BC%D0%BD%D0%BE%D0%B5_%D0%BE%D0%B1%D0%B5%D1%81%D0%BF%D0%B5%D1%87%D0%B5%D0%BD%D0%B8%D0%B5"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b="1" dirty="0" smtClean="0"/>
              <a:t>Нумерация версий ПО</a:t>
            </a:r>
            <a:r>
              <a:rPr lang="ru-RU" b="1" baseline="0" dirty="0" smtClean="0"/>
              <a:t> </a:t>
            </a:r>
            <a:r>
              <a:rPr lang="ru-RU" baseline="0" dirty="0" smtClean="0"/>
              <a:t>– процесс присваивания уникальных названий или номеров версиям ПО.</a:t>
            </a:r>
          </a:p>
          <a:p>
            <a:endParaRPr lang="ru-RU" baseline="0" dirty="0" smtClean="0"/>
          </a:p>
          <a:p>
            <a:r>
              <a:rPr lang="ru-RU" baseline="0" dirty="0" smtClean="0"/>
              <a:t>Существует много вариантов для обозначения версий ПО.</a:t>
            </a:r>
          </a:p>
          <a:p>
            <a:r>
              <a:rPr lang="ru-RU" baseline="0" dirty="0" smtClean="0"/>
              <a:t>Можно номерами, можно использовать словами (например по названиям гор </a:t>
            </a:r>
            <a:r>
              <a:rPr lang="ru-RU" baseline="0" dirty="0" smtClean="0">
                <a:sym typeface="Wingdings" pitchFamily="2" charset="2"/>
              </a:rPr>
              <a:t></a:t>
            </a:r>
            <a:r>
              <a:rPr lang="ru-RU" baseline="0" dirty="0" smtClean="0"/>
              <a:t>), можно использовать дату, год выпуска и т.д. и т.п.</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Коммерческому ПО, чтобы название лучше смотрелось, приходится подключать </a:t>
            </a:r>
            <a:r>
              <a:rPr lang="ru-RU" sz="1200" b="0" i="0" kern="1200" dirty="0" err="1" smtClean="0">
                <a:solidFill>
                  <a:schemeClr val="tx1"/>
                </a:solidFill>
                <a:latin typeface="+mn-lt"/>
                <a:ea typeface="+mn-ea"/>
                <a:cs typeface="+mn-cs"/>
              </a:rPr>
              <a:t>маркетологов</a:t>
            </a:r>
            <a:r>
              <a:rPr lang="ru-RU" sz="1200" b="0" i="0" kern="1200" dirty="0" smtClean="0">
                <a:solidFill>
                  <a:schemeClr val="tx1"/>
                </a:solidFill>
                <a:latin typeface="+mn-lt"/>
                <a:ea typeface="+mn-ea"/>
                <a:cs typeface="+mn-cs"/>
              </a:rPr>
              <a:t>. Например, в странах Азии распространена </a:t>
            </a:r>
            <a:r>
              <a:rPr lang="ru-RU" sz="1200" b="0" i="0" u="none" strike="noStrike" kern="1200" dirty="0" err="1" smtClean="0">
                <a:solidFill>
                  <a:schemeClr val="tx1"/>
                </a:solidFill>
                <a:latin typeface="+mn-lt"/>
                <a:ea typeface="+mn-ea"/>
                <a:cs typeface="+mn-cs"/>
                <a:hlinkClick r:id="rId3" tooltip="Тетрафобия"/>
              </a:rPr>
              <a:t>тетрафобия</a:t>
            </a:r>
            <a:r>
              <a:rPr lang="ru-RU" sz="1200" b="0" i="0" kern="1200" dirty="0" smtClean="0">
                <a:solidFill>
                  <a:schemeClr val="tx1"/>
                </a:solidFill>
                <a:latin typeface="+mn-lt"/>
                <a:ea typeface="+mn-ea"/>
                <a:cs typeface="+mn-cs"/>
              </a:rPr>
              <a:t>, поэтому в номерах версий избегают цифры 4. В Европе число 13 считается несчастливым, его или пропускают, или заменяют на X3.</a:t>
            </a:r>
          </a:p>
          <a:p>
            <a:r>
              <a:rPr lang="ru-RU" sz="1200" b="0" i="0" kern="1200" dirty="0" smtClean="0">
                <a:solidFill>
                  <a:schemeClr val="tx1"/>
                </a:solidFill>
                <a:latin typeface="+mn-lt"/>
                <a:ea typeface="+mn-ea"/>
                <a:cs typeface="+mn-cs"/>
              </a:rPr>
              <a:t>Если история программы очень длинна, её иногда приходится сбрасывать: </a:t>
            </a:r>
            <a:r>
              <a:rPr lang="ru-RU" sz="1200" b="0" i="0" u="none" strike="noStrike" kern="1200" dirty="0" err="1" smtClean="0">
                <a:solidFill>
                  <a:schemeClr val="tx1"/>
                </a:solidFill>
                <a:latin typeface="+mn-lt"/>
                <a:ea typeface="+mn-ea"/>
                <a:cs typeface="+mn-cs"/>
                <a:hlinkClick r:id="rId4" tooltip="Adobe Photoshop"/>
              </a:rPr>
              <a:t>Adobe</a:t>
            </a:r>
            <a:r>
              <a:rPr lang="ru-RU" sz="1200" b="0" i="0" u="none" strike="noStrike" kern="1200" dirty="0" smtClean="0">
                <a:solidFill>
                  <a:schemeClr val="tx1"/>
                </a:solidFill>
                <a:latin typeface="+mn-lt"/>
                <a:ea typeface="+mn-ea"/>
                <a:cs typeface="+mn-cs"/>
                <a:hlinkClick r:id="rId4" tooltip="Adobe Photoshop"/>
              </a:rPr>
              <a:t> </a:t>
            </a:r>
            <a:r>
              <a:rPr lang="ru-RU" sz="1200" b="0" i="0" u="none" strike="noStrike" kern="1200" dirty="0" err="1" smtClean="0">
                <a:solidFill>
                  <a:schemeClr val="tx1"/>
                </a:solidFill>
                <a:latin typeface="+mn-lt"/>
                <a:ea typeface="+mn-ea"/>
                <a:cs typeface="+mn-cs"/>
                <a:hlinkClick r:id="rId4" tooltip="Adobe Photoshop"/>
              </a:rPr>
              <a:t>Photoshop</a:t>
            </a:r>
            <a:r>
              <a:rPr lang="ru-RU" sz="1200" b="0" i="0" kern="1200" dirty="0" smtClean="0">
                <a:solidFill>
                  <a:schemeClr val="tx1"/>
                </a:solidFill>
                <a:latin typeface="+mn-lt"/>
                <a:ea typeface="+mn-ea"/>
                <a:cs typeface="+mn-cs"/>
              </a:rPr>
              <a:t> 7.0 &lt; 8.0 &lt; CS &lt; CS2.</a:t>
            </a:r>
          </a:p>
          <a:p>
            <a:r>
              <a:rPr lang="ru-RU" sz="1200" b="0" i="0" kern="1200" dirty="0" smtClean="0">
                <a:solidFill>
                  <a:schemeClr val="tx1"/>
                </a:solidFill>
                <a:latin typeface="+mn-lt"/>
                <a:ea typeface="+mn-ea"/>
                <a:cs typeface="+mn-cs"/>
              </a:rPr>
              <a:t>Одной из причин того, что не было </a:t>
            </a:r>
            <a:r>
              <a:rPr lang="ru-RU" sz="1200" b="0" i="0" u="none" strike="noStrike" kern="1200" dirty="0" err="1" smtClean="0">
                <a:solidFill>
                  <a:schemeClr val="tx1"/>
                </a:solidFill>
                <a:latin typeface="+mn-lt"/>
                <a:ea typeface="+mn-ea"/>
                <a:cs typeface="+mn-cs"/>
                <a:hlinkClick r:id="rId5" tooltip="Winamp"/>
              </a:rPr>
              <a:t>Winamp</a:t>
            </a:r>
            <a:r>
              <a:rPr lang="ru-RU" sz="1200" b="0" i="0" kern="1200" dirty="0" smtClean="0">
                <a:solidFill>
                  <a:schemeClr val="tx1"/>
                </a:solidFill>
                <a:latin typeface="+mn-lt"/>
                <a:ea typeface="+mn-ea"/>
                <a:cs typeface="+mn-cs"/>
              </a:rPr>
              <a:t> 4, стал </a:t>
            </a:r>
            <a:r>
              <a:rPr lang="ru-RU" sz="1200" b="0" i="0" u="none" strike="noStrike" kern="1200" dirty="0" smtClean="0">
                <a:solidFill>
                  <a:schemeClr val="tx1"/>
                </a:solidFill>
                <a:latin typeface="+mn-lt"/>
                <a:ea typeface="+mn-ea"/>
                <a:cs typeface="+mn-cs"/>
                <a:hlinkClick r:id="rId6" tooltip="Каламбур"/>
              </a:rPr>
              <a:t>каламбур</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Winamp</a:t>
            </a:r>
            <a:r>
              <a:rPr lang="ru-RU" sz="1200" b="0" i="0" kern="1200" dirty="0" smtClean="0">
                <a:solidFill>
                  <a:schemeClr val="tx1"/>
                </a:solidFill>
                <a:latin typeface="+mn-lt"/>
                <a:ea typeface="+mn-ea"/>
                <a:cs typeface="+mn-cs"/>
              </a:rPr>
              <a:t> 4 </a:t>
            </a:r>
            <a:r>
              <a:rPr lang="ru-RU" sz="1200" b="0" i="0" u="none" strike="noStrike" kern="1200" dirty="0" err="1" smtClean="0">
                <a:solidFill>
                  <a:schemeClr val="tx1"/>
                </a:solidFill>
                <a:latin typeface="+mn-lt"/>
                <a:ea typeface="+mn-ea"/>
                <a:cs typeface="+mn-cs"/>
                <a:hlinkClick r:id="rId7" tooltip="Скин (компьютерная техника)"/>
              </a:rPr>
              <a:t>skin</a:t>
            </a:r>
            <a:r>
              <a:rPr lang="ru-RU" sz="1200" b="0" i="0" kern="1200" dirty="0" smtClean="0">
                <a:solidFill>
                  <a:schemeClr val="tx1"/>
                </a:solidFill>
                <a:latin typeface="+mn-lt"/>
                <a:ea typeface="+mn-ea"/>
                <a:cs typeface="+mn-cs"/>
              </a:rPr>
              <a:t> и </a:t>
            </a:r>
            <a:r>
              <a:rPr lang="ru-RU" sz="1200" b="0" i="0" u="none" strike="noStrike" kern="1200" dirty="0" smtClean="0">
                <a:solidFill>
                  <a:schemeClr val="tx1"/>
                </a:solidFill>
                <a:latin typeface="+mn-lt"/>
                <a:ea typeface="+mn-ea"/>
                <a:cs typeface="+mn-cs"/>
                <a:hlinkClick r:id="rId8" tooltip="Английский язык"/>
              </a:rPr>
              <a:t>англ.</a:t>
            </a:r>
            <a:r>
              <a:rPr lang="ru-RU" sz="1200" b="0" i="0"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foreskin</a:t>
            </a:r>
            <a:r>
              <a:rPr lang="ru-RU" sz="1200" b="0" i="0" kern="1200" dirty="0" smtClean="0">
                <a:solidFill>
                  <a:schemeClr val="tx1"/>
                </a:solidFill>
                <a:latin typeface="+mn-lt"/>
                <a:ea typeface="+mn-ea"/>
                <a:cs typeface="+mn-cs"/>
              </a:rPr>
              <a:t> — «</a:t>
            </a:r>
            <a:r>
              <a:rPr lang="ru-RU" sz="1200" b="0" i="0" u="none" strike="noStrike" kern="1200" dirty="0" smtClean="0">
                <a:solidFill>
                  <a:schemeClr val="tx1"/>
                </a:solidFill>
                <a:latin typeface="+mn-lt"/>
                <a:ea typeface="+mn-ea"/>
                <a:cs typeface="+mn-cs"/>
                <a:hlinkClick r:id="rId9" tooltip="Крайняя плоть"/>
              </a:rPr>
              <a:t>крайняя плоть</a:t>
            </a:r>
            <a:r>
              <a:rPr lang="ru-RU" sz="1200" b="0" i="0" kern="1200" dirty="0" smtClean="0">
                <a:solidFill>
                  <a:schemeClr val="tx1"/>
                </a:solidFill>
                <a:latin typeface="+mn-lt"/>
                <a:ea typeface="+mn-ea"/>
                <a:cs typeface="+mn-cs"/>
              </a:rPr>
              <a:t>»</a:t>
            </a:r>
          </a:p>
          <a:p>
            <a:endParaRPr lang="ru-RU" baseline="0" dirty="0" smtClean="0"/>
          </a:p>
          <a:p>
            <a:r>
              <a:rPr lang="ru-RU" b="1" baseline="0" dirty="0" smtClean="0"/>
              <a:t>Семантическое </a:t>
            </a:r>
            <a:r>
              <a:rPr lang="ru-RU" b="1" baseline="0" dirty="0" err="1" smtClean="0"/>
              <a:t>версионирование</a:t>
            </a:r>
            <a:r>
              <a:rPr lang="ru-RU" b="1" baseline="0" dirty="0" smtClean="0"/>
              <a:t> </a:t>
            </a:r>
            <a:r>
              <a:rPr lang="ru-RU" baseline="0" dirty="0" smtClean="0"/>
              <a:t>– формальная договоренность для указания совместимости использую нумерацию из трех частей: мажорная версия, минорная версия, и </a:t>
            </a:r>
            <a:r>
              <a:rPr lang="ru-RU" baseline="0" dirty="0" err="1" smtClean="0"/>
              <a:t>патч</a:t>
            </a:r>
            <a:r>
              <a:rPr lang="ru-RU" baseline="0" dirty="0" smtClean="0"/>
              <a:t>.</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Учитывая номер версии МАЖОРНАЯ.МИНОРНАЯ.ПАТЧ, следует увеличивать:</a:t>
            </a:r>
          </a:p>
          <a:p>
            <a:r>
              <a:rPr lang="ru-RU" sz="1200" b="0" i="0" kern="1200" dirty="0" smtClean="0">
                <a:solidFill>
                  <a:schemeClr val="tx1"/>
                </a:solidFill>
                <a:latin typeface="+mn-lt"/>
                <a:ea typeface="+mn-ea"/>
                <a:cs typeface="+mn-cs"/>
              </a:rPr>
              <a:t>МАЖОРНУЮ версию, когда сделаны обратно несовместимые изменения API.</a:t>
            </a:r>
          </a:p>
          <a:p>
            <a:r>
              <a:rPr lang="ru-RU" sz="1200" b="0" i="0" kern="1200" dirty="0" smtClean="0">
                <a:solidFill>
                  <a:schemeClr val="tx1"/>
                </a:solidFill>
                <a:latin typeface="+mn-lt"/>
                <a:ea typeface="+mn-ea"/>
                <a:cs typeface="+mn-cs"/>
              </a:rPr>
              <a:t>МИНОРНУЮ версию, когда вы добавляете новый функционал, не нарушая обратной совместимости.</a:t>
            </a:r>
          </a:p>
          <a:p>
            <a:r>
              <a:rPr lang="ru-RU" sz="1200" b="0" i="0" kern="1200" dirty="0" err="1" smtClean="0">
                <a:solidFill>
                  <a:schemeClr val="tx1"/>
                </a:solidFill>
                <a:latin typeface="+mn-lt"/>
                <a:ea typeface="+mn-ea"/>
                <a:cs typeface="+mn-cs"/>
              </a:rPr>
              <a:t>ПАТЧ-версию</a:t>
            </a:r>
            <a:r>
              <a:rPr lang="ru-RU" sz="1200" b="0" i="0" kern="1200" dirty="0" smtClean="0">
                <a:solidFill>
                  <a:schemeClr val="tx1"/>
                </a:solidFill>
                <a:latin typeface="+mn-lt"/>
                <a:ea typeface="+mn-ea"/>
                <a:cs typeface="+mn-cs"/>
              </a:rPr>
              <a:t>, когда вы делаете обратно совместимые исправления.</a:t>
            </a:r>
          </a:p>
          <a:p>
            <a:r>
              <a:rPr lang="ru-RU" sz="1200" b="0" i="0" kern="1200" dirty="0" smtClean="0">
                <a:solidFill>
                  <a:schemeClr val="tx1"/>
                </a:solidFill>
                <a:latin typeface="+mn-lt"/>
                <a:ea typeface="+mn-ea"/>
                <a:cs typeface="+mn-cs"/>
              </a:rPr>
              <a:t>Дополнительные обозначения возможны как дополнения к МАЖОРНАЯ.МИНОРНАЯ.ПАТЧ формату.</a:t>
            </a:r>
          </a:p>
          <a:p>
            <a:endParaRPr lang="en-US" dirty="0" smtClean="0"/>
          </a:p>
          <a:p>
            <a:r>
              <a:rPr lang="en-US" dirty="0" smtClean="0"/>
              <a:t>http://semver.org/</a:t>
            </a:r>
            <a:endParaRPr lang="ru-RU" dirty="0" smtClean="0"/>
          </a:p>
          <a:p>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b="1" i="0" kern="1200" dirty="0" smtClean="0">
                <a:solidFill>
                  <a:schemeClr val="tx1"/>
                </a:solidFill>
                <a:latin typeface="+mn-lt"/>
                <a:ea typeface="+mn-ea"/>
                <a:cs typeface="+mn-cs"/>
              </a:rPr>
              <a:t>Спецификация Семантического </a:t>
            </a:r>
            <a:r>
              <a:rPr lang="ru-RU" sz="1200" b="1" i="0" kern="1200" dirty="0" err="1" smtClean="0">
                <a:solidFill>
                  <a:schemeClr val="tx1"/>
                </a:solidFill>
                <a:latin typeface="+mn-lt"/>
                <a:ea typeface="+mn-ea"/>
                <a:cs typeface="+mn-cs"/>
              </a:rPr>
              <a:t>Версионирования</a:t>
            </a:r>
            <a:r>
              <a:rPr lang="ru-RU" sz="1200" b="1" i="0" kern="1200" dirty="0" smtClean="0">
                <a:solidFill>
                  <a:schemeClr val="tx1"/>
                </a:solidFill>
                <a:latin typeface="+mn-lt"/>
                <a:ea typeface="+mn-ea"/>
                <a:cs typeface="+mn-cs"/>
              </a:rPr>
              <a:t> (</a:t>
            </a:r>
            <a:r>
              <a:rPr lang="en-US" sz="1200" b="1" i="0" kern="1200" dirty="0" err="1" smtClean="0">
                <a:solidFill>
                  <a:schemeClr val="tx1"/>
                </a:solidFill>
                <a:latin typeface="+mn-lt"/>
                <a:ea typeface="+mn-ea"/>
                <a:cs typeface="+mn-cs"/>
              </a:rPr>
              <a:t>SemVer</a:t>
            </a:r>
            <a:r>
              <a:rPr lang="en-US" sz="1200" b="1" i="0" kern="1200" dirty="0" smtClean="0">
                <a:solidFill>
                  <a:schemeClr val="tx1"/>
                </a:solidFill>
                <a:latin typeface="+mn-lt"/>
                <a:ea typeface="+mn-ea"/>
                <a:cs typeface="+mn-cs"/>
              </a:rPr>
              <a:t>)</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ПО, использующее Семантическое </a:t>
            </a:r>
            <a:r>
              <a:rPr lang="ru-RU" sz="1200" b="0" i="0" kern="1200" dirty="0" err="1" smtClean="0">
                <a:solidFill>
                  <a:schemeClr val="tx1"/>
                </a:solidFill>
                <a:latin typeface="+mn-lt"/>
                <a:ea typeface="+mn-ea"/>
                <a:cs typeface="+mn-cs"/>
              </a:rPr>
              <a:t>Версионирование</a:t>
            </a:r>
            <a:r>
              <a:rPr lang="ru-RU" sz="1200" b="0" i="0" kern="1200" dirty="0" smtClean="0">
                <a:solidFill>
                  <a:schemeClr val="tx1"/>
                </a:solidFill>
                <a:latin typeface="+mn-lt"/>
                <a:ea typeface="+mn-ea"/>
                <a:cs typeface="+mn-cs"/>
              </a:rPr>
              <a:t>, должно объявить публичный API. Этот API может быть объявлен самим кодом или существовать строго в документации. Как бы ни было это сделано, он должен быть точным и исчерпывающим.</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Обычный номер версии ДОЛЖЕН иметь формат X.Y.Z, где X, Y и Z — неотрицательные целые числа и НЕ ДОЛЖНЫ начинаться с нуля. X — мажорная версия, Y — минорная версия и Z — </a:t>
            </a:r>
            <a:r>
              <a:rPr lang="ru-RU" sz="1200" b="0" i="0" kern="1200" dirty="0" err="1" smtClean="0">
                <a:solidFill>
                  <a:schemeClr val="tx1"/>
                </a:solidFill>
                <a:latin typeface="+mn-lt"/>
                <a:ea typeface="+mn-ea"/>
                <a:cs typeface="+mn-cs"/>
              </a:rPr>
              <a:t>патч-версия</a:t>
            </a:r>
            <a:r>
              <a:rPr lang="ru-RU" sz="1200" b="0" i="0" kern="1200" dirty="0" smtClean="0">
                <a:solidFill>
                  <a:schemeClr val="tx1"/>
                </a:solidFill>
                <a:latin typeface="+mn-lt"/>
                <a:ea typeface="+mn-ea"/>
                <a:cs typeface="+mn-cs"/>
              </a:rPr>
              <a:t>. Каждый элемент ДОЛЖЕН увеличиваться численно. Например: 1.9.0 -&gt;1.10.0 -&gt; 1.11.0.</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После релиза новой версии пакета содержание этой версии НЕ ДОЛЖНО быть модифицировано. Любые изменения ДОЛЖНЫ быть выпущены как новая версия.</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Мажорная версия ноль (0.y.z) предназначена для начальной разработки. Всё может измениться в любой момент. Публичный API не должен рассматриваться как стабильный.</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Версия 1.0.0 определяет публичный API. После этого релиза номера версий увеличиваются в зависимости от того, как изменяется публичный API.</a:t>
            </a:r>
          </a:p>
          <a:p>
            <a:endParaRPr lang="ru-RU" sz="1200" b="0" i="0" kern="1200" dirty="0" smtClean="0">
              <a:solidFill>
                <a:schemeClr val="tx1"/>
              </a:solidFill>
              <a:latin typeface="+mn-lt"/>
              <a:ea typeface="+mn-ea"/>
              <a:cs typeface="+mn-cs"/>
            </a:endParaRPr>
          </a:p>
          <a:p>
            <a:r>
              <a:rPr lang="ru-RU" sz="1200" b="0" i="0" kern="1200" dirty="0" err="1" smtClean="0">
                <a:solidFill>
                  <a:schemeClr val="tx1"/>
                </a:solidFill>
                <a:latin typeface="+mn-lt"/>
                <a:ea typeface="+mn-ea"/>
                <a:cs typeface="+mn-cs"/>
              </a:rPr>
              <a:t>Патч-версия</a:t>
            </a:r>
            <a:r>
              <a:rPr lang="ru-RU" sz="1200" b="0" i="0" kern="1200" dirty="0" smtClean="0">
                <a:solidFill>
                  <a:schemeClr val="tx1"/>
                </a:solidFill>
                <a:latin typeface="+mn-lt"/>
                <a:ea typeface="+mn-ea"/>
                <a:cs typeface="+mn-cs"/>
              </a:rPr>
              <a:t> Z (</a:t>
            </a:r>
            <a:r>
              <a:rPr lang="ru-RU" sz="1200" b="0" i="0" kern="1200" dirty="0" err="1" smtClean="0">
                <a:solidFill>
                  <a:schemeClr val="tx1"/>
                </a:solidFill>
                <a:latin typeface="+mn-lt"/>
                <a:ea typeface="+mn-ea"/>
                <a:cs typeface="+mn-cs"/>
              </a:rPr>
              <a:t>x.y.Z</a:t>
            </a:r>
            <a:r>
              <a:rPr lang="ru-RU" sz="1200" b="0" i="0" kern="1200" dirty="0" smtClean="0">
                <a:solidFill>
                  <a:schemeClr val="tx1"/>
                </a:solidFill>
                <a:latin typeface="+mn-lt"/>
                <a:ea typeface="+mn-ea"/>
                <a:cs typeface="+mn-cs"/>
              </a:rPr>
              <a:t> | </a:t>
            </a:r>
            <a:r>
              <a:rPr lang="ru-RU" sz="1200" b="0" i="0" kern="1200" dirty="0" err="1" smtClean="0">
                <a:solidFill>
                  <a:schemeClr val="tx1"/>
                </a:solidFill>
                <a:latin typeface="+mn-lt"/>
                <a:ea typeface="+mn-ea"/>
                <a:cs typeface="+mn-cs"/>
              </a:rPr>
              <a:t>x</a:t>
            </a:r>
            <a:r>
              <a:rPr lang="ru-RU" sz="1200" b="0" i="0" kern="1200" dirty="0" smtClean="0">
                <a:solidFill>
                  <a:schemeClr val="tx1"/>
                </a:solidFill>
                <a:latin typeface="+mn-lt"/>
                <a:ea typeface="+mn-ea"/>
                <a:cs typeface="+mn-cs"/>
              </a:rPr>
              <a:t> &gt; 0) ДОЛЖНА быть увеличена только если содержит обратно совместимые </a:t>
            </a:r>
            <a:r>
              <a:rPr lang="ru-RU" sz="1200" b="0" i="0" kern="1200" dirty="0" err="1" smtClean="0">
                <a:solidFill>
                  <a:schemeClr val="tx1"/>
                </a:solidFill>
                <a:latin typeface="+mn-lt"/>
                <a:ea typeface="+mn-ea"/>
                <a:cs typeface="+mn-cs"/>
              </a:rPr>
              <a:t>баг-фиксы</a:t>
            </a:r>
            <a:r>
              <a:rPr lang="ru-RU" sz="1200" b="0" i="0" kern="1200" dirty="0" smtClean="0">
                <a:solidFill>
                  <a:schemeClr val="tx1"/>
                </a:solidFill>
                <a:latin typeface="+mn-lt"/>
                <a:ea typeface="+mn-ea"/>
                <a:cs typeface="+mn-cs"/>
              </a:rPr>
              <a:t>. Определение </a:t>
            </a:r>
            <a:r>
              <a:rPr lang="ru-RU" sz="1200" b="0" i="0" kern="1200" dirty="0" err="1" smtClean="0">
                <a:solidFill>
                  <a:schemeClr val="tx1"/>
                </a:solidFill>
                <a:latin typeface="+mn-lt"/>
                <a:ea typeface="+mn-ea"/>
                <a:cs typeface="+mn-cs"/>
              </a:rPr>
              <a:t>баг-фикс</a:t>
            </a:r>
            <a:r>
              <a:rPr lang="ru-RU" sz="1200" b="0" i="0" kern="1200" dirty="0" smtClean="0">
                <a:solidFill>
                  <a:schemeClr val="tx1"/>
                </a:solidFill>
                <a:latin typeface="+mn-lt"/>
                <a:ea typeface="+mn-ea"/>
                <a:cs typeface="+mn-cs"/>
              </a:rPr>
              <a:t> означает внутренние изменения, которые исправляют некорректное поведение.</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Минорная версия (</a:t>
            </a:r>
            <a:r>
              <a:rPr lang="ru-RU" sz="1200" b="0" i="0" kern="1200" dirty="0" err="1" smtClean="0">
                <a:solidFill>
                  <a:schemeClr val="tx1"/>
                </a:solidFill>
                <a:latin typeface="+mn-lt"/>
                <a:ea typeface="+mn-ea"/>
                <a:cs typeface="+mn-cs"/>
              </a:rPr>
              <a:t>x.Y.z</a:t>
            </a:r>
            <a:r>
              <a:rPr lang="ru-RU" sz="1200" b="0" i="0" kern="1200" dirty="0" smtClean="0">
                <a:solidFill>
                  <a:schemeClr val="tx1"/>
                </a:solidFill>
                <a:latin typeface="+mn-lt"/>
                <a:ea typeface="+mn-ea"/>
                <a:cs typeface="+mn-cs"/>
              </a:rPr>
              <a:t> | </a:t>
            </a:r>
            <a:r>
              <a:rPr lang="ru-RU" sz="1200" b="0" i="0" kern="1200" dirty="0" err="1" smtClean="0">
                <a:solidFill>
                  <a:schemeClr val="tx1"/>
                </a:solidFill>
                <a:latin typeface="+mn-lt"/>
                <a:ea typeface="+mn-ea"/>
                <a:cs typeface="+mn-cs"/>
              </a:rPr>
              <a:t>x</a:t>
            </a:r>
            <a:r>
              <a:rPr lang="ru-RU" sz="1200" b="0" i="0" kern="1200" dirty="0" smtClean="0">
                <a:solidFill>
                  <a:schemeClr val="tx1"/>
                </a:solidFill>
                <a:latin typeface="+mn-lt"/>
                <a:ea typeface="+mn-ea"/>
                <a:cs typeface="+mn-cs"/>
              </a:rPr>
              <a:t> &gt; 0) ДОЛЖНА быть увеличена, если в публичном API представлен новый обратно совместимый функционал. Она ДОЛЖНА быть увеличена, если какой-либо функционал публичного API помечен как устаревший (</a:t>
            </a:r>
            <a:r>
              <a:rPr lang="ru-RU" sz="1200" b="0" i="0" kern="1200" dirty="0" err="1" smtClean="0">
                <a:solidFill>
                  <a:schemeClr val="tx1"/>
                </a:solidFill>
                <a:latin typeface="+mn-lt"/>
                <a:ea typeface="+mn-ea"/>
                <a:cs typeface="+mn-cs"/>
              </a:rPr>
              <a:t>deprecated</a:t>
            </a:r>
            <a:r>
              <a:rPr lang="ru-RU" sz="1200" b="0" i="0" kern="1200" dirty="0" smtClean="0">
                <a:solidFill>
                  <a:schemeClr val="tx1"/>
                </a:solidFill>
                <a:latin typeface="+mn-lt"/>
                <a:ea typeface="+mn-ea"/>
                <a:cs typeface="+mn-cs"/>
              </a:rPr>
              <a:t>). Она МОЖЕТ быть увеличена в случае реализации нового функционала или существенного усовершенствования в приватном коде. Она МОЖЕТ включать в себя изменения, характерные для </a:t>
            </a:r>
            <a:r>
              <a:rPr lang="ru-RU" sz="1200" b="0" i="0" kern="1200" dirty="0" err="1" smtClean="0">
                <a:solidFill>
                  <a:schemeClr val="tx1"/>
                </a:solidFill>
                <a:latin typeface="+mn-lt"/>
                <a:ea typeface="+mn-ea"/>
                <a:cs typeface="+mn-cs"/>
              </a:rPr>
              <a:t>патчей</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Патч-версия</a:t>
            </a:r>
            <a:r>
              <a:rPr lang="ru-RU" sz="1200" b="0" i="0" kern="1200" dirty="0" smtClean="0">
                <a:solidFill>
                  <a:schemeClr val="tx1"/>
                </a:solidFill>
                <a:latin typeface="+mn-lt"/>
                <a:ea typeface="+mn-ea"/>
                <a:cs typeface="+mn-cs"/>
              </a:rPr>
              <a:t> ДОЛЖНА быть обнулена, когда увеличивается минорная версия.</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Мажорная версия X (</a:t>
            </a:r>
            <a:r>
              <a:rPr lang="ru-RU" sz="1200" b="0" i="0" kern="1200" dirty="0" err="1" smtClean="0">
                <a:solidFill>
                  <a:schemeClr val="tx1"/>
                </a:solidFill>
                <a:latin typeface="+mn-lt"/>
                <a:ea typeface="+mn-ea"/>
                <a:cs typeface="+mn-cs"/>
              </a:rPr>
              <a:t>X.y.z</a:t>
            </a:r>
            <a:r>
              <a:rPr lang="ru-RU" sz="1200" b="0" i="0" kern="1200" dirty="0" smtClean="0">
                <a:solidFill>
                  <a:schemeClr val="tx1"/>
                </a:solidFill>
                <a:latin typeface="+mn-lt"/>
                <a:ea typeface="+mn-ea"/>
                <a:cs typeface="+mn-cs"/>
              </a:rPr>
              <a:t> | X &gt; 0) ДОЛЖНА быть увеличена, если в публичном API представлены какие-либо обратно несовместимые изменения. Она МОЖЕТ включать в себя изменения, характерные для уровня минорных версий и </a:t>
            </a:r>
            <a:r>
              <a:rPr lang="ru-RU" sz="1200" b="0" i="0" kern="1200" dirty="0" err="1" smtClean="0">
                <a:solidFill>
                  <a:schemeClr val="tx1"/>
                </a:solidFill>
                <a:latin typeface="+mn-lt"/>
                <a:ea typeface="+mn-ea"/>
                <a:cs typeface="+mn-cs"/>
              </a:rPr>
              <a:t>патчей</a:t>
            </a:r>
            <a:r>
              <a:rPr lang="ru-RU" sz="1200" b="0" i="0" kern="1200" dirty="0" smtClean="0">
                <a:solidFill>
                  <a:schemeClr val="tx1"/>
                </a:solidFill>
                <a:latin typeface="+mn-lt"/>
                <a:ea typeface="+mn-ea"/>
                <a:cs typeface="+mn-cs"/>
              </a:rPr>
              <a:t>. Когда увеличивается мажорная версия, минорная и </a:t>
            </a:r>
            <a:r>
              <a:rPr lang="ru-RU" sz="1200" b="0" i="0" kern="1200" dirty="0" err="1" smtClean="0">
                <a:solidFill>
                  <a:schemeClr val="tx1"/>
                </a:solidFill>
                <a:latin typeface="+mn-lt"/>
                <a:ea typeface="+mn-ea"/>
                <a:cs typeface="+mn-cs"/>
              </a:rPr>
              <a:t>патч-версия</a:t>
            </a:r>
            <a:r>
              <a:rPr lang="ru-RU" sz="1200" b="0" i="0" kern="1200" dirty="0" smtClean="0">
                <a:solidFill>
                  <a:schemeClr val="tx1"/>
                </a:solidFill>
                <a:latin typeface="+mn-lt"/>
                <a:ea typeface="+mn-ea"/>
                <a:cs typeface="+mn-cs"/>
              </a:rPr>
              <a:t> ДОЛЖНЫ быть обнулены.</a:t>
            </a:r>
          </a:p>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sz="1200" b="1" i="0" kern="1200" dirty="0" smtClean="0">
                <a:solidFill>
                  <a:schemeClr val="tx1"/>
                </a:solidFill>
                <a:latin typeface="+mn-lt"/>
                <a:ea typeface="+mn-ea"/>
                <a:cs typeface="+mn-cs"/>
              </a:rPr>
              <a:t>Система управления версиями</a:t>
            </a:r>
            <a:r>
              <a:rPr lang="ru-RU" sz="1200" b="0" i="0" kern="1200" dirty="0" smtClean="0">
                <a:solidFill>
                  <a:schemeClr val="tx1"/>
                </a:solidFill>
                <a:latin typeface="+mn-lt"/>
                <a:ea typeface="+mn-ea"/>
                <a:cs typeface="+mn-cs"/>
              </a:rPr>
              <a:t> (от </a:t>
            </a:r>
            <a:r>
              <a:rPr lang="ru-RU" sz="1200" b="0" i="0" u="none" strike="noStrike" kern="1200" dirty="0" smtClean="0">
                <a:solidFill>
                  <a:schemeClr val="tx1"/>
                </a:solidFill>
                <a:latin typeface="+mn-lt"/>
                <a:ea typeface="+mn-ea"/>
                <a:cs typeface="+mn-cs"/>
                <a:hlinkClick r:id="rId3" tooltip="Английский язык"/>
              </a:rPr>
              <a:t>англ.</a:t>
            </a:r>
            <a:r>
              <a:rPr lang="ru-RU" sz="1200" b="0" i="0"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Version</a:t>
            </a:r>
            <a:r>
              <a:rPr lang="ru-RU" sz="1200" b="0" i="1"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Control</a:t>
            </a:r>
            <a:r>
              <a:rPr lang="ru-RU" sz="1200" b="0" i="1"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System</a:t>
            </a:r>
            <a:r>
              <a:rPr lang="ru-RU" sz="1200" b="0" i="1" kern="1200" dirty="0" smtClean="0">
                <a:solidFill>
                  <a:schemeClr val="tx1"/>
                </a:solidFill>
                <a:latin typeface="+mn-lt"/>
                <a:ea typeface="+mn-ea"/>
                <a:cs typeface="+mn-cs"/>
              </a:rPr>
              <a:t>, VCS</a:t>
            </a:r>
            <a:r>
              <a:rPr lang="ru-RU" sz="1200" b="0" i="0" kern="1200" dirty="0" smtClean="0">
                <a:solidFill>
                  <a:schemeClr val="tx1"/>
                </a:solidFill>
                <a:latin typeface="+mn-lt"/>
                <a:ea typeface="+mn-ea"/>
                <a:cs typeface="+mn-cs"/>
              </a:rPr>
              <a:t> или </a:t>
            </a:r>
            <a:r>
              <a:rPr lang="ru-RU" sz="1200" b="0" i="1" kern="1200" dirty="0" err="1" smtClean="0">
                <a:solidFill>
                  <a:schemeClr val="tx1"/>
                </a:solidFill>
                <a:latin typeface="+mn-lt"/>
                <a:ea typeface="+mn-ea"/>
                <a:cs typeface="+mn-cs"/>
              </a:rPr>
              <a:t>Revision</a:t>
            </a:r>
            <a:r>
              <a:rPr lang="ru-RU" sz="1200" b="0" i="1"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Control</a:t>
            </a:r>
            <a:r>
              <a:rPr lang="ru-RU" sz="1200" b="0" i="1"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System</a:t>
            </a:r>
            <a:r>
              <a:rPr lang="ru-RU" sz="1200" b="0" i="0" kern="1200" dirty="0" smtClean="0">
                <a:solidFill>
                  <a:schemeClr val="tx1"/>
                </a:solidFill>
                <a:latin typeface="+mn-lt"/>
                <a:ea typeface="+mn-ea"/>
                <a:cs typeface="+mn-cs"/>
              </a:rPr>
              <a:t>) — </a:t>
            </a:r>
            <a:r>
              <a:rPr lang="ru-RU" sz="1200" b="0" i="0" u="none" strike="noStrike" kern="1200" dirty="0" smtClean="0">
                <a:solidFill>
                  <a:schemeClr val="tx1"/>
                </a:solidFill>
                <a:latin typeface="+mn-lt"/>
                <a:ea typeface="+mn-ea"/>
                <a:cs typeface="+mn-cs"/>
                <a:hlinkClick r:id="rId4" tooltip="Программное обеспечение"/>
              </a:rPr>
              <a:t>программное обеспечение</a:t>
            </a:r>
            <a:r>
              <a:rPr lang="ru-RU" sz="1200" b="0" i="0" kern="1200" dirty="0" smtClean="0">
                <a:solidFill>
                  <a:schemeClr val="tx1"/>
                </a:solidFill>
                <a:latin typeface="+mn-lt"/>
                <a:ea typeface="+mn-ea"/>
                <a:cs typeface="+mn-cs"/>
              </a:rPr>
              <a:t> для облегчения работы с изменяющейся информацией.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Система управления версиями позволяет хранить несколько версий одного и того же документа, при необходимости возвращаться к более ранним версиям, определять, кто и когда сделал то или иное изменение, и многое другое.</a:t>
            </a:r>
            <a:endParaRPr lang="en-US"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Такие системы наиболее широко используются при разработке программного обеспечения для хранения </a:t>
            </a:r>
            <a:r>
              <a:rPr lang="ru-RU" sz="1200" b="0" i="0" u="none" strike="noStrike" kern="1200" dirty="0" smtClean="0">
                <a:solidFill>
                  <a:schemeClr val="tx1"/>
                </a:solidFill>
                <a:latin typeface="+mn-lt"/>
                <a:ea typeface="+mn-ea"/>
                <a:cs typeface="+mn-cs"/>
                <a:hlinkClick r:id="rId5" tooltip="Исходный код"/>
              </a:rPr>
              <a:t>исходных кодов</a:t>
            </a:r>
            <a:r>
              <a:rPr lang="ru-RU" sz="1200" b="0" i="0" kern="1200" dirty="0" smtClean="0">
                <a:solidFill>
                  <a:schemeClr val="tx1"/>
                </a:solidFill>
                <a:latin typeface="+mn-lt"/>
                <a:ea typeface="+mn-ea"/>
                <a:cs typeface="+mn-cs"/>
              </a:rPr>
              <a:t> разрабатываемой программы. </a:t>
            </a:r>
            <a:endParaRPr lang="en-US"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Однако они могут с успехом применяться и в других областях, в которых ведётся работа с большим количеством непрерывно изменяющихся электронных документов.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Общепринятой терминологии не существует, в разных системах могут использоваться различные названия для одних и тех же действий. </a:t>
            </a:r>
            <a:endParaRPr lang="en-US"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Ниже приводятся некоторые из наиболее часто используемых вариантов.</a:t>
            </a:r>
            <a:endParaRPr lang="en-US"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en-US" b="1" dirty="0" smtClean="0"/>
              <a:t>b</a:t>
            </a:r>
            <a:r>
              <a:rPr lang="ru-RU" b="1" dirty="0" err="1" smtClean="0"/>
              <a:t>ranch</a:t>
            </a:r>
            <a:r>
              <a:rPr lang="en-US" dirty="0" smtClean="0"/>
              <a:t> (</a:t>
            </a:r>
            <a:r>
              <a:rPr lang="ru-RU" dirty="0" smtClean="0"/>
              <a:t>ветвь</a:t>
            </a:r>
            <a:r>
              <a:rPr lang="en-US" dirty="0" smtClean="0"/>
              <a:t>)</a:t>
            </a:r>
            <a:r>
              <a:rPr lang="ru-RU" dirty="0" smtClean="0"/>
              <a:t> — направление разработки, независимое от других. Ветвь представляет собой копию части (как правило, одного каталога) хранилища, в которую можно вносить свои изменения, не влияющие на другие ветви. </a:t>
            </a:r>
          </a:p>
          <a:p>
            <a:r>
              <a:rPr lang="ru-RU" dirty="0" smtClean="0"/>
              <a:t>Документы в разных ветвях имеют одинаковую историю до точки ветвления и разные — после неё.</a:t>
            </a:r>
          </a:p>
          <a:p>
            <a:endParaRPr lang="ru-RU" b="1" dirty="0" smtClean="0"/>
          </a:p>
          <a:p>
            <a:r>
              <a:rPr lang="ru-RU" b="1" dirty="0" err="1" smtClean="0"/>
              <a:t>check-in</a:t>
            </a:r>
            <a:r>
              <a:rPr lang="ru-RU" dirty="0" smtClean="0"/>
              <a:t>, </a:t>
            </a:r>
            <a:r>
              <a:rPr lang="ru-RU" b="1" dirty="0" err="1" smtClean="0"/>
              <a:t>commit</a:t>
            </a:r>
            <a:r>
              <a:rPr lang="ru-RU" dirty="0" smtClean="0"/>
              <a:t>, </a:t>
            </a:r>
            <a:r>
              <a:rPr lang="ru-RU" b="1" dirty="0" err="1" smtClean="0"/>
              <a:t>submit</a:t>
            </a:r>
            <a:r>
              <a:rPr lang="ru-RU" b="1" dirty="0" smtClean="0"/>
              <a:t> -</a:t>
            </a:r>
            <a:r>
              <a:rPr lang="ru-RU" b="0" baseline="0" dirty="0" smtClean="0"/>
              <a:t> </a:t>
            </a:r>
            <a:r>
              <a:rPr lang="ru-RU" dirty="0" smtClean="0"/>
              <a:t>создание новой версии, фиксация изменений. Распространение изменений, сделанных в рабочей копии, на хранилище документов. При этом в хранилище создаётся новая версия изменённых документов.</a:t>
            </a:r>
          </a:p>
          <a:p>
            <a:endParaRPr lang="ru-RU" b="1" dirty="0" smtClean="0"/>
          </a:p>
          <a:p>
            <a:r>
              <a:rPr lang="ru-RU" b="1" dirty="0" err="1" smtClean="0"/>
              <a:t>check-out</a:t>
            </a:r>
            <a:r>
              <a:rPr lang="ru-RU" dirty="0" smtClean="0"/>
              <a:t>, </a:t>
            </a:r>
            <a:r>
              <a:rPr lang="ru-RU" b="1" dirty="0" err="1" smtClean="0"/>
              <a:t>clone</a:t>
            </a:r>
            <a:r>
              <a:rPr lang="ru-RU" b="0" baseline="0" dirty="0" smtClean="0"/>
              <a:t> - </a:t>
            </a:r>
            <a:r>
              <a:rPr lang="ru-RU" dirty="0" smtClean="0"/>
              <a:t>извлечение документа из хранилища и создание рабочей копии.</a:t>
            </a:r>
          </a:p>
          <a:p>
            <a:endParaRPr lang="ru-RU" b="1" dirty="0" smtClean="0"/>
          </a:p>
          <a:p>
            <a:r>
              <a:rPr lang="ru-RU" b="1" dirty="0" err="1" smtClean="0"/>
              <a:t>сonflict</a:t>
            </a:r>
            <a:r>
              <a:rPr lang="ru-RU" b="0" baseline="0" dirty="0" smtClean="0"/>
              <a:t> (конфликт) -</a:t>
            </a:r>
            <a:r>
              <a:rPr lang="ru-RU" dirty="0" smtClean="0"/>
              <a:t> ситуация, когда несколько пользователей сделали изменения одного и того же участка документа. Конфликт обнаруживается, когда один пользователь зафиксировал свои изменения, а второй пытается зафиксировать и система сама не может корректно слить конфликтующие изменения. </a:t>
            </a:r>
          </a:p>
          <a:p>
            <a:r>
              <a:rPr lang="ru-RU" dirty="0" smtClean="0"/>
              <a:t>Поскольку программа может быть недостаточно разумна для того, чтобы определить, какое изменение является «корректным», второму пользователю нужно самому разрешить конфликт (</a:t>
            </a:r>
            <a:r>
              <a:rPr lang="ru-RU" b="1" dirty="0" err="1" smtClean="0"/>
              <a:t>resolve</a:t>
            </a:r>
            <a:r>
              <a:rPr lang="ru-RU" dirty="0" smtClean="0"/>
              <a:t>).</a:t>
            </a:r>
          </a:p>
          <a:p>
            <a:endParaRPr lang="ru-RU" b="1" dirty="0" smtClean="0"/>
          </a:p>
          <a:p>
            <a:r>
              <a:rPr lang="ru-RU" b="1" dirty="0" err="1" smtClean="0"/>
              <a:t>head</a:t>
            </a:r>
            <a:r>
              <a:rPr lang="ru-RU" dirty="0" smtClean="0"/>
              <a:t> -</a:t>
            </a:r>
            <a:r>
              <a:rPr lang="ru-RU" baseline="0" dirty="0" smtClean="0"/>
              <a:t> о</a:t>
            </a:r>
            <a:r>
              <a:rPr lang="ru-RU" dirty="0" smtClean="0"/>
              <a:t>сновная версия — самая свежая версия для ветви/ствола, находящаяся в хранилище. Сколько ветвей, столько основных версий.</a:t>
            </a:r>
          </a:p>
          <a:p>
            <a:endParaRPr lang="ru-RU" b="1" dirty="0" smtClean="0"/>
          </a:p>
          <a:p>
            <a:r>
              <a:rPr lang="ru-RU" b="1" dirty="0" err="1" smtClean="0"/>
              <a:t>merge</a:t>
            </a:r>
            <a:r>
              <a:rPr lang="ru-RU" dirty="0" smtClean="0"/>
              <a:t>, </a:t>
            </a:r>
            <a:r>
              <a:rPr lang="ru-RU" b="1" dirty="0" err="1" smtClean="0"/>
              <a:t>integration</a:t>
            </a:r>
            <a:r>
              <a:rPr lang="ru-RU" dirty="0" smtClean="0"/>
              <a:t> (Слияние) — объединение независимых изменений в единую версию документа. </a:t>
            </a:r>
          </a:p>
          <a:p>
            <a:r>
              <a:rPr lang="ru-RU" dirty="0" smtClean="0"/>
              <a:t>Осуществляется, когда два человека изменили один и тот же файл или при переносе изменений из одной ветки в другую.</a:t>
            </a:r>
          </a:p>
          <a:p>
            <a:endParaRPr lang="ru-RU" b="1" dirty="0" smtClean="0"/>
          </a:p>
          <a:p>
            <a:r>
              <a:rPr lang="ru-RU" b="1" dirty="0" err="1" smtClean="0"/>
              <a:t>repository</a:t>
            </a:r>
            <a:r>
              <a:rPr lang="ru-RU" dirty="0" smtClean="0"/>
              <a:t>, </a:t>
            </a:r>
            <a:r>
              <a:rPr lang="ru-RU" b="1" dirty="0" err="1" smtClean="0"/>
              <a:t>depot</a:t>
            </a:r>
            <a:r>
              <a:rPr lang="ru-RU" dirty="0" smtClean="0"/>
              <a:t> (Хранилище документов) — место, где система управления версиями хранит все документы вместе с историей их изменения и другой служебной информацией.</a:t>
            </a:r>
          </a:p>
          <a:p>
            <a:endParaRPr lang="ru-RU" b="1" dirty="0" smtClean="0"/>
          </a:p>
          <a:p>
            <a:r>
              <a:rPr lang="ru-RU" b="1" dirty="0" err="1" smtClean="0"/>
              <a:t>revision</a:t>
            </a:r>
            <a:r>
              <a:rPr lang="ru-RU" dirty="0" smtClean="0"/>
              <a:t> (Версия документа). Системы управления версиями различают версии по номерам, которые назначаются автоматически.</a:t>
            </a:r>
          </a:p>
          <a:p>
            <a:endParaRPr lang="ru-RU" b="1" dirty="0" smtClean="0"/>
          </a:p>
          <a:p>
            <a:r>
              <a:rPr lang="ru-RU" b="1" dirty="0" err="1" smtClean="0"/>
              <a:t>tag</a:t>
            </a:r>
            <a:r>
              <a:rPr lang="ru-RU" dirty="0" smtClean="0"/>
              <a:t>, </a:t>
            </a:r>
            <a:r>
              <a:rPr lang="ru-RU" b="1" dirty="0" err="1" smtClean="0"/>
              <a:t>label</a:t>
            </a:r>
            <a:r>
              <a:rPr lang="ru-RU" dirty="0" smtClean="0"/>
              <a:t> - метка, которую можно присвоить определённой версии документа. </a:t>
            </a:r>
          </a:p>
          <a:p>
            <a:r>
              <a:rPr lang="ru-RU" dirty="0" smtClean="0"/>
              <a:t>Метка представляет собой символическое имя для группы документов, причём метка описывает не только набор имён файлов, но и версию каждого файла. </a:t>
            </a:r>
          </a:p>
          <a:p>
            <a:endParaRPr lang="ru-RU" b="1" dirty="0" smtClean="0"/>
          </a:p>
          <a:p>
            <a:r>
              <a:rPr lang="ru-RU" b="1" dirty="0" err="1" smtClean="0"/>
              <a:t>trunk</a:t>
            </a:r>
            <a:r>
              <a:rPr lang="ru-RU" dirty="0" smtClean="0"/>
              <a:t>, </a:t>
            </a:r>
            <a:r>
              <a:rPr lang="ru-RU" b="1" dirty="0" err="1" smtClean="0"/>
              <a:t>mainline</a:t>
            </a:r>
            <a:r>
              <a:rPr lang="ru-RU" dirty="0" smtClean="0"/>
              <a:t>, </a:t>
            </a:r>
            <a:r>
              <a:rPr lang="ru-RU" b="1" dirty="0" err="1" smtClean="0"/>
              <a:t>master</a:t>
            </a:r>
            <a:r>
              <a:rPr lang="ru-RU" dirty="0" smtClean="0"/>
              <a:t> (Ствол) — основная ветвь разработки проекта. </a:t>
            </a:r>
          </a:p>
          <a:p>
            <a:r>
              <a:rPr lang="ru-RU" dirty="0" smtClean="0"/>
              <a:t>Политика работы со стволом может отличаться от проекта к проекту, но в целом она такова: большинство изменений вносится в ствол; если требуется серьёзное изменение, способное привести к нестабильности, создаётся </a:t>
            </a:r>
            <a:r>
              <a:rPr lang="ru-RU" sz="1200" u="none" strike="noStrike" kern="1200" dirty="0" smtClean="0">
                <a:solidFill>
                  <a:schemeClr val="tx1"/>
                </a:solidFill>
                <a:latin typeface="+mn-lt"/>
                <a:ea typeface="+mn-ea"/>
                <a:cs typeface="+mn-cs"/>
                <a:hlinkClick r:id="rId6" tooltip="Ветвь (управление версиями)"/>
              </a:rPr>
              <a:t>ветвь</a:t>
            </a:r>
            <a:r>
              <a:rPr lang="ru-RU" dirty="0" smtClean="0"/>
              <a:t>, которая сливается со стволом, когда нововведение будет в достаточной мере испытано; перед выпуском очередной версии создаётся «</a:t>
            </a:r>
            <a:r>
              <a:rPr lang="ru-RU" sz="1200" u="none" strike="noStrike" kern="1200" dirty="0" err="1" smtClean="0">
                <a:solidFill>
                  <a:schemeClr val="tx1"/>
                </a:solidFill>
                <a:latin typeface="+mn-lt"/>
                <a:ea typeface="+mn-ea"/>
                <a:cs typeface="+mn-cs"/>
                <a:hlinkClick r:id="rId7" tooltip="Релиз (программное обеспечение)"/>
              </a:rPr>
              <a:t>релизная</a:t>
            </a:r>
            <a:r>
              <a:rPr lang="ru-RU" dirty="0" smtClean="0"/>
              <a:t>» ветвь, в которую вносятся только исправления.</a:t>
            </a:r>
          </a:p>
          <a:p>
            <a:endParaRPr lang="ru-RU" b="1" dirty="0" smtClean="0"/>
          </a:p>
          <a:p>
            <a:r>
              <a:rPr lang="ru-RU" b="1" dirty="0" err="1" smtClean="0"/>
              <a:t>update</a:t>
            </a:r>
            <a:r>
              <a:rPr lang="ru-RU" dirty="0" smtClean="0"/>
              <a:t>, </a:t>
            </a:r>
            <a:r>
              <a:rPr lang="ru-RU" b="1" dirty="0" err="1" smtClean="0"/>
              <a:t>sync</a:t>
            </a:r>
            <a:r>
              <a:rPr lang="ru-RU" dirty="0" smtClean="0"/>
              <a:t> - синхронизация рабочей копии до некоторого заданного состояния хранилища. Чаще всего это действие означает обновление рабочей копии до самого свежего состояния хранилища. Однако при необходимости можно синхронизировать рабочую копию и к более старому состоянию, чем текущее.</a:t>
            </a:r>
          </a:p>
          <a:p>
            <a:endParaRPr lang="ru-RU" b="1" dirty="0" smtClean="0"/>
          </a:p>
          <a:p>
            <a:r>
              <a:rPr lang="ru-RU" b="1" dirty="0" err="1" smtClean="0"/>
              <a:t>working</a:t>
            </a:r>
            <a:r>
              <a:rPr lang="ru-RU" b="1" dirty="0" smtClean="0"/>
              <a:t> </a:t>
            </a:r>
            <a:r>
              <a:rPr lang="ru-RU" b="1" dirty="0" err="1" smtClean="0"/>
              <a:t>copy</a:t>
            </a:r>
            <a:r>
              <a:rPr lang="ru-RU" b="1" dirty="0" smtClean="0"/>
              <a:t> -</a:t>
            </a:r>
            <a:r>
              <a:rPr lang="ru-RU" dirty="0" smtClean="0"/>
              <a:t> Рабочая (локальная) копия документов.</a:t>
            </a:r>
            <a:endParaRPr lang="ru-RU" sz="1200" b="0" i="0" kern="1200" dirty="0" smtClean="0">
              <a:solidFill>
                <a:schemeClr val="tx1"/>
              </a:solidFill>
              <a:latin typeface="+mn-lt"/>
              <a:ea typeface="+mn-ea"/>
              <a:cs typeface="+mn-cs"/>
            </a:endParaRPr>
          </a:p>
          <a:p>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b="1" i="0" kern="1200" dirty="0" smtClean="0">
                <a:solidFill>
                  <a:schemeClr val="tx1"/>
                </a:solidFill>
                <a:latin typeface="+mn-lt"/>
                <a:ea typeface="+mn-ea"/>
                <a:cs typeface="+mn-cs"/>
              </a:rPr>
              <a:t>Базовые принципы разработки ПО в VCS</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Порядок использования системы управления версиями в каждом конкретном случае определяется техническими регламентами и правилами, принятыми в конкретной фирме или организации, разрабатывающей проект. </a:t>
            </a:r>
          </a:p>
          <a:p>
            <a:r>
              <a:rPr lang="ru-RU" sz="1200" b="0" i="0" kern="1200" dirty="0" smtClean="0">
                <a:solidFill>
                  <a:schemeClr val="tx1"/>
                </a:solidFill>
                <a:latin typeface="+mn-lt"/>
                <a:ea typeface="+mn-ea"/>
                <a:cs typeface="+mn-cs"/>
              </a:rPr>
              <a:t>Тем не менее, общие принципы правильного использования VCS немногочисленны и едины для любых разработок и систем управления версиями.</a:t>
            </a:r>
          </a:p>
          <a:p>
            <a:r>
              <a:rPr lang="ru-RU" sz="1200" b="0" i="0" kern="1200" dirty="0" smtClean="0">
                <a:solidFill>
                  <a:schemeClr val="tx1"/>
                </a:solidFill>
                <a:latin typeface="+mn-lt"/>
                <a:ea typeface="+mn-ea"/>
                <a:cs typeface="+mn-cs"/>
              </a:rPr>
              <a:t>1) Любые рабочие, тестовые или демонстрационные версии проекта собираются только из </a:t>
            </a:r>
            <a:r>
              <a:rPr lang="ru-RU" sz="1200" b="0" i="0" kern="1200" dirty="0" err="1" smtClean="0">
                <a:solidFill>
                  <a:schemeClr val="tx1"/>
                </a:solidFill>
                <a:latin typeface="+mn-lt"/>
                <a:ea typeface="+mn-ea"/>
                <a:cs typeface="+mn-cs"/>
              </a:rPr>
              <a:t>репозитория</a:t>
            </a:r>
            <a:r>
              <a:rPr lang="ru-RU" sz="1200" b="0" i="0" kern="1200" dirty="0" smtClean="0">
                <a:solidFill>
                  <a:schemeClr val="tx1"/>
                </a:solidFill>
                <a:latin typeface="+mn-lt"/>
                <a:ea typeface="+mn-ea"/>
                <a:cs typeface="+mn-cs"/>
              </a:rPr>
              <a:t> системы. «Персональные» сборки, включающие ещё незафиксированные изменения, могут делать только разработчики для целей промежуточного тестирования. Таким образом, гарантируется, что </a:t>
            </a:r>
            <a:r>
              <a:rPr lang="ru-RU" sz="1200" b="0" i="0" kern="1200" dirty="0" err="1" smtClean="0">
                <a:solidFill>
                  <a:schemeClr val="tx1"/>
                </a:solidFill>
                <a:latin typeface="+mn-lt"/>
                <a:ea typeface="+mn-ea"/>
                <a:cs typeface="+mn-cs"/>
              </a:rPr>
              <a:t>репозиторий</a:t>
            </a:r>
            <a:r>
              <a:rPr lang="ru-RU" sz="1200" b="0" i="0" kern="1200" dirty="0" smtClean="0">
                <a:solidFill>
                  <a:schemeClr val="tx1"/>
                </a:solidFill>
                <a:latin typeface="+mn-lt"/>
                <a:ea typeface="+mn-ea"/>
                <a:cs typeface="+mn-cs"/>
              </a:rPr>
              <a:t> содержит всё необходимое для создания рабочей версии проекта.</a:t>
            </a:r>
          </a:p>
          <a:p>
            <a:r>
              <a:rPr lang="ru-RU" sz="1200" b="0" i="0" kern="1200" dirty="0" smtClean="0">
                <a:solidFill>
                  <a:schemeClr val="tx1"/>
                </a:solidFill>
                <a:latin typeface="+mn-lt"/>
                <a:ea typeface="+mn-ea"/>
                <a:cs typeface="+mn-cs"/>
              </a:rPr>
              <a:t>2) Текущая версия главной ветви всегда корректна. Не допускается фиксация в главной ветви неполных или не прошедших хотя бы предварительное тестирование изменений. В любой момент сборка проекта, проведённая из текущей версии, должна быть успешной.</a:t>
            </a:r>
          </a:p>
          <a:p>
            <a:r>
              <a:rPr lang="ru-RU" sz="1200" b="0" i="0" kern="1200" dirty="0" smtClean="0">
                <a:solidFill>
                  <a:schemeClr val="tx1"/>
                </a:solidFill>
                <a:latin typeface="+mn-lt"/>
                <a:ea typeface="+mn-ea"/>
                <a:cs typeface="+mn-cs"/>
              </a:rPr>
              <a:t>3) Любое значимое изменение должно оформляться как отдельная ветвь. Промежуточные результаты работы разработчика фиксируются в эту ветвь. После завершения работы над изменением ветвь объединяется со стволом. Исключения допускаются только для мелких изменений, работа над которыми ведётся одним разработчиком в течение не более чем одного рабочего дня.</a:t>
            </a:r>
          </a:p>
          <a:p>
            <a:r>
              <a:rPr lang="ru-RU" sz="1200" b="0" i="0" kern="1200" dirty="0" smtClean="0">
                <a:solidFill>
                  <a:schemeClr val="tx1"/>
                </a:solidFill>
                <a:latin typeface="+mn-lt"/>
                <a:ea typeface="+mn-ea"/>
                <a:cs typeface="+mn-cs"/>
              </a:rPr>
              <a:t>Версии проекта помечаются тегами. </a:t>
            </a:r>
            <a:r>
              <a:rPr lang="ru-RU" sz="1200" b="0" i="0" u="sng" kern="1200" dirty="0" smtClean="0">
                <a:solidFill>
                  <a:schemeClr val="tx1"/>
                </a:solidFill>
                <a:latin typeface="+mn-lt"/>
                <a:ea typeface="+mn-ea"/>
                <a:cs typeface="+mn-cs"/>
              </a:rPr>
              <a:t>Выделенная и помеченная тегом версия более никогда не изменяется.</a:t>
            </a:r>
            <a:r>
              <a:rPr lang="ru-RU" sz="1200" b="0" i="0" u="none" kern="1200" dirty="0" smtClean="0">
                <a:solidFill>
                  <a:schemeClr val="tx1"/>
                </a:solidFill>
                <a:latin typeface="+mn-lt"/>
                <a:ea typeface="+mn-ea"/>
                <a:cs typeface="+mn-cs"/>
              </a:rPr>
              <a:t> – это называется «</a:t>
            </a:r>
            <a:r>
              <a:rPr lang="ru-RU" sz="1200" b="0" i="0" u="none" kern="1200" dirty="0" err="1" smtClean="0">
                <a:solidFill>
                  <a:schemeClr val="tx1"/>
                </a:solidFill>
                <a:latin typeface="+mn-lt"/>
                <a:ea typeface="+mn-ea"/>
                <a:cs typeface="+mn-cs"/>
              </a:rPr>
              <a:t>затежили</a:t>
            </a:r>
            <a:r>
              <a:rPr lang="ru-RU" sz="1200" b="0" i="0" u="none" kern="1200" dirty="0" smtClean="0">
                <a:solidFill>
                  <a:schemeClr val="tx1"/>
                </a:solidFill>
                <a:latin typeface="+mn-lt"/>
                <a:ea typeface="+mn-ea"/>
                <a:cs typeface="+mn-cs"/>
              </a:rPr>
              <a:t>». То есть все(!), выпущена версия, трогать-менять ее нельзя.</a:t>
            </a:r>
            <a:endParaRPr lang="ru-RU" sz="1200" b="0" i="0" u="sng" kern="1200" dirty="0" smtClean="0">
              <a:solidFill>
                <a:schemeClr val="tx1"/>
              </a:solidFill>
              <a:latin typeface="+mn-lt"/>
              <a:ea typeface="+mn-ea"/>
              <a:cs typeface="+mn-cs"/>
            </a:endParaRPr>
          </a:p>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TEST</a:t>
            </a:r>
            <a:r>
              <a:rPr lang="ru-RU" sz="1200" b="0" i="0" kern="1200" dirty="0" smtClean="0">
                <a:solidFill>
                  <a:schemeClr val="tx1"/>
                </a:solidFill>
                <a:latin typeface="+mn-lt"/>
                <a:ea typeface="+mn-ea"/>
                <a:cs typeface="+mn-cs"/>
              </a:rPr>
              <a:t>6</a:t>
            </a:r>
            <a:endParaRPr lang="ru-RU"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 1</a:t>
            </a:r>
          </a:p>
          <a:p>
            <a:r>
              <a:rPr lang="en-US" dirty="0" smtClean="0"/>
              <a:t/>
            </a:r>
            <a:br>
              <a:rPr lang="en-US" dirty="0" smtClean="0"/>
            </a:br>
            <a:r>
              <a:rPr lang="en-US" dirty="0" smtClean="0"/>
              <a:t>Where may functional testing be performed? </a:t>
            </a:r>
          </a:p>
          <a:p>
            <a:endParaRPr lang="en-US" dirty="0" smtClean="0"/>
          </a:p>
          <a:p>
            <a:pPr marL="228600" indent="-228600">
              <a:buAutoNum type="alphaUcPeriod"/>
            </a:pPr>
            <a:r>
              <a:rPr lang="en-US" dirty="0" smtClean="0"/>
              <a:t>At system and acceptance testing levels only. </a:t>
            </a:r>
          </a:p>
          <a:p>
            <a:pPr marL="228600" indent="-228600">
              <a:buAutoNum type="alphaUcPeriod"/>
            </a:pPr>
            <a:r>
              <a:rPr lang="en-US" dirty="0" smtClean="0"/>
              <a:t>At all test levels. </a:t>
            </a:r>
          </a:p>
          <a:p>
            <a:pPr marL="228600" indent="-228600">
              <a:buAutoNum type="alphaUcPeriod"/>
            </a:pPr>
            <a:r>
              <a:rPr lang="en-US" dirty="0" smtClean="0"/>
              <a:t>At all levels above integration testing. </a:t>
            </a:r>
          </a:p>
          <a:p>
            <a:pPr marL="228600" indent="-228600">
              <a:buAutoNum type="alphaUcPeriod"/>
            </a:pPr>
            <a:r>
              <a:rPr lang="en-US" dirty="0" smtClean="0"/>
              <a:t>At the acceptance testing level only.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Question 2</a:t>
            </a:r>
          </a:p>
          <a:p>
            <a:r>
              <a:rPr lang="en-US" dirty="0" smtClean="0"/>
              <a:t/>
            </a:r>
            <a:br>
              <a:rPr lang="en-US" dirty="0" smtClean="0"/>
            </a:br>
            <a:r>
              <a:rPr lang="en-US" dirty="0" smtClean="0"/>
              <a:t>Who would USUALLY perform debugging activities? </a:t>
            </a:r>
          </a:p>
          <a:p>
            <a:endParaRPr lang="en-US" dirty="0" smtClean="0"/>
          </a:p>
          <a:p>
            <a:r>
              <a:rPr lang="en-US" dirty="0" smtClean="0"/>
              <a:t>A. Developers. </a:t>
            </a:r>
          </a:p>
          <a:p>
            <a:r>
              <a:rPr lang="en-US" dirty="0" smtClean="0"/>
              <a:t>B. Analysts. </a:t>
            </a:r>
          </a:p>
          <a:p>
            <a:r>
              <a:rPr lang="en-US" dirty="0" smtClean="0"/>
              <a:t>C. Testers. </a:t>
            </a:r>
          </a:p>
          <a:p>
            <a:r>
              <a:rPr lang="en-US" dirty="0" smtClean="0"/>
              <a:t>D. Incident Managers.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3</a:t>
            </a:r>
          </a:p>
          <a:p>
            <a:endParaRPr lang="en-US" dirty="0" smtClean="0"/>
          </a:p>
          <a:p>
            <a:r>
              <a:rPr lang="en-US" dirty="0" smtClean="0"/>
              <a:t>Given the following fragment of code, how many tests are required for 100% decision coverage? </a:t>
            </a:r>
          </a:p>
          <a:p>
            <a:r>
              <a:rPr lang="en-US" dirty="0" smtClean="0"/>
              <a:t>if width &gt; length then </a:t>
            </a:r>
            <a:r>
              <a:rPr lang="en-US" dirty="0" err="1" smtClean="0"/>
              <a:t>biggestDimension</a:t>
            </a:r>
            <a:r>
              <a:rPr lang="en-US" dirty="0" smtClean="0"/>
              <a:t> = width </a:t>
            </a:r>
          </a:p>
          <a:p>
            <a:r>
              <a:rPr lang="en-US" dirty="0" smtClean="0"/>
              <a:t>	if height &gt; width then </a:t>
            </a:r>
            <a:r>
              <a:rPr lang="en-US" dirty="0" err="1" smtClean="0"/>
              <a:t>biggestDimension</a:t>
            </a:r>
            <a:r>
              <a:rPr lang="en-US" dirty="0" smtClean="0"/>
              <a:t> = height</a:t>
            </a:r>
          </a:p>
          <a:p>
            <a:r>
              <a:rPr lang="en-US" dirty="0" smtClean="0"/>
              <a:t>	</a:t>
            </a:r>
            <a:r>
              <a:rPr lang="en-US" dirty="0" err="1" smtClean="0"/>
              <a:t>end_if</a:t>
            </a:r>
            <a:r>
              <a:rPr lang="en-US" dirty="0" smtClean="0"/>
              <a:t> </a:t>
            </a:r>
          </a:p>
          <a:p>
            <a:r>
              <a:rPr lang="en-US" dirty="0" smtClean="0"/>
              <a:t>	else </a:t>
            </a:r>
            <a:r>
              <a:rPr lang="en-US" dirty="0" err="1" smtClean="0"/>
              <a:t>biggestDimension</a:t>
            </a:r>
            <a:r>
              <a:rPr lang="en-US" dirty="0" smtClean="0"/>
              <a:t> = length </a:t>
            </a:r>
          </a:p>
          <a:p>
            <a:r>
              <a:rPr lang="en-US" dirty="0" smtClean="0"/>
              <a:t>		if height &gt; length then </a:t>
            </a:r>
            <a:r>
              <a:rPr lang="en-US" dirty="0" err="1" smtClean="0"/>
              <a:t>biggestDimension</a:t>
            </a:r>
            <a:r>
              <a:rPr lang="en-US" dirty="0" smtClean="0"/>
              <a:t> = height </a:t>
            </a:r>
          </a:p>
          <a:p>
            <a:r>
              <a:rPr lang="en-US" dirty="0" smtClean="0"/>
              <a:t>		</a:t>
            </a:r>
            <a:r>
              <a:rPr lang="en-US" dirty="0" err="1" smtClean="0"/>
              <a:t>end_if</a:t>
            </a:r>
            <a:r>
              <a:rPr lang="en-US" dirty="0" smtClean="0"/>
              <a:t> </a:t>
            </a:r>
          </a:p>
          <a:p>
            <a:r>
              <a:rPr lang="en-US" dirty="0" err="1" smtClean="0"/>
              <a:t>end_if</a:t>
            </a:r>
            <a:r>
              <a:rPr lang="en-US" dirty="0" smtClean="0"/>
              <a:t> </a:t>
            </a:r>
          </a:p>
          <a:p>
            <a:endParaRPr lang="en-US" dirty="0" smtClean="0"/>
          </a:p>
          <a:p>
            <a:pPr marL="228600" indent="-228600">
              <a:buAutoNum type="alphaUcPeriod"/>
            </a:pPr>
            <a:r>
              <a:rPr lang="en-US" dirty="0" smtClean="0"/>
              <a:t>3</a:t>
            </a:r>
          </a:p>
          <a:p>
            <a:pPr marL="228600" indent="-228600">
              <a:buAutoNum type="alphaUcPeriod"/>
            </a:pPr>
            <a:r>
              <a:rPr lang="en-US" dirty="0" smtClean="0"/>
              <a:t>4 </a:t>
            </a:r>
          </a:p>
          <a:p>
            <a:pPr marL="228600" indent="-228600">
              <a:buAutoNum type="alphaUcPeriod"/>
            </a:pPr>
            <a:r>
              <a:rPr lang="en-US" dirty="0" smtClean="0"/>
              <a:t>2 </a:t>
            </a:r>
          </a:p>
          <a:p>
            <a:pPr marL="228600" indent="-228600">
              <a:buAutoNum type="alphaUcPeriod"/>
            </a:pPr>
            <a:r>
              <a:rPr lang="en-US" dirty="0" smtClean="0"/>
              <a:t>1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4</a:t>
            </a:r>
            <a:endParaRPr lang="en-US" dirty="0" smtClean="0"/>
          </a:p>
          <a:p>
            <a:endParaRPr lang="en-US" dirty="0" smtClean="0"/>
          </a:p>
          <a:p>
            <a:r>
              <a:rPr lang="en-US" dirty="0" smtClean="0"/>
              <a:t>You have designed test cases to provide 100% statement and 100% decision coverage for the following fragment of code. </a:t>
            </a:r>
          </a:p>
          <a:p>
            <a:endParaRPr lang="en-US" dirty="0" smtClean="0"/>
          </a:p>
          <a:p>
            <a:r>
              <a:rPr lang="en-US" dirty="0" smtClean="0"/>
              <a:t>if width &gt; length then </a:t>
            </a:r>
            <a:r>
              <a:rPr lang="en-US" dirty="0" err="1" smtClean="0"/>
              <a:t>biggest_dimension</a:t>
            </a:r>
            <a:r>
              <a:rPr lang="en-US" dirty="0" smtClean="0"/>
              <a:t> = width </a:t>
            </a:r>
          </a:p>
          <a:p>
            <a:r>
              <a:rPr lang="en-US" dirty="0" smtClean="0"/>
              <a:t>else </a:t>
            </a:r>
            <a:r>
              <a:rPr lang="en-US" dirty="0" err="1" smtClean="0"/>
              <a:t>biggest_dimension</a:t>
            </a:r>
            <a:r>
              <a:rPr lang="en-US" dirty="0" smtClean="0"/>
              <a:t> = length </a:t>
            </a:r>
          </a:p>
          <a:p>
            <a:r>
              <a:rPr lang="en-US" dirty="0" err="1" smtClean="0"/>
              <a:t>end_if</a:t>
            </a:r>
            <a:r>
              <a:rPr lang="en-US" dirty="0" smtClean="0"/>
              <a:t> </a:t>
            </a:r>
          </a:p>
          <a:p>
            <a:endParaRPr lang="en-US" dirty="0" smtClean="0"/>
          </a:p>
          <a:p>
            <a:r>
              <a:rPr lang="en-US" dirty="0" smtClean="0"/>
              <a:t>The following has been added to the bottom of the code fragment above. </a:t>
            </a:r>
          </a:p>
          <a:p>
            <a:endParaRPr lang="en-US" dirty="0" smtClean="0"/>
          </a:p>
          <a:p>
            <a:r>
              <a:rPr lang="en-US" dirty="0" smtClean="0"/>
              <a:t>print "Biggest dimension is " &amp; </a:t>
            </a:r>
            <a:r>
              <a:rPr lang="en-US" dirty="0" err="1" smtClean="0"/>
              <a:t>biggest_dimension</a:t>
            </a:r>
            <a:r>
              <a:rPr lang="en-US" dirty="0" smtClean="0"/>
              <a:t> print "Width: " &amp; width print "Length: " &amp; length </a:t>
            </a:r>
          </a:p>
          <a:p>
            <a:endParaRPr lang="en-US" dirty="0" smtClean="0"/>
          </a:p>
          <a:p>
            <a:r>
              <a:rPr lang="en-US" dirty="0" smtClean="0"/>
              <a:t>How many more test cases are required? </a:t>
            </a:r>
          </a:p>
          <a:p>
            <a:endParaRPr lang="en-US" dirty="0" smtClean="0"/>
          </a:p>
          <a:p>
            <a:pPr marL="228600" indent="-228600">
              <a:buAutoNum type="alphaUcPeriod"/>
            </a:pPr>
            <a:r>
              <a:rPr lang="en-US" dirty="0" smtClean="0"/>
              <a:t>One more test case will be required for 100 % decision coverage. </a:t>
            </a:r>
          </a:p>
          <a:p>
            <a:pPr marL="228600" indent="-228600">
              <a:buAutoNum type="alphaUcPeriod"/>
            </a:pPr>
            <a:r>
              <a:rPr lang="en-US" dirty="0" smtClean="0"/>
              <a:t>Two more test cases will be required for 100 % statement coverage, one of which will be used to provide 100% decision coverage. </a:t>
            </a:r>
          </a:p>
          <a:p>
            <a:pPr marL="228600" indent="-228600">
              <a:buAutoNum type="alphaUcPeriod"/>
            </a:pPr>
            <a:r>
              <a:rPr lang="en-US" dirty="0" smtClean="0"/>
              <a:t>None, existing test cases can be used. </a:t>
            </a:r>
          </a:p>
          <a:p>
            <a:pPr marL="228600" indent="-228600">
              <a:buAutoNum type="alphaUcPeriod"/>
            </a:pPr>
            <a:r>
              <a:rPr lang="en-US" dirty="0" smtClean="0"/>
              <a:t>One more test case will be required for 100" statement coverage.</a:t>
            </a:r>
          </a:p>
          <a:p>
            <a:pPr marL="228600" indent="-228600">
              <a:buNone/>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5</a:t>
            </a:r>
          </a:p>
          <a:p>
            <a:endParaRPr lang="ru-RU" dirty="0" smtClean="0"/>
          </a:p>
          <a:p>
            <a:r>
              <a:rPr lang="en-US" dirty="0" smtClean="0"/>
              <a:t>A thermometer measures temperature in whole degrees only. </a:t>
            </a:r>
          </a:p>
          <a:p>
            <a:r>
              <a:rPr lang="en-US" dirty="0" smtClean="0"/>
              <a:t>If the temperature falls below 18 degrees, the heating is switched off. </a:t>
            </a:r>
          </a:p>
          <a:p>
            <a:r>
              <a:rPr lang="en-US" dirty="0" smtClean="0"/>
              <a:t>It is switched on again when the temperature reaches 21 degrees. </a:t>
            </a:r>
          </a:p>
          <a:p>
            <a:endParaRPr lang="en-US" dirty="0" smtClean="0"/>
          </a:p>
          <a:p>
            <a:r>
              <a:rPr lang="en-US" dirty="0" smtClean="0"/>
              <a:t>What are the best values in degrees to cover all equivalence partitions? </a:t>
            </a:r>
          </a:p>
          <a:p>
            <a:endParaRPr lang="en-US" dirty="0" smtClean="0"/>
          </a:p>
          <a:p>
            <a:pPr marL="228600" indent="-228600">
              <a:buAutoNum type="alphaUcPeriod"/>
            </a:pPr>
            <a:r>
              <a:rPr lang="en-US" dirty="0" smtClean="0"/>
              <a:t>15, 19 and 25. </a:t>
            </a:r>
          </a:p>
          <a:p>
            <a:pPr marL="228600" indent="-228600">
              <a:buAutoNum type="alphaUcPeriod"/>
            </a:pPr>
            <a:r>
              <a:rPr lang="en-US" dirty="0" smtClean="0"/>
              <a:t>17, 18 and19. </a:t>
            </a:r>
          </a:p>
          <a:p>
            <a:pPr marL="228600" indent="-228600">
              <a:buAutoNum type="alphaUcPeriod"/>
            </a:pPr>
            <a:r>
              <a:rPr lang="en-US" dirty="0" smtClean="0"/>
              <a:t>18, 20 and22. </a:t>
            </a:r>
          </a:p>
          <a:p>
            <a:pPr marL="228600" indent="-228600">
              <a:buAutoNum type="alphaUcPeriod"/>
            </a:pPr>
            <a:r>
              <a:rPr lang="en-US" dirty="0" smtClean="0"/>
              <a:t>16, 26 and 32. </a:t>
            </a:r>
          </a:p>
          <a:p>
            <a:pPr marL="228600" indent="-228600">
              <a:buAutoNum type="alphaUcPeriod"/>
            </a:pPr>
            <a:endParaRPr lang="en-US"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pPr marL="228600" indent="-228600">
              <a:buNone/>
            </a:pPr>
            <a:endParaRPr lang="en-US"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dirty="0" smtClean="0"/>
              <a:t>Question 6</a:t>
            </a:r>
            <a:endParaRPr lang="ru-RU" dirty="0" smtClean="0"/>
          </a:p>
          <a:p>
            <a:pPr marL="228600" indent="-228600">
              <a:buNone/>
            </a:pPr>
            <a:endParaRPr lang="en-US" dirty="0" smtClean="0"/>
          </a:p>
          <a:p>
            <a:pPr marL="228600" indent="-228600">
              <a:buNone/>
            </a:pPr>
            <a:r>
              <a:rPr lang="en-US" dirty="0" smtClean="0"/>
              <a:t>Which of the following is TRUE? </a:t>
            </a:r>
          </a:p>
          <a:p>
            <a:pPr marL="228600" indent="-228600">
              <a:buNone/>
            </a:pPr>
            <a:endParaRPr lang="en-US" dirty="0" smtClean="0"/>
          </a:p>
          <a:p>
            <a:pPr marL="228600" indent="-228600">
              <a:buAutoNum type="alphaUcPeriod"/>
            </a:pPr>
            <a:r>
              <a:rPr lang="en-US" dirty="0" smtClean="0"/>
              <a:t>Confirmation testing is testing fixes to a set of defects and Regression testing is testing to establish whether any defects have been introduced as a result of changes. </a:t>
            </a:r>
          </a:p>
          <a:p>
            <a:pPr marL="228600" indent="-228600">
              <a:buAutoNum type="alphaUcPeriod"/>
            </a:pPr>
            <a:r>
              <a:rPr lang="en-US" dirty="0" smtClean="0"/>
              <a:t>Confirmation testing is testing to establish whether any defects have been introduced as a result of changes and Regression testing is testing fixes to a set of defects. </a:t>
            </a:r>
          </a:p>
          <a:p>
            <a:pPr marL="228600" indent="-228600">
              <a:buAutoNum type="alphaUcPeriod"/>
            </a:pPr>
            <a:r>
              <a:rPr lang="en-US" dirty="0" smtClean="0"/>
              <a:t>Confirmation testing and Regression testing are both testing to establish whether any defects have been introduced as a result of changes. </a:t>
            </a:r>
          </a:p>
          <a:p>
            <a:pPr marL="228600" indent="-228600">
              <a:buAutoNum type="alphaUcPeriod"/>
            </a:pPr>
            <a:r>
              <a:rPr lang="en-US" dirty="0" smtClean="0"/>
              <a:t>Confirmation testing and Regression testing are both testing fixes to a set of defects.</a:t>
            </a:r>
          </a:p>
          <a:p>
            <a:pPr marL="228600" indent="-228600">
              <a:buNone/>
            </a:pPr>
            <a:endParaRPr lang="en-US"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pPr marL="228600" indent="-228600">
              <a:buNone/>
            </a:pPr>
            <a:endParaRPr lang="en-US"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dirty="0" smtClean="0"/>
              <a:t>Question 7</a:t>
            </a:r>
            <a:endParaRPr lang="ru-RU" dirty="0" smtClean="0"/>
          </a:p>
          <a:p>
            <a:pPr marL="228600" indent="-228600">
              <a:buNone/>
            </a:pPr>
            <a:endParaRPr lang="en-US" dirty="0" smtClean="0"/>
          </a:p>
          <a:p>
            <a:pPr marL="228600" indent="-228600">
              <a:buNone/>
            </a:pPr>
            <a:r>
              <a:rPr lang="en-US" dirty="0" smtClean="0"/>
              <a:t>Which of the following is MOST characteristic of specification based (black-box) techniques? </a:t>
            </a:r>
          </a:p>
          <a:p>
            <a:pPr marL="228600" indent="-228600">
              <a:buNone/>
            </a:pPr>
            <a:endParaRPr lang="en-US" dirty="0" smtClean="0"/>
          </a:p>
          <a:p>
            <a:pPr marL="228600" indent="-228600">
              <a:buAutoNum type="alphaUcPeriod"/>
            </a:pPr>
            <a:r>
              <a:rPr lang="en-US" dirty="0" smtClean="0"/>
              <a:t>Test cases can be easily automated. </a:t>
            </a:r>
          </a:p>
          <a:p>
            <a:pPr marL="228600" indent="-228600">
              <a:buAutoNum type="alphaUcPeriod"/>
            </a:pPr>
            <a:r>
              <a:rPr lang="en-US" dirty="0" smtClean="0"/>
              <a:t>Test cases are independent of each other. </a:t>
            </a:r>
          </a:p>
          <a:p>
            <a:pPr marL="228600" indent="-228600">
              <a:buAutoNum type="alphaUcPeriod"/>
            </a:pPr>
            <a:r>
              <a:rPr lang="en-US" dirty="0" smtClean="0"/>
              <a:t>Test cases are derived systematically from models of the system. </a:t>
            </a:r>
          </a:p>
          <a:p>
            <a:pPr marL="228600" indent="-228600">
              <a:buAutoNum type="alphaUcPeriod"/>
            </a:pPr>
            <a:r>
              <a:rPr lang="en-US" dirty="0" smtClean="0"/>
              <a:t>Test cases are derived systematically from the delivered code. </a:t>
            </a:r>
            <a:endParaRPr lang="en-US" dirty="0" smtClean="0"/>
          </a:p>
          <a:p>
            <a:pPr marL="228600" indent="-228600">
              <a:buNone/>
            </a:pPr>
            <a:endParaRPr lang="en-US" dirty="0" smtClean="0"/>
          </a:p>
          <a:p>
            <a:pPr marL="228600" indent="-228600">
              <a:buNone/>
            </a:pP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Когда тесты создаются на основе мастерства </a:t>
            </a:r>
            <a:r>
              <a:rPr lang="ru-RU" dirty="0" err="1" smtClean="0"/>
              <a:t>тестировщика</a:t>
            </a:r>
            <a:r>
              <a:rPr lang="ru-RU" dirty="0" smtClean="0"/>
              <a:t>, его интуиции и опыте работы с подобными приложениями или технологиями, это называется </a:t>
            </a:r>
            <a:r>
              <a:rPr lang="ru-RU" b="1" dirty="0" smtClean="0"/>
              <a:t>тестированием, основанным на опыте</a:t>
            </a:r>
            <a:r>
              <a:rPr lang="ru-RU" dirty="0" smtClean="0"/>
              <a:t>. </a:t>
            </a:r>
          </a:p>
          <a:p>
            <a:endParaRPr lang="ru-RU" dirty="0" smtClean="0"/>
          </a:p>
          <a:p>
            <a:r>
              <a:rPr lang="ru-RU" dirty="0" smtClean="0"/>
              <a:t>Данный вид тестирования полезен как дополнение более систематических методов для разработки специальных тестов, не всегда очевидных при использовании более формальных методик, особенно когда используется после таких методик. </a:t>
            </a:r>
          </a:p>
          <a:p>
            <a:r>
              <a:rPr lang="ru-RU" dirty="0" smtClean="0"/>
              <a:t>Однако полезность этого метода может сильно варьироваться в зависимости от опыта </a:t>
            </a:r>
            <a:r>
              <a:rPr lang="ru-RU" dirty="0" err="1" smtClean="0"/>
              <a:t>тестировщика</a:t>
            </a:r>
            <a:r>
              <a:rPr lang="ru-RU" dirty="0" smtClean="0"/>
              <a:t>. </a:t>
            </a:r>
          </a:p>
          <a:p>
            <a:endParaRPr lang="ru-RU" dirty="0" smtClean="0"/>
          </a:p>
          <a:p>
            <a:r>
              <a:rPr lang="ru-RU" dirty="0" smtClean="0"/>
              <a:t>Наиболее часто используемым методом, основанным на опыте, является </a:t>
            </a:r>
            <a:r>
              <a:rPr lang="ru-RU" b="1" dirty="0" smtClean="0"/>
              <a:t>предположение об ошибках</a:t>
            </a:r>
            <a:r>
              <a:rPr lang="ru-RU" dirty="0" smtClean="0"/>
              <a:t>. </a:t>
            </a:r>
          </a:p>
          <a:p>
            <a:r>
              <a:rPr lang="ru-RU" dirty="0" smtClean="0"/>
              <a:t>Зачастую </a:t>
            </a:r>
            <a:r>
              <a:rPr lang="ru-RU" dirty="0" err="1" smtClean="0"/>
              <a:t>тестировщики</a:t>
            </a:r>
            <a:r>
              <a:rPr lang="ru-RU" dirty="0" smtClean="0"/>
              <a:t> ожидают дефекты, исходя из своего опыта. Организованным подходом к предположению об ошибках является создание списка возможных дефектов и разработка тестов для атаки этих дефектов. Данный подход называется атакой, или </a:t>
            </a:r>
            <a:r>
              <a:rPr lang="ru-RU" b="1" dirty="0" smtClean="0"/>
              <a:t>атакой на недочеты</a:t>
            </a:r>
            <a:r>
              <a:rPr lang="ru-RU" dirty="0" smtClean="0"/>
              <a:t>. </a:t>
            </a:r>
          </a:p>
          <a:p>
            <a:r>
              <a:rPr lang="ru-RU" dirty="0" smtClean="0"/>
              <a:t>Списки дефектов и отказов могут быть созданы на основе опыта, доступной информации о дефектах и отказах и общего представления о том, почему программное обеспечение может отказать. </a:t>
            </a:r>
          </a:p>
          <a:p>
            <a:endParaRPr lang="ru-RU" dirty="0" smtClean="0"/>
          </a:p>
          <a:p>
            <a:r>
              <a:rPr lang="ru-RU" b="1" dirty="0" smtClean="0"/>
              <a:t>Исследовательское тестирование </a:t>
            </a:r>
            <a:r>
              <a:rPr lang="ru-RU" dirty="0" smtClean="0"/>
              <a:t>- это параллельная разработка тестов, их выполнение, протоколирование тестирования и изучение, основанные на концепции тестирования, включающей в себя цели тестирования, и проводимые в определенных временных рамках. </a:t>
            </a:r>
          </a:p>
          <a:p>
            <a:r>
              <a:rPr lang="ru-RU" dirty="0" smtClean="0"/>
              <a:t>Данный подход наиболее полезен при наличии неполных или неактуальных спецификаций и жестких временных ограничений, или при усилении или дополнении более формального тестирования. Он может служить проверкой процесса тестирования для уверенности в том, что наиболее важные дефекты обнаружены.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https://ru.wikipedia.org/wiki/%D0%AD%D0%BB%D0%B5%D0%BC%D0%B5%D0%BD%D1%82_%D0%B8%D0%BD%D1%82%D0%B5%D1%80%D1%84%D0%B5%D0%B9%D1%81%D0%B0</a:t>
            </a:r>
          </a:p>
          <a:p>
            <a:endParaRPr lang="en-US" dirty="0" smtClean="0"/>
          </a:p>
          <a:p>
            <a:r>
              <a:rPr lang="ru-RU" dirty="0" smtClean="0"/>
              <a:t>Когда тестируешь </a:t>
            </a:r>
            <a:r>
              <a:rPr lang="en-US" dirty="0" smtClean="0"/>
              <a:t>UI</a:t>
            </a:r>
            <a:r>
              <a:rPr lang="ru-RU" dirty="0" smtClean="0"/>
              <a:t> надо проверять следующее:</a:t>
            </a:r>
          </a:p>
          <a:p>
            <a:pPr marL="228600" indent="-228600">
              <a:buAutoNum type="arabicParenR"/>
            </a:pPr>
            <a:r>
              <a:rPr lang="ru-RU" dirty="0" smtClean="0"/>
              <a:t>Что произойдет, когда просто нажать</a:t>
            </a:r>
            <a:r>
              <a:rPr lang="ru-RU" baseline="0" dirty="0" smtClean="0"/>
              <a:t> </a:t>
            </a:r>
            <a:r>
              <a:rPr lang="en-US" baseline="0" dirty="0" smtClean="0"/>
              <a:t>Enter</a:t>
            </a:r>
            <a:r>
              <a:rPr lang="ru-RU" baseline="0" dirty="0" smtClean="0"/>
              <a:t>. Ничего или сработает какая-то кнопка. </a:t>
            </a:r>
          </a:p>
          <a:p>
            <a:pPr marL="228600" indent="-228600">
              <a:buAutoNum type="arabicParenR"/>
            </a:pPr>
            <a:r>
              <a:rPr lang="ru-RU" baseline="0" dirty="0" smtClean="0"/>
              <a:t>Иногда бывает, что по </a:t>
            </a:r>
            <a:r>
              <a:rPr lang="en-US" baseline="0" dirty="0" smtClean="0"/>
              <a:t>double-click</a:t>
            </a:r>
            <a:r>
              <a:rPr lang="ru-RU" baseline="0" dirty="0" smtClean="0"/>
              <a:t> добавляются элементы из одной стороны списка в другую.</a:t>
            </a:r>
          </a:p>
          <a:p>
            <a:pPr marL="228600" indent="-228600">
              <a:buAutoNum type="arabicParenR"/>
            </a:pPr>
            <a:r>
              <a:rPr lang="ru-RU" baseline="0" dirty="0" smtClean="0"/>
              <a:t>Проверить, что табуляция работает логичным образом. То есть, когда нажимаешь </a:t>
            </a:r>
            <a:r>
              <a:rPr lang="en-US" baseline="0" dirty="0" smtClean="0"/>
              <a:t>Tab</a:t>
            </a:r>
            <a:r>
              <a:rPr lang="ru-RU" baseline="0" dirty="0" smtClean="0"/>
              <a:t>, то фокус переходит от одного </a:t>
            </a:r>
            <a:r>
              <a:rPr lang="en-US" baseline="0" dirty="0" smtClean="0"/>
              <a:t>UI</a:t>
            </a:r>
            <a:r>
              <a:rPr lang="ru-RU" baseline="0" dirty="0" smtClean="0"/>
              <a:t> элемента на другой, а порядок обхода всех элементов на форме или на </a:t>
            </a:r>
            <a:r>
              <a:rPr lang="en-US" baseline="0" dirty="0" smtClean="0"/>
              <a:t>web-</a:t>
            </a:r>
            <a:r>
              <a:rPr lang="ru-RU" baseline="0" dirty="0" smtClean="0"/>
              <a:t>странице логичный.</a:t>
            </a:r>
          </a:p>
          <a:p>
            <a:pPr marL="228600" indent="-228600">
              <a:buAutoNum type="arabicParenR"/>
            </a:pPr>
            <a:r>
              <a:rPr lang="ru-RU" dirty="0" smtClean="0"/>
              <a:t>Например,</a:t>
            </a:r>
            <a:r>
              <a:rPr lang="ru-RU" baseline="0" dirty="0" smtClean="0"/>
              <a:t> если речь идет о </a:t>
            </a:r>
            <a:r>
              <a:rPr lang="en-US" baseline="0" dirty="0" smtClean="0"/>
              <a:t>radio button</a:t>
            </a:r>
            <a:r>
              <a:rPr lang="ru-RU" baseline="0" dirty="0" smtClean="0"/>
              <a:t>, то при ее отображении должно быть что-то выбрано. Не может быть такого, что у радио кнопки ничего не выбрано.</a:t>
            </a:r>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29-Jan-15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29-Jan-15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29-Jan-15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29-Jan-15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29-Jan-15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mailto:kinnao@ua.f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971600" y="2276872"/>
            <a:ext cx="6736432" cy="2246769"/>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Experience-based Techniques</a:t>
            </a:r>
          </a:p>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a:t>
            </a:r>
            <a:r>
              <a:rPr lang="en-US" sz="3500" dirty="0" smtClean="0">
                <a:solidFill>
                  <a:schemeClr val="tx1">
                    <a:lumMod val="65000"/>
                    <a:lumOff val="35000"/>
                  </a:schemeClr>
                </a:solidFill>
                <a:effectLst>
                  <a:outerShdw blurRad="38100" dist="38100" dir="2700000" algn="tl">
                    <a:srgbClr val="000000">
                      <a:alpha val="43137"/>
                    </a:srgbClr>
                  </a:outerShdw>
                </a:effectLst>
              </a:rPr>
              <a:t>E</a:t>
            </a:r>
            <a:r>
              <a:rPr lang="en-US" sz="3500" dirty="0" smtClean="0">
                <a:solidFill>
                  <a:schemeClr val="tx1">
                    <a:lumMod val="65000"/>
                    <a:lumOff val="35000"/>
                  </a:schemeClr>
                </a:solidFill>
                <a:effectLst>
                  <a:outerShdw blurRad="38100" dist="38100" dir="2700000" algn="tl">
                    <a:srgbClr val="000000">
                      <a:alpha val="43137"/>
                    </a:srgbClr>
                  </a:outerShdw>
                </a:effectLst>
              </a:rPr>
              <a:t>lements</a:t>
            </a:r>
          </a:p>
          <a:p>
            <a:pPr algn="r"/>
            <a:r>
              <a:rPr lang="en-US" sz="3500" dirty="0" smtClean="0">
                <a:solidFill>
                  <a:schemeClr val="tx1">
                    <a:lumMod val="65000"/>
                    <a:lumOff val="35000"/>
                  </a:schemeClr>
                </a:solidFill>
                <a:effectLst>
                  <a:outerShdw blurRad="38100" dist="38100" dir="2700000" algn="tl">
                    <a:srgbClr val="000000">
                      <a:alpha val="43137"/>
                    </a:srgbClr>
                  </a:outerShdw>
                </a:effectLst>
              </a:rPr>
              <a:t>S</a:t>
            </a:r>
            <a:r>
              <a:rPr lang="en-US" sz="3500" dirty="0" smtClean="0">
                <a:solidFill>
                  <a:schemeClr val="tx1">
                    <a:lumMod val="65000"/>
                    <a:lumOff val="35000"/>
                  </a:schemeClr>
                </a:solidFill>
                <a:effectLst>
                  <a:outerShdw blurRad="38100" dist="38100" dir="2700000" algn="tl">
                    <a:srgbClr val="000000">
                      <a:alpha val="43137"/>
                    </a:srgbClr>
                  </a:outerShdw>
                </a:effectLst>
              </a:rPr>
              <a:t>oftware</a:t>
            </a:r>
            <a:r>
              <a:rPr lang="en-US" sz="3500" dirty="0" smtClean="0">
                <a:solidFill>
                  <a:schemeClr val="tx1">
                    <a:lumMod val="65000"/>
                    <a:lumOff val="35000"/>
                  </a:schemeClr>
                </a:solidFill>
                <a:effectLst>
                  <a:outerShdw blurRad="38100" dist="38100" dir="2700000" algn="tl">
                    <a:srgbClr val="000000">
                      <a:alpha val="43137"/>
                    </a:srgbClr>
                  </a:outerShdw>
                </a:effectLst>
              </a:rPr>
              <a:t> Versioning</a:t>
            </a:r>
          </a:p>
          <a:p>
            <a:pPr algn="r"/>
            <a:r>
              <a:rPr lang="en-US" sz="3500" dirty="0" smtClean="0">
                <a:solidFill>
                  <a:schemeClr val="tx1">
                    <a:lumMod val="65000"/>
                    <a:lumOff val="35000"/>
                  </a:schemeClr>
                </a:solidFill>
                <a:effectLst>
                  <a:outerShdw blurRad="38100" dist="38100" dir="2700000" algn="tl">
                    <a:srgbClr val="000000">
                      <a:alpha val="43137"/>
                    </a:srgbClr>
                  </a:outerShdw>
                </a:effectLst>
              </a:rPr>
              <a:t>Version Control System </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Main Menu or Menu Bar</a:t>
            </a:r>
          </a:p>
        </p:txBody>
      </p:sp>
      <p:sp>
        <p:nvSpPr>
          <p:cNvPr id="13" name="Rectangle 6"/>
          <p:cNvSpPr/>
          <p:nvPr/>
        </p:nvSpPr>
        <p:spPr>
          <a:xfrm>
            <a:off x="611560" y="3356992"/>
            <a:ext cx="7560963" cy="369332"/>
          </a:xfrm>
          <a:prstGeom prst="rect">
            <a:avLst/>
          </a:prstGeom>
        </p:spPr>
        <p:txBody>
          <a:bodyPr wrap="square">
            <a:spAutoFit/>
          </a:bodyPr>
          <a:lstStyle/>
          <a:p>
            <a:r>
              <a:rPr lang="en-US" b="1" u="sng" dirty="0" smtClean="0"/>
              <a:t>Popup Menu</a:t>
            </a:r>
          </a:p>
        </p:txBody>
      </p:sp>
      <p:pic>
        <p:nvPicPr>
          <p:cNvPr id="10" name="Рисунок 9" descr="main menu.jpg"/>
          <p:cNvPicPr>
            <a:picLocks noChangeAspect="1"/>
          </p:cNvPicPr>
          <p:nvPr/>
        </p:nvPicPr>
        <p:blipFill>
          <a:blip r:embed="rId3" cstate="print"/>
          <a:stretch>
            <a:fillRect/>
          </a:stretch>
        </p:blipFill>
        <p:spPr>
          <a:xfrm>
            <a:off x="971600" y="1556792"/>
            <a:ext cx="2762250" cy="1657350"/>
          </a:xfrm>
          <a:prstGeom prst="rect">
            <a:avLst/>
          </a:prstGeom>
        </p:spPr>
      </p:pic>
      <p:pic>
        <p:nvPicPr>
          <p:cNvPr id="11" name="Рисунок 10" descr="popup menu.jpg"/>
          <p:cNvPicPr>
            <a:picLocks noChangeAspect="1"/>
          </p:cNvPicPr>
          <p:nvPr/>
        </p:nvPicPr>
        <p:blipFill>
          <a:blip r:embed="rId4" cstate="print"/>
          <a:stretch>
            <a:fillRect/>
          </a:stretch>
        </p:blipFill>
        <p:spPr>
          <a:xfrm>
            <a:off x="971600" y="3789040"/>
            <a:ext cx="2736304" cy="2372977"/>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Pull Down Menu</a:t>
            </a:r>
          </a:p>
        </p:txBody>
      </p:sp>
      <p:sp>
        <p:nvSpPr>
          <p:cNvPr id="13" name="Rectangle 6"/>
          <p:cNvSpPr/>
          <p:nvPr/>
        </p:nvSpPr>
        <p:spPr>
          <a:xfrm>
            <a:off x="611560" y="3356992"/>
            <a:ext cx="7560963" cy="369332"/>
          </a:xfrm>
          <a:prstGeom prst="rect">
            <a:avLst/>
          </a:prstGeom>
        </p:spPr>
        <p:txBody>
          <a:bodyPr wrap="square">
            <a:spAutoFit/>
          </a:bodyPr>
          <a:lstStyle/>
          <a:p>
            <a:r>
              <a:rPr lang="en-US" b="1" u="sng" dirty="0" smtClean="0"/>
              <a:t>Tab</a:t>
            </a:r>
            <a:endParaRPr lang="en-US" b="1" u="sng" dirty="0" smtClean="0"/>
          </a:p>
        </p:txBody>
      </p:sp>
      <p:pic>
        <p:nvPicPr>
          <p:cNvPr id="8" name="Рисунок 7" descr="pull down menu.jpg"/>
          <p:cNvPicPr>
            <a:picLocks noChangeAspect="1"/>
          </p:cNvPicPr>
          <p:nvPr/>
        </p:nvPicPr>
        <p:blipFill>
          <a:blip r:embed="rId3" cstate="print"/>
          <a:stretch>
            <a:fillRect/>
          </a:stretch>
        </p:blipFill>
        <p:spPr>
          <a:xfrm>
            <a:off x="1043608" y="1628800"/>
            <a:ext cx="2962275" cy="1543050"/>
          </a:xfrm>
          <a:prstGeom prst="rect">
            <a:avLst/>
          </a:prstGeom>
        </p:spPr>
      </p:pic>
      <p:pic>
        <p:nvPicPr>
          <p:cNvPr id="9" name="Рисунок 8" descr="tab.jpg"/>
          <p:cNvPicPr>
            <a:picLocks noChangeAspect="1"/>
          </p:cNvPicPr>
          <p:nvPr/>
        </p:nvPicPr>
        <p:blipFill>
          <a:blip r:embed="rId4" cstate="print"/>
          <a:stretch>
            <a:fillRect/>
          </a:stretch>
        </p:blipFill>
        <p:spPr>
          <a:xfrm>
            <a:off x="829834" y="3933056"/>
            <a:ext cx="3827676" cy="1944216"/>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Toolbar</a:t>
            </a:r>
          </a:p>
        </p:txBody>
      </p:sp>
      <p:sp>
        <p:nvSpPr>
          <p:cNvPr id="13" name="Rectangle 6"/>
          <p:cNvSpPr/>
          <p:nvPr/>
        </p:nvSpPr>
        <p:spPr>
          <a:xfrm>
            <a:off x="611560" y="3356992"/>
            <a:ext cx="7560963" cy="369332"/>
          </a:xfrm>
          <a:prstGeom prst="rect">
            <a:avLst/>
          </a:prstGeom>
        </p:spPr>
        <p:txBody>
          <a:bodyPr wrap="square">
            <a:spAutoFit/>
          </a:bodyPr>
          <a:lstStyle/>
          <a:p>
            <a:r>
              <a:rPr lang="en-US" b="1" u="sng" dirty="0" smtClean="0"/>
              <a:t>Scrollbar</a:t>
            </a:r>
            <a:endParaRPr lang="en-US" b="1" u="sng" dirty="0" smtClean="0"/>
          </a:p>
        </p:txBody>
      </p:sp>
      <p:pic>
        <p:nvPicPr>
          <p:cNvPr id="10" name="Рисунок 9" descr="toolbar.jpg"/>
          <p:cNvPicPr>
            <a:picLocks noChangeAspect="1"/>
          </p:cNvPicPr>
          <p:nvPr/>
        </p:nvPicPr>
        <p:blipFill>
          <a:blip r:embed="rId3" cstate="print"/>
          <a:stretch>
            <a:fillRect/>
          </a:stretch>
        </p:blipFill>
        <p:spPr>
          <a:xfrm>
            <a:off x="971600" y="1628799"/>
            <a:ext cx="4104456" cy="1742007"/>
          </a:xfrm>
          <a:prstGeom prst="rect">
            <a:avLst/>
          </a:prstGeom>
        </p:spPr>
      </p:pic>
      <p:pic>
        <p:nvPicPr>
          <p:cNvPr id="11" name="Рисунок 10" descr="scrool.jpg"/>
          <p:cNvPicPr>
            <a:picLocks noChangeAspect="1"/>
          </p:cNvPicPr>
          <p:nvPr/>
        </p:nvPicPr>
        <p:blipFill>
          <a:blip r:embed="rId4" cstate="print"/>
          <a:stretch>
            <a:fillRect/>
          </a:stretch>
        </p:blipFill>
        <p:spPr>
          <a:xfrm>
            <a:off x="971599" y="3789040"/>
            <a:ext cx="4325847" cy="2232248"/>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Tooltip</a:t>
            </a:r>
          </a:p>
        </p:txBody>
      </p:sp>
      <p:sp>
        <p:nvSpPr>
          <p:cNvPr id="13" name="Rectangle 6"/>
          <p:cNvSpPr/>
          <p:nvPr/>
        </p:nvSpPr>
        <p:spPr>
          <a:xfrm>
            <a:off x="611560" y="3635732"/>
            <a:ext cx="7560963" cy="369332"/>
          </a:xfrm>
          <a:prstGeom prst="rect">
            <a:avLst/>
          </a:prstGeom>
        </p:spPr>
        <p:txBody>
          <a:bodyPr wrap="square">
            <a:spAutoFit/>
          </a:bodyPr>
          <a:lstStyle/>
          <a:p>
            <a:r>
              <a:rPr lang="en-US" b="1" u="sng" dirty="0" smtClean="0"/>
              <a:t>Check List</a:t>
            </a:r>
          </a:p>
        </p:txBody>
      </p:sp>
      <p:pic>
        <p:nvPicPr>
          <p:cNvPr id="8" name="Рисунок 7" descr="check list.png"/>
          <p:cNvPicPr>
            <a:picLocks noChangeAspect="1"/>
          </p:cNvPicPr>
          <p:nvPr/>
        </p:nvPicPr>
        <p:blipFill>
          <a:blip r:embed="rId3" cstate="print"/>
          <a:stretch>
            <a:fillRect/>
          </a:stretch>
        </p:blipFill>
        <p:spPr>
          <a:xfrm>
            <a:off x="1115616" y="4077072"/>
            <a:ext cx="2095500" cy="2181225"/>
          </a:xfrm>
          <a:prstGeom prst="rect">
            <a:avLst/>
          </a:prstGeom>
        </p:spPr>
      </p:pic>
      <p:pic>
        <p:nvPicPr>
          <p:cNvPr id="9" name="Рисунок 8" descr="tooltip.jpg"/>
          <p:cNvPicPr>
            <a:picLocks noChangeAspect="1"/>
          </p:cNvPicPr>
          <p:nvPr/>
        </p:nvPicPr>
        <p:blipFill>
          <a:blip r:embed="rId4" cstate="print"/>
          <a:stretch>
            <a:fillRect/>
          </a:stretch>
        </p:blipFill>
        <p:spPr>
          <a:xfrm>
            <a:off x="1043608" y="1628800"/>
            <a:ext cx="2317089" cy="1872208"/>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Date Picker</a:t>
            </a:r>
          </a:p>
        </p:txBody>
      </p:sp>
      <p:sp>
        <p:nvSpPr>
          <p:cNvPr id="13" name="Rectangle 6"/>
          <p:cNvSpPr/>
          <p:nvPr/>
        </p:nvSpPr>
        <p:spPr>
          <a:xfrm>
            <a:off x="611560" y="3419708"/>
            <a:ext cx="7560963" cy="369332"/>
          </a:xfrm>
          <a:prstGeom prst="rect">
            <a:avLst/>
          </a:prstGeom>
        </p:spPr>
        <p:txBody>
          <a:bodyPr wrap="square">
            <a:spAutoFit/>
          </a:bodyPr>
          <a:lstStyle/>
          <a:p>
            <a:r>
              <a:rPr lang="en-US" b="1" u="sng" dirty="0" smtClean="0"/>
              <a:t>Wizard</a:t>
            </a:r>
            <a:endParaRPr lang="en-US" b="1" u="sng" dirty="0" smtClean="0"/>
          </a:p>
        </p:txBody>
      </p:sp>
      <p:pic>
        <p:nvPicPr>
          <p:cNvPr id="5" name="Рисунок 4" descr="data picker.jpg"/>
          <p:cNvPicPr>
            <a:picLocks noChangeAspect="1"/>
          </p:cNvPicPr>
          <p:nvPr/>
        </p:nvPicPr>
        <p:blipFill>
          <a:blip r:embed="rId3" cstate="print"/>
          <a:stretch>
            <a:fillRect/>
          </a:stretch>
        </p:blipFill>
        <p:spPr>
          <a:xfrm>
            <a:off x="899592" y="1628800"/>
            <a:ext cx="2552700" cy="1790700"/>
          </a:xfrm>
          <a:prstGeom prst="rect">
            <a:avLst/>
          </a:prstGeom>
        </p:spPr>
      </p:pic>
      <p:pic>
        <p:nvPicPr>
          <p:cNvPr id="6" name="Рисунок 5" descr="wizard.jpg"/>
          <p:cNvPicPr>
            <a:picLocks noChangeAspect="1"/>
          </p:cNvPicPr>
          <p:nvPr/>
        </p:nvPicPr>
        <p:blipFill>
          <a:blip r:embed="rId4" cstate="print"/>
          <a:stretch>
            <a:fillRect/>
          </a:stretch>
        </p:blipFill>
        <p:spPr>
          <a:xfrm>
            <a:off x="899592" y="3933056"/>
            <a:ext cx="2324100" cy="1971675"/>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8291264" cy="630942"/>
          </a:xfrm>
          <a:prstGeom prst="rect">
            <a:avLst/>
          </a:prstGeom>
          <a:noFill/>
        </p:spPr>
        <p:txBody>
          <a:bodyPr wrap="squar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Software Versioning</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20" name="Прямоугольник 19"/>
          <p:cNvSpPr/>
          <p:nvPr/>
        </p:nvSpPr>
        <p:spPr>
          <a:xfrm>
            <a:off x="683568" y="1556792"/>
            <a:ext cx="7704856" cy="3693319"/>
          </a:xfrm>
          <a:prstGeom prst="rect">
            <a:avLst/>
          </a:prstGeom>
        </p:spPr>
        <p:txBody>
          <a:bodyPr wrap="square">
            <a:spAutoFit/>
          </a:bodyPr>
          <a:lstStyle/>
          <a:p>
            <a:r>
              <a:rPr lang="en-US" b="1" u="sng" dirty="0" smtClean="0"/>
              <a:t>Software versioning</a:t>
            </a:r>
            <a:r>
              <a:rPr lang="en-US" dirty="0" smtClean="0"/>
              <a:t> is the process of assigning either unique version names or unique version numbers to unique states </a:t>
            </a:r>
            <a:r>
              <a:rPr lang="en-US" dirty="0" smtClean="0"/>
              <a:t>of computer software.</a:t>
            </a:r>
          </a:p>
          <a:p>
            <a:r>
              <a:rPr lang="en-US" dirty="0" smtClean="0"/>
              <a:t>A variety of version numbering schemes </a:t>
            </a:r>
            <a:r>
              <a:rPr lang="en-US" dirty="0" smtClean="0"/>
              <a:t>exist in IT.</a:t>
            </a:r>
          </a:p>
          <a:p>
            <a:endParaRPr lang="en-US" dirty="0" smtClean="0"/>
          </a:p>
          <a:p>
            <a:r>
              <a:rPr lang="en-US" b="1" u="sng" dirty="0" smtClean="0"/>
              <a:t>Semantic versioning </a:t>
            </a:r>
            <a:r>
              <a:rPr lang="en-US" dirty="0" smtClean="0"/>
              <a:t>is </a:t>
            </a:r>
            <a:r>
              <a:rPr lang="en-US" dirty="0" smtClean="0"/>
              <a:t>a formal convention for specifying compatibility using a three-part version number: major version; minor version; and patch</a:t>
            </a:r>
            <a:r>
              <a:rPr lang="en-US" dirty="0" smtClean="0"/>
              <a:t>.</a:t>
            </a:r>
          </a:p>
          <a:p>
            <a:endParaRPr lang="en-US" dirty="0" smtClean="0"/>
          </a:p>
          <a:p>
            <a:r>
              <a:rPr lang="en-US" b="1" u="sng" dirty="0" smtClean="0"/>
              <a:t>Given a version number MAJOR.MINOR.PATCH, increment the:</a:t>
            </a:r>
          </a:p>
          <a:p>
            <a:endParaRPr lang="en-US" dirty="0" smtClean="0"/>
          </a:p>
          <a:p>
            <a:pPr lvl="1">
              <a:buFont typeface="Wingdings" pitchFamily="2" charset="2"/>
              <a:buChar char="Ø"/>
            </a:pPr>
            <a:r>
              <a:rPr lang="en-US" dirty="0" smtClean="0"/>
              <a:t>MAJOR </a:t>
            </a:r>
            <a:r>
              <a:rPr lang="en-US" dirty="0" smtClean="0"/>
              <a:t>version when you make incompatible API </a:t>
            </a:r>
            <a:r>
              <a:rPr lang="en-US" dirty="0" smtClean="0"/>
              <a:t>changes</a:t>
            </a:r>
            <a:endParaRPr lang="en-US" dirty="0" smtClean="0"/>
          </a:p>
          <a:p>
            <a:pPr lvl="1">
              <a:buFont typeface="Wingdings" pitchFamily="2" charset="2"/>
              <a:buChar char="Ø"/>
            </a:pPr>
            <a:r>
              <a:rPr lang="en-US" dirty="0" smtClean="0"/>
              <a:t>MINOR version when you add functionality in a backwards-compatible </a:t>
            </a:r>
            <a:r>
              <a:rPr lang="en-US" dirty="0" smtClean="0"/>
              <a:t>manner</a:t>
            </a:r>
          </a:p>
          <a:p>
            <a:pPr lvl="1">
              <a:buFont typeface="Wingdings" pitchFamily="2" charset="2"/>
              <a:buChar char="Ø"/>
            </a:pPr>
            <a:r>
              <a:rPr lang="en-US" dirty="0" smtClean="0"/>
              <a:t>P</a:t>
            </a:r>
            <a:r>
              <a:rPr lang="en-US" dirty="0" smtClean="0"/>
              <a:t>ATCH </a:t>
            </a:r>
            <a:r>
              <a:rPr lang="en-US" dirty="0" smtClean="0"/>
              <a:t>version when you make backwards-compatible bug </a:t>
            </a:r>
            <a:r>
              <a:rPr lang="en-US" dirty="0" smtClean="0"/>
              <a:t>fixes</a:t>
            </a:r>
            <a:endParaRPr lang="en-US" dirty="0" smtClean="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8291264" cy="630942"/>
          </a:xfrm>
          <a:prstGeom prst="rect">
            <a:avLst/>
          </a:prstGeom>
          <a:noFill/>
        </p:spPr>
        <p:txBody>
          <a:bodyPr wrap="squar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Version Control System</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20" name="Прямоугольник 19"/>
          <p:cNvSpPr/>
          <p:nvPr/>
        </p:nvSpPr>
        <p:spPr>
          <a:xfrm>
            <a:off x="683568" y="1268760"/>
            <a:ext cx="7704856" cy="4278094"/>
          </a:xfrm>
          <a:prstGeom prst="rect">
            <a:avLst/>
          </a:prstGeom>
        </p:spPr>
        <p:txBody>
          <a:bodyPr wrap="square">
            <a:spAutoFit/>
          </a:bodyPr>
          <a:lstStyle/>
          <a:p>
            <a:r>
              <a:rPr lang="en-US" sz="1600" b="1" u="sng" dirty="0" smtClean="0"/>
              <a:t>Version control system</a:t>
            </a:r>
            <a:r>
              <a:rPr lang="en-US" sz="1600" dirty="0" smtClean="0"/>
              <a:t> – is a software that helps to </a:t>
            </a:r>
            <a:r>
              <a:rPr lang="en-US" sz="1600" dirty="0" smtClean="0"/>
              <a:t>work with </a:t>
            </a:r>
            <a:r>
              <a:rPr lang="en-US" sz="1600" dirty="0" smtClean="0"/>
              <a:t>changeable</a:t>
            </a:r>
            <a:r>
              <a:rPr lang="ru-RU" sz="1600" dirty="0" smtClean="0"/>
              <a:t> </a:t>
            </a:r>
            <a:r>
              <a:rPr lang="en-US" sz="1600" dirty="0" smtClean="0"/>
              <a:t>information.</a:t>
            </a:r>
          </a:p>
          <a:p>
            <a:endParaRPr lang="en-US" sz="1600" dirty="0" smtClean="0"/>
          </a:p>
          <a:p>
            <a:r>
              <a:rPr lang="en-US" sz="1600" dirty="0" smtClean="0"/>
              <a:t>Such systems are often used in software development for</a:t>
            </a:r>
            <a:r>
              <a:rPr lang="ru-RU" sz="1600" dirty="0" smtClean="0"/>
              <a:t> </a:t>
            </a:r>
            <a:r>
              <a:rPr lang="en-US" sz="1600" dirty="0" smtClean="0"/>
              <a:t>source code storing.</a:t>
            </a:r>
          </a:p>
          <a:p>
            <a:r>
              <a:rPr lang="en-US" sz="1600" dirty="0" smtClean="0"/>
              <a:t>Also, </a:t>
            </a:r>
            <a:r>
              <a:rPr lang="en-US" sz="1600" dirty="0" smtClean="0"/>
              <a:t>they are commonly </a:t>
            </a:r>
            <a:r>
              <a:rPr lang="en-US" sz="1600" dirty="0" smtClean="0"/>
              <a:t>used in the </a:t>
            </a:r>
            <a:r>
              <a:rPr lang="en-US" sz="1600" dirty="0" smtClean="0"/>
              <a:t>fields with </a:t>
            </a:r>
            <a:r>
              <a:rPr lang="en-US" sz="1600" dirty="0" smtClean="0"/>
              <a:t>changeable</a:t>
            </a:r>
            <a:r>
              <a:rPr lang="ru-RU" sz="1600" dirty="0" smtClean="0"/>
              <a:t> </a:t>
            </a:r>
            <a:r>
              <a:rPr lang="en-US" sz="1600" dirty="0" smtClean="0"/>
              <a:t>electronic documentation.</a:t>
            </a:r>
          </a:p>
          <a:p>
            <a:endParaRPr lang="en-US" sz="1600" dirty="0" smtClean="0"/>
          </a:p>
          <a:p>
            <a:r>
              <a:rPr lang="en-US" sz="1600" dirty="0" smtClean="0"/>
              <a:t>The </a:t>
            </a:r>
            <a:r>
              <a:rPr lang="en-US" sz="1600" b="1" u="sng" dirty="0" smtClean="0"/>
              <a:t>trunk</a:t>
            </a:r>
            <a:r>
              <a:rPr lang="en-US" sz="1600" dirty="0" smtClean="0"/>
              <a:t> contains the most current development code at all times. This is where you work up to your next major release of code</a:t>
            </a:r>
            <a:r>
              <a:rPr lang="en-US" sz="1600" dirty="0" smtClean="0"/>
              <a:t>.</a:t>
            </a:r>
          </a:p>
          <a:p>
            <a:endParaRPr lang="en-US" sz="1600" dirty="0" smtClean="0"/>
          </a:p>
          <a:p>
            <a:r>
              <a:rPr lang="en-US" sz="1600" dirty="0" smtClean="0"/>
              <a:t>With the </a:t>
            </a:r>
            <a:r>
              <a:rPr lang="en-US" sz="1600" b="1" u="sng" dirty="0" smtClean="0"/>
              <a:t>branches</a:t>
            </a:r>
            <a:r>
              <a:rPr lang="en-US" sz="1600" dirty="0" smtClean="0"/>
              <a:t> directory you can create paths for you code to travel to more specific goals like an upcoming release</a:t>
            </a:r>
            <a:r>
              <a:rPr lang="en-US" sz="1600" dirty="0" smtClean="0"/>
              <a:t>. The </a:t>
            </a:r>
            <a:r>
              <a:rPr lang="en-US" sz="1600" dirty="0" smtClean="0"/>
              <a:t>branches directory contains copies of your trunk at various stages of development</a:t>
            </a:r>
            <a:r>
              <a:rPr lang="en-US" sz="1600" dirty="0" smtClean="0"/>
              <a:t>.</a:t>
            </a:r>
          </a:p>
          <a:p>
            <a:pPr lvl="1">
              <a:buFont typeface="Wingdings" pitchFamily="2" charset="2"/>
              <a:buChar char="Ø"/>
            </a:pPr>
            <a:r>
              <a:rPr lang="en-US" sz="1600" dirty="0" smtClean="0"/>
              <a:t>Release Branches</a:t>
            </a:r>
          </a:p>
          <a:p>
            <a:pPr lvl="1">
              <a:buFont typeface="Wingdings" pitchFamily="2" charset="2"/>
              <a:buChar char="Ø"/>
            </a:pPr>
            <a:r>
              <a:rPr lang="en-US" sz="1600" dirty="0" smtClean="0"/>
              <a:t>Bug fix branches</a:t>
            </a:r>
          </a:p>
          <a:p>
            <a:pPr lvl="1">
              <a:buFont typeface="Wingdings" pitchFamily="2" charset="2"/>
              <a:buChar char="Ø"/>
            </a:pPr>
            <a:r>
              <a:rPr lang="en-US" sz="1600" dirty="0" smtClean="0"/>
              <a:t>Experimental branches</a:t>
            </a:r>
          </a:p>
          <a:p>
            <a:endParaRPr lang="en-US" sz="1600" dirty="0" smtClean="0"/>
          </a:p>
          <a:p>
            <a:r>
              <a:rPr lang="en-US" sz="1600" b="1" u="sng" dirty="0" smtClean="0"/>
              <a:t>Tags</a:t>
            </a:r>
            <a:r>
              <a:rPr lang="en-US" sz="1600" dirty="0" smtClean="0"/>
              <a:t> are, like branches, copies of your code. Tags, however, are not to be used for active development. They mark (tag) a certain state your code is in</a:t>
            </a:r>
            <a:r>
              <a:rPr lang="en-US" sz="1600" dirty="0" smtClean="0"/>
              <a:t>.</a:t>
            </a: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67314" y="2442522"/>
            <a:ext cx="1581150" cy="197643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547500"/>
            <a:ext cx="7373913" cy="923330"/>
          </a:xfrm>
          <a:prstGeom prst="rect">
            <a:avLst/>
          </a:prstGeom>
        </p:spPr>
        <p:txBody>
          <a:bodyPr wrap="square">
            <a:spAutoFit/>
          </a:bodyPr>
          <a:lstStyle/>
          <a:p>
            <a:r>
              <a:rPr lang="en-US" b="1" dirty="0" smtClean="0"/>
              <a:t>Remember the terms from the lesson:</a:t>
            </a:r>
          </a:p>
          <a:p>
            <a:r>
              <a:rPr lang="en-US" b="1" i="1" dirty="0" smtClean="0"/>
              <a:t>Version control system, software versioning, error gusting, exploratory testing, experience-based testing, graphical control elements</a:t>
            </a:r>
            <a:endParaRPr lang="en-US" b="1" i="1" dirty="0" smtClean="0"/>
          </a:p>
        </p:txBody>
      </p:sp>
      <p:sp>
        <p:nvSpPr>
          <p:cNvPr id="9" name="Rectangle 1"/>
          <p:cNvSpPr/>
          <p:nvPr/>
        </p:nvSpPr>
        <p:spPr>
          <a:xfrm>
            <a:off x="3203848" y="5229200"/>
            <a:ext cx="3960440" cy="646331"/>
          </a:xfrm>
          <a:prstGeom prst="rect">
            <a:avLst/>
          </a:prstGeom>
        </p:spPr>
        <p:txBody>
          <a:bodyPr wrap="square">
            <a:spAutoFit/>
          </a:bodyPr>
          <a:lstStyle/>
          <a:p>
            <a:r>
              <a:rPr lang="en-US" i="1" dirty="0" smtClean="0"/>
              <a:t>Answers on the </a:t>
            </a:r>
            <a:r>
              <a:rPr lang="en-US" i="1" dirty="0" smtClean="0"/>
              <a:t>test questions </a:t>
            </a:r>
            <a:r>
              <a:rPr lang="en-US" i="1" dirty="0" smtClean="0"/>
              <a:t>send to </a:t>
            </a:r>
            <a:r>
              <a:rPr lang="en-US" i="1" dirty="0" smtClean="0">
                <a:hlinkClick r:id="rId4"/>
              </a:rPr>
              <a:t>kinnao@ua.fm</a:t>
            </a:r>
            <a:r>
              <a:rPr lang="en-US" i="1" dirty="0" smtClean="0"/>
              <a:t> </a:t>
            </a:r>
            <a:endParaRPr lang="en-US" i="1" dirty="0"/>
          </a:p>
        </p:txBody>
      </p:sp>
    </p:spTree>
    <p:extLst>
      <p:ext uri="{BB962C8B-B14F-4D97-AF65-F5344CB8AC3E}">
        <p14:creationId xmlns="" xmlns:p14="http://schemas.microsoft.com/office/powerpoint/2010/main"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9592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Home Task Questions</a:t>
            </a:r>
          </a:p>
        </p:txBody>
      </p:sp>
      <p:sp>
        <p:nvSpPr>
          <p:cNvPr id="6" name="Rectangle 5"/>
          <p:cNvSpPr/>
          <p:nvPr/>
        </p:nvSpPr>
        <p:spPr>
          <a:xfrm>
            <a:off x="1547664" y="1628800"/>
            <a:ext cx="5688632" cy="3170099"/>
          </a:xfrm>
          <a:prstGeom prst="rect">
            <a:avLst/>
          </a:prstGeom>
        </p:spPr>
        <p:txBody>
          <a:bodyPr wrap="square">
            <a:spAutoFit/>
          </a:bodyPr>
          <a:lstStyle/>
          <a:p>
            <a:pPr>
              <a:buFont typeface="Wingdings" pitchFamily="2" charset="2"/>
              <a:buChar char="ü"/>
            </a:pPr>
            <a:r>
              <a:rPr lang="en-US" sz="2000" i="1" dirty="0" smtClean="0"/>
              <a:t>Which problems could be detected using static techniques?</a:t>
            </a:r>
            <a:endParaRPr lang="ru-RU" sz="2000" i="1" dirty="0" smtClean="0"/>
          </a:p>
          <a:p>
            <a:pPr>
              <a:buFont typeface="Wingdings" pitchFamily="2" charset="2"/>
              <a:buChar char="ü"/>
            </a:pPr>
            <a:endParaRPr lang="ru-RU" sz="2000" i="1" dirty="0" smtClean="0"/>
          </a:p>
          <a:p>
            <a:pPr>
              <a:buFont typeface="Wingdings" pitchFamily="2" charset="2"/>
              <a:buChar char="ü"/>
            </a:pPr>
            <a:r>
              <a:rPr lang="en-US" sz="2000" i="1" dirty="0" smtClean="0"/>
              <a:t>Which </a:t>
            </a:r>
            <a:r>
              <a:rPr lang="en-US" sz="2000" i="1" dirty="0" smtClean="0"/>
              <a:t>ways for </a:t>
            </a:r>
            <a:r>
              <a:rPr lang="en-US" sz="2000" i="1" dirty="0" smtClean="0"/>
              <a:t>successful </a:t>
            </a:r>
            <a:r>
              <a:rPr lang="en-US" sz="2000" i="1" dirty="0" smtClean="0"/>
              <a:t>review do you know?</a:t>
            </a:r>
            <a:endParaRPr lang="en-US" sz="2000" i="1" dirty="0" smtClean="0"/>
          </a:p>
          <a:p>
            <a:pPr>
              <a:buFont typeface="Wingdings" pitchFamily="2" charset="2"/>
              <a:buChar char="ü"/>
            </a:pPr>
            <a:endParaRPr lang="en-US" sz="2000" i="1" dirty="0" smtClean="0"/>
          </a:p>
          <a:p>
            <a:pPr>
              <a:buFont typeface="Wingdings" pitchFamily="2" charset="2"/>
              <a:buChar char="ü"/>
            </a:pPr>
            <a:r>
              <a:rPr lang="en-US" sz="2000" i="1" dirty="0" smtClean="0"/>
              <a:t>Tell </a:t>
            </a:r>
            <a:r>
              <a:rPr lang="en-US" sz="2000" i="1" dirty="0" smtClean="0"/>
              <a:t>about Equivalence Partitioning and Boundary Value Analysis </a:t>
            </a:r>
            <a:r>
              <a:rPr lang="en-US" sz="2000" i="1" dirty="0" smtClean="0"/>
              <a:t>techniques</a:t>
            </a:r>
            <a:endParaRPr lang="en-US" sz="2000" i="1" dirty="0" smtClean="0"/>
          </a:p>
          <a:p>
            <a:pPr>
              <a:buFont typeface="Wingdings" pitchFamily="2" charset="2"/>
              <a:buChar char="ü"/>
            </a:pPr>
            <a:endParaRPr lang="en-US" sz="2000" i="1" dirty="0" smtClean="0"/>
          </a:p>
          <a:p>
            <a:pPr>
              <a:buFont typeface="Wingdings" pitchFamily="2" charset="2"/>
              <a:buChar char="ü"/>
            </a:pPr>
            <a:r>
              <a:rPr lang="en-US" sz="2000" i="1" dirty="0" smtClean="0"/>
              <a:t>Tell about </a:t>
            </a:r>
            <a:r>
              <a:rPr lang="en-US" sz="2000" i="1" dirty="0" smtClean="0"/>
              <a:t>Decision Table Testing </a:t>
            </a:r>
            <a:r>
              <a:rPr lang="en-US" sz="2000" i="1" dirty="0" smtClean="0"/>
              <a:t>a</a:t>
            </a:r>
            <a:r>
              <a:rPr lang="en-US" sz="2000" i="1" dirty="0" smtClean="0"/>
              <a:t>nd State Transition Testing </a:t>
            </a:r>
            <a:r>
              <a:rPr lang="en-US" sz="2000" i="1" dirty="0" smtClean="0"/>
              <a:t>techniques</a:t>
            </a:r>
          </a:p>
        </p:txBody>
      </p:sp>
    </p:spTree>
    <p:extLst>
      <p:ext uri="{BB962C8B-B14F-4D97-AF65-F5344CB8AC3E}">
        <p14:creationId xmlns="" xmlns:p14="http://schemas.microsoft.com/office/powerpoint/2010/main"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533400"/>
            <a:ext cx="5545301"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Experience-based Techniques</a:t>
            </a:r>
          </a:p>
        </p:txBody>
      </p:sp>
      <p:sp>
        <p:nvSpPr>
          <p:cNvPr id="7" name="Rectangle 6"/>
          <p:cNvSpPr/>
          <p:nvPr/>
        </p:nvSpPr>
        <p:spPr>
          <a:xfrm>
            <a:off x="611437" y="1268760"/>
            <a:ext cx="7848995" cy="4770537"/>
          </a:xfrm>
          <a:prstGeom prst="rect">
            <a:avLst/>
          </a:prstGeom>
        </p:spPr>
        <p:txBody>
          <a:bodyPr wrap="square">
            <a:spAutoFit/>
          </a:bodyPr>
          <a:lstStyle/>
          <a:p>
            <a:r>
              <a:rPr lang="en-US" sz="1600" b="1" u="sng" dirty="0" smtClean="0"/>
              <a:t>Experience-based testing </a:t>
            </a:r>
            <a:r>
              <a:rPr lang="en-US" sz="1600" dirty="0" smtClean="0"/>
              <a:t>is where tests are derived from the tester’s skill and intuition and their experience with similar applications and technologies. When used to augment systematic techniques, these techniques can be useful in identifying special tests not easily captured by formal techniques, especially when applied after more formal approaches. However, this technique may yield widely varying degrees of effectiveness, depending on the testers’ experience. </a:t>
            </a:r>
            <a:endParaRPr lang="ru-RU" sz="1600" dirty="0" smtClean="0"/>
          </a:p>
          <a:p>
            <a:r>
              <a:rPr lang="en-US" sz="1600" dirty="0" smtClean="0"/>
              <a:t> </a:t>
            </a:r>
            <a:endParaRPr lang="en-US" sz="1600" dirty="0" smtClean="0"/>
          </a:p>
          <a:p>
            <a:r>
              <a:rPr lang="en-US" sz="1600" dirty="0" smtClean="0"/>
              <a:t>A commonly used experience-based technique is </a:t>
            </a:r>
            <a:r>
              <a:rPr lang="en-US" sz="1600" b="1" u="sng" dirty="0" smtClean="0"/>
              <a:t>error guessing</a:t>
            </a:r>
            <a:r>
              <a:rPr lang="en-US" sz="1600" dirty="0" smtClean="0"/>
              <a:t>. Generally testers anticipate defects based on experience. A structured approach to the error guessing technique is to enumerate a list of possible defects and to design tests that attack these defects. This systematic approach is called </a:t>
            </a:r>
            <a:r>
              <a:rPr lang="en-US" sz="1600" b="1" u="sng" dirty="0" smtClean="0"/>
              <a:t>fault attack</a:t>
            </a:r>
            <a:r>
              <a:rPr lang="en-US" sz="1600" dirty="0" smtClean="0"/>
              <a:t>. These defect and failure lists can be built based on experience, available defect and failure data, and from common knowledge about why software fails. </a:t>
            </a:r>
            <a:endParaRPr lang="ru-RU" sz="1600" dirty="0" smtClean="0"/>
          </a:p>
          <a:p>
            <a:r>
              <a:rPr lang="en-US" sz="1600" dirty="0" smtClean="0"/>
              <a:t>  </a:t>
            </a:r>
            <a:endParaRPr lang="en-US" sz="1600" dirty="0" smtClean="0"/>
          </a:p>
          <a:p>
            <a:r>
              <a:rPr lang="en-US" sz="1600" b="1" u="sng" dirty="0" smtClean="0"/>
              <a:t>Exploratory testing </a:t>
            </a:r>
            <a:r>
              <a:rPr lang="en-US" sz="1600" dirty="0" smtClean="0"/>
              <a:t>is concurrent test design, test execution, test logging and learning, based on a test charter containing test objectives, and carried out within time-boxes. It is an approach that is most useful where there are few or inadequate specifications and severe time pressure, or in order to augment or complement other, more formal testing. It can serve as a check on the test process, to help ensure that the most serious defects are found.</a:t>
            </a:r>
            <a:endParaRPr lang="en-US" sz="1600"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340769"/>
            <a:ext cx="7560963" cy="369332"/>
          </a:xfrm>
          <a:prstGeom prst="rect">
            <a:avLst/>
          </a:prstGeom>
        </p:spPr>
        <p:txBody>
          <a:bodyPr wrap="square">
            <a:spAutoFit/>
          </a:bodyPr>
          <a:lstStyle/>
          <a:p>
            <a:r>
              <a:rPr lang="en-US" b="1" u="sng" dirty="0" smtClean="0"/>
              <a:t>Button</a:t>
            </a:r>
          </a:p>
        </p:txBody>
      </p:sp>
      <p:pic>
        <p:nvPicPr>
          <p:cNvPr id="12" name="Рисунок 11" descr="button.jpg"/>
          <p:cNvPicPr>
            <a:picLocks noChangeAspect="1"/>
          </p:cNvPicPr>
          <p:nvPr/>
        </p:nvPicPr>
        <p:blipFill>
          <a:blip r:embed="rId3" cstate="print"/>
          <a:stretch>
            <a:fillRect/>
          </a:stretch>
        </p:blipFill>
        <p:spPr>
          <a:xfrm>
            <a:off x="1115616" y="1772816"/>
            <a:ext cx="3781425" cy="1209675"/>
          </a:xfrm>
          <a:prstGeom prst="rect">
            <a:avLst/>
          </a:prstGeom>
        </p:spPr>
      </p:pic>
      <p:sp>
        <p:nvSpPr>
          <p:cNvPr id="13" name="Rectangle 6"/>
          <p:cNvSpPr/>
          <p:nvPr/>
        </p:nvSpPr>
        <p:spPr>
          <a:xfrm>
            <a:off x="611560" y="3321010"/>
            <a:ext cx="7560963" cy="369332"/>
          </a:xfrm>
          <a:prstGeom prst="rect">
            <a:avLst/>
          </a:prstGeom>
        </p:spPr>
        <p:txBody>
          <a:bodyPr wrap="square">
            <a:spAutoFit/>
          </a:bodyPr>
          <a:lstStyle/>
          <a:p>
            <a:r>
              <a:rPr lang="en-US" b="1" u="sng" dirty="0" smtClean="0"/>
              <a:t>Split Button</a:t>
            </a:r>
          </a:p>
        </p:txBody>
      </p:sp>
      <p:pic>
        <p:nvPicPr>
          <p:cNvPr id="15" name="Рисунок 14" descr="Split Button.jpg"/>
          <p:cNvPicPr>
            <a:picLocks noChangeAspect="1"/>
          </p:cNvPicPr>
          <p:nvPr/>
        </p:nvPicPr>
        <p:blipFill>
          <a:blip r:embed="rId4" cstate="print"/>
          <a:stretch>
            <a:fillRect/>
          </a:stretch>
        </p:blipFill>
        <p:spPr>
          <a:xfrm>
            <a:off x="1259632" y="3834358"/>
            <a:ext cx="3086100" cy="1466850"/>
          </a:xfrm>
          <a:prstGeom prst="rect">
            <a:avLst/>
          </a:prstGeom>
        </p:spPr>
      </p:pic>
      <p:pic>
        <p:nvPicPr>
          <p:cNvPr id="18" name="Рисунок 17" descr="Split Button2.jpg"/>
          <p:cNvPicPr>
            <a:picLocks noChangeAspect="1"/>
          </p:cNvPicPr>
          <p:nvPr/>
        </p:nvPicPr>
        <p:blipFill>
          <a:blip r:embed="rId5" cstate="print"/>
          <a:stretch>
            <a:fillRect/>
          </a:stretch>
        </p:blipFill>
        <p:spPr>
          <a:xfrm>
            <a:off x="4822279" y="3861048"/>
            <a:ext cx="2823982" cy="2088232"/>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340769"/>
            <a:ext cx="7560963" cy="369332"/>
          </a:xfrm>
          <a:prstGeom prst="rect">
            <a:avLst/>
          </a:prstGeom>
        </p:spPr>
        <p:txBody>
          <a:bodyPr wrap="square">
            <a:spAutoFit/>
          </a:bodyPr>
          <a:lstStyle/>
          <a:p>
            <a:r>
              <a:rPr lang="en-US" b="1" u="sng" dirty="0" smtClean="0"/>
              <a:t>Radio Button</a:t>
            </a:r>
          </a:p>
        </p:txBody>
      </p:sp>
      <p:sp>
        <p:nvSpPr>
          <p:cNvPr id="13" name="Rectangle 6"/>
          <p:cNvSpPr/>
          <p:nvPr/>
        </p:nvSpPr>
        <p:spPr>
          <a:xfrm>
            <a:off x="611560" y="3419708"/>
            <a:ext cx="7560963" cy="369332"/>
          </a:xfrm>
          <a:prstGeom prst="rect">
            <a:avLst/>
          </a:prstGeom>
        </p:spPr>
        <p:txBody>
          <a:bodyPr wrap="square">
            <a:spAutoFit/>
          </a:bodyPr>
          <a:lstStyle/>
          <a:p>
            <a:r>
              <a:rPr lang="en-US" b="1" u="sng" dirty="0" smtClean="0"/>
              <a:t>Check Box</a:t>
            </a:r>
          </a:p>
        </p:txBody>
      </p:sp>
      <p:pic>
        <p:nvPicPr>
          <p:cNvPr id="8" name="Рисунок 7" descr="radio button.jpg"/>
          <p:cNvPicPr>
            <a:picLocks noChangeAspect="1"/>
          </p:cNvPicPr>
          <p:nvPr/>
        </p:nvPicPr>
        <p:blipFill>
          <a:blip r:embed="rId3" cstate="print"/>
          <a:stretch>
            <a:fillRect/>
          </a:stretch>
        </p:blipFill>
        <p:spPr>
          <a:xfrm>
            <a:off x="1187624" y="1772816"/>
            <a:ext cx="2266950" cy="1457325"/>
          </a:xfrm>
          <a:prstGeom prst="rect">
            <a:avLst/>
          </a:prstGeom>
        </p:spPr>
      </p:pic>
      <p:pic>
        <p:nvPicPr>
          <p:cNvPr id="9" name="Рисунок 8" descr="check box1.jpg"/>
          <p:cNvPicPr>
            <a:picLocks noChangeAspect="1"/>
          </p:cNvPicPr>
          <p:nvPr/>
        </p:nvPicPr>
        <p:blipFill>
          <a:blip r:embed="rId4" cstate="print"/>
          <a:stretch>
            <a:fillRect/>
          </a:stretch>
        </p:blipFill>
        <p:spPr>
          <a:xfrm>
            <a:off x="1187624" y="4005064"/>
            <a:ext cx="2905125" cy="1571625"/>
          </a:xfrm>
          <a:prstGeom prst="rect">
            <a:avLst/>
          </a:prstGeom>
        </p:spPr>
      </p:pic>
      <p:pic>
        <p:nvPicPr>
          <p:cNvPr id="10" name="Рисунок 9" descr="check box2.png"/>
          <p:cNvPicPr>
            <a:picLocks noChangeAspect="1"/>
          </p:cNvPicPr>
          <p:nvPr/>
        </p:nvPicPr>
        <p:blipFill>
          <a:blip r:embed="rId5" cstate="print"/>
          <a:stretch>
            <a:fillRect/>
          </a:stretch>
        </p:blipFill>
        <p:spPr>
          <a:xfrm>
            <a:off x="5220072" y="4221088"/>
            <a:ext cx="1143000" cy="1143000"/>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340769"/>
            <a:ext cx="7560963" cy="369332"/>
          </a:xfrm>
          <a:prstGeom prst="rect">
            <a:avLst/>
          </a:prstGeom>
        </p:spPr>
        <p:txBody>
          <a:bodyPr wrap="square">
            <a:spAutoFit/>
          </a:bodyPr>
          <a:lstStyle/>
          <a:p>
            <a:r>
              <a:rPr lang="en-US" b="1" u="sng" dirty="0" smtClean="0"/>
              <a:t>Icon</a:t>
            </a:r>
          </a:p>
        </p:txBody>
      </p:sp>
      <p:sp>
        <p:nvSpPr>
          <p:cNvPr id="13" name="Rectangle 6"/>
          <p:cNvSpPr/>
          <p:nvPr/>
        </p:nvSpPr>
        <p:spPr>
          <a:xfrm>
            <a:off x="611560" y="3635732"/>
            <a:ext cx="7560963" cy="369332"/>
          </a:xfrm>
          <a:prstGeom prst="rect">
            <a:avLst/>
          </a:prstGeom>
        </p:spPr>
        <p:txBody>
          <a:bodyPr wrap="square">
            <a:spAutoFit/>
          </a:bodyPr>
          <a:lstStyle/>
          <a:p>
            <a:r>
              <a:rPr lang="en-US" b="1" u="sng" dirty="0" smtClean="0"/>
              <a:t>List Box</a:t>
            </a:r>
          </a:p>
        </p:txBody>
      </p:sp>
      <p:pic>
        <p:nvPicPr>
          <p:cNvPr id="11" name="Рисунок 10" descr="icon.jpg"/>
          <p:cNvPicPr>
            <a:picLocks noChangeAspect="1"/>
          </p:cNvPicPr>
          <p:nvPr/>
        </p:nvPicPr>
        <p:blipFill>
          <a:blip r:embed="rId3" cstate="print"/>
          <a:stretch>
            <a:fillRect/>
          </a:stretch>
        </p:blipFill>
        <p:spPr>
          <a:xfrm>
            <a:off x="1156763" y="1772816"/>
            <a:ext cx="1975077" cy="1728192"/>
          </a:xfrm>
          <a:prstGeom prst="rect">
            <a:avLst/>
          </a:prstGeom>
        </p:spPr>
      </p:pic>
      <p:pic>
        <p:nvPicPr>
          <p:cNvPr id="12" name="Рисунок 11" descr="list box.png"/>
          <p:cNvPicPr>
            <a:picLocks noChangeAspect="1"/>
          </p:cNvPicPr>
          <p:nvPr/>
        </p:nvPicPr>
        <p:blipFill>
          <a:blip r:embed="rId4" cstate="print"/>
          <a:stretch>
            <a:fillRect/>
          </a:stretch>
        </p:blipFill>
        <p:spPr>
          <a:xfrm>
            <a:off x="1115616" y="4005064"/>
            <a:ext cx="2041392" cy="2021668"/>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Tree View</a:t>
            </a:r>
          </a:p>
        </p:txBody>
      </p:sp>
      <p:sp>
        <p:nvSpPr>
          <p:cNvPr id="13" name="Rectangle 6"/>
          <p:cNvSpPr/>
          <p:nvPr/>
        </p:nvSpPr>
        <p:spPr>
          <a:xfrm>
            <a:off x="611560" y="3635732"/>
            <a:ext cx="7560963" cy="369332"/>
          </a:xfrm>
          <a:prstGeom prst="rect">
            <a:avLst/>
          </a:prstGeom>
        </p:spPr>
        <p:txBody>
          <a:bodyPr wrap="square">
            <a:spAutoFit/>
          </a:bodyPr>
          <a:lstStyle/>
          <a:p>
            <a:r>
              <a:rPr lang="en-US" b="1" u="sng" dirty="0" smtClean="0"/>
              <a:t>Combo Box or Drop-down List</a:t>
            </a:r>
          </a:p>
        </p:txBody>
      </p:sp>
      <p:pic>
        <p:nvPicPr>
          <p:cNvPr id="8" name="Рисунок 7" descr="tree view.jpg"/>
          <p:cNvPicPr>
            <a:picLocks noChangeAspect="1"/>
          </p:cNvPicPr>
          <p:nvPr/>
        </p:nvPicPr>
        <p:blipFill>
          <a:blip r:embed="rId3" cstate="print"/>
          <a:stretch>
            <a:fillRect/>
          </a:stretch>
        </p:blipFill>
        <p:spPr>
          <a:xfrm>
            <a:off x="1043608" y="1628800"/>
            <a:ext cx="2266950" cy="2019300"/>
          </a:xfrm>
          <a:prstGeom prst="rect">
            <a:avLst/>
          </a:prstGeom>
        </p:spPr>
      </p:pic>
      <p:pic>
        <p:nvPicPr>
          <p:cNvPr id="9" name="Рисунок 8" descr="drop down list.jpg"/>
          <p:cNvPicPr>
            <a:picLocks noChangeAspect="1"/>
          </p:cNvPicPr>
          <p:nvPr/>
        </p:nvPicPr>
        <p:blipFill>
          <a:blip r:embed="rId4" cstate="print"/>
          <a:stretch>
            <a:fillRect/>
          </a:stretch>
        </p:blipFill>
        <p:spPr>
          <a:xfrm>
            <a:off x="971600" y="4149080"/>
            <a:ext cx="2905125" cy="1571625"/>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Label</a:t>
            </a:r>
          </a:p>
        </p:txBody>
      </p:sp>
      <p:sp>
        <p:nvSpPr>
          <p:cNvPr id="13" name="Rectangle 6"/>
          <p:cNvSpPr/>
          <p:nvPr/>
        </p:nvSpPr>
        <p:spPr>
          <a:xfrm>
            <a:off x="611560" y="3356992"/>
            <a:ext cx="7560963" cy="369332"/>
          </a:xfrm>
          <a:prstGeom prst="rect">
            <a:avLst/>
          </a:prstGeom>
        </p:spPr>
        <p:txBody>
          <a:bodyPr wrap="square">
            <a:spAutoFit/>
          </a:bodyPr>
          <a:lstStyle/>
          <a:p>
            <a:r>
              <a:rPr lang="en-US" b="1" u="sng" dirty="0" smtClean="0"/>
              <a:t>Text Box or Edit Field</a:t>
            </a:r>
          </a:p>
        </p:txBody>
      </p:sp>
      <p:pic>
        <p:nvPicPr>
          <p:cNvPr id="10" name="Рисунок 9" descr="label.png"/>
          <p:cNvPicPr>
            <a:picLocks noChangeAspect="1"/>
          </p:cNvPicPr>
          <p:nvPr/>
        </p:nvPicPr>
        <p:blipFill>
          <a:blip r:embed="rId3" cstate="print"/>
          <a:stretch>
            <a:fillRect/>
          </a:stretch>
        </p:blipFill>
        <p:spPr>
          <a:xfrm>
            <a:off x="1043608" y="1628800"/>
            <a:ext cx="1723810" cy="1523810"/>
          </a:xfrm>
          <a:prstGeom prst="rect">
            <a:avLst/>
          </a:prstGeom>
        </p:spPr>
      </p:pic>
      <p:pic>
        <p:nvPicPr>
          <p:cNvPr id="11" name="Рисунок 10" descr="text box.png"/>
          <p:cNvPicPr>
            <a:picLocks noChangeAspect="1"/>
          </p:cNvPicPr>
          <p:nvPr/>
        </p:nvPicPr>
        <p:blipFill>
          <a:blip r:embed="rId4" cstate="print"/>
          <a:stretch>
            <a:fillRect/>
          </a:stretch>
        </p:blipFill>
        <p:spPr>
          <a:xfrm>
            <a:off x="1043608" y="3933056"/>
            <a:ext cx="2190750" cy="1076325"/>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Rich Text Box</a:t>
            </a:r>
          </a:p>
        </p:txBody>
      </p:sp>
      <p:sp>
        <p:nvSpPr>
          <p:cNvPr id="13" name="Rectangle 6"/>
          <p:cNvSpPr/>
          <p:nvPr/>
        </p:nvSpPr>
        <p:spPr>
          <a:xfrm>
            <a:off x="611560" y="3635732"/>
            <a:ext cx="7560963" cy="369332"/>
          </a:xfrm>
          <a:prstGeom prst="rect">
            <a:avLst/>
          </a:prstGeom>
        </p:spPr>
        <p:txBody>
          <a:bodyPr wrap="square">
            <a:spAutoFit/>
          </a:bodyPr>
          <a:lstStyle/>
          <a:p>
            <a:r>
              <a:rPr lang="en-US" b="1" u="sng" dirty="0" smtClean="0"/>
              <a:t>Grid View</a:t>
            </a:r>
          </a:p>
        </p:txBody>
      </p:sp>
      <p:pic>
        <p:nvPicPr>
          <p:cNvPr id="8" name="Рисунок 7" descr="rich txt box.jpg"/>
          <p:cNvPicPr>
            <a:picLocks noChangeAspect="1"/>
          </p:cNvPicPr>
          <p:nvPr/>
        </p:nvPicPr>
        <p:blipFill>
          <a:blip r:embed="rId3" cstate="print"/>
          <a:stretch>
            <a:fillRect/>
          </a:stretch>
        </p:blipFill>
        <p:spPr>
          <a:xfrm>
            <a:off x="1115616" y="1556792"/>
            <a:ext cx="2736304" cy="2068137"/>
          </a:xfrm>
          <a:prstGeom prst="rect">
            <a:avLst/>
          </a:prstGeom>
        </p:spPr>
      </p:pic>
      <p:pic>
        <p:nvPicPr>
          <p:cNvPr id="9" name="Рисунок 8" descr="grid.jpg"/>
          <p:cNvPicPr>
            <a:picLocks noChangeAspect="1"/>
          </p:cNvPicPr>
          <p:nvPr/>
        </p:nvPicPr>
        <p:blipFill>
          <a:blip r:embed="rId4" cstate="print"/>
          <a:stretch>
            <a:fillRect/>
          </a:stretch>
        </p:blipFill>
        <p:spPr>
          <a:xfrm>
            <a:off x="1115615" y="4077072"/>
            <a:ext cx="3360373" cy="2016224"/>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18734</TotalTime>
  <Words>913</Words>
  <Application>Microsoft Office PowerPoint</Application>
  <PresentationFormat>Экран (4:3)</PresentationFormat>
  <Paragraphs>292</Paragraphs>
  <Slides>17</Slides>
  <Notes>16</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Office Theme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698</cp:revision>
  <dcterms:created xsi:type="dcterms:W3CDTF">2006-08-16T00:00:00Z</dcterms:created>
  <dcterms:modified xsi:type="dcterms:W3CDTF">2015-01-29T15:30:09Z</dcterms:modified>
</cp:coreProperties>
</file>