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75" r:id="rId2"/>
    <p:sldId id="276" r:id="rId3"/>
    <p:sldId id="265" r:id="rId4"/>
    <p:sldId id="277" r:id="rId5"/>
    <p:sldId id="266" r:id="rId6"/>
    <p:sldId id="268" r:id="rId7"/>
    <p:sldId id="269" r:id="rId8"/>
    <p:sldId id="270" r:id="rId9"/>
    <p:sldId id="292" r:id="rId10"/>
    <p:sldId id="293" r:id="rId11"/>
    <p:sldId id="329" r:id="rId12"/>
    <p:sldId id="296" r:id="rId13"/>
    <p:sldId id="279" r:id="rId14"/>
    <p:sldId id="297" r:id="rId15"/>
    <p:sldId id="278" r:id="rId16"/>
    <p:sldId id="280" r:id="rId17"/>
    <p:sldId id="288" r:id="rId18"/>
    <p:sldId id="325" r:id="rId19"/>
    <p:sldId id="326" r:id="rId20"/>
    <p:sldId id="327" r:id="rId21"/>
    <p:sldId id="328" r:id="rId22"/>
    <p:sldId id="321" r:id="rId23"/>
    <p:sldId id="312" r:id="rId24"/>
    <p:sldId id="324" r:id="rId25"/>
    <p:sldId id="282" r:id="rId26"/>
    <p:sldId id="32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8E8E8"/>
    <a:srgbClr val="F2F2F2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88639" autoAdjust="0"/>
  </p:normalViewPr>
  <p:slideViewPr>
    <p:cSldViewPr>
      <p:cViewPr varScale="1">
        <p:scale>
          <a:sx n="127" d="100"/>
          <a:sy n="127" d="100"/>
        </p:scale>
        <p:origin x="120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96" d="100"/>
          <a:sy n="96" d="100"/>
        </p:scale>
        <p:origin x="36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9F342-5BFF-4C37-8A66-D5D0921B0636}" type="datetimeFigureOut">
              <a:rPr lang="ru-RU" smtClean="0"/>
              <a:t>22.03.2013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1B72B-5528-4209-BE29-A0E19C6F9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470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1905000"/>
            <a:ext cx="4648200" cy="63094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Artifacts of 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5400" y="2590800"/>
            <a:ext cx="3174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"If you can't say it, you can't do 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it..."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81000"/>
            <a:ext cx="59295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Часто встречающиеся ошибки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752600"/>
            <a:ext cx="7709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Создания </a:t>
            </a:r>
            <a:r>
              <a:rPr lang="ru-RU" sz="2000" b="1" dirty="0">
                <a:solidFill>
                  <a:srgbClr val="FF0000"/>
                </a:solidFill>
              </a:rPr>
              <a:t>слишком длинных </a:t>
            </a:r>
            <a:r>
              <a:rPr lang="ru-RU" sz="2000" dirty="0" smtClean="0"/>
              <a:t>сценариев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5" y="3288268"/>
            <a:ext cx="7709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Пропуск</a:t>
            </a:r>
            <a:r>
              <a:rPr lang="en-US" sz="2000" dirty="0" smtClean="0"/>
              <a:t> </a:t>
            </a:r>
            <a:r>
              <a:rPr lang="ru-RU" sz="2000" dirty="0"/>
              <a:t>необходимых </a:t>
            </a:r>
            <a:r>
              <a:rPr lang="ru-RU" sz="2000" dirty="0" smtClean="0"/>
              <a:t>шагов или сценариев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7" y="4050190"/>
            <a:ext cx="7709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Обращение к </a:t>
            </a:r>
            <a:r>
              <a:rPr lang="ru-RU" sz="2000" b="1" dirty="0">
                <a:solidFill>
                  <a:srgbClr val="FF0000"/>
                </a:solidFill>
              </a:rPr>
              <a:t>измененным</a:t>
            </a:r>
            <a:r>
              <a:rPr lang="ru-RU" sz="2000" dirty="0" smtClean="0"/>
              <a:t> / </a:t>
            </a:r>
            <a:r>
              <a:rPr lang="ru-RU" sz="2000" b="1" dirty="0">
                <a:solidFill>
                  <a:srgbClr val="FF0000"/>
                </a:solidFill>
              </a:rPr>
              <a:t>несуществующим</a:t>
            </a:r>
          </a:p>
          <a:p>
            <a:pPr>
              <a:buClr>
                <a:srgbClr val="FF0000"/>
              </a:buClr>
              <a:buSzPct val="150000"/>
            </a:pPr>
            <a:r>
              <a:rPr lang="ru-RU" sz="2000" dirty="0" smtClean="0"/>
              <a:t>полям / названиям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38207" y="4876060"/>
            <a:ext cx="67507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Неясный</a:t>
            </a:r>
            <a:r>
              <a:rPr lang="en-US" sz="2000" dirty="0" smtClean="0"/>
              <a:t> </a:t>
            </a:r>
            <a:r>
              <a:rPr lang="ru-RU" sz="2000" b="1" dirty="0">
                <a:solidFill>
                  <a:srgbClr val="FF0000"/>
                </a:solidFill>
              </a:rPr>
              <a:t>ожидаемый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результат </a:t>
            </a:r>
            <a:r>
              <a:rPr lang="en-US" sz="2000" dirty="0" smtClean="0"/>
              <a:t>(</a:t>
            </a:r>
            <a:r>
              <a:rPr lang="ru-RU" sz="2000" dirty="0" smtClean="0"/>
              <a:t>что является условием выполнения или невыполнения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026" name="Picture 2" descr="C:\Users\jkad\Desktop\Trainings\Testing\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72" y="2768376"/>
            <a:ext cx="2159840" cy="14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8205" y="2526268"/>
            <a:ext cx="6019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Неполные</a:t>
            </a:r>
            <a:r>
              <a:rPr lang="en-US" sz="2000" dirty="0" smtClean="0"/>
              <a:t>, </a:t>
            </a:r>
            <a:r>
              <a:rPr lang="ru-RU" sz="2000" b="1" dirty="0" smtClean="0">
                <a:solidFill>
                  <a:srgbClr val="FF0000"/>
                </a:solidFill>
              </a:rPr>
              <a:t>некорректные</a:t>
            </a:r>
            <a:r>
              <a:rPr lang="en-US" sz="2000" dirty="0" smtClean="0"/>
              <a:t>, </a:t>
            </a:r>
            <a:r>
              <a:rPr lang="ru-RU" sz="2000" dirty="0" smtClean="0"/>
              <a:t>или </a:t>
            </a:r>
            <a:r>
              <a:rPr lang="ru-RU" sz="2000" b="1" dirty="0" smtClean="0">
                <a:solidFill>
                  <a:srgbClr val="FF0000"/>
                </a:solidFill>
              </a:rPr>
              <a:t>несвязанные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шаги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8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79573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Прохождение / выполнение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2000" y="1752600"/>
            <a:ext cx="7848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Выполнение Тестового Сценария называется </a:t>
            </a:r>
            <a:r>
              <a:rPr lang="en-US" sz="2000" dirty="0" smtClean="0">
                <a:solidFill>
                  <a:schemeClr val="tx1"/>
                </a:solidFill>
              </a:rPr>
              <a:t>Test Run</a:t>
            </a:r>
            <a:r>
              <a:rPr lang="ru-RU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chemeClr val="tx1"/>
                </a:solidFill>
              </a:rPr>
              <a:t>Test Case Run</a:t>
            </a:r>
          </a:p>
          <a:p>
            <a:pPr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или просто </a:t>
            </a:r>
            <a:r>
              <a:rPr lang="en-US" sz="2000" dirty="0" smtClean="0">
                <a:solidFill>
                  <a:schemeClr val="tx1"/>
                </a:solidFill>
              </a:rPr>
              <a:t>Run</a:t>
            </a:r>
            <a:endParaRPr lang="ru-RU" sz="2000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30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Несёт в себе информацию о результатах тестирования конкретного приложения (версия, конфигурация) по конкретному сценарию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81255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 выполнения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Run-</a:t>
            </a:r>
            <a:r>
              <a:rPr lang="ru-RU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а)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6800" y="1447800"/>
            <a:ext cx="6553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Фактический Результат для каждого шага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Статус 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ru-RU" sz="2000" dirty="0" smtClean="0">
                <a:solidFill>
                  <a:schemeClr val="tx1"/>
                </a:solidFill>
              </a:rPr>
              <a:t>для каждого шага и для прохождения в целом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Passed</a:t>
            </a:r>
            <a:r>
              <a:rPr lang="ru-RU" sz="2000" dirty="0">
                <a:solidFill>
                  <a:schemeClr val="tx1"/>
                </a:solidFill>
              </a:rPr>
              <a:t> – пройден успешно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Failed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найдено несоответствие</a:t>
            </a:r>
            <a:endParaRPr lang="ru-RU" sz="2000" dirty="0">
              <a:solidFill>
                <a:schemeClr val="tx1"/>
              </a:solidFill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N/A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нет возможности выполнения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Not 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Completed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в стадии выполнения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</a:pPr>
            <a:r>
              <a:rPr lang="en-US" sz="2000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	No </a:t>
            </a:r>
            <a:r>
              <a:rPr lang="en-US" sz="2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Run</a:t>
            </a:r>
            <a:r>
              <a:rPr lang="ru-RU" sz="2000" dirty="0">
                <a:solidFill>
                  <a:schemeClr val="tx1"/>
                </a:solidFill>
              </a:rPr>
              <a:t> – </a:t>
            </a:r>
            <a:r>
              <a:rPr lang="ru-RU" sz="2000" dirty="0" smtClean="0">
                <a:solidFill>
                  <a:schemeClr val="tx1"/>
                </a:solidFill>
              </a:rPr>
              <a:t>еще не пройден</a:t>
            </a:r>
            <a:endParaRPr lang="en-US" sz="2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Реальное время выполнения / тестирования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Тестируемая версия / среда / конфигурация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9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381000"/>
            <a:ext cx="51033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-&gt; Test Set -&gt; Run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6130" y="160020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17693" y="399578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6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216126" y="2535544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216129" y="2060856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235248" y="4479412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7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16130" y="2996960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4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216125" y="3501016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5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592394" y="2060856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TestSet</a:t>
            </a:r>
            <a:r>
              <a:rPr lang="en-US" dirty="0" smtClean="0"/>
              <a:t> 1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592394" y="3621884"/>
            <a:ext cx="158417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TestSet</a:t>
            </a:r>
            <a:r>
              <a:rPr lang="en-US" dirty="0" smtClean="0"/>
              <a:t> 2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3592394" y="2430188"/>
            <a:ext cx="158417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5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7.1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592394" y="3991216"/>
            <a:ext cx="158417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4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6</a:t>
            </a:r>
          </a:p>
          <a:p>
            <a:r>
              <a:rPr lang="en-US" dirty="0" err="1" smtClean="0"/>
              <a:t>TestCase</a:t>
            </a:r>
            <a:r>
              <a:rPr lang="en-US" dirty="0" smtClean="0"/>
              <a:t> 7.2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362580" y="2280521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2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362579" y="1807292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6362581" y="2984186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6362581" y="3811114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6362581" y="4387049"/>
            <a:ext cx="8002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Run 1</a:t>
            </a:r>
            <a:endParaRPr lang="ru-RU" dirty="0"/>
          </a:p>
        </p:txBody>
      </p:sp>
      <p:cxnSp>
        <p:nvCxnSpPr>
          <p:cNvPr id="28" name="Straight Arrow Connector 27"/>
          <p:cNvCxnSpPr>
            <a:endCxn id="24" idx="1"/>
          </p:cNvCxnSpPr>
          <p:nvPr/>
        </p:nvCxnSpPr>
        <p:spPr>
          <a:xfrm flipV="1">
            <a:off x="5032554" y="1991958"/>
            <a:ext cx="1330025" cy="64496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 flipV="1">
            <a:off x="5032554" y="2465187"/>
            <a:ext cx="1330026" cy="17173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endCxn id="25" idx="1"/>
          </p:cNvCxnSpPr>
          <p:nvPr/>
        </p:nvCxnSpPr>
        <p:spPr>
          <a:xfrm flipV="1">
            <a:off x="5032554" y="3168852"/>
            <a:ext cx="1330027" cy="12774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5032552" y="3995780"/>
            <a:ext cx="1330029" cy="182987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/>
          <p:cNvCxnSpPr>
            <a:endCxn id="27" idx="1"/>
          </p:cNvCxnSpPr>
          <p:nvPr/>
        </p:nvCxnSpPr>
        <p:spPr>
          <a:xfrm>
            <a:off x="5032550" y="4452882"/>
            <a:ext cx="1330031" cy="11883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14" idx="3"/>
          </p:cNvCxnSpPr>
          <p:nvPr/>
        </p:nvCxnSpPr>
        <p:spPr>
          <a:xfrm flipV="1">
            <a:off x="2555019" y="2636920"/>
            <a:ext cx="1109383" cy="8329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18" idx="3"/>
            <a:endCxn id="21" idx="1"/>
          </p:cNvCxnSpPr>
          <p:nvPr/>
        </p:nvCxnSpPr>
        <p:spPr>
          <a:xfrm flipV="1">
            <a:off x="2555018" y="2891853"/>
            <a:ext cx="1037376" cy="79382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16" idx="3"/>
          </p:cNvCxnSpPr>
          <p:nvPr/>
        </p:nvCxnSpPr>
        <p:spPr>
          <a:xfrm flipV="1">
            <a:off x="2574141" y="3175239"/>
            <a:ext cx="1090261" cy="148883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6" name="Straight Arrow Connector 35"/>
          <p:cNvCxnSpPr>
            <a:stCxn id="17" idx="3"/>
          </p:cNvCxnSpPr>
          <p:nvPr/>
        </p:nvCxnSpPr>
        <p:spPr>
          <a:xfrm>
            <a:off x="2555023" y="3181626"/>
            <a:ext cx="1109379" cy="99882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7" name="Straight Arrow Connector 36"/>
          <p:cNvCxnSpPr>
            <a:stCxn id="13" idx="3"/>
            <a:endCxn id="22" idx="1"/>
          </p:cNvCxnSpPr>
          <p:nvPr/>
        </p:nvCxnSpPr>
        <p:spPr>
          <a:xfrm>
            <a:off x="2556586" y="4180446"/>
            <a:ext cx="1035808" cy="27243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8" name="Straight Arrow Connector 37"/>
          <p:cNvCxnSpPr>
            <a:stCxn id="39" idx="3"/>
          </p:cNvCxnSpPr>
          <p:nvPr/>
        </p:nvCxnSpPr>
        <p:spPr>
          <a:xfrm flipV="1">
            <a:off x="2483015" y="4710229"/>
            <a:ext cx="1181387" cy="4615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1144122" y="4571715"/>
            <a:ext cx="133889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TestCase</a:t>
            </a:r>
            <a:r>
              <a:rPr lang="en-US" dirty="0" smtClean="0"/>
              <a:t>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34952" y="1318110"/>
            <a:ext cx="4419600" cy="2339489"/>
            <a:chOff x="1771650" y="4131929"/>
            <a:chExt cx="4419600" cy="2438400"/>
          </a:xfrm>
        </p:grpSpPr>
        <p:grpSp>
          <p:nvGrpSpPr>
            <p:cNvPr id="16" name="Group 15"/>
            <p:cNvGrpSpPr/>
            <p:nvPr/>
          </p:nvGrpSpPr>
          <p:grpSpPr>
            <a:xfrm>
              <a:off x="1771650" y="4131929"/>
              <a:ext cx="4419600" cy="2438400"/>
              <a:chOff x="1837265" y="1676400"/>
              <a:chExt cx="4419600" cy="24384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837265" y="1676400"/>
                <a:ext cx="4419600" cy="2438400"/>
              </a:xfrm>
              <a:prstGeom prst="roundRect">
                <a:avLst>
                  <a:gd name="adj" fmla="val 8854"/>
                </a:avLst>
              </a:prstGeom>
              <a:solidFill>
                <a:srgbClr val="FBFBFB"/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120579" y="1773561"/>
                <a:ext cx="21408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User Registration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05235" y="2156935"/>
                <a:ext cx="689612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Login: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05235" y="2485933"/>
                <a:ext cx="1157654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05234" y="2842112"/>
                <a:ext cx="1885765" cy="292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Confirm Password:</a:t>
                </a:r>
                <a:endParaRPr 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709281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Save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402640" y="3429000"/>
                <a:ext cx="1007559" cy="304800"/>
              </a:xfrm>
              <a:prstGeom prst="roundRect">
                <a:avLst/>
              </a:prstGeom>
              <a:gradFill flip="none" rotWithShape="1">
                <a:gsLst>
                  <a:gs pos="100000">
                    <a:schemeClr val="bg1">
                      <a:lumMod val="95000"/>
                    </a:schemeClr>
                  </a:gs>
                  <a:gs pos="0">
                    <a:schemeClr val="bg1"/>
                  </a:gs>
                </a:gsLst>
                <a:lin ang="5400000" scaled="1"/>
                <a:tileRect/>
              </a:gra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Rounded MT Bold" pitchFamily="34" charset="0"/>
                  </a:rPr>
                  <a:t>Cancel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4231205" y="4704052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31205" y="50360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31205" y="5389229"/>
              <a:ext cx="1219200" cy="20080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741141" y="4267200"/>
            <a:ext cx="5333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 smtClean="0">
                <a:solidFill>
                  <a:srgbClr val="FF0000"/>
                </a:solidFill>
              </a:rPr>
              <a:t>Requirement:</a:t>
            </a:r>
          </a:p>
          <a:p>
            <a:pPr lvl="0"/>
            <a:r>
              <a:rPr lang="en-US" sz="2000" dirty="0" smtClean="0"/>
              <a:t>System should allow to register a new user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648200" y="2980228"/>
            <a:ext cx="3810000" cy="1562794"/>
            <a:chOff x="4876800" y="2094805"/>
            <a:chExt cx="3810000" cy="1562794"/>
          </a:xfrm>
        </p:grpSpPr>
        <p:sp>
          <p:nvSpPr>
            <p:cNvPr id="34" name="Rounded Rectangle 33"/>
            <p:cNvSpPr/>
            <p:nvPr/>
          </p:nvSpPr>
          <p:spPr>
            <a:xfrm>
              <a:off x="4876800" y="2094805"/>
              <a:ext cx="3810000" cy="1562794"/>
            </a:xfrm>
            <a:prstGeom prst="roundRect">
              <a:avLst>
                <a:gd name="adj" fmla="val 8854"/>
              </a:avLst>
            </a:prstGeom>
            <a:solidFill>
              <a:srgbClr val="FBFBFB"/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21986" y="2251870"/>
              <a:ext cx="19196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Congratulation!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97836" y="2704609"/>
              <a:ext cx="29679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New user was successfully added.</a:t>
              </a:r>
              <a:endPara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278019" y="3141736"/>
              <a:ext cx="1007559" cy="292436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itchFamily="34" charset="0"/>
                </a:rPr>
                <a:t>OK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0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01500"/>
              </p:ext>
            </p:extLst>
          </p:nvPr>
        </p:nvGraphicFramePr>
        <p:xfrm>
          <a:off x="838200" y="1164342"/>
          <a:ext cx="6629400" cy="227076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2209800"/>
                <a:gridCol w="2209800"/>
                <a:gridCol w="2209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b="1" i="0" dirty="0" smtClean="0"/>
                        <a:t>Test Name: </a:t>
                      </a:r>
                      <a:r>
                        <a:rPr lang="en-US" sz="1600" dirty="0" smtClean="0"/>
                        <a:t>Registration of a New User 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Req. ID: FR2390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 Form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10/26/2011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Criticality: 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Critical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Registration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Form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Designer: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jkad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Version: 4.5.2.1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ID: 18945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11608"/>
              </p:ext>
            </p:extLst>
          </p:nvPr>
        </p:nvGraphicFramePr>
        <p:xfrm>
          <a:off x="838200" y="3733800"/>
          <a:ext cx="6629400" cy="1219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Description: </a:t>
                      </a:r>
                      <a:r>
                        <a:rPr lang="en-US" sz="1600" b="0" kern="1200" dirty="0" smtClean="0"/>
                        <a:t>the purpose of this Test Case is</a:t>
                      </a:r>
                      <a:r>
                        <a:rPr lang="en-US" sz="1600" b="0" kern="1200" baseline="0" dirty="0" smtClean="0"/>
                        <a:t> to check that the system allows to add a New User. 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Conditions: 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appropriate version of application should be installed on the environment.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7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28169"/>
              </p:ext>
            </p:extLst>
          </p:nvPr>
        </p:nvGraphicFramePr>
        <p:xfrm>
          <a:off x="609600" y="1134973"/>
          <a:ext cx="7281908" cy="46682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583397"/>
                <a:gridCol w="2772337"/>
                <a:gridCol w="2926174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8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 “</a:t>
                      </a:r>
                      <a:r>
                        <a:rPr lang="en-US" sz="1600" dirty="0" err="1" smtClean="0"/>
                        <a:t>App_Name</a:t>
                      </a:r>
                      <a:r>
                        <a:rPr lang="en-US" sz="1600" dirty="0" smtClean="0"/>
                        <a:t>”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is running. Application’s</a:t>
                      </a:r>
                      <a:r>
                        <a:rPr lang="en-US" sz="1600" baseline="0" dirty="0" smtClean="0"/>
                        <a:t> Main Window is appeared.</a:t>
                      </a:r>
                      <a:endParaRPr lang="en-US" sz="1600" dirty="0"/>
                    </a:p>
                  </a:txBody>
                  <a:tcPr/>
                </a:tc>
              </a:tr>
              <a:tr h="758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r>
                        <a:rPr lang="en-US" sz="1600" baseline="0" dirty="0" smtClean="0"/>
                        <a:t> “Register a New User” Main Menu item.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“User Registration” form appeared.</a:t>
                      </a:r>
                      <a:endParaRPr lang="en-US" sz="1600" dirty="0"/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appropriate values into “Login”, “Password” and “Confirm Password” fields. Press “OK” button.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“Congratulations!</a:t>
                      </a:r>
                      <a:r>
                        <a:rPr lang="en-US" sz="1600" baseline="0" dirty="0" smtClean="0"/>
                        <a:t> New user was added.” information message is opened.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“User Registration” form was</a:t>
                      </a:r>
                      <a:r>
                        <a:rPr lang="en-US" sz="1600" baseline="0" dirty="0" smtClean="0"/>
                        <a:t> closed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 “OK” button in information message.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message</a:t>
                      </a:r>
                      <a:r>
                        <a:rPr lang="en-US" sz="1600" baseline="0" dirty="0" smtClean="0"/>
                        <a:t> is closed.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17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3693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13582"/>
              </p:ext>
            </p:extLst>
          </p:nvPr>
        </p:nvGraphicFramePr>
        <p:xfrm>
          <a:off x="457200" y="1143000"/>
          <a:ext cx="7467600" cy="4976267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973745"/>
                <a:gridCol w="1998055"/>
                <a:gridCol w="2133600"/>
                <a:gridCol w="1447800"/>
                <a:gridCol w="914400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8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is running. Application’s</a:t>
                      </a:r>
                      <a:r>
                        <a:rPr lang="en-US" sz="1600" baseline="0" dirty="0" smtClean="0"/>
                        <a:t> Main Window is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  <a:tr h="758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</a:t>
                      </a:r>
                      <a:r>
                        <a:rPr lang="en-US" sz="1600" baseline="0" dirty="0" smtClean="0"/>
                        <a:t> “Register a New User” Main Menu item.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“User Registration” form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Enter appropriate values into “Login”, “Password” and “Confirm Password” fields. Press “OK” button.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“Congratulations!</a:t>
                      </a:r>
                      <a:r>
                        <a:rPr lang="en-US" sz="1600" baseline="0" dirty="0" smtClean="0"/>
                        <a:t> New user was added.” information message is opened.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“User Registration” form was</a:t>
                      </a:r>
                      <a:r>
                        <a:rPr lang="en-US" sz="1600" baseline="0" dirty="0" smtClean="0"/>
                        <a:t> closed</a:t>
                      </a:r>
                      <a:r>
                        <a:rPr lang="en-US" sz="16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Passed</a:t>
                      </a:r>
                    </a:p>
                  </a:txBody>
                  <a:tcPr/>
                </a:tc>
              </a:tr>
              <a:tr h="10635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Press “OK” button in information message.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Information message</a:t>
                      </a:r>
                      <a:r>
                        <a:rPr lang="en-US" sz="1600" baseline="0" dirty="0" smtClean="0"/>
                        <a:t> is closed.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Expected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Passed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52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4697"/>
            <a:ext cx="4617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2 - Defect description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667000" y="855626"/>
            <a:ext cx="494813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833336" y="855626"/>
            <a:ext cx="6781800" cy="574335"/>
            <a:chOff x="914400" y="1295400"/>
            <a:chExt cx="67818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1295400"/>
              <a:ext cx="0" cy="68580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14400" y="1981200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696200" y="1295400"/>
              <a:ext cx="0" cy="68580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4400" y="1295400"/>
              <a:ext cx="174454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036084" y="685800"/>
            <a:ext cx="139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Detection Info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88854" y="1060629"/>
            <a:ext cx="1380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By</a:t>
            </a:r>
            <a:r>
              <a:rPr lang="en-US" sz="1600" dirty="0" smtClean="0"/>
              <a:t>: </a:t>
            </a:r>
            <a:r>
              <a:rPr lang="en-US" sz="1600" dirty="0" err="1" smtClean="0"/>
              <a:t>UserName</a:t>
            </a:r>
            <a:endParaRPr 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3321810" y="1037459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On</a:t>
            </a:r>
            <a:r>
              <a:rPr lang="en-US" sz="1600" dirty="0" smtClean="0"/>
              <a:t>: 1/10/2011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5562600" y="1055132"/>
            <a:ext cx="164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Version</a:t>
            </a:r>
            <a:r>
              <a:rPr lang="en-US" sz="1600" dirty="0" smtClean="0"/>
              <a:t>: 1.1.8.2.1</a:t>
            </a:r>
            <a:endParaRPr lang="en-US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833336" y="1523999"/>
            <a:ext cx="6781800" cy="4648201"/>
            <a:chOff x="838200" y="2273142"/>
            <a:chExt cx="6781800" cy="1079658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38200" y="2273142"/>
              <a:ext cx="0" cy="107965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38200" y="3352800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20000" y="2273142"/>
              <a:ext cx="0" cy="1079658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38200" y="2273142"/>
              <a:ext cx="67818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007790" y="1600200"/>
            <a:ext cx="1331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Project</a:t>
            </a:r>
            <a:r>
              <a:rPr lang="en-US" sz="1600" dirty="0" smtClean="0"/>
              <a:t>: RPTG</a:t>
            </a:r>
            <a:endParaRPr 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2582945" y="1600200"/>
            <a:ext cx="1429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Priority</a:t>
            </a:r>
            <a:r>
              <a:rPr lang="en-US" sz="1600" dirty="0" smtClean="0"/>
              <a:t>: 1-Low</a:t>
            </a:r>
            <a:endParaRPr lang="en-US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5173041" y="1639019"/>
            <a:ext cx="1547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Severity</a:t>
            </a:r>
            <a:r>
              <a:rPr lang="en-US" sz="1600" dirty="0" smtClean="0"/>
              <a:t>: Critical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982745" y="1992868"/>
            <a:ext cx="5622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Summary</a:t>
            </a:r>
            <a:r>
              <a:rPr lang="en-US" sz="1600" dirty="0"/>
              <a:t>: Exception appears on adding parameters to </a:t>
            </a:r>
            <a:r>
              <a:rPr lang="en-US" sz="1600" dirty="0" smtClean="0"/>
              <a:t>the report</a:t>
            </a:r>
            <a:r>
              <a:rPr lang="en-US" sz="1600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07790" y="2314169"/>
            <a:ext cx="631713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Description</a:t>
            </a:r>
            <a:r>
              <a:rPr lang="en-US" sz="1600" dirty="0"/>
              <a:t>: </a:t>
            </a:r>
            <a:endParaRPr lang="en-US" sz="1600" dirty="0" smtClean="0"/>
          </a:p>
          <a:p>
            <a:endParaRPr lang="en-US" sz="500" dirty="0" smtClean="0"/>
          </a:p>
          <a:p>
            <a:r>
              <a:rPr lang="en-US" sz="1400" i="1" dirty="0" smtClean="0"/>
              <a:t>Initial </a:t>
            </a:r>
            <a:r>
              <a:rPr lang="en-US" sz="1400" i="1" dirty="0"/>
              <a:t>conditions: </a:t>
            </a:r>
            <a:r>
              <a:rPr lang="en-US" sz="1400" dirty="0"/>
              <a:t>Windows 7 </a:t>
            </a:r>
            <a:r>
              <a:rPr lang="en-US" sz="1400" dirty="0" smtClean="0"/>
              <a:t>OS is </a:t>
            </a:r>
            <a:r>
              <a:rPr lang="en-US" sz="1400" dirty="0"/>
              <a:t>installed. Problem </a:t>
            </a:r>
            <a:r>
              <a:rPr lang="en-US" sz="1400" dirty="0" smtClean="0"/>
              <a:t>doesn't reproduce </a:t>
            </a:r>
            <a:r>
              <a:rPr lang="en-US" sz="1400" dirty="0"/>
              <a:t>in Windows Vista and Windows XP.</a:t>
            </a:r>
          </a:p>
          <a:p>
            <a:endParaRPr lang="en-US" sz="1400" dirty="0"/>
          </a:p>
          <a:p>
            <a:r>
              <a:rPr lang="en-US" sz="1400" i="1" dirty="0"/>
              <a:t>Scenario:</a:t>
            </a:r>
          </a:p>
          <a:p>
            <a:r>
              <a:rPr lang="en-US" sz="1400" dirty="0"/>
              <a:t>1. </a:t>
            </a:r>
            <a:r>
              <a:rPr lang="en-US" sz="1400" dirty="0" smtClean="0"/>
              <a:t>Select </a:t>
            </a:r>
            <a:r>
              <a:rPr lang="en-US" sz="1400" dirty="0"/>
              <a:t>"New report" </a:t>
            </a:r>
            <a:r>
              <a:rPr lang="en-US" sz="1400" dirty="0" smtClean="0"/>
              <a:t>option from Main Menu.</a:t>
            </a:r>
            <a:endParaRPr lang="en-US" sz="1400" dirty="0"/>
          </a:p>
          <a:p>
            <a:r>
              <a:rPr lang="en-US" sz="1400" dirty="0"/>
              <a:t>2. In opened "New report" window go to Parameters tab and click "Add New" button. </a:t>
            </a:r>
            <a:r>
              <a:rPr lang="en-US" sz="1400" dirty="0" smtClean="0"/>
              <a:t>Fill the name of parameter and </a:t>
            </a:r>
            <a:r>
              <a:rPr lang="en-US" sz="1400" dirty="0"/>
              <a:t>other </a:t>
            </a:r>
            <a:r>
              <a:rPr lang="en-US" sz="1400" dirty="0" smtClean="0"/>
              <a:t>fields if necessary. Click </a:t>
            </a:r>
            <a:r>
              <a:rPr lang="en-US" sz="1400" dirty="0"/>
              <a:t>"Ok" button.</a:t>
            </a:r>
          </a:p>
          <a:p>
            <a:r>
              <a:rPr lang="en-US" sz="1400" dirty="0"/>
              <a:t>Actual result: Unhandled exception appears.</a:t>
            </a:r>
          </a:p>
          <a:p>
            <a:endParaRPr lang="en-US" sz="1400" dirty="0"/>
          </a:p>
          <a:p>
            <a:r>
              <a:rPr lang="en-US" sz="1400" i="1" dirty="0"/>
              <a:t>Problem also reproduced</a:t>
            </a:r>
            <a:r>
              <a:rPr lang="en-US" sz="1400" dirty="0" smtClean="0"/>
              <a:t>: </a:t>
            </a:r>
            <a:r>
              <a:rPr lang="en-US" sz="1400" dirty="0"/>
              <a:t>If create a new </a:t>
            </a:r>
            <a:r>
              <a:rPr lang="en-US" sz="1400" dirty="0" smtClean="0"/>
              <a:t>report in </a:t>
            </a:r>
            <a:r>
              <a:rPr lang="en-US" sz="1400" dirty="0"/>
              <a:t>Report Wizard and try to add a parameter into the report. </a:t>
            </a:r>
          </a:p>
          <a:p>
            <a:endParaRPr lang="en-US" sz="1400" dirty="0"/>
          </a:p>
          <a:p>
            <a:r>
              <a:rPr lang="en-US" sz="1400" dirty="0"/>
              <a:t>Exception screen shot and description see in attach.</a:t>
            </a:r>
          </a:p>
        </p:txBody>
      </p:sp>
    </p:spTree>
    <p:extLst>
      <p:ext uri="{BB962C8B-B14F-4D97-AF65-F5344CB8AC3E}">
        <p14:creationId xmlns:p14="http://schemas.microsoft.com/office/powerpoint/2010/main" val="36425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14400" y="1143000"/>
          <a:ext cx="6934200" cy="185420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2209800"/>
                <a:gridCol w="2133600"/>
                <a:gridCol w="25908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b="1" i="0" dirty="0" smtClean="0"/>
                        <a:t>Test Name:</a:t>
                      </a:r>
                      <a:r>
                        <a:rPr lang="en-US" sz="1600" b="1" i="0" baseline="0" dirty="0" smtClean="0"/>
                        <a:t> </a:t>
                      </a:r>
                      <a:r>
                        <a:rPr lang="en-US" sz="1600" b="0" i="0" baseline="0" dirty="0" smtClean="0"/>
                        <a:t>Adding parameters to the report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Reviewed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Req. ID: FR2390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Explorer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Created: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10/26/2011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Criticality: </a:t>
                      </a:r>
                      <a:r>
                        <a:rPr lang="en-US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 Critical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Sub-Option: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Parameters Tab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Designer: </a:t>
                      </a:r>
                      <a:r>
                        <a:rPr lang="en-US" sz="1600" dirty="0" err="1" smtClean="0"/>
                        <a:t>UserName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Version: 1.1.8.2.1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Type: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</a:t>
                      </a:r>
                      <a:endParaRPr 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Defect ID: 18945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14400" y="3581400"/>
          <a:ext cx="6629400" cy="19507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Description: </a:t>
                      </a:r>
                      <a:r>
                        <a:rPr lang="en-US" sz="1600" b="0" kern="1200" dirty="0" smtClean="0"/>
                        <a:t>the purpose of this Test Case is</a:t>
                      </a:r>
                      <a:r>
                        <a:rPr lang="en-US" sz="1600" b="0" kern="1200" baseline="0" dirty="0" smtClean="0"/>
                        <a:t> to check that parameters can be added to the report. No exception appears.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Conditions: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Windows 7 is installed;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appropriate version of 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SoftReports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application should be installed on the environment.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114807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798" y="1371600"/>
            <a:ext cx="80010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Определение артефактов Тестирования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Определение и описание Тестового Плана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/>
              <a:t>Определение и описание </a:t>
            </a:r>
            <a:r>
              <a:rPr lang="ru-RU" sz="2000" dirty="0" smtClean="0"/>
              <a:t>Тестовых Сценариев (</a:t>
            </a:r>
            <a:r>
              <a:rPr lang="en-US" sz="2000" dirty="0" smtClean="0"/>
              <a:t>Test Cases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ru-RU" sz="2000" dirty="0"/>
              <a:t>Тестовых Наборов </a:t>
            </a:r>
            <a:r>
              <a:rPr lang="ru-RU" sz="2000" dirty="0" smtClean="0"/>
              <a:t>(</a:t>
            </a:r>
            <a:r>
              <a:rPr lang="en-US" sz="2000" dirty="0" smtClean="0"/>
              <a:t>Tests Sets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Атрибуты </a:t>
            </a:r>
            <a:r>
              <a:rPr lang="en-US" sz="2000" dirty="0" smtClean="0"/>
              <a:t>Test Case</a:t>
            </a:r>
            <a:r>
              <a:rPr lang="ru-RU" sz="2000" dirty="0" smtClean="0"/>
              <a:t>-а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Наиболее частые ошибки при написании </a:t>
            </a:r>
            <a:r>
              <a:rPr lang="en-US" sz="2000" dirty="0" smtClean="0"/>
              <a:t>Test Case</a:t>
            </a:r>
            <a:r>
              <a:rPr lang="ru-RU" sz="2000" dirty="0" smtClean="0"/>
              <a:t>-</a:t>
            </a:r>
            <a:r>
              <a:rPr lang="ru-RU" sz="2000" dirty="0" err="1" smtClean="0"/>
              <a:t>ов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Примеры </a:t>
            </a:r>
            <a:r>
              <a:rPr lang="en-US" sz="2000" dirty="0" smtClean="0"/>
              <a:t>Test Case</a:t>
            </a:r>
            <a:r>
              <a:rPr lang="ru-RU" sz="2000" dirty="0" smtClean="0"/>
              <a:t>-</a:t>
            </a:r>
            <a:r>
              <a:rPr lang="ru-RU" sz="2000" dirty="0" err="1" smtClean="0"/>
              <a:t>ов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Обзор систем управления тестированием (</a:t>
            </a:r>
            <a:r>
              <a:rPr lang="en-US" sz="2000" dirty="0" smtClean="0"/>
              <a:t>Test Management tools</a:t>
            </a:r>
            <a:r>
              <a:rPr lang="ru-RU" sz="2000" dirty="0" smtClean="0"/>
              <a:t>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800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831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1066800"/>
          <a:ext cx="7281908" cy="4763696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1583397"/>
                <a:gridCol w="2772337"/>
                <a:gridCol w="2926174"/>
              </a:tblGrid>
              <a:tr h="71227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593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Login to </a:t>
                      </a:r>
                      <a:r>
                        <a:rPr lang="en-US" sz="1600" dirty="0" err="1" smtClean="0"/>
                        <a:t>SoftReports</a:t>
                      </a:r>
                      <a:r>
                        <a:rPr lang="en-US" sz="1600" baseline="0" dirty="0" smtClean="0"/>
                        <a:t> application.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is logged on.</a:t>
                      </a:r>
                      <a:endParaRPr lang="en-US" sz="1600" dirty="0"/>
                    </a:p>
                  </a:txBody>
                  <a:tcPr/>
                </a:tc>
              </a:tr>
              <a:tr h="679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Select “New report” option from Main Menu.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“New report” window is appeared. </a:t>
                      </a:r>
                      <a:endParaRPr lang="en-US" sz="1600" dirty="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Go to Parameters</a:t>
                      </a:r>
                      <a:r>
                        <a:rPr lang="en-US" sz="1600" baseline="0" dirty="0" smtClean="0"/>
                        <a:t> tab, click “Add new” button. </a:t>
                      </a:r>
                      <a:r>
                        <a:rPr lang="en-US" sz="1600" dirty="0" smtClean="0"/>
                        <a:t>Fill</a:t>
                      </a:r>
                      <a:r>
                        <a:rPr lang="en-US" sz="1600" baseline="0" dirty="0" smtClean="0"/>
                        <a:t> the name of parameter and other fields.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r>
                        <a:rPr lang="en-US" sz="1600" baseline="0" dirty="0" smtClean="0"/>
                        <a:t> tab is opened, “New parameter” window is appeared. Appropriate fields are entered.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Click “Ok” button. Make sure</a:t>
                      </a:r>
                      <a:r>
                        <a:rPr lang="en-US" sz="1600" baseline="0" dirty="0" smtClean="0"/>
                        <a:t> that there is no exception appeared.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 is added to the report successfully. There is no exception message appeared.</a:t>
                      </a:r>
                      <a:endParaRPr lang="en-US" sz="16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Repeat steps 2-4 using Report Wizard.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same expected</a:t>
                      </a:r>
                      <a:r>
                        <a:rPr lang="en-US" sz="1600" baseline="0" dirty="0" smtClean="0"/>
                        <a:t> result. Parameters were successfully added to the report.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60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369351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Example 2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5800" y="1066800"/>
          <a:ext cx="7700753" cy="457442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685800"/>
                <a:gridCol w="2057400"/>
                <a:gridCol w="2362200"/>
                <a:gridCol w="1752600"/>
                <a:gridCol w="842753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Name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Expected Result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Actual Result</a:t>
                      </a:r>
                    </a:p>
                    <a:p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5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smtClean="0"/>
                        <a:t>Login to </a:t>
                      </a:r>
                      <a:r>
                        <a:rPr lang="en-US" sz="1300" dirty="0" err="1" smtClean="0"/>
                        <a:t>SoftReports</a:t>
                      </a:r>
                      <a:r>
                        <a:rPr lang="en-US" sz="1300" baseline="0" dirty="0" smtClean="0"/>
                        <a:t> application.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User is logged on.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4989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Select “New report” option from Main Menu.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“New report” window is appeared. 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886343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Go to Parameters</a:t>
                      </a:r>
                      <a:r>
                        <a:rPr lang="en-US" sz="1300" baseline="0" dirty="0" smtClean="0"/>
                        <a:t> tab, click “Add new” button. </a:t>
                      </a:r>
                      <a:r>
                        <a:rPr lang="en-US" sz="1300" dirty="0" smtClean="0"/>
                        <a:t>Fill</a:t>
                      </a:r>
                      <a:r>
                        <a:rPr lang="en-US" sz="1300" baseline="0" dirty="0" smtClean="0"/>
                        <a:t> the name of parameter and other fields. </a:t>
                      </a:r>
                      <a:endParaRPr lang="en-US" sz="13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Parameters</a:t>
                      </a:r>
                      <a:r>
                        <a:rPr lang="en-US" sz="1300" baseline="0" dirty="0" smtClean="0"/>
                        <a:t> tab is opened, “New parameter” window is appeared. Appropriate fields are entered.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Passed</a:t>
                      </a:r>
                      <a:endParaRPr lang="en-US" sz="1400" dirty="0"/>
                    </a:p>
                  </a:txBody>
                  <a:tcPr/>
                </a:tc>
              </a:tr>
              <a:tr h="1267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Click “Ok” button. Make sure</a:t>
                      </a:r>
                      <a:r>
                        <a:rPr lang="en-US" sz="1300" baseline="0" dirty="0" smtClean="0"/>
                        <a:t> that there is no exception appeared.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Parameter is added to the report successfully. There is no exception message appeared.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 was not added to the report. Unhandled </a:t>
                      </a:r>
                      <a:r>
                        <a:rPr lang="en-US" sz="1400" dirty="0" smtClean="0"/>
                        <a:t>exception</a:t>
                      </a:r>
                      <a:r>
                        <a:rPr lang="en-US" sz="1400" baseline="0" dirty="0" smtClean="0"/>
                        <a:t> appeared. Defect #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18945 was linked to failure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Repeat steps 2-4 using Report Wizard.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The same expected</a:t>
                      </a:r>
                      <a:r>
                        <a:rPr lang="en-US" sz="1300" baseline="0" dirty="0" smtClean="0"/>
                        <a:t> result. Parameters were successfully added to the report.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Parameter was not added to the report.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Failed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53340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Результаты тестирования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2133600"/>
            <a:ext cx="8001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Testing Summary report: </a:t>
            </a:r>
            <a:r>
              <a:rPr lang="ru-RU" dirty="0"/>
              <a:t>показывает результаты </a:t>
            </a:r>
            <a:r>
              <a:rPr lang="ru-RU" dirty="0" smtClean="0"/>
              <a:t>тестирования Тестового набора (</a:t>
            </a:r>
            <a:r>
              <a:rPr lang="en-US" dirty="0" smtClean="0"/>
              <a:t>Test Set</a:t>
            </a:r>
            <a:r>
              <a:rPr lang="ru-RU" dirty="0" smtClean="0"/>
              <a:t>-а)</a:t>
            </a:r>
            <a:r>
              <a:rPr lang="en-US" dirty="0" smtClean="0"/>
              <a:t>, </a:t>
            </a:r>
            <a:r>
              <a:rPr lang="ru-RU" dirty="0"/>
              <a:t>статусы </a:t>
            </a:r>
            <a:r>
              <a:rPr lang="ru-RU" dirty="0" smtClean="0"/>
              <a:t>всех успешно и неуспешно пройденных </a:t>
            </a:r>
            <a:r>
              <a:rPr lang="en-US" dirty="0" smtClean="0"/>
              <a:t>Test Case</a:t>
            </a:r>
            <a:r>
              <a:rPr lang="ru-RU" dirty="0" smtClean="0"/>
              <a:t>-</a:t>
            </a:r>
            <a:r>
              <a:rPr lang="ru-RU" dirty="0" err="1" smtClean="0"/>
              <a:t>ов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Как правило содержит</a:t>
            </a:r>
            <a:r>
              <a:rPr lang="en-US" dirty="0" smtClean="0"/>
              <a:t>:</a:t>
            </a:r>
            <a:endParaRPr lang="ru-RU" dirty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     -</a:t>
            </a:r>
            <a:r>
              <a:rPr lang="en-US" dirty="0" smtClean="0"/>
              <a:t> </a:t>
            </a:r>
            <a:r>
              <a:rPr lang="ru-RU" dirty="0" smtClean="0"/>
              <a:t>количество прохождений тестов по статусам (</a:t>
            </a:r>
            <a:r>
              <a:rPr lang="en-US" dirty="0" smtClean="0"/>
              <a:t>N/A</a:t>
            </a:r>
            <a:r>
              <a:rPr lang="en-US" dirty="0"/>
              <a:t>, FAILED, </a:t>
            </a:r>
            <a:r>
              <a:rPr lang="en-US" dirty="0" smtClean="0"/>
              <a:t>PASSED</a:t>
            </a:r>
            <a:r>
              <a:rPr lang="ru-RU" dirty="0" smtClean="0"/>
              <a:t> и т.д.)</a:t>
            </a:r>
            <a:r>
              <a:rPr lang="en-US" dirty="0" smtClean="0"/>
              <a:t>;</a:t>
            </a:r>
            <a:endParaRPr lang="en-US" dirty="0"/>
          </a:p>
          <a:p>
            <a:pPr lvl="0">
              <a:buClr>
                <a:schemeClr val="accent4">
                  <a:lumMod val="75000"/>
                </a:schemeClr>
              </a:buClr>
              <a:buSzPct val="200000"/>
            </a:pPr>
            <a:r>
              <a:rPr lang="ru-RU" dirty="0" smtClean="0"/>
              <a:t>     </a:t>
            </a:r>
            <a:r>
              <a:rPr lang="en-US" dirty="0" smtClean="0"/>
              <a:t>- Summary </a:t>
            </a:r>
            <a:r>
              <a:rPr lang="ru-RU" dirty="0" smtClean="0"/>
              <a:t>дефектов, найденных при тестировании данного </a:t>
            </a:r>
            <a:r>
              <a:rPr lang="en-US" dirty="0" smtClean="0"/>
              <a:t>Test Set;</a:t>
            </a:r>
          </a:p>
          <a:p>
            <a:pPr marL="171450" lvl="0" indent="-1714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dirty="0"/>
          </a:p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Change List</a:t>
            </a:r>
            <a:r>
              <a:rPr lang="ru-RU" b="1" dirty="0" smtClean="0"/>
              <a:t>:</a:t>
            </a:r>
            <a:r>
              <a:rPr lang="ru-RU" dirty="0" smtClean="0"/>
              <a:t> список </a:t>
            </a:r>
            <a:r>
              <a:rPr lang="ru-RU" dirty="0"/>
              <a:t>протестированных изменений</a:t>
            </a:r>
            <a:endParaRPr lang="en-US" dirty="0"/>
          </a:p>
          <a:p>
            <a:pPr marL="171450" lvl="0" indent="-1714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dirty="0" smtClean="0"/>
          </a:p>
          <a:p>
            <a:pPr marL="28575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 smtClean="0"/>
              <a:t>Defect Report: </a:t>
            </a:r>
            <a:r>
              <a:rPr lang="ru-RU" dirty="0" smtClean="0"/>
              <a:t>репорт, включающий полное описание найденных проблем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285750" lvl="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endParaRPr lang="en-US" sz="800" b="1" dirty="0" smtClean="0"/>
          </a:p>
          <a:p>
            <a:pPr marL="285750" indent="-285750">
              <a:buClr>
                <a:schemeClr val="accent4">
                  <a:lumMod val="75000"/>
                </a:schemeClr>
              </a:buClr>
              <a:buSzPct val="200000"/>
              <a:buFont typeface="Arial" pitchFamily="34" charset="0"/>
              <a:buChar char="•"/>
            </a:pPr>
            <a:r>
              <a:rPr lang="en-US" b="1" dirty="0"/>
              <a:t>Email </a:t>
            </a:r>
            <a:r>
              <a:rPr lang="ru-RU" b="1" dirty="0" smtClean="0"/>
              <a:t>от Тестинг Менеджера / Архитектора с рекомендациями по дальнейшему тестированию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85800" y="1251466"/>
            <a:ext cx="7876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Документы, которые должны быть подготовлены после завершения тестов</a:t>
            </a:r>
            <a:r>
              <a:rPr lang="en-US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4" y="457200"/>
            <a:ext cx="8048625" cy="48736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Системы управление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-</a:t>
            </a:r>
            <a:r>
              <a:rPr lang="ru-RU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ами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90624"/>
            <a:ext cx="8305800" cy="284797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 Case Management 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</a:t>
            </a:r>
            <a:r>
              <a:rPr lang="ru-RU" sz="1600" dirty="0" smtClean="0"/>
              <a:t> – система, обеспечивающая поддержку, управление и контроль процесса тестирования с помощью Тестовых Сценариев (</a:t>
            </a:r>
            <a:r>
              <a:rPr lang="en-US" sz="1600" dirty="0" smtClean="0"/>
              <a:t>Test Cases</a:t>
            </a:r>
            <a:r>
              <a:rPr lang="ru-RU" sz="1600" dirty="0" smtClean="0"/>
              <a:t>)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16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Основное назначение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: </a:t>
            </a:r>
            <a:endParaRPr lang="en-US" sz="1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 smtClean="0"/>
              <a:t>Управление тестами (создание / утверждение и т.п.)</a:t>
            </a:r>
            <a:endParaRPr lang="en-US" sz="1400" b="1" dirty="0" smtClean="0"/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 smtClean="0"/>
              <a:t>Планирование выполнения </a:t>
            </a:r>
            <a:r>
              <a:rPr lang="en-US" sz="1400" b="1" dirty="0" smtClean="0"/>
              <a:t>Test Case-</a:t>
            </a:r>
            <a:r>
              <a:rPr lang="ru-RU" sz="1400" b="1" dirty="0" err="1" smtClean="0"/>
              <a:t>ов</a:t>
            </a:r>
            <a:endParaRPr lang="en-US" sz="1400" dirty="0" smtClean="0"/>
          </a:p>
          <a:p>
            <a:pPr marL="457200" lvl="1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400" b="1" dirty="0"/>
              <a:t>Управление </a:t>
            </a:r>
            <a:r>
              <a:rPr lang="ru-RU" sz="1400" b="1" dirty="0" smtClean="0"/>
              <a:t>процессами тестирования (назначение, выполнение и т.д.)</a:t>
            </a:r>
            <a:endParaRPr lang="en-US" sz="1400" b="1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038600"/>
            <a:ext cx="4800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Примеры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Test Case Management </a:t>
            </a:r>
            <a:r>
              <a:rPr lang="en-US" sz="1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Tools:</a:t>
            </a:r>
            <a:endParaRPr lang="en-US" sz="1800" b="1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76600" y="4533900"/>
            <a:ext cx="2209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Redmine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Fitnesse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Borland Silk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Testuff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QMetry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524375"/>
            <a:ext cx="2514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smtClean="0"/>
              <a:t>JIRA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 smtClean="0"/>
              <a:t>TestLink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/>
              <a:t>TestLog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</a:pPr>
            <a:r>
              <a:rPr lang="en-US" dirty="0" err="1"/>
              <a:t>TestRail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4" y="457200"/>
            <a:ext cx="8353426" cy="487362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Системы управление 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Case-</a:t>
            </a:r>
            <a:r>
              <a:rPr lang="ru-RU" sz="32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ами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.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Возможности.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305800" cy="4800600"/>
          </a:xfrm>
        </p:spPr>
        <p:txBody>
          <a:bodyPr>
            <a:normAutofit lnSpcReduction="10000"/>
          </a:bodyPr>
          <a:lstStyle/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Возможность создания новых и </a:t>
            </a:r>
            <a:r>
              <a:rPr lang="ru-RU" sz="1600" dirty="0" smtClean="0"/>
              <a:t>эффективное управление существующими тестовыми сценариями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Простота в обслуживании </a:t>
            </a:r>
            <a:r>
              <a:rPr lang="ru-RU" sz="1600" dirty="0" err="1"/>
              <a:t>Test</a:t>
            </a:r>
            <a:r>
              <a:rPr lang="ru-RU" sz="1600" dirty="0"/>
              <a:t> </a:t>
            </a:r>
            <a:r>
              <a:rPr lang="ru-RU" sz="1600" dirty="0" err="1"/>
              <a:t>Cases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/>
              <a:t>Возможность отслеживать все о тесте </a:t>
            </a:r>
            <a:r>
              <a:rPr lang="ru-RU" sz="1600" dirty="0" smtClean="0"/>
              <a:t>(детали</a:t>
            </a:r>
            <a:r>
              <a:rPr lang="ru-RU" sz="1600" dirty="0"/>
              <a:t>, </a:t>
            </a:r>
            <a:r>
              <a:rPr lang="ru-RU" sz="1600" dirty="0" smtClean="0"/>
              <a:t>шаги</a:t>
            </a:r>
            <a:r>
              <a:rPr lang="ru-RU" sz="1600" dirty="0"/>
              <a:t>, изменения, приложения, </a:t>
            </a:r>
            <a:r>
              <a:rPr lang="ru-RU" sz="1600" dirty="0" smtClean="0"/>
              <a:t>тестовые инструкции, </a:t>
            </a:r>
            <a:r>
              <a:rPr lang="ru-RU" sz="1600" dirty="0"/>
              <a:t>тестовые </a:t>
            </a:r>
            <a:r>
              <a:rPr lang="ru-RU" sz="1600" dirty="0" smtClean="0"/>
              <a:t>прохождения, ссылки </a:t>
            </a:r>
            <a:r>
              <a:rPr lang="ru-RU" sz="1600" dirty="0"/>
              <a:t>на другие тесты, папки, и </a:t>
            </a:r>
            <a:r>
              <a:rPr lang="ru-RU" sz="1600" dirty="0" smtClean="0"/>
              <a:t>их история)</a:t>
            </a:r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организовывать и </a:t>
            </a:r>
            <a:r>
              <a:rPr lang="en-US" sz="1600" dirty="0" smtClean="0"/>
              <a:t>Ability to organize and </a:t>
            </a:r>
            <a:r>
              <a:rPr lang="ru-RU" sz="1600" dirty="0"/>
              <a:t>распределять по категориям </a:t>
            </a:r>
            <a:r>
              <a:rPr lang="en-US" sz="1600" dirty="0" smtClean="0"/>
              <a:t>Test Case</a:t>
            </a:r>
            <a:r>
              <a:rPr lang="ru-RU" sz="1600" dirty="0" smtClean="0"/>
              <a:t>-ы</a:t>
            </a:r>
            <a:r>
              <a:rPr lang="en-US" sz="1600" dirty="0" smtClean="0"/>
              <a:t> </a:t>
            </a:r>
            <a:r>
              <a:rPr lang="ru-RU" sz="1600" dirty="0" smtClean="0"/>
              <a:t>(</a:t>
            </a:r>
            <a:r>
              <a:rPr lang="en-US" sz="1600" dirty="0" smtClean="0"/>
              <a:t>Product, Component, Test Type, Tested Component, Tested Subcomponent)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sz="1600" dirty="0" smtClean="0"/>
              <a:t>Versioning of Test Cases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Группировка / включение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en-US" sz="1600" dirty="0" smtClean="0"/>
              <a:t> </a:t>
            </a:r>
            <a:r>
              <a:rPr lang="ru-RU" sz="1600" dirty="0" smtClean="0"/>
              <a:t>в </a:t>
            </a:r>
            <a:r>
              <a:rPr lang="en-US" sz="1600" dirty="0" smtClean="0"/>
              <a:t>Test Set</a:t>
            </a:r>
            <a:r>
              <a:rPr lang="ru-RU" sz="1600" dirty="0" smtClean="0"/>
              <a:t>-ы</a:t>
            </a:r>
            <a:endParaRPr lang="en-US" sz="1600" dirty="0" smtClean="0"/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Присутствие широких возможностей для поиска</a:t>
            </a:r>
            <a:endParaRPr lang="en-US" sz="1600" dirty="0" smtClean="0"/>
          </a:p>
          <a:p>
            <a:pPr lvl="1" algn="just" eaLnBrk="1" hangingPunct="1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Отслеживание времени выполнения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ru-RU" sz="1600" dirty="0" smtClean="0"/>
              <a:t> и предположительную нагрузку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связывания </a:t>
            </a:r>
            <a:r>
              <a:rPr lang="en-US" sz="1600" dirty="0" smtClean="0"/>
              <a:t>Test Case</a:t>
            </a:r>
            <a:r>
              <a:rPr lang="ru-RU" sz="1600" dirty="0" smtClean="0"/>
              <a:t>-</a:t>
            </a:r>
            <a:r>
              <a:rPr lang="ru-RU" sz="1600" dirty="0" err="1" smtClean="0"/>
              <a:t>ов</a:t>
            </a:r>
            <a:r>
              <a:rPr lang="ru-RU" sz="1600" dirty="0" smtClean="0"/>
              <a:t> с требованиями (</a:t>
            </a:r>
            <a:r>
              <a:rPr lang="en-US" sz="1600" dirty="0" smtClean="0"/>
              <a:t>Requirements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lvl="1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1600" dirty="0" smtClean="0"/>
              <a:t>Возможность создания различных отчетов, в том числе</a:t>
            </a:r>
            <a:r>
              <a:rPr lang="en-US" sz="1600" dirty="0" smtClean="0"/>
              <a:t>:</a:t>
            </a:r>
          </a:p>
          <a:p>
            <a:pPr marL="457200" lvl="1" indent="0" algn="just">
              <a:spcAft>
                <a:spcPts val="600"/>
              </a:spcAft>
              <a:buClr>
                <a:schemeClr val="accent4">
                  <a:lumMod val="75000"/>
                </a:schemeClr>
              </a:buClr>
              <a:buSzPct val="150000"/>
              <a:buNone/>
            </a:pPr>
            <a:r>
              <a:rPr lang="en-US" sz="1600" b="1" dirty="0" smtClean="0"/>
              <a:t>Testing </a:t>
            </a:r>
            <a:r>
              <a:rPr lang="en-US" sz="1600" b="1" dirty="0"/>
              <a:t>Summary </a:t>
            </a:r>
            <a:r>
              <a:rPr lang="en-US" sz="1600" b="1" dirty="0" smtClean="0"/>
              <a:t>report</a:t>
            </a:r>
            <a:r>
              <a:rPr lang="ru-RU" sz="1600" b="1" dirty="0" smtClean="0"/>
              <a:t>, </a:t>
            </a:r>
            <a:r>
              <a:rPr lang="en-US" sz="1600" b="1" dirty="0"/>
              <a:t>Change </a:t>
            </a:r>
            <a:r>
              <a:rPr lang="en-US" sz="1600" b="1" dirty="0" smtClean="0"/>
              <a:t>List</a:t>
            </a:r>
            <a:r>
              <a:rPr lang="en-US" sz="1600" b="1" dirty="0"/>
              <a:t>, Defect Report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1354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kad\Desktop\Trainings\SoftReports\Pictures\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83" y="1790700"/>
            <a:ext cx="2654916" cy="199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304800"/>
            <a:ext cx="10021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233099"/>
            <a:ext cx="65657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What main Artifacts of testing do you know?</a:t>
            </a:r>
          </a:p>
          <a:p>
            <a:pPr marL="342900" indent="-342900">
              <a:buAutoNum type="arabicPeriod"/>
            </a:pPr>
            <a:r>
              <a:rPr lang="en-US" sz="2000" dirty="0"/>
              <a:t>Give definitions of the following concepts: Test Case, Test Set, Test Plan.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</a:t>
            </a:r>
            <a:r>
              <a:rPr lang="en-US" sz="2000" dirty="0"/>
              <a:t>the main items does Test Plan contain</a:t>
            </a:r>
            <a:r>
              <a:rPr lang="en-US" sz="2000" dirty="0" smtClean="0"/>
              <a:t>?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should be done before writing of Test Cases.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Name Test Case attributes.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are the main mistakes on writing Test Cases?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is Run of the Test Case? What statuses on running Test Cases do you know?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smtClean="0"/>
              <a:t>What is the reason of creating a new revision for Test Case?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What documents are needed after testing is complete?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What is Test Case Management Tool?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What the main features of Test Case Management Tools? 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67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9624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Test Case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-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Практика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1219200"/>
            <a:ext cx="7620000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dirty="0" smtClean="0"/>
              <a:t>Завершите предыдущий </a:t>
            </a:r>
            <a:r>
              <a:rPr lang="en-US" sz="1600" b="1" dirty="0" smtClean="0"/>
              <a:t>Test Case </a:t>
            </a:r>
            <a:r>
              <a:rPr lang="ru-RU" sz="1600" b="1" dirty="0" smtClean="0"/>
              <a:t>(</a:t>
            </a:r>
            <a:r>
              <a:rPr lang="en-US" sz="1600" b="1" dirty="0" smtClean="0"/>
              <a:t>example 1</a:t>
            </a:r>
            <a:r>
              <a:rPr lang="ru-RU" sz="1600" b="1" dirty="0" smtClean="0"/>
              <a:t>) для проверки следующих требований</a:t>
            </a:r>
            <a:r>
              <a:rPr lang="en-US" sz="1600" b="1" dirty="0" smtClean="0"/>
              <a:t>: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1. System shouldn’t allow user to leave </a:t>
            </a:r>
            <a:r>
              <a:rPr lang="en-US" sz="1600" dirty="0" smtClean="0">
                <a:solidFill>
                  <a:srgbClr val="FF0000"/>
                </a:solidFill>
              </a:rPr>
              <a:t>empty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Login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/>
              <a:t> field.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2. System shouldn’t allow user to register user with already </a:t>
            </a:r>
            <a:r>
              <a:rPr lang="en-US" sz="1600" dirty="0" smtClean="0">
                <a:solidFill>
                  <a:srgbClr val="FF0000"/>
                </a:solidFill>
              </a:rPr>
              <a:t>existing </a:t>
            </a:r>
            <a:r>
              <a:rPr lang="en-US" sz="1600" dirty="0">
                <a:solidFill>
                  <a:srgbClr val="FF0000"/>
                </a:solidFill>
              </a:rPr>
              <a:t>l</a:t>
            </a:r>
            <a:r>
              <a:rPr lang="en-US" sz="1600" dirty="0" smtClean="0">
                <a:solidFill>
                  <a:srgbClr val="FF0000"/>
                </a:solidFill>
              </a:rPr>
              <a:t>ogin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3. User password should contain </a:t>
            </a:r>
            <a:r>
              <a:rPr lang="en-US" sz="1600" dirty="0" smtClean="0">
                <a:solidFill>
                  <a:srgbClr val="FF0000"/>
                </a:solidFill>
              </a:rPr>
              <a:t>more than 5 symbols</a:t>
            </a:r>
            <a:r>
              <a:rPr lang="en-US" sz="1600" dirty="0" smtClean="0"/>
              <a:t>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4. User password should contain </a:t>
            </a:r>
            <a:r>
              <a:rPr lang="en-US" sz="1600" dirty="0">
                <a:solidFill>
                  <a:srgbClr val="FF0000"/>
                </a:solidFill>
              </a:rPr>
              <a:t>alphanumeric </a:t>
            </a:r>
            <a:r>
              <a:rPr lang="en-US" sz="1600" dirty="0" smtClean="0">
                <a:solidFill>
                  <a:srgbClr val="FF0000"/>
                </a:solidFill>
              </a:rPr>
              <a:t>symbols</a:t>
            </a:r>
            <a:r>
              <a:rPr lang="en-US" sz="1600" dirty="0" smtClean="0"/>
              <a:t> only.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5. If values entered in </a:t>
            </a:r>
            <a:r>
              <a:rPr lang="ru-RU" sz="1600" dirty="0" smtClean="0"/>
              <a:t>«</a:t>
            </a:r>
            <a:r>
              <a:rPr lang="en-US" sz="1600" dirty="0" smtClean="0"/>
              <a:t>Password</a:t>
            </a:r>
            <a:r>
              <a:rPr lang="ru-RU" sz="1600" dirty="0" smtClean="0"/>
              <a:t>»</a:t>
            </a:r>
            <a:r>
              <a:rPr lang="en-US" sz="1600" dirty="0" smtClean="0"/>
              <a:t> and </a:t>
            </a:r>
            <a:r>
              <a:rPr lang="ru-RU" sz="1600" dirty="0" smtClean="0"/>
              <a:t>«</a:t>
            </a:r>
            <a:r>
              <a:rPr lang="en-US" sz="1600" dirty="0" smtClean="0"/>
              <a:t>Confirm Password</a:t>
            </a:r>
            <a:r>
              <a:rPr lang="ru-RU" sz="1600" dirty="0" smtClean="0"/>
              <a:t>»</a:t>
            </a:r>
            <a:r>
              <a:rPr lang="en-US" sz="1600" dirty="0" smtClean="0"/>
              <a:t> fields don’t match, user should get appropriate </a:t>
            </a:r>
            <a:r>
              <a:rPr lang="en-US" sz="1600" dirty="0"/>
              <a:t>information message</a:t>
            </a:r>
            <a:r>
              <a:rPr lang="en-US" sz="1600" dirty="0" smtClean="0"/>
              <a:t>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6. System shouldn’t allow user to leave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Password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field</a:t>
            </a:r>
            <a:r>
              <a:rPr lang="en-US" sz="1600" dirty="0" smtClean="0">
                <a:solidFill>
                  <a:srgbClr val="FF0000"/>
                </a:solidFill>
              </a:rPr>
              <a:t> empty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7. System shouldn’t allow user to leave </a:t>
            </a:r>
            <a:r>
              <a:rPr lang="ru-RU" sz="1600" dirty="0" smtClean="0">
                <a:solidFill>
                  <a:srgbClr val="FF0000"/>
                </a:solidFill>
              </a:rPr>
              <a:t>«</a:t>
            </a:r>
            <a:r>
              <a:rPr lang="en-US" sz="1600" dirty="0" smtClean="0">
                <a:solidFill>
                  <a:srgbClr val="FF0000"/>
                </a:solidFill>
              </a:rPr>
              <a:t>Confirm Password</a:t>
            </a:r>
            <a:r>
              <a:rPr lang="ru-RU" sz="1600" dirty="0" smtClean="0">
                <a:solidFill>
                  <a:srgbClr val="FF0000"/>
                </a:solidFill>
              </a:rPr>
              <a:t>»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field</a:t>
            </a:r>
            <a:r>
              <a:rPr lang="en-US" sz="1600" dirty="0" smtClean="0">
                <a:solidFill>
                  <a:srgbClr val="FF0000"/>
                </a:solidFill>
              </a:rPr>
              <a:t> empty</a:t>
            </a:r>
            <a:r>
              <a:rPr lang="en-US" sz="1600" dirty="0" smtClean="0"/>
              <a:t>. Appropriate information message should appear.</a:t>
            </a:r>
          </a:p>
          <a:p>
            <a:pPr lvl="0"/>
            <a:endParaRPr lang="en-US" sz="500" dirty="0" smtClean="0"/>
          </a:p>
          <a:p>
            <a:pPr lvl="0"/>
            <a:r>
              <a:rPr lang="en-US" sz="1600" dirty="0" smtClean="0"/>
              <a:t>8. </a:t>
            </a:r>
            <a:r>
              <a:rPr lang="ru-RU" sz="1600" dirty="0" smtClean="0"/>
              <a:t>«</a:t>
            </a:r>
            <a:r>
              <a:rPr lang="en-US" sz="1600" dirty="0" smtClean="0"/>
              <a:t>Cancel</a:t>
            </a:r>
            <a:r>
              <a:rPr lang="ru-RU" sz="1600" dirty="0" smtClean="0"/>
              <a:t>»</a:t>
            </a:r>
            <a:r>
              <a:rPr lang="en-US" sz="1600" dirty="0" smtClean="0"/>
              <a:t> button should close </a:t>
            </a:r>
            <a:r>
              <a:rPr lang="ru-RU" sz="1600" dirty="0" smtClean="0"/>
              <a:t>«</a:t>
            </a:r>
            <a:r>
              <a:rPr lang="en-US" sz="1600" dirty="0" smtClean="0"/>
              <a:t>Registration Form</a:t>
            </a:r>
            <a:r>
              <a:rPr lang="ru-RU" sz="1600" dirty="0" smtClean="0"/>
              <a:t>» </a:t>
            </a:r>
            <a:r>
              <a:rPr lang="en-US" sz="1600" dirty="0" smtClean="0"/>
              <a:t>without saving data.</a:t>
            </a:r>
          </a:p>
        </p:txBody>
      </p:sp>
    </p:spTree>
    <p:extLst>
      <p:ext uri="{BB962C8B-B14F-4D97-AF65-F5344CB8AC3E}">
        <p14:creationId xmlns:p14="http://schemas.microsoft.com/office/powerpoint/2010/main" val="27204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438190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artifacts of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1" y="4306670"/>
            <a:ext cx="7106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Summary </a:t>
            </a:r>
            <a:r>
              <a:rPr lang="en-US" sz="2200" b="1" dirty="0" smtClean="0">
                <a:solidFill>
                  <a:srgbClr val="FF0000"/>
                </a:solidFill>
              </a:rPr>
              <a:t>Report</a:t>
            </a:r>
            <a:r>
              <a:rPr lang="ru-RU" dirty="0" smtClean="0"/>
              <a:t> – репорт, содержащий качественную и количественную информацию о результатах тестирования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491734"/>
            <a:ext cx="7772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Test </a:t>
            </a:r>
            <a:r>
              <a:rPr lang="en-US" sz="2200" b="1" dirty="0" smtClean="0">
                <a:solidFill>
                  <a:srgbClr val="FF0000"/>
                </a:solidFill>
              </a:rPr>
              <a:t>Plan</a:t>
            </a:r>
            <a:r>
              <a:rPr lang="ru-RU" dirty="0" smtClean="0"/>
              <a:t> – документ, содержащий идею и описание стратегии тестирования в целом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1" y="2366774"/>
            <a:ext cx="77724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Test </a:t>
            </a:r>
            <a:r>
              <a:rPr lang="en-US" sz="2200" b="1" dirty="0" smtClean="0">
                <a:solidFill>
                  <a:srgbClr val="FF0000"/>
                </a:solidFill>
              </a:rPr>
              <a:t>Case</a:t>
            </a:r>
            <a:r>
              <a:rPr lang="ru-RU" dirty="0" smtClean="0"/>
              <a:t> – описывает набор шагов, условия и параметры, необходимые для тестирования определенной функциональности приложения в соответствии с требованиями (</a:t>
            </a:r>
            <a:r>
              <a:rPr lang="en-US" dirty="0" smtClean="0"/>
              <a:t>requirements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1" y="3468470"/>
            <a:ext cx="77723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Automated Test </a:t>
            </a:r>
            <a:r>
              <a:rPr lang="en-US" sz="2200" b="1" dirty="0" smtClean="0">
                <a:solidFill>
                  <a:srgbClr val="FF0000"/>
                </a:solidFill>
              </a:rPr>
              <a:t>Cases</a:t>
            </a:r>
            <a:r>
              <a:rPr lang="en-US" dirty="0" smtClean="0"/>
              <a:t> – </a:t>
            </a:r>
            <a:r>
              <a:rPr lang="ru-RU" dirty="0" smtClean="0"/>
              <a:t>сценарии для выполнения процесса автоматизированного тестирования приложения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001" y="5055513"/>
            <a:ext cx="59610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5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Requirements</a:t>
            </a:r>
            <a:r>
              <a:rPr lang="ru-RU" dirty="0" smtClean="0"/>
              <a:t> – требования, спецификации, варианты использования приложения и т.п.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8492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1447800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cs typeface="Aharoni" pitchFamily="2" charset="-79"/>
              </a:rPr>
              <a:t>Содержит намерения и описание общей стратегии тестирования:</a:t>
            </a:r>
            <a:endParaRPr lang="en-US" sz="2000" b="1" dirty="0"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14400" y="4876800"/>
            <a:ext cx="4572000" cy="528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700"/>
              </a:lnSpc>
            </a:pPr>
            <a:r>
              <a:rPr lang="ru-RU" sz="2000" dirty="0" smtClean="0"/>
              <a:t>Определение того, как будут обработаны нетестируемые сущности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914401" y="2043238"/>
            <a:ext cx="4876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/>
              <a:t>Типов и уровней </a:t>
            </a:r>
            <a:r>
              <a:rPr lang="ru-RU" sz="2000" dirty="0" smtClean="0"/>
              <a:t>тестирования;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914400" y="2813795"/>
            <a:ext cx="579119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ru-RU" sz="2000" dirty="0"/>
              <a:t>Использование </a:t>
            </a:r>
            <a:r>
              <a:rPr lang="ru-RU" sz="2000" dirty="0" smtClean="0"/>
              <a:t>автоматизации и специальных инструментов для тестирования;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914401" y="3307918"/>
            <a:ext cx="3226589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Тестируемые конфигурации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914400" y="3965346"/>
            <a:ext cx="3050835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 smtClean="0"/>
              <a:t>Специфичные требования</a:t>
            </a:r>
            <a:endParaRPr lang="en-US" sz="2000" dirty="0"/>
          </a:p>
        </p:txBody>
      </p:sp>
      <p:pic>
        <p:nvPicPr>
          <p:cNvPr id="28" name="Picture 2" descr="C:\Users\jkad\Desktop\Trainings\Testing\repo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176" y="2633638"/>
            <a:ext cx="2165624" cy="174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6360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Содержание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Plan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1668" y="3766066"/>
            <a:ext cx="4967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Критерии окончания тестирования?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01668" y="1447800"/>
            <a:ext cx="10831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Что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1668" y="1997561"/>
            <a:ext cx="1099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Как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01668" y="2584966"/>
            <a:ext cx="135793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Когда</a:t>
            </a:r>
            <a:r>
              <a:rPr lang="en-US" sz="2200" b="1" dirty="0" smtClean="0">
                <a:cs typeface="Aharoni" pitchFamily="2" charset="-79"/>
              </a:rPr>
              <a:t>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01668" y="3194566"/>
            <a:ext cx="45043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 smtClean="0">
                <a:cs typeface="Aharoni" pitchFamily="2" charset="-79"/>
              </a:rPr>
              <a:t>Критерии начала тестирования?</a:t>
            </a:r>
            <a:endParaRPr lang="en-US" sz="2200" b="1" dirty="0">
              <a:cs typeface="Aharoni" pitchFamily="2" charset="-79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5400" y="4375666"/>
            <a:ext cx="2420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4">
                  <a:lumMod val="75000"/>
                </a:schemeClr>
              </a:buClr>
              <a:buSzPct val="150000"/>
              <a:buFont typeface="Arial" pitchFamily="34" charset="0"/>
              <a:buChar char="•"/>
            </a:pPr>
            <a:r>
              <a:rPr lang="ru-RU" sz="2200" b="1" dirty="0">
                <a:cs typeface="Aharoni" pitchFamily="2" charset="-79"/>
              </a:rPr>
              <a:t>Знания и риски</a:t>
            </a:r>
            <a:endParaRPr lang="en-US" sz="2200" b="1" dirty="0">
              <a:cs typeface="Aharoni" pitchFamily="2" charset="-79"/>
            </a:endParaRPr>
          </a:p>
        </p:txBody>
      </p:sp>
      <p:pic>
        <p:nvPicPr>
          <p:cNvPr id="27" name="Picture 3" descr="C:\Users\jkad\Desktop\Trainings\Testing\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03720"/>
            <a:ext cx="1447800" cy="144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1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71053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Set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7467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ct val="200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Test Case</a:t>
            </a:r>
            <a:r>
              <a:rPr lang="ru-RU" sz="2000" dirty="0" smtClean="0"/>
              <a:t> </a:t>
            </a:r>
            <a:r>
              <a:rPr lang="ru-RU" sz="2000" dirty="0"/>
              <a:t>– пошаговый Тестовый </a:t>
            </a:r>
            <a:r>
              <a:rPr lang="ru-RU" sz="2000" dirty="0" smtClean="0"/>
              <a:t>Сценарий (случай, факт), содержащий входные значения, выходные  значения</a:t>
            </a:r>
            <a:r>
              <a:rPr lang="en-US" sz="2000" dirty="0" smtClean="0"/>
              <a:t>, </a:t>
            </a:r>
            <a:r>
              <a:rPr lang="ru-RU" sz="2000" dirty="0" smtClean="0"/>
              <a:t>пред- и пост- условия выполнения и ожидаемые результаты для проверки определенной программы на соответствие определенным требованиям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5800" y="3575699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20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Test </a:t>
            </a:r>
            <a:r>
              <a:rPr lang="en-US" sz="2000" b="1" dirty="0" smtClean="0">
                <a:solidFill>
                  <a:srgbClr val="FF0000"/>
                </a:solidFill>
              </a:rPr>
              <a:t>Set</a:t>
            </a:r>
            <a:r>
              <a:rPr lang="ru-RU" sz="2000" dirty="0" smtClean="0"/>
              <a:t> – Тестовый Набор, группа Тестовых Сценариев для тестирования определенной части (версии, сборки) приложения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62000" y="4572000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 smtClean="0"/>
              <a:t>Test Set</a:t>
            </a:r>
            <a:r>
              <a:rPr lang="ru-RU" sz="2000" dirty="0" smtClean="0"/>
              <a:t>-ы группируют </a:t>
            </a:r>
            <a:r>
              <a:rPr lang="en-US" sz="2000" dirty="0" smtClean="0"/>
              <a:t>Test Case</a:t>
            </a:r>
            <a:r>
              <a:rPr lang="ru-RU" sz="2000" dirty="0" smtClean="0"/>
              <a:t>-ы по</a:t>
            </a:r>
            <a:r>
              <a:rPr lang="en-US" sz="2000" dirty="0" smtClean="0"/>
              <a:t>:</a:t>
            </a:r>
          </a:p>
          <a:p>
            <a:pPr lvl="0"/>
            <a:r>
              <a:rPr lang="en-US" sz="2000" dirty="0" smtClean="0"/>
              <a:t>- </a:t>
            </a:r>
            <a:r>
              <a:rPr lang="ru-RU" sz="2000" dirty="0" smtClean="0"/>
              <a:t>Видам тестирования</a:t>
            </a:r>
            <a:endParaRPr lang="en-US" sz="2000" dirty="0" smtClean="0"/>
          </a:p>
          <a:p>
            <a:pPr lvl="0"/>
            <a:r>
              <a:rPr lang="en-US" sz="2000" dirty="0" smtClean="0"/>
              <a:t>- </a:t>
            </a:r>
            <a:r>
              <a:rPr lang="ru-RU" sz="2000" dirty="0" smtClean="0"/>
              <a:t>Версиям тестируемого приложения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306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51609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Зачем нужны </a:t>
            </a:r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-ы?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7033" y="5029199"/>
            <a:ext cx="6941567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/>
              <a:t>Возможность отслеживания </a:t>
            </a:r>
            <a:r>
              <a:rPr lang="ru-RU" sz="2000" dirty="0" smtClean="0"/>
              <a:t>покрытия</a:t>
            </a:r>
            <a:r>
              <a:rPr lang="en-US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требований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7032" y="1447800"/>
            <a:ext cx="8102539" cy="62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Ранее </a:t>
            </a:r>
            <a:r>
              <a:rPr lang="ru-RU" sz="2000" b="1" dirty="0">
                <a:solidFill>
                  <a:srgbClr val="FF0000"/>
                </a:solidFill>
              </a:rPr>
              <a:t>нахождение</a:t>
            </a:r>
            <a:r>
              <a:rPr lang="ru-RU" sz="2000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</a:rPr>
              <a:t>багов</a:t>
            </a:r>
            <a:r>
              <a:rPr lang="ru-RU" sz="2000" dirty="0" smtClean="0"/>
              <a:t> и повышение эффективности тестирования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907032" y="2143957"/>
            <a:ext cx="6941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Документирование</a:t>
            </a:r>
            <a:r>
              <a:rPr lang="en-US" sz="2000" dirty="0" smtClean="0"/>
              <a:t> </a:t>
            </a:r>
            <a:r>
              <a:rPr lang="ru-RU" sz="2000" dirty="0" smtClean="0"/>
              <a:t>работы тестировщиков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07032" y="2895600"/>
            <a:ext cx="61038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Возможность </a:t>
            </a:r>
            <a:r>
              <a:rPr lang="ru-RU" sz="2000" b="1" dirty="0" smtClean="0">
                <a:solidFill>
                  <a:srgbClr val="FF0000"/>
                </a:solidFill>
              </a:rPr>
              <a:t>просмотра истории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тестирования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907032" y="3612849"/>
            <a:ext cx="8102539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Возможность</a:t>
            </a:r>
            <a:r>
              <a:rPr lang="ru-RU" sz="2000" dirty="0"/>
              <a:t> </a:t>
            </a:r>
            <a:r>
              <a:rPr lang="ru-RU" sz="2000" b="1" dirty="0">
                <a:solidFill>
                  <a:srgbClr val="FF0000"/>
                </a:solidFill>
              </a:rPr>
              <a:t>количественной </a:t>
            </a:r>
            <a:r>
              <a:rPr lang="ru-RU" sz="2000" b="1" dirty="0" smtClean="0">
                <a:solidFill>
                  <a:srgbClr val="FF0000"/>
                </a:solidFill>
              </a:rPr>
              <a:t>оценки </a:t>
            </a:r>
            <a:r>
              <a:rPr lang="ru-RU" sz="2000" dirty="0"/>
              <a:t>выполненного тестирования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07032" y="4267200"/>
            <a:ext cx="7932167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b="1" dirty="0" smtClean="0">
                <a:solidFill>
                  <a:srgbClr val="FF0000"/>
                </a:solidFill>
              </a:rPr>
              <a:t>Применимость </a:t>
            </a:r>
            <a:r>
              <a:rPr lang="ru-RU" sz="2000" dirty="0" smtClean="0"/>
              <a:t>для </a:t>
            </a:r>
            <a:r>
              <a:rPr lang="ru-RU" sz="2000" dirty="0"/>
              <a:t>тестирования </a:t>
            </a:r>
            <a:r>
              <a:rPr lang="ru-RU" sz="2000" dirty="0" smtClean="0"/>
              <a:t>начинающими тестировщиками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9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533400"/>
            <a:ext cx="41183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Атрибуты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68004" y="3423117"/>
            <a:ext cx="826990" cy="826990"/>
            <a:chOff x="4120404" y="2444004"/>
            <a:chExt cx="826990" cy="826990"/>
          </a:xfrm>
        </p:grpSpPr>
        <p:sp>
          <p:nvSpPr>
            <p:cNvPr id="90" name="Oval 89"/>
            <p:cNvSpPr/>
            <p:nvPr/>
          </p:nvSpPr>
          <p:spPr>
            <a:xfrm>
              <a:off x="4120404" y="2444004"/>
              <a:ext cx="826990" cy="826990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91" name="Oval 4"/>
            <p:cNvSpPr/>
            <p:nvPr/>
          </p:nvSpPr>
          <p:spPr>
            <a:xfrm>
              <a:off x="4241514" y="2565114"/>
              <a:ext cx="584770" cy="5847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</a:t>
              </a:r>
              <a:endParaRPr lang="en-US" sz="1500" b="1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38155" y="1689343"/>
            <a:ext cx="86688" cy="1733773"/>
            <a:chOff x="4490555" y="710230"/>
            <a:chExt cx="86688" cy="1733773"/>
          </a:xfrm>
        </p:grpSpPr>
        <p:sp>
          <p:nvSpPr>
            <p:cNvPr id="88" name="Straight Connector 5"/>
            <p:cNvSpPr/>
            <p:nvPr/>
          </p:nvSpPr>
          <p:spPr>
            <a:xfrm rot="16200000">
              <a:off x="3667013" y="1568909"/>
              <a:ext cx="1733773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33773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Straight Connector 6"/>
            <p:cNvSpPr/>
            <p:nvPr/>
          </p:nvSpPr>
          <p:spPr>
            <a:xfrm rot="16200000">
              <a:off x="4490555" y="1533773"/>
              <a:ext cx="86688" cy="86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02756" y="1143000"/>
            <a:ext cx="1757487" cy="546343"/>
            <a:chOff x="3655156" y="163887"/>
            <a:chExt cx="1757487" cy="546343"/>
          </a:xfrm>
        </p:grpSpPr>
        <p:sp>
          <p:nvSpPr>
            <p:cNvPr id="86" name="Oval 85"/>
            <p:cNvSpPr/>
            <p:nvPr/>
          </p:nvSpPr>
          <p:spPr>
            <a:xfrm>
              <a:off x="3655156" y="16388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87" name="Oval 8"/>
            <p:cNvSpPr/>
            <p:nvPr/>
          </p:nvSpPr>
          <p:spPr>
            <a:xfrm>
              <a:off x="3912534" y="24389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 ID</a:t>
              </a:r>
              <a:endParaRPr lang="en-US" sz="1500" b="1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88570" y="1841504"/>
            <a:ext cx="85354" cy="1707089"/>
            <a:chOff x="5040970" y="862391"/>
            <a:chExt cx="85354" cy="1707089"/>
          </a:xfrm>
        </p:grpSpPr>
        <p:sp>
          <p:nvSpPr>
            <p:cNvPr id="84" name="Straight Connector 9"/>
            <p:cNvSpPr/>
            <p:nvPr/>
          </p:nvSpPr>
          <p:spPr>
            <a:xfrm rot="17742857">
              <a:off x="4230103" y="1707728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5" name="Straight Connector 10"/>
            <p:cNvSpPr/>
            <p:nvPr/>
          </p:nvSpPr>
          <p:spPr>
            <a:xfrm rot="17742857">
              <a:off x="5040970" y="1673259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52945" y="1382699"/>
            <a:ext cx="1757487" cy="546343"/>
            <a:chOff x="4705345" y="403586"/>
            <a:chExt cx="1757487" cy="546343"/>
          </a:xfrm>
        </p:grpSpPr>
        <p:sp>
          <p:nvSpPr>
            <p:cNvPr id="82" name="Oval 81"/>
            <p:cNvSpPr/>
            <p:nvPr/>
          </p:nvSpPr>
          <p:spPr>
            <a:xfrm>
              <a:off x="4705345" y="403586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83" name="Oval 12"/>
            <p:cNvSpPr/>
            <p:nvPr/>
          </p:nvSpPr>
          <p:spPr>
            <a:xfrm>
              <a:off x="4962723" y="483596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Defect ID</a:t>
              </a:r>
              <a:endParaRPr lang="en-US" sz="1500" b="1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30387" y="3040438"/>
            <a:ext cx="1598730" cy="79936"/>
            <a:chOff x="4682787" y="2061325"/>
            <a:chExt cx="1598730" cy="79936"/>
          </a:xfrm>
        </p:grpSpPr>
        <p:sp>
          <p:nvSpPr>
            <p:cNvPr id="80" name="Straight Connector 13"/>
            <p:cNvSpPr/>
            <p:nvPr/>
          </p:nvSpPr>
          <p:spPr>
            <a:xfrm rot="19285714">
              <a:off x="4682787" y="2093085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1" name="Straight Connector 14"/>
            <p:cNvSpPr/>
            <p:nvPr/>
          </p:nvSpPr>
          <p:spPr>
            <a:xfrm rot="19285714">
              <a:off x="5442184" y="2061325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95132" y="2054321"/>
            <a:ext cx="1757487" cy="546343"/>
            <a:chOff x="5547532" y="1075208"/>
            <a:chExt cx="1757487" cy="546343"/>
          </a:xfrm>
        </p:grpSpPr>
        <p:sp>
          <p:nvSpPr>
            <p:cNvPr id="78" name="Oval 77"/>
            <p:cNvSpPr/>
            <p:nvPr/>
          </p:nvSpPr>
          <p:spPr>
            <a:xfrm>
              <a:off x="5547532" y="107520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9" name="Oval 16"/>
            <p:cNvSpPr/>
            <p:nvPr/>
          </p:nvSpPr>
          <p:spPr>
            <a:xfrm>
              <a:off x="5804910" y="115521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Case Status</a:t>
              </a:r>
              <a:endParaRPr lang="en-US" sz="1500" b="1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68577" y="3570133"/>
            <a:ext cx="1280404" cy="64020"/>
            <a:chOff x="4920977" y="2591020"/>
            <a:chExt cx="1280404" cy="64020"/>
          </a:xfrm>
        </p:grpSpPr>
        <p:sp>
          <p:nvSpPr>
            <p:cNvPr id="76" name="Straight Connector 17"/>
            <p:cNvSpPr/>
            <p:nvPr/>
          </p:nvSpPr>
          <p:spPr>
            <a:xfrm rot="20828571">
              <a:off x="4920977" y="2614822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Straight Connector 18"/>
            <p:cNvSpPr/>
            <p:nvPr/>
          </p:nvSpPr>
          <p:spPr>
            <a:xfrm rot="20828571">
              <a:off x="5529169" y="2591020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62511" y="3024842"/>
            <a:ext cx="1757487" cy="546343"/>
            <a:chOff x="6014911" y="2045729"/>
            <a:chExt cx="1757487" cy="546343"/>
          </a:xfrm>
        </p:grpSpPr>
        <p:sp>
          <p:nvSpPr>
            <p:cNvPr id="74" name="Oval 73"/>
            <p:cNvSpPr/>
            <p:nvPr/>
          </p:nvSpPr>
          <p:spPr>
            <a:xfrm>
              <a:off x="6014911" y="204572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5" name="Oval 20"/>
            <p:cNvSpPr/>
            <p:nvPr/>
          </p:nvSpPr>
          <p:spPr>
            <a:xfrm>
              <a:off x="6272289" y="212573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Date/Time Creation</a:t>
              </a:r>
              <a:endParaRPr lang="en-US" sz="1500" b="1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68577" y="4039072"/>
            <a:ext cx="1280404" cy="64020"/>
            <a:chOff x="4920977" y="3059959"/>
            <a:chExt cx="1280404" cy="64020"/>
          </a:xfrm>
        </p:grpSpPr>
        <p:sp>
          <p:nvSpPr>
            <p:cNvPr id="72" name="Straight Connector 21"/>
            <p:cNvSpPr/>
            <p:nvPr/>
          </p:nvSpPr>
          <p:spPr>
            <a:xfrm rot="771429">
              <a:off x="4920977" y="3083761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Straight Connector 22"/>
            <p:cNvSpPr/>
            <p:nvPr/>
          </p:nvSpPr>
          <p:spPr>
            <a:xfrm rot="771429">
              <a:off x="5529169" y="3059959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62511" y="4102040"/>
            <a:ext cx="1757487" cy="546343"/>
            <a:chOff x="6014911" y="3122927"/>
            <a:chExt cx="1757487" cy="546343"/>
          </a:xfrm>
        </p:grpSpPr>
        <p:sp>
          <p:nvSpPr>
            <p:cNvPr id="70" name="Oval 69"/>
            <p:cNvSpPr/>
            <p:nvPr/>
          </p:nvSpPr>
          <p:spPr>
            <a:xfrm>
              <a:off x="6014911" y="312292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71" name="Oval 24"/>
            <p:cNvSpPr/>
            <p:nvPr/>
          </p:nvSpPr>
          <p:spPr>
            <a:xfrm>
              <a:off x="6272289" y="320293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Type</a:t>
              </a:r>
              <a:endParaRPr lang="en-US" sz="1500" b="1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30387" y="4552851"/>
            <a:ext cx="1598730" cy="79936"/>
            <a:chOff x="4682787" y="3573738"/>
            <a:chExt cx="1598730" cy="79936"/>
          </a:xfrm>
        </p:grpSpPr>
        <p:sp>
          <p:nvSpPr>
            <p:cNvPr id="68" name="Straight Connector 25"/>
            <p:cNvSpPr/>
            <p:nvPr/>
          </p:nvSpPr>
          <p:spPr>
            <a:xfrm rot="2314286">
              <a:off x="4682787" y="3605498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Straight Connector 26"/>
            <p:cNvSpPr/>
            <p:nvPr/>
          </p:nvSpPr>
          <p:spPr>
            <a:xfrm rot="2314286">
              <a:off x="5442184" y="3573738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95132" y="5072561"/>
            <a:ext cx="1757487" cy="546343"/>
            <a:chOff x="5547532" y="4093448"/>
            <a:chExt cx="1757487" cy="546343"/>
          </a:xfrm>
        </p:grpSpPr>
        <p:sp>
          <p:nvSpPr>
            <p:cNvPr id="66" name="Oval 65"/>
            <p:cNvSpPr/>
            <p:nvPr/>
          </p:nvSpPr>
          <p:spPr>
            <a:xfrm>
              <a:off x="5547532" y="409344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67" name="Oval 28"/>
            <p:cNvSpPr/>
            <p:nvPr/>
          </p:nvSpPr>
          <p:spPr>
            <a:xfrm>
              <a:off x="5804910" y="417345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Revision</a:t>
              </a:r>
              <a:endParaRPr lang="en-US" sz="1500" b="1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88570" y="4124631"/>
            <a:ext cx="85354" cy="1707089"/>
            <a:chOff x="5040970" y="3145518"/>
            <a:chExt cx="85354" cy="1707089"/>
          </a:xfrm>
        </p:grpSpPr>
        <p:sp>
          <p:nvSpPr>
            <p:cNvPr id="64" name="Straight Connector 29"/>
            <p:cNvSpPr/>
            <p:nvPr/>
          </p:nvSpPr>
          <p:spPr>
            <a:xfrm rot="3857143">
              <a:off x="4230103" y="3990855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Straight Connector 30"/>
            <p:cNvSpPr/>
            <p:nvPr/>
          </p:nvSpPr>
          <p:spPr>
            <a:xfrm rot="3857143">
              <a:off x="5040970" y="3956386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52945" y="5744182"/>
            <a:ext cx="1757487" cy="546343"/>
            <a:chOff x="4705345" y="4765069"/>
            <a:chExt cx="1757487" cy="546343"/>
          </a:xfrm>
        </p:grpSpPr>
        <p:sp>
          <p:nvSpPr>
            <p:cNvPr id="62" name="Oval 61"/>
            <p:cNvSpPr/>
            <p:nvPr/>
          </p:nvSpPr>
          <p:spPr>
            <a:xfrm>
              <a:off x="4705345" y="476506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63" name="Oval 32"/>
            <p:cNvSpPr/>
            <p:nvPr/>
          </p:nvSpPr>
          <p:spPr>
            <a:xfrm>
              <a:off x="4962723" y="484507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Version</a:t>
              </a:r>
              <a:endParaRPr lang="en-US" sz="1500" b="1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38155" y="4250108"/>
            <a:ext cx="86688" cy="1733773"/>
            <a:chOff x="4490555" y="3270995"/>
            <a:chExt cx="86688" cy="1733773"/>
          </a:xfrm>
        </p:grpSpPr>
        <p:sp>
          <p:nvSpPr>
            <p:cNvPr id="60" name="Straight Connector 33"/>
            <p:cNvSpPr/>
            <p:nvPr/>
          </p:nvSpPr>
          <p:spPr>
            <a:xfrm rot="5400000">
              <a:off x="3667013" y="4129674"/>
              <a:ext cx="1733773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33773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Straight Connector 34"/>
            <p:cNvSpPr/>
            <p:nvPr/>
          </p:nvSpPr>
          <p:spPr>
            <a:xfrm rot="5400000">
              <a:off x="4490555" y="4094537"/>
              <a:ext cx="86688" cy="86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02756" y="5983881"/>
            <a:ext cx="1757487" cy="546343"/>
            <a:chOff x="3655156" y="5004768"/>
            <a:chExt cx="1757487" cy="546343"/>
          </a:xfrm>
        </p:grpSpPr>
        <p:sp>
          <p:nvSpPr>
            <p:cNvPr id="58" name="Oval 57"/>
            <p:cNvSpPr/>
            <p:nvPr/>
          </p:nvSpPr>
          <p:spPr>
            <a:xfrm>
              <a:off x="3655156" y="500476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9" name="Oval 36"/>
            <p:cNvSpPr/>
            <p:nvPr/>
          </p:nvSpPr>
          <p:spPr>
            <a:xfrm>
              <a:off x="3912534" y="508477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Criticality</a:t>
              </a:r>
              <a:endParaRPr lang="en-US" sz="1500" b="1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89074" y="4124631"/>
            <a:ext cx="85354" cy="1707089"/>
            <a:chOff x="3941474" y="3145518"/>
            <a:chExt cx="85354" cy="1707089"/>
          </a:xfrm>
        </p:grpSpPr>
        <p:sp>
          <p:nvSpPr>
            <p:cNvPr id="56" name="Straight Connector 37"/>
            <p:cNvSpPr/>
            <p:nvPr/>
          </p:nvSpPr>
          <p:spPr>
            <a:xfrm rot="6942857">
              <a:off x="3130607" y="3990855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Straight Connector 38"/>
            <p:cNvSpPr/>
            <p:nvPr/>
          </p:nvSpPr>
          <p:spPr>
            <a:xfrm rot="17742857">
              <a:off x="3941474" y="3956386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52566" y="5744182"/>
            <a:ext cx="1757487" cy="546343"/>
            <a:chOff x="2604966" y="4765069"/>
            <a:chExt cx="1757487" cy="546343"/>
          </a:xfrm>
        </p:grpSpPr>
        <p:sp>
          <p:nvSpPr>
            <p:cNvPr id="54" name="Oval 53"/>
            <p:cNvSpPr/>
            <p:nvPr/>
          </p:nvSpPr>
          <p:spPr>
            <a:xfrm>
              <a:off x="2604966" y="476506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5" name="Oval 40"/>
            <p:cNvSpPr/>
            <p:nvPr/>
          </p:nvSpPr>
          <p:spPr>
            <a:xfrm>
              <a:off x="2862344" y="4845079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Option/Sub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Option</a:t>
              </a:r>
              <a:endParaRPr lang="en-US" sz="1500" b="1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3882" y="4552851"/>
            <a:ext cx="1598730" cy="79936"/>
            <a:chOff x="2786282" y="3573738"/>
            <a:chExt cx="1598730" cy="79936"/>
          </a:xfrm>
        </p:grpSpPr>
        <p:sp>
          <p:nvSpPr>
            <p:cNvPr id="52" name="Straight Connector 41"/>
            <p:cNvSpPr/>
            <p:nvPr/>
          </p:nvSpPr>
          <p:spPr>
            <a:xfrm rot="8485714">
              <a:off x="2786282" y="3605498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3" name="Straight Connector 42"/>
            <p:cNvSpPr/>
            <p:nvPr/>
          </p:nvSpPr>
          <p:spPr>
            <a:xfrm rot="19285714">
              <a:off x="3545679" y="3573738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10379" y="5072561"/>
            <a:ext cx="1757487" cy="546343"/>
            <a:chOff x="1762779" y="4093448"/>
            <a:chExt cx="1757487" cy="546343"/>
          </a:xfrm>
        </p:grpSpPr>
        <p:sp>
          <p:nvSpPr>
            <p:cNvPr id="50" name="Oval 49"/>
            <p:cNvSpPr/>
            <p:nvPr/>
          </p:nvSpPr>
          <p:spPr>
            <a:xfrm>
              <a:off x="1762779" y="409344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51" name="Oval 44"/>
            <p:cNvSpPr/>
            <p:nvPr/>
          </p:nvSpPr>
          <p:spPr>
            <a:xfrm>
              <a:off x="2020157" y="417345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Description</a:t>
              </a:r>
              <a:endParaRPr lang="en-US" sz="1500" b="1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14018" y="4039072"/>
            <a:ext cx="1280404" cy="64020"/>
            <a:chOff x="2866418" y="3059959"/>
            <a:chExt cx="1280404" cy="64020"/>
          </a:xfrm>
        </p:grpSpPr>
        <p:sp>
          <p:nvSpPr>
            <p:cNvPr id="48" name="Straight Connector 45"/>
            <p:cNvSpPr/>
            <p:nvPr/>
          </p:nvSpPr>
          <p:spPr>
            <a:xfrm rot="10028571">
              <a:off x="2866418" y="3083761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Straight Connector 46"/>
            <p:cNvSpPr/>
            <p:nvPr/>
          </p:nvSpPr>
          <p:spPr>
            <a:xfrm rot="20828571">
              <a:off x="3474610" y="3059959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43000" y="4102040"/>
            <a:ext cx="1757487" cy="546343"/>
            <a:chOff x="1295400" y="3122927"/>
            <a:chExt cx="1757487" cy="546343"/>
          </a:xfrm>
        </p:grpSpPr>
        <p:sp>
          <p:nvSpPr>
            <p:cNvPr id="46" name="Oval 45"/>
            <p:cNvSpPr/>
            <p:nvPr/>
          </p:nvSpPr>
          <p:spPr>
            <a:xfrm>
              <a:off x="1295400" y="3122927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47" name="Oval 48"/>
            <p:cNvSpPr/>
            <p:nvPr/>
          </p:nvSpPr>
          <p:spPr>
            <a:xfrm>
              <a:off x="1552778" y="3202937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Initial Conditions</a:t>
              </a:r>
              <a:endParaRPr lang="en-US" sz="1500" b="1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14018" y="3570133"/>
            <a:ext cx="1280404" cy="64020"/>
            <a:chOff x="2866418" y="2591020"/>
            <a:chExt cx="1280404" cy="64020"/>
          </a:xfrm>
        </p:grpSpPr>
        <p:sp>
          <p:nvSpPr>
            <p:cNvPr id="44" name="Straight Connector 49"/>
            <p:cNvSpPr/>
            <p:nvPr/>
          </p:nvSpPr>
          <p:spPr>
            <a:xfrm rot="11571429">
              <a:off x="2866418" y="2614822"/>
              <a:ext cx="1280404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280404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Straight Connector 50"/>
            <p:cNvSpPr/>
            <p:nvPr/>
          </p:nvSpPr>
          <p:spPr>
            <a:xfrm rot="22371429">
              <a:off x="3474610" y="2591020"/>
              <a:ext cx="64020" cy="64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143000" y="3024842"/>
            <a:ext cx="1757487" cy="546343"/>
            <a:chOff x="1295400" y="2045729"/>
            <a:chExt cx="1757487" cy="546343"/>
          </a:xfrm>
        </p:grpSpPr>
        <p:sp>
          <p:nvSpPr>
            <p:cNvPr id="42" name="Oval 41"/>
            <p:cNvSpPr/>
            <p:nvPr/>
          </p:nvSpPr>
          <p:spPr>
            <a:xfrm>
              <a:off x="1295400" y="2045729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43" name="Oval 52"/>
            <p:cNvSpPr/>
            <p:nvPr/>
          </p:nvSpPr>
          <p:spPr>
            <a:xfrm>
              <a:off x="1447800" y="2125739"/>
              <a:ext cx="1414544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Requirement ID</a:t>
              </a:r>
              <a:endParaRPr lang="en-US" sz="1500" b="1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33882" y="3040438"/>
            <a:ext cx="1598730" cy="79936"/>
            <a:chOff x="2786282" y="2061325"/>
            <a:chExt cx="1598730" cy="79936"/>
          </a:xfrm>
        </p:grpSpPr>
        <p:sp>
          <p:nvSpPr>
            <p:cNvPr id="40" name="Straight Connector 53"/>
            <p:cNvSpPr/>
            <p:nvPr/>
          </p:nvSpPr>
          <p:spPr>
            <a:xfrm rot="13114286">
              <a:off x="2786282" y="2093085"/>
              <a:ext cx="1598730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598730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Straight Connector 54"/>
            <p:cNvSpPr/>
            <p:nvPr/>
          </p:nvSpPr>
          <p:spPr>
            <a:xfrm rot="23914286">
              <a:off x="3545679" y="2061325"/>
              <a:ext cx="79936" cy="79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10379" y="2054321"/>
            <a:ext cx="1757487" cy="546343"/>
            <a:chOff x="1762779" y="1075208"/>
            <a:chExt cx="1757487" cy="546343"/>
          </a:xfrm>
        </p:grpSpPr>
        <p:sp>
          <p:nvSpPr>
            <p:cNvPr id="38" name="Oval 37"/>
            <p:cNvSpPr/>
            <p:nvPr/>
          </p:nvSpPr>
          <p:spPr>
            <a:xfrm>
              <a:off x="1762779" y="1075208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9" name="Oval 56"/>
            <p:cNvSpPr/>
            <p:nvPr/>
          </p:nvSpPr>
          <p:spPr>
            <a:xfrm>
              <a:off x="2020157" y="1155218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Steps</a:t>
              </a:r>
              <a:endParaRPr lang="en-US" sz="1500" b="1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789074" y="1841504"/>
            <a:ext cx="85354" cy="1707089"/>
            <a:chOff x="3941474" y="862391"/>
            <a:chExt cx="85354" cy="1707089"/>
          </a:xfrm>
        </p:grpSpPr>
        <p:sp>
          <p:nvSpPr>
            <p:cNvPr id="36" name="Straight Connector 57"/>
            <p:cNvSpPr/>
            <p:nvPr/>
          </p:nvSpPr>
          <p:spPr>
            <a:xfrm rot="14657143">
              <a:off x="3130607" y="1707728"/>
              <a:ext cx="1707089" cy="164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208"/>
                  </a:moveTo>
                  <a:lnTo>
                    <a:pt x="1707089" y="8208"/>
                  </a:lnTo>
                </a:path>
              </a:pathLst>
            </a:custGeom>
            <a:no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Straight Connector 58"/>
            <p:cNvSpPr/>
            <p:nvPr/>
          </p:nvSpPr>
          <p:spPr>
            <a:xfrm rot="25457143">
              <a:off x="3941474" y="1673259"/>
              <a:ext cx="85354" cy="853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b="1" kern="12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452566" y="1382699"/>
            <a:ext cx="1757487" cy="546343"/>
            <a:chOff x="2604966" y="403586"/>
            <a:chExt cx="1757487" cy="546343"/>
          </a:xfrm>
        </p:grpSpPr>
        <p:sp>
          <p:nvSpPr>
            <p:cNvPr id="34" name="Oval 33"/>
            <p:cNvSpPr/>
            <p:nvPr/>
          </p:nvSpPr>
          <p:spPr>
            <a:xfrm>
              <a:off x="2604966" y="403586"/>
              <a:ext cx="1757487" cy="546343"/>
            </a:xfrm>
            <a:prstGeom prst="ellipse">
              <a:avLst/>
            </a:prstGeom>
            <a:gradFill flip="none" rotWithShape="0">
              <a:gsLst>
                <a:gs pos="0">
                  <a:schemeClr val="accent4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4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4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</p:sp>
        <p:sp>
          <p:nvSpPr>
            <p:cNvPr id="35" name="Oval 60"/>
            <p:cNvSpPr/>
            <p:nvPr/>
          </p:nvSpPr>
          <p:spPr>
            <a:xfrm>
              <a:off x="2862344" y="483596"/>
              <a:ext cx="1242731" cy="3863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Test Name/Title</a:t>
              </a:r>
              <a:endParaRPr lang="en-US" sz="1500" b="1" kern="1200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819821" y="3382644"/>
            <a:ext cx="793807" cy="323165"/>
          </a:xfrm>
          <a:prstGeom prst="rect">
            <a:avLst/>
          </a:prstGeom>
          <a:gradFill flip="none" rotWithShape="0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500" b="1" dirty="0"/>
              <a:t>Manual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819821" y="3778875"/>
            <a:ext cx="1087542" cy="323165"/>
          </a:xfrm>
          <a:prstGeom prst="rect">
            <a:avLst/>
          </a:prstGeom>
          <a:gradFill flip="none" rotWithShape="0">
            <a:gsLst>
              <a:gs pos="0">
                <a:schemeClr val="accent4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4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4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500" b="1"/>
            </a:lvl1pPr>
          </a:lstStyle>
          <a:p>
            <a:r>
              <a:rPr lang="en-US" dirty="0"/>
              <a:t>Automated</a:t>
            </a:r>
          </a:p>
        </p:txBody>
      </p:sp>
      <p:cxnSp>
        <p:nvCxnSpPr>
          <p:cNvPr id="100" name="Straight Connector 99"/>
          <p:cNvCxnSpPr>
            <a:stCxn id="70" idx="7"/>
            <a:endCxn id="94" idx="1"/>
          </p:cNvCxnSpPr>
          <p:nvPr/>
        </p:nvCxnSpPr>
        <p:spPr>
          <a:xfrm flipV="1">
            <a:off x="7362620" y="3544227"/>
            <a:ext cx="457201" cy="637823"/>
          </a:xfrm>
          <a:prstGeom prst="line">
            <a:avLst/>
          </a:prstGeom>
          <a:ln w="95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0" idx="7"/>
            <a:endCxn id="95" idx="1"/>
          </p:cNvCxnSpPr>
          <p:nvPr/>
        </p:nvCxnSpPr>
        <p:spPr>
          <a:xfrm flipV="1">
            <a:off x="7362620" y="3940458"/>
            <a:ext cx="457201" cy="241592"/>
          </a:xfrm>
          <a:prstGeom prst="line">
            <a:avLst/>
          </a:prstGeom>
          <a:ln w="9525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2484" y="457200"/>
            <a:ext cx="717773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нужно для создания </a:t>
            </a:r>
            <a:r>
              <a:rPr lang="en-US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</a:t>
            </a:r>
            <a:r>
              <a:rPr lang="ru-RU" sz="35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-а?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2484" y="1590675"/>
            <a:ext cx="6871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Внимательно изучить </a:t>
            </a:r>
            <a:r>
              <a:rPr lang="en-US" sz="2000" b="1" dirty="0" smtClean="0">
                <a:solidFill>
                  <a:srgbClr val="FF0000"/>
                </a:solidFill>
              </a:rPr>
              <a:t>Requirements</a:t>
            </a:r>
            <a:r>
              <a:rPr lang="en-US" sz="2000" dirty="0" smtClean="0"/>
              <a:t> </a:t>
            </a:r>
            <a:r>
              <a:rPr lang="ru-RU" sz="2000" dirty="0" smtClean="0"/>
              <a:t>и спецификации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2484" y="2409825"/>
            <a:ext cx="6109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Точно понимать детали архитектуры и реализации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72484" y="3124200"/>
            <a:ext cx="64903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Проанализировать </a:t>
            </a:r>
            <a:r>
              <a:rPr lang="ru-RU" sz="2000" b="1" dirty="0" smtClean="0">
                <a:solidFill>
                  <a:srgbClr val="FF0000"/>
                </a:solidFill>
              </a:rPr>
              <a:t>все возможные сценарии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/>
              <a:t>в спецификации дизайна приложения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72484" y="3990975"/>
            <a:ext cx="7875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Четко представлять </a:t>
            </a:r>
            <a:r>
              <a:rPr lang="ru-RU" sz="2000" b="1" dirty="0" smtClean="0">
                <a:solidFill>
                  <a:srgbClr val="FF0000"/>
                </a:solidFill>
              </a:rPr>
              <a:t>поведение при </a:t>
            </a:r>
            <a:r>
              <a:rPr lang="ru-RU" sz="2000" b="1" dirty="0" err="1" smtClean="0">
                <a:solidFill>
                  <a:srgbClr val="FF0000"/>
                </a:solidFill>
              </a:rPr>
              <a:t>невыполняющихся</a:t>
            </a:r>
            <a:r>
              <a:rPr lang="ru-RU" sz="2000" b="1" dirty="0" smtClean="0">
                <a:solidFill>
                  <a:srgbClr val="FF0000"/>
                </a:solidFill>
              </a:rPr>
              <a:t> условиях </a:t>
            </a:r>
            <a:r>
              <a:rPr lang="en-US" sz="2000" dirty="0" smtClean="0"/>
              <a:t>(</a:t>
            </a:r>
            <a:r>
              <a:rPr lang="ru-RU" sz="2000" dirty="0" smtClean="0"/>
              <a:t>неправильный ввод, граничные условия и т.п.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72484" y="5000655"/>
            <a:ext cx="6033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rgbClr val="FF0000"/>
              </a:buClr>
              <a:buSzPct val="150000"/>
              <a:buFont typeface="Arial" pitchFamily="34" charset="0"/>
              <a:buChar char="•"/>
            </a:pPr>
            <a:r>
              <a:rPr lang="ru-RU" sz="2000" dirty="0" smtClean="0"/>
              <a:t>Определиться с едиными </a:t>
            </a:r>
            <a:r>
              <a:rPr lang="ru-RU" sz="2000" b="1" dirty="0" smtClean="0">
                <a:solidFill>
                  <a:srgbClr val="FF0000"/>
                </a:solidFill>
              </a:rPr>
              <a:t>стандартами </a:t>
            </a:r>
            <a:r>
              <a:rPr lang="ru-RU" sz="2000" dirty="0" smtClean="0"/>
              <a:t>написания Тестовых Сценариев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12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2008</Words>
  <Application>Microsoft Office PowerPoint</Application>
  <PresentationFormat>On-screen Show (4:3)</PresentationFormat>
  <Paragraphs>341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Aharoni</vt:lpstr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Case 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Результаты тестирования</vt:lpstr>
      <vt:lpstr>Системы управление Test Case-ами</vt:lpstr>
      <vt:lpstr>Системы управление Test Case-ами. Возможности.</vt:lpstr>
      <vt:lpstr>PowerPoint Presentation</vt:lpstr>
      <vt:lpstr>Test Case - Практика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Kaduk</dc:creator>
  <cp:lastModifiedBy>Olexandr Vedmid'</cp:lastModifiedBy>
  <cp:revision>360</cp:revision>
  <dcterms:created xsi:type="dcterms:W3CDTF">2006-08-16T00:00:00Z</dcterms:created>
  <dcterms:modified xsi:type="dcterms:W3CDTF">2013-03-22T10:56:01Z</dcterms:modified>
</cp:coreProperties>
</file>