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sldIdLst>
    <p:sldId id="280" r:id="rId2"/>
    <p:sldId id="308" r:id="rId3"/>
    <p:sldId id="281" r:id="rId4"/>
    <p:sldId id="310" r:id="rId5"/>
    <p:sldId id="329" r:id="rId6"/>
    <p:sldId id="330" r:id="rId7"/>
    <p:sldId id="331" r:id="rId8"/>
    <p:sldId id="332" r:id="rId9"/>
    <p:sldId id="333" r:id="rId10"/>
    <p:sldId id="325" r:id="rId11"/>
    <p:sldId id="326" r:id="rId12"/>
    <p:sldId id="327" r:id="rId13"/>
    <p:sldId id="328"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63892" autoAdjust="0"/>
  </p:normalViewPr>
  <p:slideViewPr>
    <p:cSldViewPr>
      <p:cViewPr varScale="1">
        <p:scale>
          <a:sx n="71" d="100"/>
          <a:sy n="71" d="100"/>
        </p:scale>
        <p:origin x="-150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01-Jan-15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D0%98%D0%BD%D1%84%D0%BE%D1%80%D0%BC%D0%B0%D1%86%D0%B8%D0%BE%D0%BD%D0%BD%D0%B0%D1%8F_%D1%81%D0%B8%D1%81%D1%82%D0%B5%D0%BC%D0%B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ru.wikipedia.org/wiki/%D0%9C%D0%BE%D0%B4%D0%B5%D0%BB%D1%8C_%D0%B2%D0%BE%D0%B4%D0%BE%D0%BF%D0%B0%D0%B4%D0%B0"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ru.wikipedia.org/wiki/DSDM"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AD%D0%BA%D1%81%D1%82%D1%80%D0%B5%D0%BC%D0%B0%D0%BB%D1%8C%D0%BD%D0%BE%D0%B5_%D0%BF%D1%80%D0%BE%D0%B3%D1%80%D0%B0%D0%BC%D0%BC%D0%B8%D1%80%D0%BE%D0%B2%D0%B0%D0%BD%D0%B8%D0%B5"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ru.wikipedia.org/wiki/%D0%98%D1%82%D0%B5%D1%80%D0%B0%D1%82%D0%B8%D0%B2%D0%BD%D0%B0%D1%8F_%D1%80%D0%B0%D0%B7%D1%80%D0%B0%D0%B1%D0%BE%D1%82%D0%BA%D0%B0" TargetMode="External"/><Relationship Id="rId5" Type="http://schemas.openxmlformats.org/officeDocument/2006/relationships/hyperlink" Target="https://ru.wikipedia.org/wiki/%D0%A0%D0%B0%D0%B7%D1%80%D0%B0%D0%B1%D0%BE%D1%82%D0%BA%D0%B0_%D0%BF%D1%80%D0%BE%D0%B3%D1%80%D0%B0%D0%BC%D0%BC%D0%BD%D0%BE%D0%B3%D0%BE_%D0%BE%D0%B1%D0%B5%D1%81%D0%BF%D0%B5%D1%87%D0%B5%D0%BD%D0%B8%D1%8F" TargetMode="External"/><Relationship Id="rId10" Type="http://schemas.openxmlformats.org/officeDocument/2006/relationships/hyperlink" Target="https://ru.wikipedia.org/wiki/Feature_driven_development" TargetMode="External"/><Relationship Id="rId4" Type="http://schemas.openxmlformats.org/officeDocument/2006/relationships/hyperlink" Target="https://ru.wikipedia.org/wiki/RUP" TargetMode="External"/><Relationship Id="rId9" Type="http://schemas.openxmlformats.org/officeDocument/2006/relationships/hyperlink" Target="https://ru.wikipedia.org/wiki/Scru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rotesting.ru/testing/bugreport.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www.protesting.ru/testing/testcase.html" TargetMode="External"/><Relationship Id="rId5" Type="http://schemas.openxmlformats.org/officeDocument/2006/relationships/hyperlink" Target="http://www.protesting.ru/testing/testtypes.html" TargetMode="External"/><Relationship Id="rId4" Type="http://schemas.openxmlformats.org/officeDocument/2006/relationships/hyperlink" Target="http://en.wikipedia.org/wiki/Integration_tes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pPr rtl="0"/>
            <a:r>
              <a:rPr lang="ru-RU" sz="1200" b="0" kern="1200" dirty="0" smtClean="0">
                <a:solidFill>
                  <a:schemeClr val="tx1"/>
                </a:solidFill>
                <a:latin typeface="+mn-lt"/>
                <a:ea typeface="+mn-ea"/>
                <a:cs typeface="+mn-cs"/>
              </a:rPr>
              <a:t>Каскадная модель </a:t>
            </a:r>
            <a:r>
              <a:rPr lang="ru-RU" sz="1200" kern="1200" dirty="0" smtClean="0">
                <a:solidFill>
                  <a:schemeClr val="tx1"/>
                </a:solidFill>
                <a:latin typeface="+mn-lt"/>
                <a:ea typeface="+mn-ea"/>
                <a:cs typeface="+mn-cs"/>
              </a:rPr>
              <a:t>(англ. </a:t>
            </a:r>
            <a:r>
              <a:rPr lang="ru-RU" sz="1200" i="1" kern="1200" dirty="0" err="1" smtClean="0">
                <a:solidFill>
                  <a:schemeClr val="tx1"/>
                </a:solidFill>
                <a:latin typeface="+mn-lt"/>
                <a:ea typeface="+mn-ea"/>
                <a:cs typeface="+mn-cs"/>
              </a:rPr>
              <a:t>waterfall</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model</a:t>
            </a:r>
            <a:r>
              <a:rPr lang="ru-RU" sz="1200" i="1" kern="1200" dirty="0" smtClean="0">
                <a:solidFill>
                  <a:schemeClr val="tx1"/>
                </a:solidFill>
                <a:latin typeface="+mn-lt"/>
                <a:ea typeface="+mn-ea"/>
                <a:cs typeface="+mn-cs"/>
              </a:rPr>
              <a:t>, иногда переводят, как модель "Водопад") — модель процесса разработки программного обеспечения, в которой процесс разработки выглядит как поток, последовательно проходящий фазы анализа требований, проектирования, реализации, тестирования, интеграции и поддержки. </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pPr rtl="0"/>
            <a:r>
              <a:rPr lang="ru-RU" b="1" dirty="0" smtClean="0"/>
              <a:t>Основные принципы</a:t>
            </a:r>
          </a:p>
          <a:p>
            <a:pPr rtl="0"/>
            <a:endParaRPr lang="ru-RU" dirty="0" smtClean="0"/>
          </a:p>
          <a:p>
            <a:pPr rtl="0"/>
            <a:r>
              <a:rPr lang="ru-RU" dirty="0" smtClean="0"/>
              <a:t>Основной принцип V-образной модели заключается в том, что детализация проекта возрастает при движении слева направо, одновременно с течением времени, и ни то, ни </a:t>
            </a:r>
            <a:r>
              <a:rPr lang="ru-RU" sz="1200" kern="1200" dirty="0" smtClean="0">
                <a:solidFill>
                  <a:schemeClr val="tx1"/>
                </a:solidFill>
                <a:latin typeface="+mn-lt"/>
                <a:ea typeface="+mn-ea"/>
                <a:cs typeface="+mn-cs"/>
              </a:rPr>
              <a:t>другое не может повернуть вспять. Итерации в проекте производятся по горизонтали, между левой и правой сторонами буквы.</a:t>
            </a:r>
          </a:p>
          <a:p>
            <a:pPr rtl="0"/>
            <a:endParaRPr lang="ru-RU" sz="1200" kern="1200" dirty="0" smtClean="0">
              <a:solidFill>
                <a:schemeClr val="tx1"/>
              </a:solidFill>
              <a:latin typeface="+mn-lt"/>
              <a:ea typeface="+mn-ea"/>
              <a:cs typeface="+mn-cs"/>
            </a:endParaRPr>
          </a:p>
          <a:p>
            <a:pPr rtl="0"/>
            <a:r>
              <a:rPr lang="ru-RU" sz="1200" kern="1200" dirty="0" smtClean="0">
                <a:solidFill>
                  <a:schemeClr val="tx1"/>
                </a:solidFill>
                <a:latin typeface="+mn-lt"/>
                <a:ea typeface="+mn-ea"/>
                <a:cs typeface="+mn-cs"/>
              </a:rPr>
              <a:t>Применительно к </a:t>
            </a:r>
            <a:r>
              <a:rPr lang="ru-RU" sz="1200" u="none" kern="1200" dirty="0" smtClean="0">
                <a:solidFill>
                  <a:schemeClr val="bg1"/>
                </a:solidFill>
                <a:latin typeface="+mn-lt"/>
                <a:ea typeface="+mn-ea"/>
                <a:cs typeface="+mn-cs"/>
              </a:rPr>
              <a:t>Разработке </a:t>
            </a:r>
            <a:r>
              <a:rPr lang="ru-RU" sz="1200" u="none" kern="1200" dirty="0" smtClean="0">
                <a:solidFill>
                  <a:schemeClr val="bg1"/>
                </a:solidFill>
                <a:latin typeface="+mn-lt"/>
                <a:ea typeface="+mn-ea"/>
                <a:cs typeface="+mn-cs"/>
                <a:hlinkClick r:id="rId3" tooltip="Информационная система"/>
              </a:rPr>
              <a:t>информационных систем</a:t>
            </a:r>
            <a:r>
              <a:rPr lang="ru-RU" sz="1200" u="none" kern="1200" dirty="0" smtClean="0">
                <a:solidFill>
                  <a:schemeClr val="bg1"/>
                </a:solidFill>
                <a:latin typeface="+mn-lt"/>
                <a:ea typeface="+mn-ea"/>
                <a:cs typeface="+mn-cs"/>
              </a:rPr>
              <a:t> </a:t>
            </a:r>
            <a:r>
              <a:rPr lang="ru-RU" sz="1200" u="none" kern="1200" dirty="0" err="1" smtClean="0">
                <a:solidFill>
                  <a:schemeClr val="bg1"/>
                </a:solidFill>
                <a:latin typeface="+mn-lt"/>
                <a:ea typeface="+mn-ea"/>
                <a:cs typeface="+mn-cs"/>
              </a:rPr>
              <a:t>v-model</a:t>
            </a:r>
            <a:r>
              <a:rPr lang="ru-RU" sz="1200" u="none" kern="1200" dirty="0" smtClean="0">
                <a:solidFill>
                  <a:schemeClr val="bg1"/>
                </a:solidFill>
                <a:latin typeface="+mn-lt"/>
                <a:ea typeface="+mn-ea"/>
                <a:cs typeface="+mn-cs"/>
              </a:rPr>
              <a:t> — вариация </a:t>
            </a:r>
            <a:r>
              <a:rPr lang="ru-RU" sz="1200" u="none" kern="1200" dirty="0" smtClean="0">
                <a:solidFill>
                  <a:schemeClr val="bg1"/>
                </a:solidFill>
                <a:latin typeface="+mn-lt"/>
                <a:ea typeface="+mn-ea"/>
                <a:cs typeface="+mn-cs"/>
                <a:hlinkClick r:id="rId4" tooltip="Модель водопада"/>
              </a:rPr>
              <a:t>каскадной модели</a:t>
            </a:r>
            <a:r>
              <a:rPr lang="ru-RU" sz="1200" u="none" kern="1200" dirty="0" smtClean="0">
                <a:solidFill>
                  <a:schemeClr val="bg1"/>
                </a:solidFill>
                <a:latin typeface="+mn-lt"/>
                <a:ea typeface="+mn-ea"/>
                <a:cs typeface="+mn-cs"/>
              </a:rPr>
              <a:t>, в которой </a:t>
            </a:r>
            <a:r>
              <a:rPr lang="ru-RU" sz="1200" kern="1200" dirty="0" smtClean="0">
                <a:solidFill>
                  <a:schemeClr val="tx1"/>
                </a:solidFill>
                <a:latin typeface="+mn-lt"/>
                <a:ea typeface="+mn-ea"/>
                <a:cs typeface="+mn-cs"/>
              </a:rPr>
              <a:t>задачи разработки идут сверху вниз по левой стороне буквы V, а задачи тестирования — вверх по правой стороне буквы V. Внутри V проводятся горизонтальные линии</a:t>
            </a:r>
            <a:r>
              <a:rPr lang="ru-RU" dirty="0" smtClean="0"/>
              <a:t>, показывающие, как результаты каждой из фаз разработки влияют на развитие системы тестирования на каждой из фаз тестирования. Модель базируется на том, что приемо-сдаточные испытания основываются, прежде всего, на требованиях, системное тестирование — на требованиях и архитектуре, комплексное тестирование — на требованиях, архитектуре и интерфейсах, а компонентное тестирование — на требованиях, архитектуре, интерфейсах и алгоритмах.</a:t>
            </a:r>
          </a:p>
          <a:p>
            <a:pPr rtl="0"/>
            <a:endParaRPr lang="ru-RU" b="1" dirty="0" smtClean="0"/>
          </a:p>
          <a:p>
            <a:pPr rtl="0"/>
            <a:r>
              <a:rPr lang="ru-RU" b="1" dirty="0" smtClean="0"/>
              <a:t>Цели</a:t>
            </a:r>
          </a:p>
          <a:p>
            <a:pPr rtl="0"/>
            <a:endParaRPr lang="ru-RU" b="1" dirty="0" smtClean="0"/>
          </a:p>
          <a:p>
            <a:pPr rtl="0"/>
            <a:r>
              <a:rPr lang="ru-RU" dirty="0" smtClean="0"/>
              <a:t>V-модель обеспечивает поддержку в планировании и реализации проекта. В ходе проекта ставятся следующие задачи:</a:t>
            </a:r>
          </a:p>
          <a:p>
            <a:pPr rtl="0"/>
            <a:endParaRPr lang="ru-RU" b="0" dirty="0" smtClean="0"/>
          </a:p>
          <a:p>
            <a:pPr rtl="0"/>
            <a:r>
              <a:rPr lang="ru-RU" b="0" dirty="0" smtClean="0"/>
              <a:t>Минимизация рисков: </a:t>
            </a:r>
            <a:r>
              <a:rPr lang="ru-RU" dirty="0" smtClean="0"/>
              <a:t>V-образная модель делает проект более прозрачным и повышает качество контроля проекта путём стандартизации промежуточных целей и описания соответствующих им результатов и ответственных лиц. Это позволяет выявлять отклонения в проекте и риски на ранних стадиях и улучшает качество управления проектов, уменьшая риски.</a:t>
            </a:r>
          </a:p>
          <a:p>
            <a:pPr rtl="0"/>
            <a:endParaRPr lang="ru-RU" b="0" dirty="0" smtClean="0"/>
          </a:p>
          <a:p>
            <a:pPr rtl="0"/>
            <a:r>
              <a:rPr lang="ru-RU" b="0" dirty="0" smtClean="0"/>
              <a:t>Повышение и гарантии качества: </a:t>
            </a:r>
            <a:r>
              <a:rPr lang="ru-RU" dirty="0" err="1" smtClean="0"/>
              <a:t>V-Model</a:t>
            </a:r>
            <a:r>
              <a:rPr lang="ru-RU" dirty="0" smtClean="0"/>
              <a:t> — стандартизованная модель разработки, что позволяет добиться от проекта результатов желаемого качества. Промежуточные результаты могут быть проверены на ранних стадиях. Универсальное документирование облегчает читаемость, понятность и </a:t>
            </a:r>
            <a:r>
              <a:rPr lang="ru-RU" dirty="0" err="1" smtClean="0"/>
              <a:t>проверяемость</a:t>
            </a:r>
            <a:r>
              <a:rPr lang="ru-RU" dirty="0" smtClean="0"/>
              <a:t>.</a:t>
            </a:r>
          </a:p>
          <a:p>
            <a:pPr rtl="0"/>
            <a:endParaRPr lang="ru-RU" b="0" dirty="0" smtClean="0"/>
          </a:p>
          <a:p>
            <a:pPr rtl="0"/>
            <a:r>
              <a:rPr lang="ru-RU" b="0" dirty="0" smtClean="0"/>
              <a:t>Уменьшение общей стоимости проекта: </a:t>
            </a:r>
            <a:r>
              <a:rPr lang="ru-RU" dirty="0" smtClean="0"/>
              <a:t>Ресурсы на разработку, производство, управление и поддержку могут быть заранее просчитаны и проконтролированы. Получаемые результаты также универсальны и легко прогнозируются. Это уменьшает затраты на последующие стадии и проекты.</a:t>
            </a:r>
          </a:p>
          <a:p>
            <a:pPr rtl="0"/>
            <a:endParaRPr lang="ru-RU" b="0" dirty="0" smtClean="0"/>
          </a:p>
          <a:p>
            <a:pPr rtl="0"/>
            <a:r>
              <a:rPr lang="ru-RU" b="0" dirty="0" smtClean="0"/>
              <a:t>Повышение качества коммуникации между участниками проекта: </a:t>
            </a:r>
            <a:r>
              <a:rPr lang="ru-RU" dirty="0" smtClean="0"/>
              <a:t>Универсальное описание всех элементов и условий облегчает взаимопонимание всех участников проекта. Таким образом, уменьшаются неточности в понимании между пользователем, покупателем, поставщиком и разработчиком.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sz="1200" u="sng" kern="1200" dirty="0" smtClean="0">
                <a:solidFill>
                  <a:schemeClr val="tx1"/>
                </a:solidFill>
                <a:latin typeface="+mn-lt"/>
                <a:ea typeface="+mn-ea"/>
                <a:cs typeface="+mn-cs"/>
              </a:rPr>
              <a:t>Итеративный</a:t>
            </a:r>
            <a:r>
              <a:rPr lang="ru-RU" sz="1200" kern="1200" dirty="0" smtClean="0">
                <a:solidFill>
                  <a:schemeClr val="tx1"/>
                </a:solidFill>
                <a:latin typeface="+mn-lt"/>
                <a:ea typeface="+mn-ea"/>
                <a:cs typeface="+mn-cs"/>
              </a:rPr>
              <a:t> подход (</a:t>
            </a:r>
            <a:r>
              <a:rPr lang="ru-RU" sz="1200" u="sng" kern="1200" dirty="0" smtClean="0">
                <a:solidFill>
                  <a:schemeClr val="tx1"/>
                </a:solidFill>
                <a:latin typeface="+mn-lt"/>
                <a:ea typeface="+mn-ea"/>
                <a:cs typeface="+mn-cs"/>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iteration</a:t>
            </a:r>
            <a:r>
              <a:rPr lang="ru-RU" sz="1200" kern="1200" dirty="0" smtClean="0">
                <a:solidFill>
                  <a:schemeClr val="tx1"/>
                </a:solidFill>
                <a:latin typeface="+mn-lt"/>
                <a:ea typeface="+mn-ea"/>
                <a:cs typeface="+mn-cs"/>
              </a:rPr>
              <a:t>, «повторение») в </a:t>
            </a:r>
            <a:r>
              <a:rPr lang="ru-RU" sz="1200" u="sng" kern="1200" dirty="0" smtClean="0">
                <a:solidFill>
                  <a:schemeClr val="tx1"/>
                </a:solidFill>
                <a:latin typeface="+mn-lt"/>
                <a:ea typeface="+mn-ea"/>
                <a:cs typeface="+mn-cs"/>
              </a:rPr>
              <a:t>разработке программного обеспечения</a:t>
            </a:r>
            <a:r>
              <a:rPr lang="ru-RU" sz="1200" kern="1200" dirty="0" smtClean="0">
                <a:solidFill>
                  <a:schemeClr val="tx1"/>
                </a:solidFill>
                <a:latin typeface="+mn-lt"/>
                <a:ea typeface="+mn-ea"/>
                <a:cs typeface="+mn-cs"/>
              </a:rPr>
              <a:t> — это выполнение работ параллельно с непрерывным анализом полученных результатов и корректировкой предыдущих этапов работы. Проект при этом подходе в каждой фазе развития проходит повторяющийся цикл </a:t>
            </a:r>
            <a:r>
              <a:rPr lang="ru-RU" sz="1200" u="sng" kern="1200" dirty="0" smtClean="0">
                <a:solidFill>
                  <a:schemeClr val="tx1"/>
                </a:solidFill>
                <a:latin typeface="+mn-lt"/>
                <a:ea typeface="+mn-ea"/>
                <a:cs typeface="+mn-cs"/>
              </a:rPr>
              <a:t>PDCA</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Планирование — Реализация — Проверка — Оценка</a:t>
            </a:r>
            <a:r>
              <a:rPr lang="ru-RU" sz="1200" kern="1200" dirty="0" smtClean="0">
                <a:solidFill>
                  <a:schemeClr val="tx1"/>
                </a:solidFill>
                <a:latin typeface="+mn-lt"/>
                <a:ea typeface="+mn-ea"/>
                <a:cs typeface="+mn-cs"/>
              </a:rPr>
              <a:t> (</a:t>
            </a:r>
            <a:r>
              <a:rPr lang="ru-RU" sz="1200" kern="1200" dirty="0" smtClean="0">
                <a:solidFill>
                  <a:schemeClr val="tx1"/>
                </a:solidFill>
                <a:latin typeface="+mn-lt"/>
                <a:ea typeface="+mn-ea"/>
                <a:cs typeface="+mn-cs"/>
                <a:hlinkClick r:id="rId3" tooltip="Английский язык"/>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plan-do-check-act</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cycle</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Преимущества итеративного подхода:</a:t>
            </a:r>
          </a:p>
          <a:p>
            <a:pPr lvl="0"/>
            <a:r>
              <a:rPr lang="ru-RU" sz="1200" kern="1200" dirty="0" smtClean="0">
                <a:solidFill>
                  <a:schemeClr val="tx1"/>
                </a:solidFill>
                <a:latin typeface="+mn-lt"/>
                <a:ea typeface="+mn-ea"/>
                <a:cs typeface="+mn-cs"/>
              </a:rPr>
              <a:t>снижение воздействия серьёзных </a:t>
            </a:r>
            <a:r>
              <a:rPr lang="ru-RU" sz="1200" u="sng" kern="1200" dirty="0" smtClean="0">
                <a:solidFill>
                  <a:schemeClr val="tx1"/>
                </a:solidFill>
                <a:latin typeface="+mn-lt"/>
                <a:ea typeface="+mn-ea"/>
                <a:cs typeface="+mn-cs"/>
              </a:rPr>
              <a:t>рисков</a:t>
            </a:r>
            <a:r>
              <a:rPr lang="ru-RU" sz="1200" kern="1200" dirty="0" smtClean="0">
                <a:solidFill>
                  <a:schemeClr val="tx1"/>
                </a:solidFill>
                <a:latin typeface="+mn-lt"/>
                <a:ea typeface="+mn-ea"/>
                <a:cs typeface="+mn-cs"/>
              </a:rPr>
              <a:t> на ранних стадиях проекта, что ведет к минимизации затрат на их устранение;</a:t>
            </a:r>
          </a:p>
          <a:p>
            <a:pPr lvl="0"/>
            <a:r>
              <a:rPr lang="ru-RU" sz="1200" kern="1200" dirty="0" smtClean="0">
                <a:solidFill>
                  <a:schemeClr val="tx1"/>
                </a:solidFill>
                <a:latin typeface="+mn-lt"/>
                <a:ea typeface="+mn-ea"/>
                <a:cs typeface="+mn-cs"/>
              </a:rPr>
              <a:t>организация эффективной обратной связи проектной команды с потребителем (а также заказчиками, </a:t>
            </a:r>
            <a:r>
              <a:rPr lang="ru-RU" sz="1200" u="sng" kern="1200" dirty="0" err="1" smtClean="0">
                <a:solidFill>
                  <a:schemeClr val="tx1"/>
                </a:solidFill>
                <a:latin typeface="+mn-lt"/>
                <a:ea typeface="+mn-ea"/>
                <a:cs typeface="+mn-cs"/>
              </a:rPr>
              <a:t>стейкхолдерами</a:t>
            </a:r>
            <a:r>
              <a:rPr lang="ru-RU" sz="1200" kern="1200" dirty="0" smtClean="0">
                <a:solidFill>
                  <a:schemeClr val="tx1"/>
                </a:solidFill>
                <a:latin typeface="+mn-lt"/>
                <a:ea typeface="+mn-ea"/>
                <a:cs typeface="+mn-cs"/>
              </a:rPr>
              <a:t>) и создание продукта, реально отвечающего его потребностям;</a:t>
            </a:r>
          </a:p>
          <a:p>
            <a:pPr lvl="0"/>
            <a:r>
              <a:rPr lang="ru-RU" sz="1200" kern="1200" dirty="0" smtClean="0">
                <a:solidFill>
                  <a:schemeClr val="tx1"/>
                </a:solidFill>
                <a:latin typeface="+mn-lt"/>
                <a:ea typeface="+mn-ea"/>
                <a:cs typeface="+mn-cs"/>
              </a:rPr>
              <a:t>акцент усилий на наиболее важные и критичные направления проекта;</a:t>
            </a:r>
          </a:p>
          <a:p>
            <a:pPr lvl="0"/>
            <a:r>
              <a:rPr lang="ru-RU" sz="1200" kern="1200" dirty="0" smtClean="0">
                <a:solidFill>
                  <a:schemeClr val="tx1"/>
                </a:solidFill>
                <a:latin typeface="+mn-lt"/>
                <a:ea typeface="+mn-ea"/>
                <a:cs typeface="+mn-cs"/>
              </a:rPr>
              <a:t>непрерывное итеративное тестирование, позволяющее оценить успешность всего проекта в целом;</a:t>
            </a:r>
          </a:p>
          <a:p>
            <a:pPr lvl="0"/>
            <a:r>
              <a:rPr lang="ru-RU" sz="1200" kern="1200" dirty="0" smtClean="0">
                <a:solidFill>
                  <a:schemeClr val="tx1"/>
                </a:solidFill>
                <a:latin typeface="+mn-lt"/>
                <a:ea typeface="+mn-ea"/>
                <a:cs typeface="+mn-cs"/>
              </a:rPr>
              <a:t>раннее обнаружение конфликтов между требованиями, моделями и реализацией проекта;</a:t>
            </a:r>
          </a:p>
          <a:p>
            <a:pPr lvl="0"/>
            <a:r>
              <a:rPr lang="ru-RU" sz="1200" kern="1200" dirty="0" smtClean="0">
                <a:solidFill>
                  <a:schemeClr val="tx1"/>
                </a:solidFill>
                <a:latin typeface="+mn-lt"/>
                <a:ea typeface="+mn-ea"/>
                <a:cs typeface="+mn-cs"/>
              </a:rPr>
              <a:t>более равномерная загрузка участников проекта;</a:t>
            </a:r>
          </a:p>
          <a:p>
            <a:pPr lvl="0"/>
            <a:r>
              <a:rPr lang="ru-RU" sz="1200" kern="1200" dirty="0" smtClean="0">
                <a:solidFill>
                  <a:schemeClr val="tx1"/>
                </a:solidFill>
                <a:latin typeface="+mn-lt"/>
                <a:ea typeface="+mn-ea"/>
                <a:cs typeface="+mn-cs"/>
              </a:rPr>
              <a:t>эффективное использование накопленного </a:t>
            </a:r>
            <a:r>
              <a:rPr lang="ru-RU" sz="1200" u="sng" kern="1200" dirty="0" smtClean="0">
                <a:solidFill>
                  <a:schemeClr val="tx1"/>
                </a:solidFill>
                <a:latin typeface="+mn-lt"/>
                <a:ea typeface="+mn-ea"/>
                <a:cs typeface="+mn-cs"/>
              </a:rPr>
              <a:t>опыта</a:t>
            </a:r>
            <a:r>
              <a:rPr lang="ru-RU" sz="1200" kern="1200" dirty="0" smtClean="0">
                <a:solidFill>
                  <a:schemeClr val="tx1"/>
                </a:solidFill>
                <a:latin typeface="+mn-lt"/>
                <a:ea typeface="+mn-ea"/>
                <a:cs typeface="+mn-cs"/>
              </a:rPr>
              <a:t>;</a:t>
            </a:r>
          </a:p>
          <a:p>
            <a:pPr lvl="0"/>
            <a:r>
              <a:rPr lang="ru-RU" sz="1200" kern="1200" dirty="0" smtClean="0">
                <a:solidFill>
                  <a:schemeClr val="tx1"/>
                </a:solidFill>
                <a:latin typeface="+mn-lt"/>
                <a:ea typeface="+mn-ea"/>
                <a:cs typeface="+mn-cs"/>
              </a:rPr>
              <a:t>реальная оценка текущего состояния проекта и, как следствие, большая уверенность заказчиков и непосредственных участников в его успешном завершении.</a:t>
            </a:r>
          </a:p>
          <a:p>
            <a:r>
              <a:rPr lang="ru-RU" sz="1200" kern="1200" dirty="0" smtClean="0">
                <a:solidFill>
                  <a:schemeClr val="tx1"/>
                </a:solidFill>
                <a:latin typeface="+mn-lt"/>
                <a:ea typeface="+mn-ea"/>
                <a:cs typeface="+mn-cs"/>
              </a:rPr>
              <a:t>затраты распределяются по всему проекту, а не группируются в его конце</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Пример реализации итеративного подхода — </a:t>
            </a:r>
            <a:r>
              <a:rPr lang="ru-RU" sz="1200" u="sng" kern="1200" dirty="0" err="1" smtClean="0">
                <a:solidFill>
                  <a:schemeClr val="tx1"/>
                </a:solidFill>
                <a:latin typeface="+mn-lt"/>
                <a:ea typeface="+mn-ea"/>
                <a:cs typeface="+mn-cs"/>
                <a:hlinkClick r:id="rId4" tooltip="RUP"/>
              </a:rPr>
              <a:t>Rational</a:t>
            </a:r>
            <a:r>
              <a:rPr lang="ru-RU" sz="1200" u="sng" kern="1200" dirty="0" smtClean="0">
                <a:solidFill>
                  <a:schemeClr val="tx1"/>
                </a:solidFill>
                <a:latin typeface="+mn-lt"/>
                <a:ea typeface="+mn-ea"/>
                <a:cs typeface="+mn-cs"/>
                <a:hlinkClick r:id="rId4" tooltip="RUP"/>
              </a:rPr>
              <a:t> </a:t>
            </a:r>
            <a:r>
              <a:rPr lang="ru-RU" sz="1200" u="sng" kern="1200" dirty="0" err="1" smtClean="0">
                <a:solidFill>
                  <a:schemeClr val="tx1"/>
                </a:solidFill>
                <a:latin typeface="+mn-lt"/>
                <a:ea typeface="+mn-ea"/>
                <a:cs typeface="+mn-cs"/>
                <a:hlinkClick r:id="rId4" tooltip="RUP"/>
              </a:rPr>
              <a:t>Unified</a:t>
            </a:r>
            <a:r>
              <a:rPr lang="ru-RU" sz="1200" u="sng" kern="1200" dirty="0" smtClean="0">
                <a:solidFill>
                  <a:schemeClr val="tx1"/>
                </a:solidFill>
                <a:latin typeface="+mn-lt"/>
                <a:ea typeface="+mn-ea"/>
                <a:cs typeface="+mn-cs"/>
                <a:hlinkClick r:id="rId4" tooltip="RUP"/>
              </a:rPr>
              <a:t> </a:t>
            </a:r>
            <a:r>
              <a:rPr lang="ru-RU" sz="1200" u="sng" kern="1200" dirty="0" err="1" smtClean="0">
                <a:solidFill>
                  <a:schemeClr val="tx1"/>
                </a:solidFill>
                <a:latin typeface="+mn-lt"/>
                <a:ea typeface="+mn-ea"/>
                <a:cs typeface="+mn-cs"/>
                <a:hlinkClick r:id="rId4" tooltip="RUP"/>
              </a:rPr>
              <a:t>Process</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 </a:t>
            </a:r>
          </a:p>
          <a:p>
            <a:r>
              <a:rPr lang="ru-RU" sz="1200" b="1" kern="1200" dirty="0" smtClean="0">
                <a:solidFill>
                  <a:schemeClr val="tx1"/>
                </a:solidFill>
                <a:latin typeface="+mn-lt"/>
                <a:ea typeface="+mn-ea"/>
                <a:cs typeface="+mn-cs"/>
              </a:rPr>
              <a:t>Гибкая методология разработки</a:t>
            </a:r>
            <a:r>
              <a:rPr lang="ru-RU" sz="1200" kern="1200" dirty="0" smtClean="0">
                <a:solidFill>
                  <a:schemeClr val="tx1"/>
                </a:solidFill>
                <a:latin typeface="+mn-lt"/>
                <a:ea typeface="+mn-ea"/>
                <a:cs typeface="+mn-cs"/>
              </a:rPr>
              <a:t> (</a:t>
            </a:r>
            <a:r>
              <a:rPr lang="ru-RU" sz="1200" u="sng" kern="1200" dirty="0" smtClean="0">
                <a:solidFill>
                  <a:schemeClr val="tx1"/>
                </a:solidFill>
                <a:latin typeface="+mn-lt"/>
                <a:ea typeface="+mn-ea"/>
                <a:cs typeface="+mn-cs"/>
                <a:hlinkClick r:id="rId3" tooltip="Английский язык"/>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Agile</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software</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development</a:t>
            </a:r>
            <a:r>
              <a:rPr lang="ru-RU" sz="1200" i="1" kern="1200" dirty="0" smtClean="0">
                <a:solidFill>
                  <a:schemeClr val="tx1"/>
                </a:solidFill>
                <a:latin typeface="+mn-lt"/>
                <a:ea typeface="+mn-ea"/>
                <a:cs typeface="+mn-cs"/>
              </a:rPr>
              <a:t>, agile-методы) — серия подходов к </a:t>
            </a:r>
            <a:r>
              <a:rPr lang="ru-RU" sz="1200" i="1" u="sng" kern="1200" dirty="0" smtClean="0">
                <a:solidFill>
                  <a:schemeClr val="tx1"/>
                </a:solidFill>
                <a:latin typeface="+mn-lt"/>
                <a:ea typeface="+mn-ea"/>
                <a:cs typeface="+mn-cs"/>
                <a:hlinkClick r:id="rId5" tooltip="Разработка программного обеспечения"/>
              </a:rPr>
              <a:t>разработке программного обеспечения</a:t>
            </a:r>
            <a:r>
              <a:rPr lang="ru-RU" sz="1200" i="1" kern="1200" dirty="0" smtClean="0">
                <a:solidFill>
                  <a:schemeClr val="tx1"/>
                </a:solidFill>
                <a:latin typeface="+mn-lt"/>
                <a:ea typeface="+mn-ea"/>
                <a:cs typeface="+mn-cs"/>
              </a:rPr>
              <a:t>, ориентированных на использование </a:t>
            </a:r>
            <a:r>
              <a:rPr lang="ru-RU" sz="1200" i="1" u="sng" kern="1200" dirty="0" smtClean="0">
                <a:solidFill>
                  <a:schemeClr val="tx1"/>
                </a:solidFill>
                <a:latin typeface="+mn-lt"/>
                <a:ea typeface="+mn-ea"/>
                <a:cs typeface="+mn-cs"/>
                <a:hlinkClick r:id="rId6" tooltip="Итеративная разработка"/>
              </a:rPr>
              <a:t>итеративной разработки</a:t>
            </a:r>
            <a:r>
              <a:rPr lang="ru-RU" sz="1200" i="1" kern="1200" dirty="0" smtClean="0">
                <a:solidFill>
                  <a:schemeClr val="tx1"/>
                </a:solidFill>
                <a:latin typeface="+mn-lt"/>
                <a:ea typeface="+mn-ea"/>
                <a:cs typeface="+mn-cs"/>
              </a:rPr>
              <a:t>, динамическое формирование требований и обеспечение их реализации в результате постоянного взаимодействия внутри самоорганизующихся рабочих групп, состоящих из специалистов различного профиля. Существует несколько методик, относящихся к классу гибких методологий разработки, в частности </a:t>
            </a:r>
            <a:r>
              <a:rPr lang="ru-RU" sz="1200" i="1" u="sng" kern="1200" dirty="0" smtClean="0">
                <a:solidFill>
                  <a:schemeClr val="tx1"/>
                </a:solidFill>
                <a:latin typeface="+mn-lt"/>
                <a:ea typeface="+mn-ea"/>
                <a:cs typeface="+mn-cs"/>
                <a:hlinkClick r:id="rId7" tooltip="Экстремальное программирование"/>
              </a:rPr>
              <a:t>экстремальное программирование</a:t>
            </a:r>
            <a:r>
              <a:rPr lang="ru-RU" sz="1200" i="1" kern="1200" dirty="0" smtClean="0">
                <a:solidFill>
                  <a:schemeClr val="tx1"/>
                </a:solidFill>
                <a:latin typeface="+mn-lt"/>
                <a:ea typeface="+mn-ea"/>
                <a:cs typeface="+mn-cs"/>
              </a:rPr>
              <a:t>, </a:t>
            </a:r>
            <a:r>
              <a:rPr lang="ru-RU" sz="1200" i="1" u="sng" kern="1200" dirty="0" smtClean="0">
                <a:solidFill>
                  <a:schemeClr val="tx1"/>
                </a:solidFill>
                <a:latin typeface="+mn-lt"/>
                <a:ea typeface="+mn-ea"/>
                <a:cs typeface="+mn-cs"/>
                <a:hlinkClick r:id="rId8" tooltip="DSDM"/>
              </a:rPr>
              <a:t>DSDM</a:t>
            </a:r>
            <a:r>
              <a:rPr lang="ru-RU" sz="1200" i="1" kern="1200" dirty="0" smtClean="0">
                <a:solidFill>
                  <a:schemeClr val="tx1"/>
                </a:solidFill>
                <a:latin typeface="+mn-lt"/>
                <a:ea typeface="+mn-ea"/>
                <a:cs typeface="+mn-cs"/>
              </a:rPr>
              <a:t>, </a:t>
            </a:r>
            <a:r>
              <a:rPr lang="ru-RU" sz="1200" i="1" u="sng" kern="1200" dirty="0" err="1" smtClean="0">
                <a:solidFill>
                  <a:schemeClr val="tx1"/>
                </a:solidFill>
                <a:latin typeface="+mn-lt"/>
                <a:ea typeface="+mn-ea"/>
                <a:cs typeface="+mn-cs"/>
                <a:hlinkClick r:id="rId9" tooltip="Scrum"/>
              </a:rPr>
              <a:t>Scrum</a:t>
            </a:r>
            <a:r>
              <a:rPr lang="ru-RU" sz="1200" i="1" kern="1200" dirty="0" smtClean="0">
                <a:solidFill>
                  <a:schemeClr val="tx1"/>
                </a:solidFill>
                <a:latin typeface="+mn-lt"/>
                <a:ea typeface="+mn-ea"/>
                <a:cs typeface="+mn-cs"/>
              </a:rPr>
              <a:t>, </a:t>
            </a:r>
            <a:r>
              <a:rPr lang="ru-RU" sz="1200" i="1" u="sng" kern="1200" dirty="0" smtClean="0">
                <a:solidFill>
                  <a:schemeClr val="tx1"/>
                </a:solidFill>
                <a:latin typeface="+mn-lt"/>
                <a:ea typeface="+mn-ea"/>
                <a:cs typeface="+mn-cs"/>
                <a:hlinkClick r:id="rId10" tooltip="Feature driven development"/>
              </a:rPr>
              <a:t>FDD</a:t>
            </a:r>
            <a:r>
              <a:rPr lang="ru-RU" sz="1200" i="1" kern="1200" dirty="0" smtClean="0">
                <a:solidFill>
                  <a:schemeClr val="tx1"/>
                </a:solidFill>
                <a:latin typeface="+mn-lt"/>
                <a:ea typeface="+mn-ea"/>
                <a:cs typeface="+mn-cs"/>
              </a:rPr>
              <a:t>. </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 любой модели ЖЦ ПО имеется несколько характеристик качественного тестирования: </a:t>
            </a:r>
            <a:endParaRPr lang="en-US" dirty="0" smtClean="0"/>
          </a:p>
          <a:p>
            <a:r>
              <a:rPr lang="ru-RU" dirty="0" smtClean="0"/>
              <a:t>• Каждому процессу разработки соответствует свой процесс тестирования </a:t>
            </a:r>
            <a:endParaRPr lang="en-US" dirty="0" smtClean="0"/>
          </a:p>
          <a:p>
            <a:r>
              <a:rPr lang="ru-RU" dirty="0" smtClean="0"/>
              <a:t>• Каждый уровень тестирования имеет свои цели тестирования </a:t>
            </a:r>
            <a:endParaRPr lang="en-US" dirty="0" smtClean="0"/>
          </a:p>
          <a:p>
            <a:r>
              <a:rPr lang="ru-RU" dirty="0" smtClean="0"/>
              <a:t>• Анализ и дизайн тестов для какого-либо уровня тестирования должны начинаться одновременно с соответствующей деятельностью разработчиков </a:t>
            </a:r>
            <a:endParaRPr lang="en-US" dirty="0" smtClean="0"/>
          </a:p>
          <a:p>
            <a:r>
              <a:rPr lang="ru-RU" dirty="0" smtClean="0"/>
              <a:t>• </a:t>
            </a:r>
            <a:r>
              <a:rPr lang="ru-RU" dirty="0" err="1" smtClean="0"/>
              <a:t>Тестировщики</a:t>
            </a:r>
            <a:r>
              <a:rPr lang="ru-RU" dirty="0" smtClean="0"/>
              <a:t> должны быть вовлечены в процесс просмотра и  рецензирования документов, как только становятся доступными их предварительные версии. </a:t>
            </a:r>
            <a:endParaRPr lang="en-US" dirty="0" smtClean="0"/>
          </a:p>
          <a:p>
            <a:endParaRPr lang="en-US" dirty="0" smtClean="0"/>
          </a:p>
          <a:p>
            <a:r>
              <a:rPr lang="ru-RU" dirty="0" smtClean="0"/>
              <a:t>Уровни тестирования могут быть объединены или реорганизованы в зависимости от  природы проекта или архитектуры системы. Например, для интеграции коробочного продукта в какую-либо систему заказчик может выполнить интеграционное тестирование на уровне системного тестирования (например, интеграция с инфраструктурой и другими системами или развертывание системы) и приемочного тестирования ( функциональное </a:t>
            </a:r>
            <a:r>
              <a:rPr lang="ru-RU" dirty="0" err="1" smtClean="0"/>
              <a:t>и\или</a:t>
            </a:r>
            <a:r>
              <a:rPr lang="ru-RU" dirty="0" smtClean="0"/>
              <a:t> нефункциональное, и пользовательское и/или эксплуатационное).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Тестирование на разных уровнях производится на протяжении всего жизненного цикла разработки и сопровождения программного обеспечения. Уровень тестирования определяет то, </a:t>
            </a:r>
            <a:r>
              <a:rPr lang="ru-RU" sz="1200" b="1" kern="1200" dirty="0" smtClean="0">
                <a:solidFill>
                  <a:schemeClr val="tx1"/>
                </a:solidFill>
                <a:latin typeface="+mn-lt"/>
                <a:ea typeface="+mn-ea"/>
                <a:cs typeface="+mn-cs"/>
              </a:rPr>
              <a:t>над чем</a:t>
            </a:r>
            <a:r>
              <a:rPr lang="ru-RU" sz="1200" kern="1200" dirty="0" smtClean="0">
                <a:solidFill>
                  <a:schemeClr val="tx1"/>
                </a:solidFill>
                <a:latin typeface="+mn-lt"/>
                <a:ea typeface="+mn-ea"/>
                <a:cs typeface="+mn-cs"/>
              </a:rPr>
              <a:t> производятся тесты: над отдельным модулем, группой модулей или системой, в целом. Проведение тестирования на всех уровнях системы - это залог успешной реализации и сдачи проекта.</a:t>
            </a:r>
          </a:p>
          <a:p>
            <a:endParaRPr lang="en-US" sz="1200" b="1"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Компонентное тестирование проверяет функциональность и ищет дефекты в частях приложения</a:t>
            </a:r>
            <a:r>
              <a:rPr lang="ru-RU" sz="1200" kern="1200" dirty="0" smtClean="0">
                <a:solidFill>
                  <a:schemeClr val="tx1"/>
                </a:solidFill>
                <a:latin typeface="+mn-lt"/>
                <a:ea typeface="+mn-ea"/>
                <a:cs typeface="+mn-cs"/>
              </a:rPr>
              <a:t>, которые доступны и могут быть протестированы </a:t>
            </a:r>
            <a:r>
              <a:rPr lang="ru-RU" sz="1200" kern="1200" dirty="0" err="1" smtClean="0">
                <a:solidFill>
                  <a:schemeClr val="tx1"/>
                </a:solidFill>
                <a:latin typeface="+mn-lt"/>
                <a:ea typeface="+mn-ea"/>
                <a:cs typeface="+mn-cs"/>
              </a:rPr>
              <a:t>поотдельности</a:t>
            </a:r>
            <a:r>
              <a:rPr lang="ru-RU" sz="1200" kern="1200" dirty="0" smtClean="0">
                <a:solidFill>
                  <a:schemeClr val="tx1"/>
                </a:solidFill>
                <a:latin typeface="+mn-lt"/>
                <a:ea typeface="+mn-ea"/>
                <a:cs typeface="+mn-cs"/>
              </a:rPr>
              <a:t> (</a:t>
            </a:r>
            <a:r>
              <a:rPr lang="ru-RU" sz="1200" b="1" kern="1200" dirty="0" smtClean="0">
                <a:solidFill>
                  <a:schemeClr val="tx1"/>
                </a:solidFill>
                <a:latin typeface="+mn-lt"/>
                <a:ea typeface="+mn-ea"/>
                <a:cs typeface="+mn-cs"/>
              </a:rPr>
              <a:t>модули программ, объекты, классы, функции и т.д.</a:t>
            </a:r>
            <a:r>
              <a:rPr lang="ru-RU" sz="1200" kern="1200" dirty="0" smtClean="0">
                <a:solidFill>
                  <a:schemeClr val="tx1"/>
                </a:solidFill>
                <a:latin typeface="+mn-lt"/>
                <a:ea typeface="+mn-ea"/>
                <a:cs typeface="+mn-cs"/>
              </a:rPr>
              <a:t>). Обычно компонентное (модульное) тестирование проводится вызывая код, который необходимо проверить и при поддержке сред разработки, таких как </a:t>
            </a:r>
            <a:r>
              <a:rPr lang="ru-RU" sz="1200" kern="1200" dirty="0" err="1" smtClean="0">
                <a:solidFill>
                  <a:schemeClr val="tx1"/>
                </a:solidFill>
                <a:latin typeface="+mn-lt"/>
                <a:ea typeface="+mn-ea"/>
                <a:cs typeface="+mn-cs"/>
              </a:rPr>
              <a:t>фреймворки</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frameworks</a:t>
            </a:r>
            <a:r>
              <a:rPr lang="ru-RU" sz="1200" kern="1200" dirty="0" smtClean="0">
                <a:solidFill>
                  <a:schemeClr val="tx1"/>
                </a:solidFill>
                <a:latin typeface="+mn-lt"/>
                <a:ea typeface="+mn-ea"/>
                <a:cs typeface="+mn-cs"/>
              </a:rPr>
              <a:t> - каркасы) для модульного тестирования или инструменты для отладки. Все найденные </a:t>
            </a:r>
            <a:r>
              <a:rPr lang="ru-RU" sz="1200" u="sng" kern="1200" dirty="0" smtClean="0">
                <a:solidFill>
                  <a:schemeClr val="tx1"/>
                </a:solidFill>
                <a:latin typeface="+mn-lt"/>
                <a:ea typeface="+mn-ea"/>
                <a:cs typeface="+mn-cs"/>
                <a:hlinkClick r:id="rId3"/>
              </a:rPr>
              <a:t>дефекты</a:t>
            </a:r>
            <a:r>
              <a:rPr lang="ru-RU" sz="1200" kern="1200" dirty="0" smtClean="0">
                <a:solidFill>
                  <a:schemeClr val="tx1"/>
                </a:solidFill>
                <a:latin typeface="+mn-lt"/>
                <a:ea typeface="+mn-ea"/>
                <a:cs typeface="+mn-cs"/>
              </a:rPr>
              <a:t>, как правило исправляются в коде без формального их описания в системе менеджмента </a:t>
            </a:r>
            <a:r>
              <a:rPr lang="ru-RU" sz="1200" kern="1200" dirty="0" err="1" smtClean="0">
                <a:solidFill>
                  <a:schemeClr val="tx1"/>
                </a:solidFill>
                <a:latin typeface="+mn-lt"/>
                <a:ea typeface="+mn-ea"/>
                <a:cs typeface="+mn-cs"/>
              </a:rPr>
              <a:t>багов</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Bug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Tracking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System</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Один из наиболее эффективных подходов к компонентному (модульному) тестированию - это </a:t>
            </a:r>
            <a:r>
              <a:rPr lang="ru-RU" sz="1200" b="1" kern="1200" dirty="0" smtClean="0">
                <a:solidFill>
                  <a:schemeClr val="tx1"/>
                </a:solidFill>
                <a:latin typeface="+mn-lt"/>
                <a:ea typeface="+mn-ea"/>
                <a:cs typeface="+mn-cs"/>
              </a:rPr>
              <a:t>подготовка автоматизированных тестов</a:t>
            </a:r>
            <a:r>
              <a:rPr lang="ru-RU" sz="1200" kern="1200" dirty="0" smtClean="0">
                <a:solidFill>
                  <a:schemeClr val="tx1"/>
                </a:solidFill>
                <a:latin typeface="+mn-lt"/>
                <a:ea typeface="+mn-ea"/>
                <a:cs typeface="+mn-cs"/>
              </a:rPr>
              <a:t> до начала основного кодирования (разработки) программного обеспечения. Это называется разработка от тестирования (</a:t>
            </a:r>
            <a:r>
              <a:rPr lang="ru-RU" sz="1200" b="1" kern="1200" dirty="0" err="1" smtClean="0">
                <a:solidFill>
                  <a:schemeClr val="tx1"/>
                </a:solidFill>
                <a:latin typeface="+mn-lt"/>
                <a:ea typeface="+mn-ea"/>
                <a:cs typeface="+mn-cs"/>
              </a:rPr>
              <a:t>test-driven</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development</a:t>
            </a:r>
            <a:r>
              <a:rPr lang="ru-RU" sz="1200" kern="1200" dirty="0" smtClean="0">
                <a:solidFill>
                  <a:schemeClr val="tx1"/>
                </a:solidFill>
                <a:latin typeface="+mn-lt"/>
                <a:ea typeface="+mn-ea"/>
                <a:cs typeface="+mn-cs"/>
              </a:rPr>
              <a:t>) или подход тестирования вначале (</a:t>
            </a:r>
            <a:r>
              <a:rPr lang="ru-RU" sz="1200" b="1" kern="1200" dirty="0" err="1" smtClean="0">
                <a:solidFill>
                  <a:schemeClr val="tx1"/>
                </a:solidFill>
                <a:latin typeface="+mn-lt"/>
                <a:ea typeface="+mn-ea"/>
                <a:cs typeface="+mn-cs"/>
              </a:rPr>
              <a:t>test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first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approach</a:t>
            </a:r>
            <a:r>
              <a:rPr lang="ru-RU" sz="1200" kern="1200" dirty="0" smtClean="0">
                <a:solidFill>
                  <a:schemeClr val="tx1"/>
                </a:solidFill>
                <a:latin typeface="+mn-lt"/>
                <a:ea typeface="+mn-ea"/>
                <a:cs typeface="+mn-cs"/>
              </a:rPr>
              <a:t>). При этом подходе создаются и интегрируются небольшие куски кода, напротив которых запускаются тесты, написанные до начала кодирования. Разработка ведется до тех пор пока все тесты не будут успешно пройдены. </a:t>
            </a:r>
          </a:p>
          <a:p>
            <a:endParaRPr lang="en-US" sz="1200" b="1" kern="1200" dirty="0" smtClean="0">
              <a:solidFill>
                <a:schemeClr val="tx1"/>
              </a:solidFill>
              <a:latin typeface="+mn-lt"/>
              <a:ea typeface="+mn-ea"/>
              <a:cs typeface="+mn-cs"/>
            </a:endParaRPr>
          </a:p>
          <a:p>
            <a:r>
              <a:rPr lang="ru-RU" sz="1200" b="1" i="1" kern="1200" dirty="0" smtClean="0">
                <a:solidFill>
                  <a:schemeClr val="tx1"/>
                </a:solidFill>
                <a:latin typeface="+mn-lt"/>
                <a:ea typeface="+mn-ea"/>
                <a:cs typeface="+mn-cs"/>
              </a:rPr>
              <a:t>Уровни интеграционного тестирования:</a:t>
            </a:r>
          </a:p>
          <a:p>
            <a:pPr lvl="0"/>
            <a:r>
              <a:rPr lang="ru-RU" sz="1200" b="1" kern="1200" dirty="0" smtClean="0">
                <a:solidFill>
                  <a:schemeClr val="tx1"/>
                </a:solidFill>
                <a:latin typeface="+mn-lt"/>
                <a:ea typeface="+mn-ea"/>
                <a:cs typeface="+mn-cs"/>
              </a:rPr>
              <a:t>Компонентный интеграционный уровень</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Component</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Integration</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testing</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Проверяется взаимодействие между компонентами системы после проведения компонентного тестирования.</a:t>
            </a:r>
          </a:p>
          <a:p>
            <a:pPr lvl="0"/>
            <a:r>
              <a:rPr lang="ru-RU" sz="1200" b="1" kern="1200" dirty="0" smtClean="0">
                <a:solidFill>
                  <a:schemeClr val="tx1"/>
                </a:solidFill>
                <a:latin typeface="+mn-lt"/>
                <a:ea typeface="+mn-ea"/>
                <a:cs typeface="+mn-cs"/>
              </a:rPr>
              <a:t>Системный интеграционный уровень</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System</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Integration</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Testing</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Проверяется взаимодействие между разными системами после проведения системного тестирования.</a:t>
            </a:r>
          </a:p>
          <a:p>
            <a:r>
              <a:rPr lang="ru-RU" sz="1200" b="1" i="1" kern="1200" dirty="0" smtClean="0">
                <a:solidFill>
                  <a:schemeClr val="tx1"/>
                </a:solidFill>
                <a:latin typeface="+mn-lt"/>
                <a:ea typeface="+mn-ea"/>
                <a:cs typeface="+mn-cs"/>
              </a:rPr>
              <a:t>Подходы к интеграционному тестированию:</a:t>
            </a:r>
          </a:p>
          <a:p>
            <a:pPr lvl="0"/>
            <a:r>
              <a:rPr lang="ru-RU" sz="1200" b="1" kern="1200" dirty="0" smtClean="0">
                <a:solidFill>
                  <a:schemeClr val="tx1"/>
                </a:solidFill>
                <a:latin typeface="+mn-lt"/>
                <a:ea typeface="+mn-ea"/>
                <a:cs typeface="+mn-cs"/>
              </a:rPr>
              <a:t>Снизу вверх</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Bottom Up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Все низкоуровневые модули, процедуры или функции собираются воедино и затем тестируются. После чего собирается следующий уровень модулей для проведения интеграционного тестирования. Данный подход считается полезным, если все или практически все модули, разрабатываемого уровня, готовы. Также данный подход помогает определить по результатам тестирования уровень готовности приложения (см. также </a:t>
            </a:r>
            <a:r>
              <a:rPr lang="ru-RU" sz="1200" u="sng" kern="1200" dirty="0" err="1" smtClean="0">
                <a:solidFill>
                  <a:schemeClr val="tx1"/>
                </a:solidFill>
                <a:latin typeface="+mn-lt"/>
                <a:ea typeface="+mn-ea"/>
                <a:cs typeface="+mn-cs"/>
                <a:hlinkClick r:id="rId4"/>
              </a:rPr>
              <a:t>Integration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testing</a:t>
            </a:r>
            <a:r>
              <a:rPr lang="ru-RU" sz="1200" u="sng" kern="1200" dirty="0" smtClean="0">
                <a:solidFill>
                  <a:schemeClr val="tx1"/>
                </a:solidFill>
                <a:latin typeface="+mn-lt"/>
                <a:ea typeface="+mn-ea"/>
                <a:cs typeface="+mn-cs"/>
                <a:hlinkClick r:id="rId4"/>
              </a:rPr>
              <a:t> - </a:t>
            </a:r>
            <a:r>
              <a:rPr lang="ru-RU" sz="1200" u="sng" kern="1200" dirty="0" err="1" smtClean="0">
                <a:solidFill>
                  <a:schemeClr val="tx1"/>
                </a:solidFill>
                <a:latin typeface="+mn-lt"/>
                <a:ea typeface="+mn-ea"/>
                <a:cs typeface="+mn-cs"/>
                <a:hlinkClick r:id="rId4"/>
              </a:rPr>
              <a:t>Bottom</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Up</a:t>
            </a:r>
            <a:r>
              <a:rPr lang="ru-RU" sz="1200" kern="1200" dirty="0" smtClean="0">
                <a:solidFill>
                  <a:schemeClr val="tx1"/>
                </a:solidFill>
                <a:latin typeface="+mn-lt"/>
                <a:ea typeface="+mn-ea"/>
                <a:cs typeface="+mn-cs"/>
              </a:rPr>
              <a:t>)</a:t>
            </a:r>
          </a:p>
          <a:p>
            <a:pPr lvl="0"/>
            <a:r>
              <a:rPr lang="ru-RU" sz="1200" b="1" kern="1200" dirty="0" smtClean="0">
                <a:solidFill>
                  <a:schemeClr val="tx1"/>
                </a:solidFill>
                <a:latin typeface="+mn-lt"/>
                <a:ea typeface="+mn-ea"/>
                <a:cs typeface="+mn-cs"/>
              </a:rPr>
              <a:t>Сверху вниз</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Top Down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Вначале тестируются все высокоуровневые модули, и постепенно один за другим добавляются низкоуровневые. Все модули более низкого уровня симулируются заглушками с аналогичной функциональностью, затем по мере готовности они заменяются реальными активными компонентами. Таким образом мы проводим тестирование сверху вниз. (см. также </a:t>
            </a:r>
            <a:r>
              <a:rPr lang="ru-RU" sz="1200" u="sng" kern="1200" dirty="0" err="1" smtClean="0">
                <a:solidFill>
                  <a:schemeClr val="tx1"/>
                </a:solidFill>
                <a:latin typeface="+mn-lt"/>
                <a:ea typeface="+mn-ea"/>
                <a:cs typeface="+mn-cs"/>
                <a:hlinkClick r:id="rId4"/>
              </a:rPr>
              <a:t>Top</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Down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Integration</a:t>
            </a:r>
            <a:r>
              <a:rPr lang="ru-RU" sz="1200" kern="1200" dirty="0" smtClean="0">
                <a:solidFill>
                  <a:schemeClr val="tx1"/>
                </a:solidFill>
                <a:latin typeface="+mn-lt"/>
                <a:ea typeface="+mn-ea"/>
                <a:cs typeface="+mn-cs"/>
              </a:rPr>
              <a:t>)</a:t>
            </a:r>
          </a:p>
          <a:p>
            <a:pPr lvl="0"/>
            <a:r>
              <a:rPr lang="ru-RU" sz="1200" b="1" kern="1200" dirty="0" smtClean="0">
                <a:solidFill>
                  <a:schemeClr val="tx1"/>
                </a:solidFill>
                <a:latin typeface="+mn-lt"/>
                <a:ea typeface="+mn-ea"/>
                <a:cs typeface="+mn-cs"/>
              </a:rPr>
              <a:t>Большой взрыв</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"Big Bang"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Все или практически все разработанные модули собираются вместе в виде законченной системы или ее основной части, и затем проводится интеграционное тестирование. Такой подход очень хорош для сохранения времени. Однако если тест кейсы и их результаты записаны не верно, то сам процесс интеграции сильно осложнится, что станет преградой для команды тестирования при достижении основной цели интеграционного тестирования (см. также </a:t>
            </a:r>
            <a:r>
              <a:rPr lang="ru-RU" sz="1200" u="sng" kern="1200" dirty="0" err="1" smtClean="0">
                <a:solidFill>
                  <a:schemeClr val="tx1"/>
                </a:solidFill>
                <a:latin typeface="+mn-lt"/>
                <a:ea typeface="+mn-ea"/>
                <a:cs typeface="+mn-cs"/>
                <a:hlinkClick r:id="rId4"/>
              </a:rPr>
              <a:t>Integration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testing</a:t>
            </a:r>
            <a:r>
              <a:rPr lang="ru-RU" sz="1200" u="sng" kern="1200" dirty="0" smtClean="0">
                <a:solidFill>
                  <a:schemeClr val="tx1"/>
                </a:solidFill>
                <a:latin typeface="+mn-lt"/>
                <a:ea typeface="+mn-ea"/>
                <a:cs typeface="+mn-cs"/>
                <a:hlinkClick r:id="rId4"/>
              </a:rPr>
              <a:t> - </a:t>
            </a:r>
            <a:r>
              <a:rPr lang="ru-RU" sz="1200" u="sng" kern="1200" dirty="0" err="1" smtClean="0">
                <a:solidFill>
                  <a:schemeClr val="tx1"/>
                </a:solidFill>
                <a:latin typeface="+mn-lt"/>
                <a:ea typeface="+mn-ea"/>
                <a:cs typeface="+mn-cs"/>
                <a:hlinkClick r:id="rId4"/>
              </a:rPr>
              <a:t>Big</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Bang</a:t>
            </a:r>
            <a:r>
              <a:rPr lang="ru-RU"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ru-RU" sz="1200"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Системное тестирование (</a:t>
            </a:r>
            <a:r>
              <a:rPr lang="ru-RU" sz="1200" b="1" kern="1200" dirty="0" err="1" smtClean="0">
                <a:solidFill>
                  <a:schemeClr val="tx1"/>
                </a:solidFill>
                <a:latin typeface="+mn-lt"/>
                <a:ea typeface="+mn-ea"/>
                <a:cs typeface="+mn-cs"/>
              </a:rPr>
              <a:t>System</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Testing</a:t>
            </a:r>
            <a:r>
              <a:rPr lang="ru-RU" sz="1200" b="1"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Основной задачей системного тестирования является </a:t>
            </a:r>
            <a:r>
              <a:rPr lang="ru-RU" sz="1200" b="1" kern="1200" dirty="0" smtClean="0">
                <a:solidFill>
                  <a:schemeClr val="tx1"/>
                </a:solidFill>
                <a:latin typeface="+mn-lt"/>
                <a:ea typeface="+mn-ea"/>
                <a:cs typeface="+mn-cs"/>
              </a:rPr>
              <a:t>проверка </a:t>
            </a:r>
            <a:r>
              <a:rPr lang="ru-RU" sz="1200" u="sng" kern="1200" dirty="0" smtClean="0">
                <a:solidFill>
                  <a:schemeClr val="tx1"/>
                </a:solidFill>
                <a:latin typeface="+mn-lt"/>
                <a:ea typeface="+mn-ea"/>
                <a:cs typeface="+mn-cs"/>
                <a:hlinkClick r:id="rId5"/>
              </a:rPr>
              <a:t>как функциональных, так и не функциональных требований</a:t>
            </a:r>
            <a:r>
              <a:rPr lang="ru-RU" sz="1200" b="1" kern="1200" dirty="0" smtClean="0">
                <a:solidFill>
                  <a:schemeClr val="tx1"/>
                </a:solidFill>
                <a:latin typeface="+mn-lt"/>
                <a:ea typeface="+mn-ea"/>
                <a:cs typeface="+mn-cs"/>
              </a:rPr>
              <a:t> в системе в целом</a:t>
            </a:r>
            <a:r>
              <a:rPr lang="ru-RU" sz="1200" kern="1200" dirty="0" smtClean="0">
                <a:solidFill>
                  <a:schemeClr val="tx1"/>
                </a:solidFill>
                <a:latin typeface="+mn-lt"/>
                <a:ea typeface="+mn-ea"/>
                <a:cs typeface="+mn-cs"/>
              </a:rPr>
              <a:t>. При этом выявляются </a:t>
            </a:r>
            <a:r>
              <a:rPr lang="ru-RU" sz="1200" u="sng" kern="1200" dirty="0" smtClean="0">
                <a:solidFill>
                  <a:schemeClr val="tx1"/>
                </a:solidFill>
                <a:latin typeface="+mn-lt"/>
                <a:ea typeface="+mn-ea"/>
                <a:cs typeface="+mn-cs"/>
                <a:hlinkClick r:id="rId3"/>
              </a:rPr>
              <a:t>дефекты</a:t>
            </a:r>
            <a:r>
              <a:rPr lang="ru-RU" sz="1200" kern="1200" dirty="0" smtClean="0">
                <a:solidFill>
                  <a:schemeClr val="tx1"/>
                </a:solidFill>
                <a:latin typeface="+mn-lt"/>
                <a:ea typeface="+mn-ea"/>
                <a:cs typeface="+mn-cs"/>
              </a:rPr>
              <a:t>, такие как неверное использование ресурсов системы, непредусмотренные комбинации данных пользовательского уровня, несовместимость с окружением, непредусмотренные сценарии использования, отсутствующая или неверная функциональность, неудобство использования и т.д. Для минимизации рисков, связанных с особенностями поведения в системы в той или иной среде, </a:t>
            </a:r>
            <a:r>
              <a:rPr lang="ru-RU" sz="1200" b="1" kern="1200" dirty="0" smtClean="0">
                <a:solidFill>
                  <a:schemeClr val="tx1"/>
                </a:solidFill>
                <a:latin typeface="+mn-lt"/>
                <a:ea typeface="+mn-ea"/>
                <a:cs typeface="+mn-cs"/>
              </a:rPr>
              <a:t>во время тестирования рекомендуется использовать окружение максимально приближенное к тому, на которое будет установлен продукт после выдачи</a:t>
            </a:r>
            <a:r>
              <a:rPr lang="ru-RU"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Приемочное тестирование </a:t>
            </a:r>
            <a:r>
              <a:rPr lang="ru-RU" sz="1200" b="1" kern="1200" dirty="0" smtClean="0">
                <a:solidFill>
                  <a:schemeClr val="tx1"/>
                </a:solidFill>
                <a:latin typeface="+mn-lt"/>
                <a:ea typeface="+mn-ea"/>
                <a:cs typeface="+mn-cs"/>
              </a:rPr>
              <a:t>выполняется на основании набора типичных </a:t>
            </a:r>
            <a:r>
              <a:rPr lang="ru-RU" sz="1200" b="1" kern="1200" dirty="0" smtClean="0">
                <a:solidFill>
                  <a:schemeClr val="tx1"/>
                </a:solidFill>
                <a:latin typeface="+mn-lt"/>
                <a:ea typeface="+mn-ea"/>
                <a:cs typeface="+mn-cs"/>
                <a:hlinkClick r:id="rId6"/>
              </a:rPr>
              <a:t>тестовых случаев</a:t>
            </a:r>
            <a:r>
              <a:rPr lang="ru-RU" sz="1200" b="1" kern="1200" dirty="0" smtClean="0">
                <a:solidFill>
                  <a:schemeClr val="tx1"/>
                </a:solidFill>
                <a:latin typeface="+mn-lt"/>
                <a:ea typeface="+mn-ea"/>
                <a:cs typeface="+mn-cs"/>
              </a:rPr>
              <a:t> и сценариев</a:t>
            </a:r>
            <a:r>
              <a:rPr lang="ru-RU" sz="1200" kern="1200" dirty="0" smtClean="0">
                <a:solidFill>
                  <a:schemeClr val="tx1"/>
                </a:solidFill>
                <a:latin typeface="+mn-lt"/>
                <a:ea typeface="+mn-ea"/>
                <a:cs typeface="+mn-cs"/>
              </a:rPr>
              <a:t>, разработанных на основании требований к данному приложению. </a:t>
            </a:r>
            <a:br>
              <a:rPr lang="ru-RU" sz="1200" kern="1200" dirty="0" smtClean="0">
                <a:solidFill>
                  <a:schemeClr val="tx1"/>
                </a:solidFill>
                <a:latin typeface="+mn-lt"/>
                <a:ea typeface="+mn-ea"/>
                <a:cs typeface="+mn-cs"/>
              </a:rPr>
            </a:br>
            <a:r>
              <a:rPr lang="ru-RU" sz="1200" b="1" kern="1200" dirty="0" smtClean="0">
                <a:solidFill>
                  <a:schemeClr val="tx1"/>
                </a:solidFill>
                <a:latin typeface="+mn-lt"/>
                <a:ea typeface="+mn-ea"/>
                <a:cs typeface="+mn-cs"/>
              </a:rPr>
              <a:t>Решение о проведении приемочного тестирования</a:t>
            </a:r>
            <a:r>
              <a:rPr lang="ru-RU" sz="1200" kern="1200" dirty="0" smtClean="0">
                <a:solidFill>
                  <a:schemeClr val="tx1"/>
                </a:solidFill>
                <a:latin typeface="+mn-lt"/>
                <a:ea typeface="+mn-ea"/>
                <a:cs typeface="+mn-cs"/>
              </a:rPr>
              <a:t> принимается, когда:</a:t>
            </a:r>
          </a:p>
          <a:p>
            <a:pPr lvl="0"/>
            <a:r>
              <a:rPr lang="ru-RU" sz="1200" kern="1200" dirty="0" smtClean="0">
                <a:solidFill>
                  <a:schemeClr val="tx1"/>
                </a:solidFill>
                <a:latin typeface="+mn-lt"/>
                <a:ea typeface="+mn-ea"/>
                <a:cs typeface="+mn-cs"/>
              </a:rPr>
              <a:t>продукт достиг необходимого уровня качества;</a:t>
            </a:r>
          </a:p>
          <a:p>
            <a:pPr lvl="0"/>
            <a:r>
              <a:rPr lang="ru-RU" sz="1200" kern="1200" dirty="0" smtClean="0">
                <a:solidFill>
                  <a:schemeClr val="tx1"/>
                </a:solidFill>
                <a:latin typeface="+mn-lt"/>
                <a:ea typeface="+mn-ea"/>
                <a:cs typeface="+mn-cs"/>
              </a:rPr>
              <a:t>заказчик ознакомлен с </a:t>
            </a:r>
            <a:r>
              <a:rPr lang="ru-RU" sz="1200" b="1" kern="1200" dirty="0" smtClean="0">
                <a:solidFill>
                  <a:schemeClr val="tx1"/>
                </a:solidFill>
                <a:latin typeface="+mn-lt"/>
                <a:ea typeface="+mn-ea"/>
                <a:cs typeface="+mn-cs"/>
              </a:rPr>
              <a:t>Планом Приемочных Работ</a:t>
            </a:r>
            <a:r>
              <a:rPr lang="ru-RU" sz="1200"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Product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Acceptance</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Plan</a:t>
            </a:r>
            <a:r>
              <a:rPr lang="ru-RU" sz="1200" kern="1200" dirty="0" smtClean="0">
                <a:solidFill>
                  <a:schemeClr val="tx1"/>
                </a:solidFill>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 </a:t>
            </a:r>
          </a:p>
          <a:p>
            <a:r>
              <a:rPr lang="ru-RU" sz="1200" b="1" kern="1200" dirty="0" smtClean="0">
                <a:solidFill>
                  <a:schemeClr val="tx1"/>
                </a:solidFill>
                <a:latin typeface="+mn-lt"/>
                <a:ea typeface="+mn-ea"/>
                <a:cs typeface="+mn-cs"/>
              </a:rPr>
              <a:t>Фаза приемочного тестирования</a:t>
            </a:r>
            <a:r>
              <a:rPr lang="ru-RU" sz="1200" kern="1200" dirty="0" smtClean="0">
                <a:solidFill>
                  <a:schemeClr val="tx1"/>
                </a:solidFill>
                <a:latin typeface="+mn-lt"/>
                <a:ea typeface="+mn-ea"/>
                <a:cs typeface="+mn-cs"/>
              </a:rPr>
              <a:t> длится до тех пор, пока заказчик не выносит решение об отправлении приложения на доработку или выдаче приложения.</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dirty="0" smtClean="0"/>
              <a:t>Типичные виды приемочного тестирования: </a:t>
            </a:r>
            <a:endParaRPr lang="en-US" dirty="0" smtClean="0"/>
          </a:p>
          <a:p>
            <a:endParaRPr lang="en-US" dirty="0" smtClean="0"/>
          </a:p>
          <a:p>
            <a:r>
              <a:rPr lang="ru-RU" dirty="0" smtClean="0"/>
              <a:t>Пользовательское приемочное тестирование </a:t>
            </a:r>
            <a:endParaRPr lang="en-US" dirty="0" smtClean="0"/>
          </a:p>
          <a:p>
            <a:r>
              <a:rPr lang="ru-RU" dirty="0" smtClean="0"/>
              <a:t>Обычно проверяет готовность системы для использования в бизнесе. </a:t>
            </a:r>
            <a:endParaRPr lang="en-US" dirty="0" smtClean="0"/>
          </a:p>
          <a:p>
            <a:endParaRPr lang="en-US" dirty="0" smtClean="0"/>
          </a:p>
          <a:p>
            <a:r>
              <a:rPr lang="ru-RU" dirty="0" smtClean="0"/>
              <a:t>Эксплуатационное (приемочное) тестирование </a:t>
            </a:r>
            <a:endParaRPr lang="en-US" dirty="0" smtClean="0"/>
          </a:p>
          <a:p>
            <a:r>
              <a:rPr lang="ru-RU" dirty="0" smtClean="0"/>
              <a:t>Приемочное тестирование, проводимое системными администраторами, включает: </a:t>
            </a:r>
            <a:endParaRPr lang="en-US" dirty="0" smtClean="0"/>
          </a:p>
          <a:p>
            <a:r>
              <a:rPr lang="ru-RU" dirty="0" smtClean="0"/>
              <a:t>• Тестирование резервного копирования \ восстановления </a:t>
            </a:r>
            <a:endParaRPr lang="en-US" dirty="0" smtClean="0"/>
          </a:p>
          <a:p>
            <a:r>
              <a:rPr lang="ru-RU" dirty="0" smtClean="0"/>
              <a:t>• Восстановление после сбоев </a:t>
            </a:r>
            <a:endParaRPr lang="en-US" dirty="0" smtClean="0"/>
          </a:p>
          <a:p>
            <a:r>
              <a:rPr lang="ru-RU" dirty="0" smtClean="0"/>
              <a:t>• Управление пользователями </a:t>
            </a:r>
            <a:endParaRPr lang="en-US" dirty="0" smtClean="0"/>
          </a:p>
          <a:p>
            <a:r>
              <a:rPr lang="ru-RU" dirty="0" smtClean="0"/>
              <a:t>• Задачи сопровождения </a:t>
            </a:r>
            <a:endParaRPr lang="en-US" dirty="0" smtClean="0"/>
          </a:p>
          <a:p>
            <a:r>
              <a:rPr lang="ru-RU" dirty="0" smtClean="0"/>
              <a:t>• Задачи загрузки и миграции данных  </a:t>
            </a:r>
            <a:endParaRPr lang="en-US" dirty="0" smtClean="0"/>
          </a:p>
          <a:p>
            <a:r>
              <a:rPr lang="ru-RU" dirty="0" smtClean="0"/>
              <a:t>• Периодическая проверка уязвимостей системы </a:t>
            </a:r>
            <a:endParaRPr lang="en-US" dirty="0" smtClean="0"/>
          </a:p>
          <a:p>
            <a:endParaRPr lang="en-US" dirty="0" smtClean="0"/>
          </a:p>
          <a:p>
            <a:r>
              <a:rPr lang="ru-RU" dirty="0" smtClean="0"/>
              <a:t>Контрактное и правовое приемочное тестирование </a:t>
            </a:r>
            <a:endParaRPr lang="en-US" dirty="0" smtClean="0"/>
          </a:p>
          <a:p>
            <a:r>
              <a:rPr lang="ru-RU" dirty="0" smtClean="0"/>
              <a:t>Контрактное приемочное тестирование выполняется  для проверки требований, предъявляемых контрактом в к разрабатываемому ПО. Критерий приема должен быть определен непосредственно в контракте. </a:t>
            </a:r>
            <a:endParaRPr lang="en-US" dirty="0" smtClean="0"/>
          </a:p>
          <a:p>
            <a:r>
              <a:rPr lang="ru-RU" dirty="0" smtClean="0"/>
              <a:t>Приемочное тестирование на соответствие стандартам выполняется для проверки соответствия стандартам государственным, юридическим или стандартам безопасности. </a:t>
            </a:r>
            <a:endParaRPr lang="en-US" dirty="0" smtClean="0"/>
          </a:p>
          <a:p>
            <a:endParaRPr lang="en-US" dirty="0" smtClean="0"/>
          </a:p>
          <a:p>
            <a:r>
              <a:rPr lang="ru-RU" dirty="0" smtClean="0"/>
              <a:t>Альфа и бета тестирование (или тестирование в условиях эксплуатации) </a:t>
            </a:r>
            <a:endParaRPr lang="en-US" dirty="0" smtClean="0"/>
          </a:p>
          <a:p>
            <a:r>
              <a:rPr lang="ru-RU" dirty="0" smtClean="0"/>
              <a:t>Разработчики рыночного, или коробочного, ПО часто хотят получить отзывы от потенциальных или существующих заказчиков до того, как начнется продажа продукта. </a:t>
            </a:r>
            <a:endParaRPr lang="en-US" dirty="0" smtClean="0"/>
          </a:p>
          <a:p>
            <a:endParaRPr lang="en-US" dirty="0" smtClean="0"/>
          </a:p>
          <a:p>
            <a:r>
              <a:rPr lang="ru-RU" dirty="0" smtClean="0"/>
              <a:t>Альфа тестирование выполняется организацией, разрабатывающей продукт, но не группой разработчиков. </a:t>
            </a:r>
            <a:endParaRPr lang="en-US" dirty="0" smtClean="0"/>
          </a:p>
          <a:p>
            <a:endParaRPr lang="en-US" dirty="0" smtClean="0"/>
          </a:p>
          <a:p>
            <a:r>
              <a:rPr lang="ru-RU" dirty="0" smtClean="0"/>
              <a:t>Бета тестирование, или тестирование в условиях эксплуатации, выполняется покупателями или потенциальными заказчиками на их собственных мощностях. </a:t>
            </a:r>
            <a:endParaRPr lang="en-US" dirty="0" smtClean="0"/>
          </a:p>
          <a:p>
            <a:endParaRPr lang="en-US" dirty="0" smtClean="0"/>
          </a:p>
          <a:p>
            <a:r>
              <a:rPr lang="ru-RU" dirty="0" smtClean="0"/>
              <a:t>В организации могут использоваться и другие термины приемочного тестирования, такие как производственное приемочное тестирование и стороннее приемочное тестирование для систем, которые проверяются до и после установки на стороне заказчика.</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01-Jan-15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01-Jan-15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369332"/>
          </a:xfrm>
          <a:prstGeom prst="rect">
            <a:avLst/>
          </a:prstGeom>
        </p:spPr>
        <p:txBody>
          <a:bodyPr wrap="square">
            <a:spAutoFit/>
          </a:bodyPr>
          <a:lstStyle/>
          <a:p>
            <a:r>
              <a:rPr lang="en-US" u="sng" dirty="0" smtClean="0"/>
              <a:t>Alpha testing </a:t>
            </a:r>
            <a:r>
              <a:rPr lang="en-US" dirty="0" smtClean="0"/>
              <a:t>-</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369332"/>
          </a:xfrm>
          <a:prstGeom prst="rect">
            <a:avLst/>
          </a:prstGeom>
        </p:spPr>
        <p:txBody>
          <a:bodyPr wrap="square">
            <a:spAutoFit/>
          </a:bodyPr>
          <a:lstStyle/>
          <a:p>
            <a:r>
              <a:rPr lang="en-US" u="sng" dirty="0" smtClean="0"/>
              <a:t>Beta testing </a:t>
            </a:r>
            <a:r>
              <a:rPr lang="en-US" dirty="0" smtClean="0"/>
              <a: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780928"/>
            <a:ext cx="7066736" cy="369332"/>
          </a:xfrm>
          <a:prstGeom prst="rect">
            <a:avLst/>
          </a:prstGeom>
        </p:spPr>
        <p:txBody>
          <a:bodyPr wrap="square">
            <a:spAutoFit/>
          </a:bodyPr>
          <a:lstStyle/>
          <a:p>
            <a:r>
              <a:rPr lang="en-US" u="sng" dirty="0" smtClean="0"/>
              <a:t>Component testing</a:t>
            </a:r>
            <a:r>
              <a:rPr lang="en-US" dirty="0" smtClean="0"/>
              <a:t>-</a:t>
            </a:r>
            <a:endParaRPr lang="en-US" dirty="0"/>
          </a:p>
        </p:txBody>
      </p:sp>
      <p:sp>
        <p:nvSpPr>
          <p:cNvPr id="24" name="Flowchart: Connector 12"/>
          <p:cNvSpPr/>
          <p:nvPr/>
        </p:nvSpPr>
        <p:spPr>
          <a:xfrm>
            <a:off x="899592" y="292355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3429000"/>
            <a:ext cx="7066736" cy="369332"/>
          </a:xfrm>
          <a:prstGeom prst="rect">
            <a:avLst/>
          </a:prstGeom>
        </p:spPr>
        <p:txBody>
          <a:bodyPr wrap="square">
            <a:spAutoFit/>
          </a:bodyPr>
          <a:lstStyle/>
          <a:p>
            <a:r>
              <a:rPr lang="en-US" u="sng" dirty="0" smtClean="0"/>
              <a:t>Driver </a:t>
            </a:r>
            <a:r>
              <a:rPr lang="en-US" dirty="0" smtClean="0"/>
              <a:t>-</a:t>
            </a:r>
            <a:endParaRPr lang="en-US" dirty="0"/>
          </a:p>
        </p:txBody>
      </p:sp>
      <p:sp>
        <p:nvSpPr>
          <p:cNvPr id="26" name="Flowchart: Connector 12"/>
          <p:cNvSpPr/>
          <p:nvPr/>
        </p:nvSpPr>
        <p:spPr>
          <a:xfrm>
            <a:off x="889640" y="35716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369332"/>
          </a:xfrm>
          <a:prstGeom prst="rect">
            <a:avLst/>
          </a:prstGeom>
        </p:spPr>
        <p:txBody>
          <a:bodyPr wrap="square">
            <a:spAutoFit/>
          </a:bodyPr>
          <a:lstStyle/>
          <a:p>
            <a:r>
              <a:rPr lang="en-US" u="sng" dirty="0" smtClean="0"/>
              <a:t>Field testing </a:t>
            </a:r>
            <a:r>
              <a:rPr lang="en-US" dirty="0" smtClean="0"/>
              <a:t>-</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2060848"/>
            <a:ext cx="7066736" cy="369332"/>
          </a:xfrm>
          <a:prstGeom prst="rect">
            <a:avLst/>
          </a:prstGeom>
        </p:spPr>
        <p:txBody>
          <a:bodyPr wrap="square">
            <a:spAutoFit/>
          </a:bodyPr>
          <a:lstStyle/>
          <a:p>
            <a:r>
              <a:rPr lang="en-US" u="sng" dirty="0" smtClean="0"/>
              <a:t>Integration </a:t>
            </a:r>
            <a:r>
              <a:rPr lang="en-US" dirty="0" smtClean="0"/>
              <a: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780928"/>
            <a:ext cx="7066736" cy="369332"/>
          </a:xfrm>
          <a:prstGeom prst="rect">
            <a:avLst/>
          </a:prstGeom>
        </p:spPr>
        <p:txBody>
          <a:bodyPr wrap="square">
            <a:spAutoFit/>
          </a:bodyPr>
          <a:lstStyle/>
          <a:p>
            <a:r>
              <a:rPr lang="en-US" u="sng" dirty="0" smtClean="0"/>
              <a:t>Integration testing</a:t>
            </a:r>
            <a:r>
              <a:rPr lang="en-US" dirty="0" smtClean="0"/>
              <a:t>-</a:t>
            </a:r>
            <a:endParaRPr lang="en-US" dirty="0"/>
          </a:p>
        </p:txBody>
      </p:sp>
      <p:sp>
        <p:nvSpPr>
          <p:cNvPr id="24" name="Flowchart: Connector 12"/>
          <p:cNvSpPr/>
          <p:nvPr/>
        </p:nvSpPr>
        <p:spPr>
          <a:xfrm>
            <a:off x="899592" y="292355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369332"/>
          </a:xfrm>
          <a:prstGeom prst="rect">
            <a:avLst/>
          </a:prstGeom>
        </p:spPr>
        <p:txBody>
          <a:bodyPr wrap="square">
            <a:spAutoFit/>
          </a:bodyPr>
          <a:lstStyle/>
          <a:p>
            <a:r>
              <a:rPr lang="en-US" u="sng" dirty="0" smtClean="0"/>
              <a:t>Stub </a:t>
            </a:r>
            <a:r>
              <a:rPr lang="en-US" dirty="0" smtClean="0"/>
              <a:t>-</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369332"/>
          </a:xfrm>
          <a:prstGeom prst="rect">
            <a:avLst/>
          </a:prstGeom>
        </p:spPr>
        <p:txBody>
          <a:bodyPr wrap="square">
            <a:spAutoFit/>
          </a:bodyPr>
          <a:lstStyle/>
          <a:p>
            <a:r>
              <a:rPr lang="en-US" u="sng" dirty="0" smtClean="0"/>
              <a:t>System testing </a:t>
            </a:r>
            <a:r>
              <a:rPr lang="en-US" dirty="0" smtClean="0"/>
              <a: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780928"/>
            <a:ext cx="7066736" cy="369332"/>
          </a:xfrm>
          <a:prstGeom prst="rect">
            <a:avLst/>
          </a:prstGeom>
        </p:spPr>
        <p:txBody>
          <a:bodyPr wrap="square">
            <a:spAutoFit/>
          </a:bodyPr>
          <a:lstStyle/>
          <a:p>
            <a:r>
              <a:rPr lang="en-US" u="sng" dirty="0" smtClean="0"/>
              <a:t>Test environment </a:t>
            </a:r>
            <a:r>
              <a:rPr lang="en-US" dirty="0" smtClean="0"/>
              <a:t>-</a:t>
            </a:r>
            <a:endParaRPr lang="en-US" dirty="0"/>
          </a:p>
        </p:txBody>
      </p:sp>
      <p:sp>
        <p:nvSpPr>
          <p:cNvPr id="24" name="Flowchart: Connector 12"/>
          <p:cNvSpPr/>
          <p:nvPr/>
        </p:nvSpPr>
        <p:spPr>
          <a:xfrm>
            <a:off x="899592" y="292355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369332"/>
          </a:xfrm>
          <a:prstGeom prst="rect">
            <a:avLst/>
          </a:prstGeom>
        </p:spPr>
        <p:txBody>
          <a:bodyPr wrap="square">
            <a:spAutoFit/>
          </a:bodyPr>
          <a:lstStyle/>
          <a:p>
            <a:r>
              <a:rPr lang="en-US" u="sng" dirty="0" smtClean="0"/>
              <a:t>Test level </a:t>
            </a:r>
            <a:r>
              <a:rPr lang="en-US" dirty="0" smtClean="0"/>
              <a:t>-</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369332"/>
          </a:xfrm>
          <a:prstGeom prst="rect">
            <a:avLst/>
          </a:prstGeom>
        </p:spPr>
        <p:txBody>
          <a:bodyPr wrap="square">
            <a:spAutoFit/>
          </a:bodyPr>
          <a:lstStyle/>
          <a:p>
            <a:r>
              <a:rPr lang="en-US" u="sng" dirty="0" smtClean="0"/>
              <a:t>Test driven development </a:t>
            </a:r>
            <a:r>
              <a:rPr lang="en-US" dirty="0" smtClean="0"/>
              <a:t>-</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369332"/>
          </a:xfrm>
          <a:prstGeom prst="rect">
            <a:avLst/>
          </a:prstGeom>
        </p:spPr>
        <p:txBody>
          <a:bodyPr wrap="square">
            <a:spAutoFit/>
          </a:bodyPr>
          <a:lstStyle/>
          <a:p>
            <a:r>
              <a:rPr lang="en-US" u="sng" dirty="0" smtClean="0"/>
              <a:t>User acceptance testing </a:t>
            </a:r>
            <a:r>
              <a:rPr lang="en-US" dirty="0" smtClean="0"/>
              <a: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369332"/>
          </a:xfrm>
          <a:prstGeom prst="rect">
            <a:avLst/>
          </a:prstGeom>
        </p:spPr>
        <p:txBody>
          <a:bodyPr wrap="square">
            <a:spAutoFit/>
          </a:bodyPr>
          <a:lstStyle/>
          <a:p>
            <a:r>
              <a:rPr lang="en-US" b="1" dirty="0" smtClean="0"/>
              <a: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369332"/>
          </a:xfrm>
          <a:prstGeom prst="rect">
            <a:avLst/>
          </a:prstGeom>
        </p:spPr>
        <p:txBody>
          <a:bodyPr wrap="square">
            <a:spAutoFit/>
          </a:bodyPr>
          <a:lstStyle/>
          <a:p>
            <a:r>
              <a:rPr lang="en-US" b="1" dirty="0" smtClean="0"/>
              <a:t>Remember and understand terms from the lesson</a:t>
            </a:r>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1015663"/>
          </a:xfrm>
          <a:prstGeom prst="rect">
            <a:avLst/>
          </a:prstGeom>
        </p:spPr>
        <p:txBody>
          <a:bodyPr wrap="square">
            <a:spAutoFit/>
          </a:bodyPr>
          <a:lstStyle/>
          <a:p>
            <a:pPr>
              <a:buFont typeface="Wingdings" pitchFamily="2" charset="2"/>
              <a:buChar char="ü"/>
            </a:pPr>
            <a:r>
              <a:rPr lang="en-US" sz="2000" i="1" dirty="0" smtClean="0"/>
              <a:t>???</a:t>
            </a:r>
          </a:p>
          <a:p>
            <a:pPr>
              <a:buFont typeface="Wingdings" pitchFamily="2" charset="2"/>
              <a:buChar char="ü"/>
            </a:pPr>
            <a:endParaRPr lang="en-US" sz="2000" i="1" dirty="0" smtClean="0"/>
          </a:p>
          <a:p>
            <a:pPr>
              <a:buFont typeface="Wingdings" pitchFamily="2" charset="2"/>
              <a:buChar char="ü"/>
            </a:pPr>
            <a:r>
              <a:rPr lang="en-US" sz="2000" i="1" dirty="0" smtClean="0"/>
              <a:t>???</a:t>
            </a:r>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9449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Software Development Models</a:t>
            </a:r>
            <a:endParaRPr lang="en-US" dirty="0"/>
          </a:p>
        </p:txBody>
      </p:sp>
      <p:sp>
        <p:nvSpPr>
          <p:cNvPr id="7" name="Rectangle 6"/>
          <p:cNvSpPr/>
          <p:nvPr/>
        </p:nvSpPr>
        <p:spPr>
          <a:xfrm>
            <a:off x="1249680" y="1916668"/>
            <a:ext cx="1180901" cy="369332"/>
          </a:xfrm>
          <a:prstGeom prst="rect">
            <a:avLst/>
          </a:prstGeom>
        </p:spPr>
        <p:txBody>
          <a:bodyPr wrap="none">
            <a:spAutoFit/>
          </a:bodyPr>
          <a:lstStyle/>
          <a:p>
            <a:r>
              <a:rPr lang="en-US" dirty="0" smtClean="0"/>
              <a:t>Test Levels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369332"/>
          </a:xfrm>
          <a:prstGeom prst="rect">
            <a:avLst/>
          </a:prstGeom>
        </p:spPr>
        <p:txBody>
          <a:bodyPr wrap="square">
            <a:spAutoFit/>
          </a:bodyPr>
          <a:lstStyle/>
          <a:p>
            <a:r>
              <a:rPr lang="en-US" u="sng" dirty="0" smtClean="0"/>
              <a:t>Commercial Off-The-Shelf (COTS) </a:t>
            </a:r>
            <a:r>
              <a:rPr lang="en-US" dirty="0" smtClean="0"/>
              <a:t>-</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369332"/>
          </a:xfrm>
          <a:prstGeom prst="rect">
            <a:avLst/>
          </a:prstGeom>
        </p:spPr>
        <p:txBody>
          <a:bodyPr wrap="square">
            <a:spAutoFit/>
          </a:bodyPr>
          <a:lstStyle/>
          <a:p>
            <a:r>
              <a:rPr lang="en-US" u="sng" dirty="0" smtClean="0"/>
              <a:t>Iterative-incremental development model </a:t>
            </a:r>
            <a:r>
              <a:rPr lang="en-US" dirty="0" smtClean="0"/>
              <a: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780928"/>
            <a:ext cx="7066736" cy="369332"/>
          </a:xfrm>
          <a:prstGeom prst="rect">
            <a:avLst/>
          </a:prstGeom>
        </p:spPr>
        <p:txBody>
          <a:bodyPr wrap="square">
            <a:spAutoFit/>
          </a:bodyPr>
          <a:lstStyle/>
          <a:p>
            <a:r>
              <a:rPr lang="en-US" u="sng" dirty="0" smtClean="0"/>
              <a:t>Validation</a:t>
            </a:r>
            <a:r>
              <a:rPr lang="en-US" dirty="0" smtClean="0"/>
              <a:t>-</a:t>
            </a:r>
            <a:endParaRPr lang="en-US" dirty="0"/>
          </a:p>
        </p:txBody>
      </p:sp>
      <p:sp>
        <p:nvSpPr>
          <p:cNvPr id="24" name="Flowchart: Connector 12"/>
          <p:cNvSpPr/>
          <p:nvPr/>
        </p:nvSpPr>
        <p:spPr>
          <a:xfrm>
            <a:off x="899592" y="292355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3429000"/>
            <a:ext cx="7066736" cy="369332"/>
          </a:xfrm>
          <a:prstGeom prst="rect">
            <a:avLst/>
          </a:prstGeom>
        </p:spPr>
        <p:txBody>
          <a:bodyPr wrap="square">
            <a:spAutoFit/>
          </a:bodyPr>
          <a:lstStyle/>
          <a:p>
            <a:r>
              <a:rPr lang="en-US" u="sng" dirty="0" smtClean="0"/>
              <a:t>Verification </a:t>
            </a:r>
            <a:r>
              <a:rPr lang="en-US" dirty="0" smtClean="0"/>
              <a:t>-</a:t>
            </a:r>
            <a:endParaRPr lang="en-US" dirty="0"/>
          </a:p>
        </p:txBody>
      </p:sp>
      <p:sp>
        <p:nvSpPr>
          <p:cNvPr id="26" name="Flowchart: Connector 12"/>
          <p:cNvSpPr/>
          <p:nvPr/>
        </p:nvSpPr>
        <p:spPr>
          <a:xfrm>
            <a:off x="889640" y="35716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369332"/>
          </a:xfrm>
          <a:prstGeom prst="rect">
            <a:avLst/>
          </a:prstGeom>
        </p:spPr>
        <p:txBody>
          <a:bodyPr wrap="square">
            <a:spAutoFit/>
          </a:bodyPr>
          <a:lstStyle/>
          <a:p>
            <a:r>
              <a:rPr lang="en-US" u="sng" dirty="0" smtClean="0"/>
              <a:t>V-model </a:t>
            </a:r>
            <a:r>
              <a:rPr lang="en-US" dirty="0" smtClean="0"/>
              <a:t>-</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1345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a:t>
            </a:r>
            <a:r>
              <a:rPr lang="ru-RU" sz="3500" dirty="0" err="1" smtClean="0">
                <a:solidFill>
                  <a:schemeClr val="tx1">
                    <a:lumMod val="65000"/>
                    <a:lumOff val="35000"/>
                  </a:schemeClr>
                </a:solidFill>
                <a:effectLst>
                  <a:outerShdw blurRad="38100" dist="38100" dir="2700000" algn="tl">
                    <a:srgbClr val="000000">
                      <a:alpha val="43137"/>
                    </a:srgbClr>
                  </a:outerShdw>
                </a:effectLst>
              </a:rPr>
              <a:t>aterfall</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en-US" sz="3500" dirty="0" err="1" smtClean="0">
                <a:solidFill>
                  <a:schemeClr val="tx1">
                    <a:lumMod val="65000"/>
                    <a:lumOff val="35000"/>
                  </a:schemeClr>
                </a:solidFill>
                <a:effectLst>
                  <a:outerShdw blurRad="38100" dist="38100" dir="2700000" algn="tl">
                    <a:srgbClr val="000000">
                      <a:alpha val="43137"/>
                    </a:srgbClr>
                  </a:outerShdw>
                </a:effectLst>
              </a:rPr>
              <a:t>M</a:t>
            </a:r>
            <a:r>
              <a:rPr lang="ru-RU" sz="3500" dirty="0" err="1" smtClean="0">
                <a:solidFill>
                  <a:schemeClr val="tx1">
                    <a:lumMod val="65000"/>
                    <a:lumOff val="35000"/>
                  </a:schemeClr>
                </a:solidFill>
                <a:effectLst>
                  <a:outerShdw blurRad="38100" dist="38100" dir="2700000" algn="tl">
                    <a:srgbClr val="000000">
                      <a:alpha val="43137"/>
                    </a:srgbClr>
                  </a:outerShdw>
                </a:effectLst>
              </a:rPr>
              <a:t>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18" name="Содержимое 17" descr="Waterfall_model.png"/>
          <p:cNvPicPr>
            <a:picLocks noGrp="1" noChangeAspect="1"/>
          </p:cNvPicPr>
          <p:nvPr>
            <p:ph idx="1"/>
          </p:nvPr>
        </p:nvPicPr>
        <p:blipFill>
          <a:blip r:embed="rId3" cstate="print"/>
          <a:stretch>
            <a:fillRect/>
          </a:stretch>
        </p:blipFill>
        <p:spPr>
          <a:xfrm>
            <a:off x="1835696" y="1700808"/>
            <a:ext cx="5188991" cy="4048323"/>
          </a:xfr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73477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V-model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1" name="Заголовок 10"/>
          <p:cNvSpPr>
            <a:spLocks noGrp="1"/>
          </p:cNvSpPr>
          <p:nvPr>
            <p:ph type="title"/>
          </p:nvPr>
        </p:nvSpPr>
        <p:spPr/>
        <p:txBody>
          <a:bodyPr/>
          <a:lstStyle/>
          <a:p>
            <a:endParaRPr lang="ru-RU"/>
          </a:p>
        </p:txBody>
      </p:sp>
      <p:pic>
        <p:nvPicPr>
          <p:cNvPr id="16" name="Содержимое 15" descr="599px-Systems_Engineering_Process_II_svg.png"/>
          <p:cNvPicPr>
            <a:picLocks noGrp="1" noChangeAspect="1"/>
          </p:cNvPicPr>
          <p:nvPr>
            <p:ph idx="1"/>
          </p:nvPr>
        </p:nvPicPr>
        <p:blipFill>
          <a:blip r:embed="rId3" cstate="print"/>
          <a:stretch>
            <a:fillRect/>
          </a:stretch>
        </p:blipFill>
        <p:spPr>
          <a:xfrm>
            <a:off x="1719262" y="1916833"/>
            <a:ext cx="5705475" cy="3532262"/>
          </a:xfr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1425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Iterative-incremental Development Model</a:t>
            </a:r>
          </a:p>
        </p:txBody>
      </p:sp>
      <p:pic>
        <p:nvPicPr>
          <p:cNvPr id="5" name="Содержимое 4" descr="Iterative_development_model_svg.png"/>
          <p:cNvPicPr>
            <a:picLocks noGrp="1" noChangeAspect="1"/>
          </p:cNvPicPr>
          <p:nvPr>
            <p:ph idx="1"/>
          </p:nvPr>
        </p:nvPicPr>
        <p:blipFill>
          <a:blip r:embed="rId3" cstate="print"/>
          <a:stretch>
            <a:fillRect/>
          </a:stretch>
        </p:blipFill>
        <p:spPr>
          <a:xfrm>
            <a:off x="894764" y="1916832"/>
            <a:ext cx="6115636" cy="3236987"/>
          </a:xfr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5994654"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within a Life Cycle Mode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850712" cy="369332"/>
          </a:xfrm>
          <a:prstGeom prst="rect">
            <a:avLst/>
          </a:prstGeom>
        </p:spPr>
        <p:txBody>
          <a:bodyPr wrap="square">
            <a:spAutoFit/>
          </a:bodyPr>
          <a:lstStyle/>
          <a:p>
            <a:r>
              <a:rPr lang="en-US" dirty="0" smtClean="0"/>
              <a:t>For every development activity there is a corresponding testing activity</a:t>
            </a:r>
            <a:endParaRPr lang="en-US" dirty="0"/>
          </a:p>
        </p:txBody>
      </p:sp>
      <p:sp>
        <p:nvSpPr>
          <p:cNvPr id="6" name="Rectangle 5"/>
          <p:cNvSpPr/>
          <p:nvPr/>
        </p:nvSpPr>
        <p:spPr>
          <a:xfrm>
            <a:off x="1295400" y="2492896"/>
            <a:ext cx="6732984" cy="646331"/>
          </a:xfrm>
          <a:prstGeom prst="rect">
            <a:avLst/>
          </a:prstGeom>
        </p:spPr>
        <p:txBody>
          <a:bodyPr wrap="square">
            <a:spAutoFit/>
          </a:bodyPr>
          <a:lstStyle/>
          <a:p>
            <a:r>
              <a:rPr lang="en-US" dirty="0" smtClean="0"/>
              <a:t>The analysis and design of tests for a given test level should begin during the corresponding development activity</a:t>
            </a:r>
            <a:endParaRPr lang="en-US" dirty="0"/>
          </a:p>
        </p:txBody>
      </p:sp>
      <p:sp>
        <p:nvSpPr>
          <p:cNvPr id="7" name="Rectangle 6"/>
          <p:cNvSpPr/>
          <p:nvPr/>
        </p:nvSpPr>
        <p:spPr>
          <a:xfrm>
            <a:off x="1249680" y="1916832"/>
            <a:ext cx="6778704" cy="369332"/>
          </a:xfrm>
          <a:prstGeom prst="rect">
            <a:avLst/>
          </a:prstGeom>
        </p:spPr>
        <p:txBody>
          <a:bodyPr wrap="square">
            <a:spAutoFit/>
          </a:bodyPr>
          <a:lstStyle/>
          <a:p>
            <a:r>
              <a:rPr lang="en-US" dirty="0" smtClean="0"/>
              <a:t>Each test level has test objectives specific to that level</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73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62779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429000"/>
            <a:ext cx="6444952" cy="646331"/>
          </a:xfrm>
          <a:prstGeom prst="rect">
            <a:avLst/>
          </a:prstGeom>
        </p:spPr>
        <p:txBody>
          <a:bodyPr wrap="square">
            <a:spAutoFit/>
          </a:bodyPr>
          <a:lstStyle/>
          <a:p>
            <a:r>
              <a:rPr lang="en-US" dirty="0" smtClean="0"/>
              <a:t>Testers should be involved in reviewing documents as soon as drafts are available in the development life cycle</a:t>
            </a:r>
            <a:endParaRPr lang="en-US" dirty="0"/>
          </a:p>
        </p:txBody>
      </p:sp>
      <p:sp>
        <p:nvSpPr>
          <p:cNvPr id="20" name="Flowchart: Connector 19"/>
          <p:cNvSpPr/>
          <p:nvPr/>
        </p:nvSpPr>
        <p:spPr>
          <a:xfrm>
            <a:off x="944740" y="3563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11769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Levels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850712" cy="369332"/>
          </a:xfrm>
          <a:prstGeom prst="rect">
            <a:avLst/>
          </a:prstGeom>
        </p:spPr>
        <p:txBody>
          <a:bodyPr wrap="square">
            <a:spAutoFit/>
          </a:bodyPr>
          <a:lstStyle/>
          <a:p>
            <a:r>
              <a:rPr lang="en-US" dirty="0" smtClean="0"/>
              <a:t>Component testing</a:t>
            </a:r>
            <a:endParaRPr lang="en-US" dirty="0"/>
          </a:p>
        </p:txBody>
      </p:sp>
      <p:sp>
        <p:nvSpPr>
          <p:cNvPr id="6" name="Rectangle 5"/>
          <p:cNvSpPr/>
          <p:nvPr/>
        </p:nvSpPr>
        <p:spPr>
          <a:xfrm>
            <a:off x="1295400" y="3140968"/>
            <a:ext cx="6732984" cy="369332"/>
          </a:xfrm>
          <a:prstGeom prst="rect">
            <a:avLst/>
          </a:prstGeom>
        </p:spPr>
        <p:txBody>
          <a:bodyPr wrap="square">
            <a:spAutoFit/>
          </a:bodyPr>
          <a:lstStyle/>
          <a:p>
            <a:r>
              <a:rPr lang="en-US" dirty="0" smtClean="0"/>
              <a:t>System testing</a:t>
            </a:r>
            <a:endParaRPr lang="en-US" dirty="0"/>
          </a:p>
        </p:txBody>
      </p:sp>
      <p:sp>
        <p:nvSpPr>
          <p:cNvPr id="7" name="Rectangle 6"/>
          <p:cNvSpPr/>
          <p:nvPr/>
        </p:nvSpPr>
        <p:spPr>
          <a:xfrm>
            <a:off x="1249680" y="1916832"/>
            <a:ext cx="6778704" cy="923330"/>
          </a:xfrm>
          <a:prstGeom prst="rect">
            <a:avLst/>
          </a:prstGeom>
        </p:spPr>
        <p:txBody>
          <a:bodyPr wrap="square">
            <a:spAutoFit/>
          </a:bodyPr>
          <a:lstStyle/>
          <a:p>
            <a:r>
              <a:rPr lang="en-US" dirty="0" smtClean="0"/>
              <a:t>Integration testing</a:t>
            </a:r>
          </a:p>
          <a:p>
            <a:pPr lvl="1">
              <a:buFont typeface="Wingdings" pitchFamily="2" charset="2"/>
              <a:buChar char="Ø"/>
            </a:pPr>
            <a:r>
              <a:rPr lang="en-US" dirty="0" smtClean="0"/>
              <a:t>Component integration testing</a:t>
            </a:r>
          </a:p>
          <a:p>
            <a:pPr lvl="1">
              <a:buFont typeface="Wingdings" pitchFamily="2" charset="2"/>
              <a:buChar char="Ø"/>
            </a:pPr>
            <a:r>
              <a:rPr lang="en-US" dirty="0" smtClean="0"/>
              <a:t>System integration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73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2758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5024"/>
            <a:ext cx="6444952" cy="1754326"/>
          </a:xfrm>
          <a:prstGeom prst="rect">
            <a:avLst/>
          </a:prstGeom>
        </p:spPr>
        <p:txBody>
          <a:bodyPr wrap="square">
            <a:spAutoFit/>
          </a:bodyPr>
          <a:lstStyle/>
          <a:p>
            <a:r>
              <a:rPr lang="en-US" dirty="0" smtClean="0"/>
              <a:t>Acceptance testing</a:t>
            </a:r>
          </a:p>
          <a:p>
            <a:pPr lvl="1">
              <a:buFont typeface="Wingdings" pitchFamily="2" charset="2"/>
              <a:buChar char="Ø"/>
            </a:pPr>
            <a:r>
              <a:rPr lang="en-US" dirty="0" smtClean="0"/>
              <a:t>User acceptance testing</a:t>
            </a:r>
          </a:p>
          <a:p>
            <a:pPr lvl="1">
              <a:buFont typeface="Wingdings" pitchFamily="2" charset="2"/>
              <a:buChar char="Ø"/>
            </a:pPr>
            <a:r>
              <a:rPr lang="en-US" dirty="0" smtClean="0"/>
              <a:t>Operation (acceptance) testing</a:t>
            </a:r>
          </a:p>
          <a:p>
            <a:pPr lvl="1">
              <a:buFont typeface="Wingdings" pitchFamily="2" charset="2"/>
              <a:buChar char="Ø"/>
            </a:pPr>
            <a:r>
              <a:rPr lang="en-US" dirty="0" smtClean="0"/>
              <a:t>Contract and regulation acceptance testing</a:t>
            </a:r>
          </a:p>
          <a:p>
            <a:pPr lvl="1">
              <a:buFont typeface="Wingdings" pitchFamily="2" charset="2"/>
              <a:buChar char="Ø"/>
            </a:pPr>
            <a:r>
              <a:rPr lang="en-US" dirty="0" smtClean="0"/>
              <a:t>Alpha testing</a:t>
            </a:r>
          </a:p>
          <a:p>
            <a:pPr lvl="1">
              <a:buFont typeface="Wingdings" pitchFamily="2" charset="2"/>
              <a:buChar char="Ø"/>
            </a:pPr>
            <a:r>
              <a:rPr lang="en-US" dirty="0" smtClean="0"/>
              <a:t>Beta (or Field) testing</a:t>
            </a:r>
            <a:endParaRPr lang="en-US" dirty="0"/>
          </a:p>
        </p:txBody>
      </p:sp>
      <p:sp>
        <p:nvSpPr>
          <p:cNvPr id="20" name="Flowchart: Connector 19"/>
          <p:cNvSpPr/>
          <p:nvPr/>
        </p:nvSpPr>
        <p:spPr>
          <a:xfrm>
            <a:off x="944740" y="37799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14835</TotalTime>
  <Words>1288</Words>
  <Application>Microsoft Office PowerPoint</Application>
  <PresentationFormat>Экран (4:3)</PresentationFormat>
  <Paragraphs>160</Paragraphs>
  <Slides>14</Slides>
  <Notes>11</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409</cp:revision>
  <dcterms:created xsi:type="dcterms:W3CDTF">2006-08-16T00:00:00Z</dcterms:created>
  <dcterms:modified xsi:type="dcterms:W3CDTF">2015-01-01T18:25:13Z</dcterms:modified>
</cp:coreProperties>
</file>