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75" r:id="rId3"/>
    <p:sldId id="265" r:id="rId4"/>
    <p:sldId id="256" r:id="rId5"/>
    <p:sldId id="257" r:id="rId6"/>
    <p:sldId id="258" r:id="rId7"/>
    <p:sldId id="259" r:id="rId8"/>
    <p:sldId id="285" r:id="rId9"/>
    <p:sldId id="283" r:id="rId10"/>
    <p:sldId id="272" r:id="rId11"/>
    <p:sldId id="274" r:id="rId12"/>
    <p:sldId id="273" r:id="rId13"/>
    <p:sldId id="281" r:id="rId14"/>
    <p:sldId id="267" r:id="rId15"/>
    <p:sldId id="284" r:id="rId16"/>
    <p:sldId id="276" r:id="rId17"/>
    <p:sldId id="268" r:id="rId18"/>
    <p:sldId id="282" r:id="rId19"/>
    <p:sldId id="269" r:id="rId20"/>
    <p:sldId id="270" r:id="rId21"/>
    <p:sldId id="28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ECE"/>
    <a:srgbClr val="76A9D4"/>
    <a:srgbClr val="74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6727" autoAdjust="0"/>
  </p:normalViewPr>
  <p:slideViewPr>
    <p:cSldViewPr>
      <p:cViewPr varScale="1">
        <p:scale>
          <a:sx n="73" d="100"/>
          <a:sy n="73" d="100"/>
        </p:scale>
        <p:origin x="9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6FCC-EC97-452D-A9D5-DBD8B87D3B9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558B-DEAA-4BDB-B9ED-8DEC21E7E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558B-DEAA-4BDB-B9ED-8DEC21E7EB4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2426563"/>
            <a:ext cx="3810000" cy="784830"/>
          </a:xfrm>
          <a:prstGeom prst="rect">
            <a:avLst/>
          </a:prstGeom>
          <a:gradFill flip="none" rotWithShape="1">
            <a:gsLst>
              <a:gs pos="0">
                <a:srgbClr val="76A9D4">
                  <a:alpha val="0"/>
                  <a:lumMod val="0"/>
                  <a:lumOff val="100000"/>
                </a:srgbClr>
              </a:gs>
              <a:gs pos="0">
                <a:srgbClr val="76A9D4">
                  <a:alpha val="41000"/>
                </a:srgb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Types</a:t>
            </a:r>
            <a:endParaRPr lang="en-US" sz="4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8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29140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799" y="1487400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1999" y="1651249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14874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 the changes made ​​by the programmer in the program to </a:t>
            </a:r>
            <a:r>
              <a:rPr lang="en-US" dirty="0" smtClean="0"/>
              <a:t>conform </a:t>
            </a:r>
            <a:r>
              <a:rPr lang="en-US" dirty="0"/>
              <a:t>to the specifications of this change.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572" y="3352241"/>
            <a:ext cx="1442641" cy="0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131" y="3081380"/>
            <a:ext cx="1442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Client </a:t>
            </a:r>
            <a:r>
              <a:rPr lang="en-US" sz="1200" b="0" i="0" dirty="0" smtClean="0">
                <a:latin typeface="+mj-lt"/>
              </a:rPr>
              <a:t>task</a:t>
            </a:r>
            <a:endParaRPr lang="en-US" sz="1200" b="0" i="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1572" y="4214951"/>
            <a:ext cx="1456740" cy="6137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6028" y="3937952"/>
            <a:ext cx="1496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Software defects</a:t>
            </a:r>
          </a:p>
        </p:txBody>
      </p:sp>
      <p:cxnSp>
        <p:nvCxnSpPr>
          <p:cNvPr id="16" name="Straight Arrow Connector 15"/>
          <p:cNvCxnSpPr>
            <a:stCxn id="36" idx="3"/>
            <a:endCxn id="29" idx="1"/>
          </p:cNvCxnSpPr>
          <p:nvPr/>
        </p:nvCxnSpPr>
        <p:spPr>
          <a:xfrm>
            <a:off x="3465200" y="3795374"/>
            <a:ext cx="1195275" cy="69944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31" idx="1"/>
          </p:cNvCxnSpPr>
          <p:nvPr/>
        </p:nvCxnSpPr>
        <p:spPr>
          <a:xfrm flipV="1">
            <a:off x="3465200" y="3126665"/>
            <a:ext cx="1195275" cy="6687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60475" y="2564904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Test Case 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33" name="Straight Arrow Connector 32"/>
          <p:cNvCxnSpPr>
            <a:stCxn id="31" idx="3"/>
            <a:endCxn id="35" idx="1"/>
          </p:cNvCxnSpPr>
          <p:nvPr/>
        </p:nvCxnSpPr>
        <p:spPr>
          <a:xfrm>
            <a:off x="6108275" y="3126665"/>
            <a:ext cx="661875" cy="6766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70150" y="3241582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Change Testing</a:t>
            </a:r>
            <a:endParaRPr lang="en-US" b="0" i="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68312" y="3143850"/>
            <a:ext cx="1296888" cy="1303047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+mj-lt"/>
              </a:rPr>
              <a:t>Change List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  <a:endParaRPr lang="en-US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60475" y="3933056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Code</a:t>
            </a:r>
          </a:p>
          <a:p>
            <a:pPr algn="ctr">
              <a:defRPr/>
            </a:pPr>
            <a:r>
              <a:rPr lang="en-US" b="0" i="0" dirty="0" smtClean="0">
                <a:latin typeface="+mj-lt"/>
              </a:rPr>
              <a:t>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29" idx="3"/>
            <a:endCxn id="35" idx="1"/>
          </p:cNvCxnSpPr>
          <p:nvPr/>
        </p:nvCxnSpPr>
        <p:spPr>
          <a:xfrm flipV="1">
            <a:off x="6108275" y="3803343"/>
            <a:ext cx="661875" cy="691474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652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Testing</a:t>
            </a:r>
          </a:p>
        </p:txBody>
      </p:sp>
      <p:pic>
        <p:nvPicPr>
          <p:cNvPr id="3074" name="Picture 2" descr="C:\Users\jkad\Desktop\Trainings\Testing\look.com.ua-3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1" y="2667000"/>
            <a:ext cx="2569579" cy="192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6" name="Chevron 5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1957698"/>
            <a:ext cx="45970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useful for discovering new information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95746" y="2836379"/>
            <a:ext cx="228606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Simultaneously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748" y="3308007"/>
            <a:ext cx="25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747" y="3707217"/>
            <a:ext cx="4474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the ways the product could fail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747" y="4098289"/>
            <a:ext cx="45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the weakness of product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5750" y="4467621"/>
            <a:ext cx="3974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how to test the product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5751" y="4836953"/>
            <a:ext cx="2110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the product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5750" y="5206285"/>
            <a:ext cx="234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 the defects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5746" y="5574268"/>
            <a:ext cx="6290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new tests based on what you have learned so far</a:t>
            </a:r>
          </a:p>
        </p:txBody>
      </p:sp>
    </p:spTree>
    <p:extLst>
      <p:ext uri="{BB962C8B-B14F-4D97-AF65-F5344CB8AC3E}">
        <p14:creationId xmlns:p14="http://schemas.microsoft.com/office/powerpoint/2010/main" val="19369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5307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584303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2000" y="174815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9000" y="1748152"/>
            <a:ext cx="533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Assure </a:t>
            </a:r>
            <a:r>
              <a:rPr lang="en-US" sz="2200" dirty="0"/>
              <a:t>that software functionality that previously worked as desired didn’t stop working</a:t>
            </a:r>
            <a:r>
              <a:rPr lang="en-US" sz="2200" dirty="0" smtClean="0"/>
              <a:t>;</a:t>
            </a:r>
            <a:endParaRPr lang="en-US" sz="2200" dirty="0"/>
          </a:p>
        </p:txBody>
      </p:sp>
      <p:pic>
        <p:nvPicPr>
          <p:cNvPr id="1026" name="Picture 2" descr="C:\Users\jkad\Desktop\Trainings\Testing\image0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8"/>
          <a:stretch/>
        </p:blipFill>
        <p:spPr bwMode="auto">
          <a:xfrm>
            <a:off x="733146" y="3886200"/>
            <a:ext cx="511536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29000" y="2854097"/>
            <a:ext cx="533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Re-running previously run tests;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44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340768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1. Describe the relationship between Unit, Integration and System testing.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99592" y="2116410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2. Describe the goal of unit testing.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99592" y="2638073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3. What kinds of testing belongs to System testing?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99592" y="3142129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4. What is Change testing? Please, describe the goal of Change testing.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899592" y="3883695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5. What is the goal of Regression and Exploratory testing?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67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5790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65518" y="1942895"/>
            <a:ext cx="7391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verify </a:t>
            </a:r>
            <a:r>
              <a:rPr lang="en-US" dirty="0"/>
              <a:t>that </a:t>
            </a:r>
            <a:r>
              <a:rPr lang="en-US" dirty="0" smtClean="0"/>
              <a:t>software </a:t>
            </a:r>
            <a:r>
              <a:rPr lang="en-US" dirty="0"/>
              <a:t>satisfies specified </a:t>
            </a:r>
            <a:r>
              <a:rPr lang="en-US" dirty="0" smtClean="0"/>
              <a:t>requirements; 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detect </a:t>
            </a:r>
            <a:r>
              <a:rPr lang="en-US" dirty="0"/>
              <a:t>and localize errors; 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execute </a:t>
            </a:r>
            <a:r>
              <a:rPr lang="en-US" dirty="0"/>
              <a:t>tests without manual intervention.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2737" y="1362884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Goal: </a:t>
            </a:r>
            <a:endParaRPr lang="en-US" sz="3000" b="1" dirty="0"/>
          </a:p>
        </p:txBody>
      </p:sp>
      <p:sp>
        <p:nvSpPr>
          <p:cNvPr id="6" name="Chevron 5"/>
          <p:cNvSpPr/>
          <p:nvPr/>
        </p:nvSpPr>
        <p:spPr>
          <a:xfrm>
            <a:off x="955537" y="152685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18" y="4819694"/>
            <a:ext cx="6273434" cy="6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Automated</a:t>
            </a:r>
            <a:r>
              <a:rPr lang="en-US" sz="2200" dirty="0" smtClean="0"/>
              <a:t> – by running </a:t>
            </a:r>
            <a:r>
              <a:rPr lang="en-US" sz="2200" b="1" dirty="0" smtClean="0"/>
              <a:t>Automated Test Cases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865518" y="4296977"/>
            <a:ext cx="5773368" cy="67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Manual</a:t>
            </a:r>
            <a:r>
              <a:rPr lang="en-US" sz="2200" dirty="0" smtClean="0"/>
              <a:t> – by running </a:t>
            </a:r>
            <a:r>
              <a:rPr lang="en-US" sz="2200" b="1" dirty="0" smtClean="0"/>
              <a:t>Manual Test Cases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636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21587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2338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790781"/>
            <a:ext cx="589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 </a:t>
            </a:r>
            <a:r>
              <a:rPr lang="en-US" b="1" dirty="0"/>
              <a:t>Run </a:t>
            </a:r>
            <a:r>
              <a:rPr lang="en-US" dirty="0"/>
              <a:t>is a set of </a:t>
            </a:r>
            <a:r>
              <a:rPr lang="en-US" dirty="0" smtClean="0"/>
              <a:t>Test </a:t>
            </a:r>
            <a:r>
              <a:rPr lang="en-US" dirty="0"/>
              <a:t>Suites that are run together.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755576" y="1412776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Script</a:t>
            </a:r>
            <a:r>
              <a:rPr lang="en-US" dirty="0"/>
              <a:t> is a set of instructions for automated testing of some application functionality.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2564903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Suite </a:t>
            </a:r>
            <a:r>
              <a:rPr lang="en-US" dirty="0"/>
              <a:t>is a set of Test Scripts that are connected by functionality or goals.</a:t>
            </a:r>
          </a:p>
        </p:txBody>
      </p:sp>
    </p:spTree>
    <p:extLst>
      <p:ext uri="{BB962C8B-B14F-4D97-AF65-F5344CB8AC3E}">
        <p14:creationId xmlns:p14="http://schemas.microsoft.com/office/powerpoint/2010/main" val="849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2585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Automated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9811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6800" y="1828800"/>
            <a:ext cx="371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regression Test Cases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799" y="2228010"/>
            <a:ext cx="5161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count of tests can be executed more often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799" y="2619082"/>
            <a:ext cx="45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difficult / complex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2" y="2988414"/>
            <a:ext cx="5305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Saving of resources for more interesting 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2" y="3357746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Consistency and repeatability of 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2" y="3742645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Reusing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2" y="4145458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Quick time to market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2" y="4517499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Increased </a:t>
            </a:r>
            <a:r>
              <a:rPr lang="en-US" dirty="0" smtClean="0"/>
              <a:t>confidence in software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4247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Testing Object: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9456" y="5350854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smtClean="0"/>
              <a:t>GUI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799" y="1193248"/>
            <a:ext cx="2571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Functional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799" y="1636959"/>
            <a:ext cx="30220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Performance testing: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916832"/>
            <a:ext cx="2123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Load</a:t>
            </a:r>
          </a:p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 smtClean="0"/>
              <a:t>Stress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66799" y="2755032"/>
            <a:ext cx="2363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Usability 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712298"/>
            <a:ext cx="18680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GUI </a:t>
            </a:r>
            <a:r>
              <a:rPr lang="en-US" sz="2200" dirty="0"/>
              <a:t>testing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140926"/>
            <a:ext cx="22960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Security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799" y="4895913"/>
            <a:ext cx="27160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Localization testing</a:t>
            </a: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19" y="1844824"/>
            <a:ext cx="2364519" cy="23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/>
          <p:nvPr/>
        </p:nvSpPr>
        <p:spPr>
          <a:xfrm>
            <a:off x="1394453" y="3209973"/>
            <a:ext cx="45282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Time on Task, Accuracy, Recall, Emotional Response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3" name="Rectangle 7"/>
          <p:cNvSpPr/>
          <p:nvPr/>
        </p:nvSpPr>
        <p:spPr>
          <a:xfrm>
            <a:off x="1475656" y="4550203"/>
            <a:ext cx="3152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Confidentiality, Integrity, Availability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067975" y="5798100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Boundary </a:t>
            </a:r>
            <a:r>
              <a:rPr lang="en-US" sz="2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462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1683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program performance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94" y="2019344"/>
            <a:ext cx="2412184" cy="24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50872" y="1975595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determine how fast some aspect of a system performs under a particular </a:t>
            </a:r>
            <a:r>
              <a:rPr lang="en-US" dirty="0" smtClean="0"/>
              <a:t>workload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1375431"/>
            <a:ext cx="484119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Performance testing: </a:t>
            </a:r>
            <a:endParaRPr lang="en-US" sz="3000" b="1" dirty="0"/>
          </a:p>
        </p:txBody>
      </p:sp>
      <p:sp>
        <p:nvSpPr>
          <p:cNvPr id="16" name="Chevron 15"/>
          <p:cNvSpPr/>
          <p:nvPr/>
        </p:nvSpPr>
        <p:spPr>
          <a:xfrm>
            <a:off x="762000" y="153940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8152" y="32375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learn system’s behavior after subjecting </a:t>
            </a:r>
            <a:r>
              <a:rPr lang="en-US" dirty="0"/>
              <a:t>a system to a statistically representative (</a:t>
            </a:r>
            <a:r>
              <a:rPr lang="en-US" dirty="0" smtClean="0"/>
              <a:t>usual) </a:t>
            </a:r>
            <a:r>
              <a:rPr lang="en-US" dirty="0"/>
              <a:t>load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0178" y="2662754"/>
            <a:ext cx="3554819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Load testing: </a:t>
            </a:r>
            <a:endParaRPr lang="en-US" sz="3000" b="1" dirty="0"/>
          </a:p>
        </p:txBody>
      </p:sp>
      <p:sp>
        <p:nvSpPr>
          <p:cNvPr id="19" name="Chevron 18"/>
          <p:cNvSpPr/>
          <p:nvPr/>
        </p:nvSpPr>
        <p:spPr>
          <a:xfrm>
            <a:off x="762000" y="282672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9846" y="47158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determine the stability of a given system under unusual workload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62524" y="4141079"/>
            <a:ext cx="373807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Stress testing: </a:t>
            </a:r>
            <a:endParaRPr lang="en-US" sz="3000" b="1" dirty="0"/>
          </a:p>
        </p:txBody>
      </p:sp>
      <p:sp>
        <p:nvSpPr>
          <p:cNvPr id="22" name="Chevron 21"/>
          <p:cNvSpPr/>
          <p:nvPr/>
        </p:nvSpPr>
        <p:spPr>
          <a:xfrm>
            <a:off x="704346" y="4305050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54100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Knowledge of the system: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828" y="3709481"/>
            <a:ext cx="178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8828" y="2679418"/>
            <a:ext cx="198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 box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8828" y="1600289"/>
            <a:ext cx="17221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 box</a:t>
            </a:r>
          </a:p>
        </p:txBody>
      </p:sp>
    </p:spTree>
    <p:extLst>
      <p:ext uri="{BB962C8B-B14F-4D97-AF65-F5344CB8AC3E}">
        <p14:creationId xmlns:p14="http://schemas.microsoft.com/office/powerpoint/2010/main" val="13409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40768"/>
            <a:ext cx="21703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Testing groups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1917993"/>
            <a:ext cx="58340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Detailed description of the each type of testing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422048"/>
            <a:ext cx="78701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Advantages and disadvantages of using different types of testing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2931457"/>
            <a:ext cx="49685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Examples of the kinds of testing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3430161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Description of  the testing process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42099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the time of testing: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049728"/>
            <a:ext cx="297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beta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447800"/>
            <a:ext cx="4572000" cy="6746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alpha </a:t>
            </a:r>
            <a:r>
              <a:rPr lang="en-US" sz="2200" dirty="0" smtClean="0"/>
              <a:t>testing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066800" y="21224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smoke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new feature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regression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8871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97132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2. Name the benefits of using automated testing tools.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00517" y="1201886"/>
            <a:ext cx="69678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1. What is the difference between the manual and automated testing?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3574" y="249405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3. Name the different kinds of testing depending of a testing object.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83574" y="306896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4. Please, describe Performance, Load</a:t>
            </a:r>
            <a:r>
              <a:rPr lang="en-US" sz="2000" dirty="0"/>
              <a:t> </a:t>
            </a:r>
            <a:r>
              <a:rPr lang="en-US" sz="2000" dirty="0" smtClean="0"/>
              <a:t>and Stress testing.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3574" y="3645024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5. Please, describe the main aspects of Usability testing.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83574" y="4150241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6. What kinds of testing do you know depending on time?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83574" y="4675783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kinds of testing are belongs to alpha testing? Describe them.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3574" y="522920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is White Box, Black Box and Grey Box testing? Describe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27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54650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 testing - 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295400"/>
            <a:ext cx="7330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Start up Windows WordPad and select Print from the File menu. You'll get the dialog </a:t>
            </a:r>
            <a:r>
              <a:rPr lang="en-US" b="1" dirty="0" smtClean="0"/>
              <a:t>similar to shown in the picture below. </a:t>
            </a:r>
            <a:r>
              <a:rPr lang="en-US" b="1" dirty="0"/>
              <a:t>What boundary conditions exist for the Print Range feature shown in the lower-left corner?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56" y="2708920"/>
            <a:ext cx="357246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505" y="457200"/>
            <a:ext cx="50128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groups of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99" y="4343400"/>
            <a:ext cx="3732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the time of the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58928"/>
            <a:ext cx="24466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isolation </a:t>
            </a:r>
            <a:r>
              <a:rPr lang="en-US" sz="2200" dirty="0"/>
              <a:t>l</a:t>
            </a:r>
            <a:r>
              <a:rPr lang="en-US" sz="2200" dirty="0" smtClean="0"/>
              <a:t>evel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2210733" cy="674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automation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24359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</a:t>
            </a:r>
            <a:r>
              <a:rPr lang="en-US" sz="2200" dirty="0"/>
              <a:t>t</a:t>
            </a:r>
            <a:r>
              <a:rPr lang="en-US" sz="2200" dirty="0" smtClean="0"/>
              <a:t>esting </a:t>
            </a:r>
            <a:r>
              <a:rPr lang="en-US" sz="2200" dirty="0"/>
              <a:t>o</a:t>
            </a:r>
            <a:r>
              <a:rPr lang="en-US" sz="2200" dirty="0" smtClean="0"/>
              <a:t>bject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38200" y="3581400"/>
            <a:ext cx="3732881" cy="674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knowledge </a:t>
            </a:r>
            <a:r>
              <a:rPr lang="en-US" sz="2200" dirty="0"/>
              <a:t>of the system</a:t>
            </a:r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8"/>
          <p:cNvSpPr/>
          <p:nvPr/>
        </p:nvSpPr>
        <p:spPr>
          <a:xfrm>
            <a:off x="4557007" y="1411232"/>
            <a:ext cx="3367680" cy="34579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837684" y="2121390"/>
            <a:ext cx="2882030" cy="27393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92080" y="2851392"/>
            <a:ext cx="1944216" cy="2009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"/>
            <a:ext cx="3329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Isolation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71" y="2552443"/>
            <a:ext cx="2996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Integration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941771" y="1587043"/>
            <a:ext cx="2996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Unit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941770" y="3517843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System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7" name="Овал 6"/>
          <p:cNvSpPr/>
          <p:nvPr/>
        </p:nvSpPr>
        <p:spPr>
          <a:xfrm>
            <a:off x="5627695" y="3600105"/>
            <a:ext cx="1301759" cy="126067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000760" y="41463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786446" y="2217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30435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Integration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938683" y="4447631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Acceptance testing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1581645"/>
            <a:ext cx="13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9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8" grpId="0" animBg="1"/>
      <p:bldP spid="5" grpId="0"/>
      <p:bldP spid="3" grpId="0"/>
      <p:bldP spid="6" grpId="0"/>
      <p:bldP spid="7" grpId="0" animBg="1"/>
      <p:bldP spid="10" grpId="0"/>
      <p:bldP spid="11" grpId="0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406" y="533400"/>
            <a:ext cx="23035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testing</a:t>
            </a:r>
          </a:p>
        </p:txBody>
      </p:sp>
      <p:pic>
        <p:nvPicPr>
          <p:cNvPr id="1027" name="Picture 3" descr="C:\Users\jkad\Desktop\Trainings\Testing\puzz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t="4952" r="11389"/>
          <a:stretch/>
        </p:blipFill>
        <p:spPr bwMode="auto">
          <a:xfrm>
            <a:off x="5726097" y="1747213"/>
            <a:ext cx="2496845" cy="290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743200"/>
            <a:ext cx="5248025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Isolate each part of the program and show that the individual parts are </a:t>
            </a:r>
            <a:r>
              <a:rPr lang="en-US" sz="2200" dirty="0" smtClean="0"/>
              <a:t>correct.</a:t>
            </a:r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en-US" sz="2200" dirty="0" smtClean="0"/>
              <a:t>Usually performed by developers.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7" name="Chevron 6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999" y="4519022"/>
            <a:ext cx="5248025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200" dirty="0" smtClean="0"/>
              <a:t>locate error in smaller region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200" dirty="0"/>
              <a:t>r</a:t>
            </a:r>
            <a:r>
              <a:rPr lang="en-US" sz="2200" dirty="0" smtClean="0"/>
              <a:t>educes debugging affords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63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5363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testing</a:t>
            </a:r>
          </a:p>
        </p:txBody>
      </p:sp>
      <p:pic>
        <p:nvPicPr>
          <p:cNvPr id="4" name="Picture 3" descr="C:\Users\jkad\Desktop\Trainings\Testing\puzz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86716"/>
            <a:ext cx="1936450" cy="2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304999"/>
            <a:ext cx="5638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This is testing two or more program parts </a:t>
            </a:r>
            <a:r>
              <a:rPr lang="en-US" sz="2200" dirty="0" smtClean="0"/>
              <a:t>or modules </a:t>
            </a:r>
            <a:r>
              <a:rPr lang="en-US" sz="2200" dirty="0"/>
              <a:t>together with the intent of finding </a:t>
            </a:r>
            <a:r>
              <a:rPr lang="en-US" sz="2200" dirty="0" smtClean="0"/>
              <a:t>interface / interaction </a:t>
            </a:r>
            <a:r>
              <a:rPr lang="en-US" sz="2200" dirty="0"/>
              <a:t>defects between the modules or </a:t>
            </a:r>
            <a:r>
              <a:rPr lang="en-US" sz="2200" dirty="0" smtClean="0"/>
              <a:t>parts.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1253287" y="4687272"/>
            <a:ext cx="836724" cy="962843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Database</a:t>
            </a:r>
            <a:endParaRPr lang="en-US" sz="1300" dirty="0"/>
          </a:p>
        </p:txBody>
      </p:sp>
      <p:sp>
        <p:nvSpPr>
          <p:cNvPr id="6" name="Smiley Face 5"/>
          <p:cNvSpPr/>
          <p:nvPr/>
        </p:nvSpPr>
        <p:spPr>
          <a:xfrm>
            <a:off x="4766068" y="4762429"/>
            <a:ext cx="814044" cy="817519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9" name="Cube 8"/>
          <p:cNvSpPr/>
          <p:nvPr/>
        </p:nvSpPr>
        <p:spPr>
          <a:xfrm>
            <a:off x="2843808" y="3845581"/>
            <a:ext cx="1206400" cy="930705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Server with business logic layer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4678519" y="5538718"/>
            <a:ext cx="1017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(UI)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9" idx="2"/>
            <a:endCxn id="3" idx="1"/>
          </p:cNvCxnSpPr>
          <p:nvPr/>
        </p:nvCxnSpPr>
        <p:spPr>
          <a:xfrm flipH="1">
            <a:off x="1671649" y="4427272"/>
            <a:ext cx="1172159" cy="260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9" idx="4"/>
            <a:endCxn id="6" idx="0"/>
          </p:cNvCxnSpPr>
          <p:nvPr/>
        </p:nvCxnSpPr>
        <p:spPr>
          <a:xfrm>
            <a:off x="3817532" y="4427272"/>
            <a:ext cx="1355558" cy="33515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89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28259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</a:t>
            </a:r>
          </a:p>
        </p:txBody>
      </p:sp>
      <p:pic>
        <p:nvPicPr>
          <p:cNvPr id="2050" name="Picture 2" descr="C:\Users\jkad\Desktop\Trainings\Testing\puzzle-piec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05" y="1844824"/>
            <a:ext cx="2945164" cy="25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3118" y="1600200"/>
            <a:ext cx="3048000" cy="6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System </a:t>
            </a:r>
            <a:r>
              <a:rPr lang="en-US" sz="2200" dirty="0"/>
              <a:t>as </a:t>
            </a:r>
            <a:r>
              <a:rPr lang="en-US" sz="2200" dirty="0" smtClean="0"/>
              <a:t>whole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8903" y="3501002"/>
            <a:ext cx="35303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Functional Testing 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Change testing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Regression </a:t>
            </a:r>
            <a:r>
              <a:rPr lang="en-US" sz="1400" dirty="0" smtClean="0"/>
              <a:t>testing </a:t>
            </a:r>
            <a:endParaRPr lang="en-US" sz="1400" dirty="0"/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Exploratory 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Usability 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Load </a:t>
            </a:r>
            <a:r>
              <a:rPr lang="en-US" sz="1400" dirty="0" smtClean="0"/>
              <a:t>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Stress 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Boundary 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Security 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56692" y="2263645"/>
            <a:ext cx="4327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the fully integrated applications  including external peripherals in order to check how components interact with one another and with the system as a whole.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4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628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304999"/>
            <a:ext cx="56822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Determine if the requirements of a specification or contract are met</a:t>
            </a:r>
            <a:r>
              <a:rPr lang="en-US" sz="2200" dirty="0" smtClean="0"/>
              <a:t>. Most </a:t>
            </a:r>
            <a:r>
              <a:rPr lang="en-US" sz="2200" dirty="0"/>
              <a:t>often carried </a:t>
            </a:r>
            <a:r>
              <a:rPr lang="en-US" sz="2200" dirty="0" smtClean="0"/>
              <a:t>out by </a:t>
            </a:r>
            <a:r>
              <a:rPr lang="en-US" sz="2200" dirty="0"/>
              <a:t>the </a:t>
            </a:r>
            <a:r>
              <a:rPr lang="en-US" sz="2200" dirty="0" smtClean="0"/>
              <a:t>customer, also known </a:t>
            </a:r>
            <a:r>
              <a:rPr lang="en-US" sz="2200" dirty="0"/>
              <a:t>as user acceptance testing (UAT), end-user </a:t>
            </a:r>
            <a:r>
              <a:rPr lang="en-US" sz="2200" dirty="0" smtClean="0"/>
              <a:t>testing, beta-testing, etc.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628153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64921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 – Process Overview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32285" y="1268760"/>
            <a:ext cx="1219200" cy="417991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Start</a:t>
            </a: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4041885" y="1686751"/>
            <a:ext cx="0" cy="2794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3270915" y="1966229"/>
            <a:ext cx="1541940" cy="417991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Change Testing</a:t>
            </a:r>
          </a:p>
        </p:txBody>
      </p:sp>
      <p:cxnSp>
        <p:nvCxnSpPr>
          <p:cNvPr id="10" name="Straight Arrow Connector 9"/>
          <p:cNvCxnSpPr>
            <a:stCxn id="8" idx="2"/>
            <a:endCxn id="11" idx="0"/>
          </p:cNvCxnSpPr>
          <p:nvPr/>
        </p:nvCxnSpPr>
        <p:spPr>
          <a:xfrm>
            <a:off x="4041885" y="2384220"/>
            <a:ext cx="0" cy="3440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270915" y="2728229"/>
            <a:ext cx="1541940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Exploratory Testing</a:t>
            </a:r>
          </a:p>
        </p:txBody>
      </p:sp>
      <p:cxnSp>
        <p:nvCxnSpPr>
          <p:cNvPr id="15" name="Straight Arrow Connector 14"/>
          <p:cNvCxnSpPr>
            <a:stCxn id="11" idx="2"/>
            <a:endCxn id="17" idx="0"/>
          </p:cNvCxnSpPr>
          <p:nvPr/>
        </p:nvCxnSpPr>
        <p:spPr>
          <a:xfrm>
            <a:off x="4041885" y="3146219"/>
            <a:ext cx="1" cy="434081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3270915" y="3580300"/>
            <a:ext cx="1541941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Regression </a:t>
            </a:r>
            <a:r>
              <a:rPr lang="en-US" sz="1300" dirty="0" smtClean="0">
                <a:latin typeface="Georgia (Body)"/>
              </a:rPr>
              <a:t>Testing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0916" y="4474171"/>
            <a:ext cx="1541940" cy="673777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 smtClean="0">
                <a:latin typeface="Georgia (Body)"/>
              </a:rPr>
              <a:t>Stress, Load, Usability, etc. Testing</a:t>
            </a:r>
            <a:endParaRPr lang="en-US" sz="1300" dirty="0">
              <a:latin typeface="Georgia (Body)"/>
            </a:endParaRPr>
          </a:p>
        </p:txBody>
      </p: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4041886" y="3998290"/>
            <a:ext cx="0" cy="475881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3270915" y="5691281"/>
            <a:ext cx="1541940" cy="417620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End</a:t>
            </a:r>
          </a:p>
        </p:txBody>
      </p:sp>
      <p:cxnSp>
        <p:nvCxnSpPr>
          <p:cNvPr id="27" name="Straight Arrow Connector 26"/>
          <p:cNvCxnSpPr>
            <a:stCxn id="18" idx="2"/>
            <a:endCxn id="23" idx="0"/>
          </p:cNvCxnSpPr>
          <p:nvPr/>
        </p:nvCxnSpPr>
        <p:spPr>
          <a:xfrm flipH="1">
            <a:off x="4041885" y="5147948"/>
            <a:ext cx="1" cy="54333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89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</TotalTime>
  <Words>822</Words>
  <Application>Microsoft Office PowerPoint</Application>
  <PresentationFormat>On-screen Show (4:3)</PresentationFormat>
  <Paragraphs>155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Georgia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236</cp:revision>
  <dcterms:created xsi:type="dcterms:W3CDTF">2006-08-16T00:00:00Z</dcterms:created>
  <dcterms:modified xsi:type="dcterms:W3CDTF">2013-01-29T20:16:29Z</dcterms:modified>
</cp:coreProperties>
</file>