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6" r:id="rId4"/>
    <p:sldId id="272" r:id="rId5"/>
    <p:sldId id="277" r:id="rId6"/>
    <p:sldId id="274" r:id="rId7"/>
    <p:sldId id="258" r:id="rId8"/>
    <p:sldId id="259" r:id="rId9"/>
    <p:sldId id="260" r:id="rId10"/>
    <p:sldId id="278" r:id="rId11"/>
    <p:sldId id="279" r:id="rId12"/>
    <p:sldId id="280" r:id="rId13"/>
    <p:sldId id="264" r:id="rId14"/>
    <p:sldId id="265" r:id="rId15"/>
    <p:sldId id="281" r:id="rId16"/>
    <p:sldId id="262" r:id="rId17"/>
    <p:sldId id="263" r:id="rId18"/>
    <p:sldId id="282" r:id="rId19"/>
    <p:sldId id="283" r:id="rId20"/>
    <p:sldId id="284" r:id="rId21"/>
    <p:sldId id="261" r:id="rId22"/>
    <p:sldId id="285" r:id="rId23"/>
    <p:sldId id="286" r:id="rId24"/>
    <p:sldId id="287" r:id="rId25"/>
    <p:sldId id="275" r:id="rId26"/>
    <p:sldId id="266" r:id="rId27"/>
    <p:sldId id="267" r:id="rId28"/>
    <p:sldId id="268" r:id="rId29"/>
    <p:sldId id="269" r:id="rId30"/>
    <p:sldId id="270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9CB"/>
    <a:srgbClr val="FFA400"/>
    <a:srgbClr val="D64E31"/>
    <a:srgbClr val="E17079"/>
    <a:srgbClr val="2CCBDE"/>
    <a:srgbClr val="E38365"/>
    <a:srgbClr val="0E0C13"/>
    <a:srgbClr val="181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components-and-props.htm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reactjs.org/docs/rendering-element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introducing-jsx.html" TargetMode="External"/><Relationship Id="rId11" Type="http://schemas.openxmlformats.org/officeDocument/2006/relationships/hyperlink" Target="http://www.ruanyifeng.com/blog/2015/03/react.html" TargetMode="External"/><Relationship Id="rId5" Type="http://schemas.openxmlformats.org/officeDocument/2006/relationships/hyperlink" Target="https://reactjs.org/docs/hello-world.html" TargetMode="External"/><Relationship Id="rId10" Type="http://schemas.openxmlformats.org/officeDocument/2006/relationships/hyperlink" Target="https://www.w3cplus.com/css3/a-guide-to-flexbox.html" TargetMode="External"/><Relationship Id="rId4" Type="http://schemas.openxmlformats.org/officeDocument/2006/relationships/hyperlink" Target="http://www.w3school.com.cn/css/css_howto.asp" TargetMode="External"/><Relationship Id="rId9" Type="http://schemas.openxmlformats.org/officeDocument/2006/relationships/hyperlink" Target="https://reactjs.org/docs/state-and-lifecyc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23D9-EB0B-DC41-BDC3-720A76CC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15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F6D2F-4555-5B46-9CAE-D82FD8DFC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程序与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314B1-BE58-0242-90EA-622E0ADB63BC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5CC2C-A041-0F4D-BE16-C4537DD833DE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AD8EC-25B7-0640-9EDD-E4A063F9B277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35C0B-1B64-E64D-9B80-98AA043B11A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893C7-AF70-EA45-9D9C-AED0A4707573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B6324-1834-8B4C-81ED-D7080C7B252D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2B5CEBC-A7E9-4443-B7D8-F9A06D757B94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E601B303-03E2-4B0A-A1A2-E1A94B595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CSS-in-JS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E5461-B1C3-4E2F-A136-9F7D100650B8}"/>
              </a:ext>
            </a:extLst>
          </p:cNvPr>
          <p:cNvSpPr/>
          <p:nvPr/>
        </p:nvSpPr>
        <p:spPr>
          <a:xfrm>
            <a:off x="3048000" y="2551837"/>
            <a:ext cx="3214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.container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display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flex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flex-direction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column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CD101F-7673-483B-AE32-EDF07E7BBFBF}"/>
              </a:ext>
            </a:extLst>
          </p:cNvPr>
          <p:cNvSpPr/>
          <p:nvPr/>
        </p:nvSpPr>
        <p:spPr>
          <a:xfrm rot="10800000">
            <a:off x="2975312" y="2135399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F32C6E-A9E9-4E7A-A753-C2430CD7176B}"/>
              </a:ext>
            </a:extLst>
          </p:cNvPr>
          <p:cNvSpPr txBox="1"/>
          <p:nvPr/>
        </p:nvSpPr>
        <p:spPr>
          <a:xfrm>
            <a:off x="3048000" y="217933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3B2E962-8B2E-43CB-BF00-4FB6C624E821}"/>
              </a:ext>
            </a:extLst>
          </p:cNvPr>
          <p:cNvSpPr/>
          <p:nvPr/>
        </p:nvSpPr>
        <p:spPr>
          <a:xfrm rot="10800000">
            <a:off x="2975311" y="4265402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97AED4-E0AC-4C7A-9B87-EC1756DC0231}"/>
              </a:ext>
            </a:extLst>
          </p:cNvPr>
          <p:cNvSpPr txBox="1"/>
          <p:nvPr/>
        </p:nvSpPr>
        <p:spPr>
          <a:xfrm>
            <a:off x="3047999" y="43093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425F46-2332-40E1-8627-43BE0964C52D}"/>
              </a:ext>
            </a:extLst>
          </p:cNvPr>
          <p:cNvSpPr/>
          <p:nvPr/>
        </p:nvSpPr>
        <p:spPr>
          <a:xfrm>
            <a:off x="3048000" y="4723056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348430D-4A3A-4C44-AD23-44D0BD684735}"/>
              </a:ext>
            </a:extLst>
          </p:cNvPr>
          <p:cNvSpPr/>
          <p:nvPr/>
        </p:nvSpPr>
        <p:spPr>
          <a:xfrm rot="10800000">
            <a:off x="7553949" y="209101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8C011D-668F-48DA-B976-8CF916921C4C}"/>
              </a:ext>
            </a:extLst>
          </p:cNvPr>
          <p:cNvSpPr txBox="1"/>
          <p:nvPr/>
        </p:nvSpPr>
        <p:spPr>
          <a:xfrm>
            <a:off x="7626637" y="21349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650479-3816-408C-BDD5-F2B577738DD6}"/>
              </a:ext>
            </a:extLst>
          </p:cNvPr>
          <p:cNvSpPr/>
          <p:nvPr/>
        </p:nvSpPr>
        <p:spPr>
          <a:xfrm rot="10800000">
            <a:off x="7553948" y="4221014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238331-4603-4C4F-A7DE-BF96477FD181}"/>
              </a:ext>
            </a:extLst>
          </p:cNvPr>
          <p:cNvSpPr txBox="1"/>
          <p:nvPr/>
        </p:nvSpPr>
        <p:spPr>
          <a:xfrm>
            <a:off x="7626636" y="42649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A2B4D-E1AD-4319-8C00-7E8EEF3A06E2}"/>
              </a:ext>
            </a:extLst>
          </p:cNvPr>
          <p:cNvSpPr/>
          <p:nvPr/>
        </p:nvSpPr>
        <p:spPr>
          <a:xfrm>
            <a:off x="7626637" y="2555621"/>
            <a:ext cx="358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display: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'flex’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flexDirection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'column’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'100px’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59191-1FC7-4694-ADA8-58719B059281}"/>
              </a:ext>
            </a:extLst>
          </p:cNvPr>
          <p:cNvSpPr/>
          <p:nvPr/>
        </p:nvSpPr>
        <p:spPr>
          <a:xfrm>
            <a:off x="7626637" y="4635618"/>
            <a:ext cx="2765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3B7405E-9AEC-47CA-9880-C418E2D7AD17}"/>
              </a:ext>
            </a:extLst>
          </p:cNvPr>
          <p:cNvSpPr/>
          <p:nvPr/>
        </p:nvSpPr>
        <p:spPr>
          <a:xfrm>
            <a:off x="6289310" y="3429000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CSS-in-JS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7E5EEC-4C9B-4B11-881D-6609AFFFC5F4}"/>
              </a:ext>
            </a:extLst>
          </p:cNvPr>
          <p:cNvSpPr txBox="1"/>
          <p:nvPr/>
        </p:nvSpPr>
        <p:spPr>
          <a:xfrm>
            <a:off x="2787090" y="2252757"/>
            <a:ext cx="90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CSS-in-JS</a:t>
            </a:r>
            <a:r>
              <a:rPr lang="zh-CN" altLang="en-US" dirty="0">
                <a:solidFill>
                  <a:schemeClr val="bg1"/>
                </a:solidFill>
              </a:rPr>
              <a:t>样式使用的三种方式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B431DE5-F208-44E7-AFAD-99C8A3C562D5}"/>
              </a:ext>
            </a:extLst>
          </p:cNvPr>
          <p:cNvSpPr/>
          <p:nvPr/>
        </p:nvSpPr>
        <p:spPr>
          <a:xfrm rot="10800000">
            <a:off x="2859778" y="2626737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CDA6E-5544-4FB1-902F-E104D40347FE}"/>
              </a:ext>
            </a:extLst>
          </p:cNvPr>
          <p:cNvSpPr txBox="1"/>
          <p:nvPr/>
        </p:nvSpPr>
        <p:spPr>
          <a:xfrm>
            <a:off x="2932466" y="267067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C52239-BD02-4CEA-BF3F-E3A7543FC1F3}"/>
              </a:ext>
            </a:extLst>
          </p:cNvPr>
          <p:cNvSpPr/>
          <p:nvPr/>
        </p:nvSpPr>
        <p:spPr>
          <a:xfrm rot="10800000">
            <a:off x="2859778" y="3213860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880737-4AD6-4D15-80C8-00294AFFFA0A}"/>
              </a:ext>
            </a:extLst>
          </p:cNvPr>
          <p:cNvSpPr txBox="1"/>
          <p:nvPr/>
        </p:nvSpPr>
        <p:spPr>
          <a:xfrm>
            <a:off x="2932466" y="325779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内部样式表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8160C2D-8366-4E8D-898D-B3E7911DC33E}"/>
              </a:ext>
            </a:extLst>
          </p:cNvPr>
          <p:cNvSpPr/>
          <p:nvPr/>
        </p:nvSpPr>
        <p:spPr>
          <a:xfrm rot="10800000">
            <a:off x="2859778" y="3800983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C70B59-DF68-4058-888C-8DF5D266C1E7}"/>
              </a:ext>
            </a:extLst>
          </p:cNvPr>
          <p:cNvSpPr txBox="1"/>
          <p:nvPr/>
        </p:nvSpPr>
        <p:spPr>
          <a:xfrm>
            <a:off x="2932466" y="38449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外部样式表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2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Import &amp; Export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C30ED0-408A-4493-9442-1B48E3FEC50A}"/>
              </a:ext>
            </a:extLst>
          </p:cNvPr>
          <p:cNvSpPr/>
          <p:nvPr/>
        </p:nvSpPr>
        <p:spPr>
          <a:xfrm>
            <a:off x="2859776" y="17706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80C46-E387-487B-8CA6-91A3886CFEB1}"/>
              </a:ext>
            </a:extLst>
          </p:cNvPr>
          <p:cNvSpPr/>
          <p:nvPr/>
        </p:nvSpPr>
        <p:spPr>
          <a:xfrm>
            <a:off x="2859776" y="2891149"/>
            <a:ext cx="5458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B9FB0B6-8B9A-4F1A-A5A7-9487445BF081}"/>
              </a:ext>
            </a:extLst>
          </p:cNvPr>
          <p:cNvSpPr/>
          <p:nvPr/>
        </p:nvSpPr>
        <p:spPr>
          <a:xfrm rot="10800000">
            <a:off x="2787088" y="1313411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D9B0B-744F-437A-BFD8-7A7CB75F45A8}"/>
              </a:ext>
            </a:extLst>
          </p:cNvPr>
          <p:cNvSpPr txBox="1"/>
          <p:nvPr/>
        </p:nvSpPr>
        <p:spPr>
          <a:xfrm>
            <a:off x="2859776" y="1357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Calibri" panose="020F0502020204030204"/>
                <a:ea typeface="等线" panose="02010600030101010101" pitchFamily="2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C3517-5F96-4461-83DB-B82138D6DC9F}"/>
              </a:ext>
            </a:extLst>
          </p:cNvPr>
          <p:cNvSpPr txBox="1"/>
          <p:nvPr/>
        </p:nvSpPr>
        <p:spPr>
          <a:xfrm>
            <a:off x="2859776" y="25218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Calibri" panose="020F0502020204030204"/>
                <a:ea typeface="等线" panose="02010600030101010101" pitchFamily="2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791945D-DAC3-4B81-9867-584523AF3665}"/>
              </a:ext>
            </a:extLst>
          </p:cNvPr>
          <p:cNvSpPr/>
          <p:nvPr/>
        </p:nvSpPr>
        <p:spPr>
          <a:xfrm rot="10800000">
            <a:off x="2787088" y="3382977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FE92D-BAE8-41A8-A25A-D4A4383CCB11}"/>
              </a:ext>
            </a:extLst>
          </p:cNvPr>
          <p:cNvSpPr txBox="1"/>
          <p:nvPr/>
        </p:nvSpPr>
        <p:spPr>
          <a:xfrm>
            <a:off x="2859776" y="3426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29B4A1-1FC6-419E-A8BC-165A0EFE6ABD}"/>
              </a:ext>
            </a:extLst>
          </p:cNvPr>
          <p:cNvSpPr/>
          <p:nvPr/>
        </p:nvSpPr>
        <p:spPr>
          <a:xfrm>
            <a:off x="2859776" y="38401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5A8BF5-8997-4109-8938-1F114913570A}"/>
              </a:ext>
            </a:extLst>
          </p:cNvPr>
          <p:cNvSpPr txBox="1"/>
          <p:nvPr/>
        </p:nvSpPr>
        <p:spPr>
          <a:xfrm>
            <a:off x="2859776" y="462170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Calibri" panose="020F0502020204030204"/>
                <a:ea typeface="等线" panose="02010600030101010101" pitchFamily="2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72D94-D9DD-4F7E-A221-11C9BF45673B}"/>
              </a:ext>
            </a:extLst>
          </p:cNvPr>
          <p:cNvSpPr/>
          <p:nvPr/>
        </p:nvSpPr>
        <p:spPr>
          <a:xfrm>
            <a:off x="2859776" y="4991038"/>
            <a:ext cx="6708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1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A400"/>
                </a:solidFill>
                <a:latin typeface="Calibri" panose="020F0502020204030204"/>
              </a:rPr>
              <a:t>09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84DAC8-3066-4013-9011-6041A27723E2}"/>
              </a:ext>
            </a:extLst>
          </p:cNvPr>
          <p:cNvSpPr/>
          <p:nvPr/>
        </p:nvSpPr>
        <p:spPr>
          <a:xfrm>
            <a:off x="2787090" y="1314544"/>
            <a:ext cx="90591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"Cloud"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"Cloud is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 years old."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Cloud is 24 years old.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0880DF2-AA4C-4276-B04D-6D112F7777A8}"/>
              </a:ext>
            </a:extLst>
          </p:cNvPr>
          <p:cNvSpPr/>
          <p:nvPr/>
        </p:nvSpPr>
        <p:spPr>
          <a:xfrm rot="10800000">
            <a:off x="2793175" y="3275302"/>
            <a:ext cx="45720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0A9F5C-C805-42F0-8D35-8494BF771F5B}"/>
              </a:ext>
            </a:extLst>
          </p:cNvPr>
          <p:cNvSpPr txBox="1"/>
          <p:nvPr/>
        </p:nvSpPr>
        <p:spPr>
          <a:xfrm>
            <a:off x="2865862" y="3319236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只是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中的语法糖，它的本质是函数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DF8684D-F62D-464A-B822-2CC9AFE4021A}"/>
              </a:ext>
            </a:extLst>
          </p:cNvPr>
          <p:cNvSpPr/>
          <p:nvPr/>
        </p:nvSpPr>
        <p:spPr>
          <a:xfrm rot="10800000">
            <a:off x="2799261" y="3827962"/>
            <a:ext cx="45720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8D75B-7CA7-41D9-AFA2-F59648397025}"/>
              </a:ext>
            </a:extLst>
          </p:cNvPr>
          <p:cNvSpPr txBox="1"/>
          <p:nvPr/>
        </p:nvSpPr>
        <p:spPr>
          <a:xfrm>
            <a:off x="2865862" y="3871896"/>
            <a:ext cx="86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是一个面向对象编程语言，但并非基于类，而是基于原型 </a:t>
            </a:r>
            <a:r>
              <a:rPr lang="en-US" altLang="zh-CN" dirty="0">
                <a:solidFill>
                  <a:schemeClr val="bg1"/>
                </a:solidFill>
              </a:rPr>
              <a:t>(Prototype)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720F99B-719B-4941-9B80-3DEDBD7640ED}"/>
              </a:ext>
            </a:extLst>
          </p:cNvPr>
          <p:cNvSpPr/>
          <p:nvPr/>
        </p:nvSpPr>
        <p:spPr>
          <a:xfrm rot="10800000">
            <a:off x="2787090" y="2272474"/>
            <a:ext cx="45720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5E5D4-7124-4D03-9FAE-2935DDE88F35}"/>
              </a:ext>
            </a:extLst>
          </p:cNvPr>
          <p:cNvSpPr txBox="1"/>
          <p:nvPr/>
        </p:nvSpPr>
        <p:spPr>
          <a:xfrm>
            <a:off x="2859777" y="2316408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类定义的语法与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非常相似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573C7B-A862-4A9D-AB9C-B4446382121E}"/>
              </a:ext>
            </a:extLst>
          </p:cNvPr>
          <p:cNvSpPr txBox="1"/>
          <p:nvPr/>
        </p:nvSpPr>
        <p:spPr>
          <a:xfrm>
            <a:off x="2865862" y="281782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但是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9941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Props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4225771" y="1953087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400" y="1912346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6395449" y="-79764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4482335" y="2867487"/>
            <a:ext cx="7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8034675" y="28215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6134414" y="770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提供数据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985C0-D182-433A-A95E-4877E9D7F70A}"/>
              </a:ext>
            </a:extLst>
          </p:cNvPr>
          <p:cNvSpPr/>
          <p:nvPr/>
        </p:nvSpPr>
        <p:spPr>
          <a:xfrm>
            <a:off x="3106079" y="3776773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08DBD0-0C45-4721-BCF3-FE8A0A5EDC54}"/>
              </a:ext>
            </a:extLst>
          </p:cNvPr>
          <p:cNvSpPr/>
          <p:nvPr/>
        </p:nvSpPr>
        <p:spPr>
          <a:xfrm>
            <a:off x="7090299" y="3780536"/>
            <a:ext cx="3193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label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Do something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4F179CD7-54CD-4DB7-8B6E-4CA7284B6487}"/>
              </a:ext>
            </a:extLst>
          </p:cNvPr>
          <p:cNvSpPr/>
          <p:nvPr/>
        </p:nvSpPr>
        <p:spPr>
          <a:xfrm>
            <a:off x="3106079" y="4345502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9DBA605-C169-4963-B091-3B1BA7BF3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450" y="4427252"/>
            <a:ext cx="457200" cy="457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2801AB6-4ABE-48FA-8983-3320FE91F0BA}"/>
              </a:ext>
            </a:extLst>
          </p:cNvPr>
          <p:cNvSpPr txBox="1"/>
          <p:nvPr/>
        </p:nvSpPr>
        <p:spPr>
          <a:xfrm>
            <a:off x="3708650" y="4471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A189EA-25AC-42D4-A36E-DBDD09B237BF}"/>
              </a:ext>
            </a:extLst>
          </p:cNvPr>
          <p:cNvSpPr txBox="1"/>
          <p:nvPr/>
        </p:nvSpPr>
        <p:spPr>
          <a:xfrm>
            <a:off x="3251450" y="5003866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只有一个属性时，写在一行，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当有多个属性时，分多行书写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9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E17079"/>
                </a:solidFill>
                <a:latin typeface="Calibri" panose="020F0502020204030204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3BC130-FF82-4CFF-892E-3BF33DD3E1A3}"/>
              </a:ext>
            </a:extLst>
          </p:cNvPr>
          <p:cNvSpPr txBox="1"/>
          <p:nvPr/>
        </p:nvSpPr>
        <p:spPr>
          <a:xfrm>
            <a:off x="2787090" y="15875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将值从对象中提取出来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CAE0A-BD19-4018-94E7-58992805D3B9}"/>
              </a:ext>
            </a:extLst>
          </p:cNvPr>
          <p:cNvSpPr/>
          <p:nvPr/>
        </p:nvSpPr>
        <p:spPr>
          <a:xfrm>
            <a:off x="2787090" y="20492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689FF-E821-47FF-8F44-00D69C17890A}"/>
              </a:ext>
            </a:extLst>
          </p:cNvPr>
          <p:cNvSpPr txBox="1"/>
          <p:nvPr/>
        </p:nvSpPr>
        <p:spPr>
          <a:xfrm>
            <a:off x="2787090" y="4080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将值从数组中提取出来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551A02-4E71-428E-BF3A-C34307D2CFF4}"/>
              </a:ext>
            </a:extLst>
          </p:cNvPr>
          <p:cNvSpPr/>
          <p:nvPr/>
        </p:nvSpPr>
        <p:spPr>
          <a:xfrm>
            <a:off x="2787090" y="45422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FEE886F3-DFE2-4A32-90EC-53C798FDA4D2}"/>
              </a:ext>
            </a:extLst>
          </p:cNvPr>
          <p:cNvSpPr/>
          <p:nvPr/>
        </p:nvSpPr>
        <p:spPr>
          <a:xfrm>
            <a:off x="8810105" y="159385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C7F12C-738B-439C-AB32-F47D168D0741}"/>
              </a:ext>
            </a:extLst>
          </p:cNvPr>
          <p:cNvSpPr txBox="1"/>
          <p:nvPr/>
        </p:nvSpPr>
        <p:spPr>
          <a:xfrm>
            <a:off x="9412676" y="1719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51BD5-9CF8-4ADE-ADF4-8558D44D9568}"/>
              </a:ext>
            </a:extLst>
          </p:cNvPr>
          <p:cNvSpPr txBox="1"/>
          <p:nvPr/>
        </p:nvSpPr>
        <p:spPr>
          <a:xfrm>
            <a:off x="8955476" y="225222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解构赋值可以嵌套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可以处理对象、数组混合的结构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F42CF8B-3616-4361-9398-CEB361E5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476" y="16756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2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E17079"/>
                </a:solidFill>
                <a:latin typeface="Calibri" panose="020F0502020204030204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187BCD99-EDA0-48F6-AAFA-962C5CCE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120" y="850517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12BC24-C561-4FCB-B653-E276D4B6CA39}"/>
              </a:ext>
            </a:extLst>
          </p:cNvPr>
          <p:cNvSpPr txBox="1"/>
          <p:nvPr/>
        </p:nvSpPr>
        <p:spPr>
          <a:xfrm>
            <a:off x="3690520" y="1123051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思考：执行下列语句之后，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b1, b2, b3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的值各为多少？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90F8D-428F-4EDB-9AED-1B6EDA6B1A27}"/>
              </a:ext>
            </a:extLst>
          </p:cNvPr>
          <p:cNvSpPr/>
          <p:nvPr/>
        </p:nvSpPr>
        <p:spPr>
          <a:xfrm>
            <a:off x="2787090" y="203745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"Lemon"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a3: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"Tomato"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b2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a3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[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E829B035-CB39-4FB5-931E-2CF8172DBDAB}"/>
              </a:ext>
            </a:extLst>
          </p:cNvPr>
          <p:cNvSpPr/>
          <p:nvPr/>
        </p:nvSpPr>
        <p:spPr>
          <a:xfrm>
            <a:off x="7245816" y="4264271"/>
            <a:ext cx="3036163" cy="16979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27128-6046-4486-97E6-E63F1C5D858A}"/>
              </a:ext>
            </a:extLst>
          </p:cNvPr>
          <p:cNvSpPr txBox="1"/>
          <p:nvPr/>
        </p:nvSpPr>
        <p:spPr>
          <a:xfrm>
            <a:off x="7848387" y="4389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答案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D4BB6C1-1BC9-482E-AD19-DBDC0D9BC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187" y="4364853"/>
            <a:ext cx="4572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D4E3979-879B-4ADB-8E6A-EDDDD6F0272D}"/>
              </a:ext>
            </a:extLst>
          </p:cNvPr>
          <p:cNvSpPr/>
          <p:nvPr/>
        </p:nvSpPr>
        <p:spPr>
          <a:xfrm>
            <a:off x="7391187" y="4884971"/>
            <a:ext cx="1944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"Lemon"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"Tomato"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3253284" y="2767898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913" y="2727157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5422962" y="735047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3509848" y="3682298"/>
            <a:ext cx="7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7062188" y="3636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5161927" y="158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F847C2D-8F06-42D0-BF93-550CA1BDC2A3}"/>
              </a:ext>
            </a:extLst>
          </p:cNvPr>
          <p:cNvSpPr/>
          <p:nvPr/>
        </p:nvSpPr>
        <p:spPr>
          <a:xfrm>
            <a:off x="10035824" y="2721926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63333-5DEC-4F65-8B20-F2810AA1A074}"/>
              </a:ext>
            </a:extLst>
          </p:cNvPr>
          <p:cNvSpPr txBox="1"/>
          <p:nvPr/>
        </p:nvSpPr>
        <p:spPr>
          <a:xfrm>
            <a:off x="10316914" y="3636326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587A33F9-5D5D-4B03-8946-E6B10A687DA8}"/>
              </a:ext>
            </a:extLst>
          </p:cNvPr>
          <p:cNvSpPr/>
          <p:nvPr/>
        </p:nvSpPr>
        <p:spPr>
          <a:xfrm rot="5400000" flipH="1">
            <a:off x="8448421" y="732432"/>
            <a:ext cx="585926" cy="3025459"/>
          </a:xfrm>
          <a:prstGeom prst="curvedLeftArrow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85D680-9B8D-459B-A5AB-0950CF8213B1}"/>
              </a:ext>
            </a:extLst>
          </p:cNvPr>
          <p:cNvSpPr txBox="1"/>
          <p:nvPr/>
        </p:nvSpPr>
        <p:spPr>
          <a:xfrm flipH="1">
            <a:off x="8187386" y="1582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60BF6F-D02C-449B-86E8-FB29FEBF9677}"/>
              </a:ext>
            </a:extLst>
          </p:cNvPr>
          <p:cNvCxnSpPr>
            <a:cxnSpLocks/>
          </p:cNvCxnSpPr>
          <p:nvPr/>
        </p:nvCxnSpPr>
        <p:spPr>
          <a:xfrm>
            <a:off x="5679883" y="2538125"/>
            <a:ext cx="0" cy="2201636"/>
          </a:xfrm>
          <a:prstGeom prst="line">
            <a:avLst/>
          </a:prstGeom>
          <a:ln w="19050">
            <a:solidFill>
              <a:srgbClr val="24F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8AA7DE-1558-4B94-85AA-8C9C568F1916}"/>
              </a:ext>
            </a:extLst>
          </p:cNvPr>
          <p:cNvSpPr txBox="1"/>
          <p:nvPr/>
        </p:nvSpPr>
        <p:spPr>
          <a:xfrm>
            <a:off x="5033552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外部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A2EEBC-D34B-418D-ADDA-44D99AFE4E2E}"/>
              </a:ext>
            </a:extLst>
          </p:cNvPr>
          <p:cNvSpPr txBox="1"/>
          <p:nvPr/>
        </p:nvSpPr>
        <p:spPr>
          <a:xfrm>
            <a:off x="5679883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内部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6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EEE6A6-5394-4B7B-B3E8-D1F6BF9C9CBC}"/>
              </a:ext>
            </a:extLst>
          </p:cNvPr>
          <p:cNvSpPr/>
          <p:nvPr/>
        </p:nvSpPr>
        <p:spPr>
          <a:xfrm>
            <a:off x="2859778" y="1862890"/>
            <a:ext cx="832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90" y="1405689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8" y="144962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760C61D-146E-4E03-954A-548FB37CB4DA}"/>
              </a:ext>
            </a:extLst>
          </p:cNvPr>
          <p:cNvSpPr/>
          <p:nvPr/>
        </p:nvSpPr>
        <p:spPr>
          <a:xfrm rot="10800000">
            <a:off x="2787090" y="2447666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CB4341-CC9D-46C2-9AD4-5F033A55D562}"/>
              </a:ext>
            </a:extLst>
          </p:cNvPr>
          <p:cNvSpPr txBox="1"/>
          <p:nvPr/>
        </p:nvSpPr>
        <p:spPr>
          <a:xfrm>
            <a:off x="2859778" y="2491600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的改变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BFFB5C-06F9-4894-990E-97D28E3DE4F6}"/>
              </a:ext>
            </a:extLst>
          </p:cNvPr>
          <p:cNvSpPr/>
          <p:nvPr/>
        </p:nvSpPr>
        <p:spPr>
          <a:xfrm>
            <a:off x="2859777" y="2904867"/>
            <a:ext cx="8324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962571A1-6B90-4AFB-9316-2B3ACA30F680}"/>
              </a:ext>
            </a:extLst>
          </p:cNvPr>
          <p:cNvSpPr txBox="1">
            <a:spLocks/>
          </p:cNvSpPr>
          <p:nvPr/>
        </p:nvSpPr>
        <p:spPr>
          <a:xfrm>
            <a:off x="5170977" y="2256414"/>
            <a:ext cx="2556347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FD54ED1-5C7D-46C5-B066-C1FBB59C20C5}"/>
              </a:ext>
            </a:extLst>
          </p:cNvPr>
          <p:cNvSpPr/>
          <p:nvPr/>
        </p:nvSpPr>
        <p:spPr>
          <a:xfrm rot="10800000">
            <a:off x="3858496" y="3950648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4A3D95-44D9-4E3F-BA21-E1EFCE0BB877}"/>
              </a:ext>
            </a:extLst>
          </p:cNvPr>
          <p:cNvSpPr txBox="1"/>
          <p:nvPr/>
        </p:nvSpPr>
        <p:spPr>
          <a:xfrm>
            <a:off x="3931184" y="399458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运行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项目：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npm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start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D09FA90-3B66-435C-8966-4831A1DBD845}"/>
              </a:ext>
            </a:extLst>
          </p:cNvPr>
          <p:cNvSpPr/>
          <p:nvPr/>
        </p:nvSpPr>
        <p:spPr>
          <a:xfrm rot="10800000">
            <a:off x="3858496" y="3432894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DD3538-2547-4389-9E95-60B30735FDE4}"/>
              </a:ext>
            </a:extLst>
          </p:cNvPr>
          <p:cNvSpPr txBox="1"/>
          <p:nvPr/>
        </p:nvSpPr>
        <p:spPr>
          <a:xfrm>
            <a:off x="3931184" y="347682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ReactJS</a:t>
            </a:r>
            <a:r>
              <a:rPr lang="zh-CN" altLang="en-US" dirty="0">
                <a:solidFill>
                  <a:schemeClr val="bg1"/>
                </a:solidFill>
              </a:rPr>
              <a:t>项目：</a:t>
            </a:r>
            <a:r>
              <a:rPr lang="en-US" dirty="0" err="1">
                <a:solidFill>
                  <a:schemeClr val="bg1"/>
                </a:solidFill>
              </a:rPr>
              <a:t>npx</a:t>
            </a:r>
            <a:r>
              <a:rPr lang="en-US" dirty="0">
                <a:solidFill>
                  <a:schemeClr val="bg1"/>
                </a:solidFill>
              </a:rPr>
              <a:t> create-react-app my-app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BC0FC1-876D-4712-83D6-2E640B05C2E6}"/>
              </a:ext>
            </a:extLst>
          </p:cNvPr>
          <p:cNvSpPr txBox="1"/>
          <p:nvPr/>
        </p:nvSpPr>
        <p:spPr>
          <a:xfrm>
            <a:off x="4207252" y="187912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49593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89" y="828641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7" y="87257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FD0787B-FA51-484B-A8D0-29F2841C8430}"/>
              </a:ext>
            </a:extLst>
          </p:cNvPr>
          <p:cNvSpPr/>
          <p:nvPr/>
        </p:nvSpPr>
        <p:spPr>
          <a:xfrm rot="10800000">
            <a:off x="2787089" y="3840388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9592C-D7E3-4B6F-9884-7FC45A00CBA8}"/>
              </a:ext>
            </a:extLst>
          </p:cNvPr>
          <p:cNvSpPr txBox="1"/>
          <p:nvPr/>
        </p:nvSpPr>
        <p:spPr>
          <a:xfrm>
            <a:off x="2859777" y="388432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37B24-104B-4CFB-A662-C51315E5C5A5}"/>
              </a:ext>
            </a:extLst>
          </p:cNvPr>
          <p:cNvSpPr/>
          <p:nvPr/>
        </p:nvSpPr>
        <p:spPr>
          <a:xfrm>
            <a:off x="2859777" y="128584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  hovered: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17633C-56A9-4800-AD09-5265B392B798}"/>
              </a:ext>
            </a:extLst>
          </p:cNvPr>
          <p:cNvSpPr/>
          <p:nvPr/>
        </p:nvSpPr>
        <p:spPr>
          <a:xfrm>
            <a:off x="2859777" y="43004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  hovered: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7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(Arrow Function)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787090" y="1487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箭头函数是匿名函数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43BB68-6969-4B2F-8FCD-55CFF6A6A80E}"/>
              </a:ext>
            </a:extLst>
          </p:cNvPr>
          <p:cNvSpPr txBox="1"/>
          <p:nvPr/>
        </p:nvSpPr>
        <p:spPr>
          <a:xfrm>
            <a:off x="2787090" y="3866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箭头函数可以非常简洁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A4015-FFA9-4142-ABFA-7DC3E70C6FC7}"/>
              </a:ext>
            </a:extLst>
          </p:cNvPr>
          <p:cNvSpPr/>
          <p:nvPr/>
        </p:nvSpPr>
        <p:spPr>
          <a:xfrm>
            <a:off x="2787090" y="1857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25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06A74-4B5F-483B-A50E-566EBF75DD91}"/>
              </a:ext>
            </a:extLst>
          </p:cNvPr>
          <p:cNvSpPr/>
          <p:nvPr/>
        </p:nvSpPr>
        <p:spPr>
          <a:xfrm>
            <a:off x="2787090" y="4246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25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A0488-E877-4362-9D37-57A6ED39F020}"/>
              </a:ext>
            </a:extLst>
          </p:cNvPr>
          <p:cNvSpPr/>
          <p:nvPr/>
        </p:nvSpPr>
        <p:spPr>
          <a:xfrm>
            <a:off x="2859778" y="20306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return -&gt; 11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229CE-1CBA-4FDE-A9B8-025C0AE547A2}"/>
              </a:ext>
            </a:extLst>
          </p:cNvPr>
          <p:cNvSpPr txBox="1"/>
          <p:nvPr/>
        </p:nvSpPr>
        <p:spPr>
          <a:xfrm>
            <a:off x="2859778" y="3903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CE66F-9DB6-4843-8267-E10ED42D3EC6}"/>
              </a:ext>
            </a:extLst>
          </p:cNvPr>
          <p:cNvSpPr/>
          <p:nvPr/>
        </p:nvSpPr>
        <p:spPr>
          <a:xfrm>
            <a:off x="2859778" y="4273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 -&gt; [1, 2, 3, 4]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4E6FCA1-919D-49D3-8CD6-A5C903FA85FB}"/>
              </a:ext>
            </a:extLst>
          </p:cNvPr>
          <p:cNvSpPr/>
          <p:nvPr/>
        </p:nvSpPr>
        <p:spPr>
          <a:xfrm rot="10800000">
            <a:off x="2787090" y="1573404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8A5D5F-2C23-4D44-9E62-5E7FBE59EDD1}"/>
              </a:ext>
            </a:extLst>
          </p:cNvPr>
          <p:cNvSpPr txBox="1"/>
          <p:nvPr/>
        </p:nvSpPr>
        <p:spPr>
          <a:xfrm>
            <a:off x="2859778" y="161733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展开运算符会将数组或者对象原地展开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76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031684-191E-48A6-ADC2-695127F10899}"/>
              </a:ext>
            </a:extLst>
          </p:cNvPr>
          <p:cNvSpPr/>
          <p:nvPr/>
        </p:nvSpPr>
        <p:spPr>
          <a:xfrm>
            <a:off x="2787091" y="265746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v1: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v2: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v3: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v4: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 -&gt; { v1: 1, v2: 2, v3: 3, v4: 4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三元运算符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(Ternary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031EB8-4018-4462-8DC5-71100923F28C}"/>
              </a:ext>
            </a:extLst>
          </p:cNvPr>
          <p:cNvSpPr/>
          <p:nvPr/>
        </p:nvSpPr>
        <p:spPr>
          <a:xfrm>
            <a:off x="2859778" y="25631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dirty="0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 dirty="0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da-DK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? </a:t>
            </a:r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da-DK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a-DK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da-DK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6D801-71F4-41F3-91F7-3004BE0A5FF5}"/>
              </a:ext>
            </a:extLst>
          </p:cNvPr>
          <p:cNvSpPr/>
          <p:nvPr/>
        </p:nvSpPr>
        <p:spPr>
          <a:xfrm rot="10800000">
            <a:off x="2787090" y="209241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45509-A552-4743-973A-DD634F512007}"/>
              </a:ext>
            </a:extLst>
          </p:cNvPr>
          <p:cNvSpPr txBox="1"/>
          <p:nvPr/>
        </p:nvSpPr>
        <p:spPr>
          <a:xfrm>
            <a:off x="2859778" y="2136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三元运算符是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的简化版本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085FED-8BBD-4C53-BC02-00DCF99BC2D3}"/>
              </a:ext>
            </a:extLst>
          </p:cNvPr>
          <p:cNvSpPr txBox="1"/>
          <p:nvPr/>
        </p:nvSpPr>
        <p:spPr>
          <a:xfrm>
            <a:off x="2859778" y="33018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EF57C2-5A19-450F-9DFD-3925033CE994}"/>
              </a:ext>
            </a:extLst>
          </p:cNvPr>
          <p:cNvSpPr/>
          <p:nvPr/>
        </p:nvSpPr>
        <p:spPr>
          <a:xfrm>
            <a:off x="2859777" y="3671150"/>
            <a:ext cx="7793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{...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opacity: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hovered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onMouseEnter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8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64E31"/>
                </a:solidFill>
                <a:latin typeface="Calibri" panose="020F0502020204030204"/>
              </a:rPr>
              <a:t>16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Flexbox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5548031-5489-4E03-9B07-C3173D183E40}"/>
              </a:ext>
            </a:extLst>
          </p:cNvPr>
          <p:cNvSpPr/>
          <p:nvPr/>
        </p:nvSpPr>
        <p:spPr>
          <a:xfrm rot="10800000">
            <a:off x="2787090" y="1660511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2D7442-8C36-49A8-8210-C789E5842316}"/>
              </a:ext>
            </a:extLst>
          </p:cNvPr>
          <p:cNvSpPr txBox="1"/>
          <p:nvPr/>
        </p:nvSpPr>
        <p:spPr>
          <a:xfrm>
            <a:off x="2859778" y="17044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布局发展路线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A5E0AE-3028-4B42-B032-436ADAC246E0}"/>
              </a:ext>
            </a:extLst>
          </p:cNvPr>
          <p:cNvSpPr txBox="1"/>
          <p:nvPr/>
        </p:nvSpPr>
        <p:spPr>
          <a:xfrm>
            <a:off x="2859777" y="216611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&lt;table&gt;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bootstrap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=&gt; Flexbox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23227B4-05A7-4181-BFEF-EA6689D6A832}"/>
              </a:ext>
            </a:extLst>
          </p:cNvPr>
          <p:cNvSpPr/>
          <p:nvPr/>
        </p:nvSpPr>
        <p:spPr>
          <a:xfrm rot="10800000">
            <a:off x="2787090" y="3547598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ED6CF2-F816-4E3E-AFB1-28450661EF3B}"/>
              </a:ext>
            </a:extLst>
          </p:cNvPr>
          <p:cNvSpPr txBox="1"/>
          <p:nvPr/>
        </p:nvSpPr>
        <p:spPr>
          <a:xfrm>
            <a:off x="2859778" y="359153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布局的基本元素：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&lt;div&gt;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65707A3-CDFD-401A-81EB-61FB9BE805E3}"/>
              </a:ext>
            </a:extLst>
          </p:cNvPr>
          <p:cNvSpPr/>
          <p:nvPr/>
        </p:nvSpPr>
        <p:spPr>
          <a:xfrm rot="10800000">
            <a:off x="2787090" y="2626021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24CEEA-82C0-4C43-A887-AE48A44AF88F}"/>
              </a:ext>
            </a:extLst>
          </p:cNvPr>
          <p:cNvSpPr txBox="1"/>
          <p:nvPr/>
        </p:nvSpPr>
        <p:spPr>
          <a:xfrm>
            <a:off x="2859778" y="26699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4"/>
              </a:rPr>
              <a:t>A Complete Guide to Flexbox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37DE34-D22B-4681-B66B-85937883A8EE}"/>
              </a:ext>
            </a:extLst>
          </p:cNvPr>
          <p:cNvSpPr txBox="1"/>
          <p:nvPr/>
        </p:nvSpPr>
        <p:spPr>
          <a:xfrm>
            <a:off x="2859778" y="318841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了解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，一篇足矣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86699DD-EB7B-4E0D-8FA3-1799BD9AFEA0}"/>
              </a:ext>
            </a:extLst>
          </p:cNvPr>
          <p:cNvSpPr/>
          <p:nvPr/>
        </p:nvSpPr>
        <p:spPr>
          <a:xfrm rot="10800000">
            <a:off x="2787090" y="4097161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147303-121E-4BAA-B490-4F3F60705C61}"/>
              </a:ext>
            </a:extLst>
          </p:cNvPr>
          <p:cNvSpPr txBox="1"/>
          <p:nvPr/>
        </p:nvSpPr>
        <p:spPr>
          <a:xfrm>
            <a:off x="2859778" y="414109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着眼点：是二维的双轴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FB6E3BE-0408-4F19-97DB-F7706E0C9DA0}"/>
              </a:ext>
            </a:extLst>
          </p:cNvPr>
          <p:cNvSpPr/>
          <p:nvPr/>
        </p:nvSpPr>
        <p:spPr>
          <a:xfrm rot="10800000">
            <a:off x="2787090" y="4663232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6DF5AD-9960-4C4D-A873-E9B2BC71A655}"/>
              </a:ext>
            </a:extLst>
          </p:cNvPr>
          <p:cNvSpPr txBox="1"/>
          <p:nvPr/>
        </p:nvSpPr>
        <p:spPr>
          <a:xfrm>
            <a:off x="2859778" y="4707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方法论：页面的层层切分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565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Promise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3FA245-9688-4309-B4FE-E7E39E2887D7}"/>
              </a:ext>
            </a:extLst>
          </p:cNvPr>
          <p:cNvSpPr txBox="1"/>
          <p:nvPr/>
        </p:nvSpPr>
        <p:spPr>
          <a:xfrm>
            <a:off x="2787090" y="2592435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中的一种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异步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解决方案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430774-B80A-4A66-99D4-98A4048AF081}"/>
              </a:ext>
            </a:extLst>
          </p:cNvPr>
          <p:cNvSpPr txBox="1"/>
          <p:nvPr/>
        </p:nvSpPr>
        <p:spPr>
          <a:xfrm>
            <a:off x="2787090" y="3112648"/>
            <a:ext cx="881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想象要做这样一件事情：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等待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1000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毫秒</a:t>
            </a:r>
            <a:endParaRPr lang="en-US" altLang="zh-CN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(0, 1)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之间的随机数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如果随机数小于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0.5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，打印出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”resolve”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，否则打印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”reject”</a:t>
            </a:r>
          </a:p>
        </p:txBody>
      </p:sp>
    </p:spTree>
    <p:extLst>
      <p:ext uri="{BB962C8B-B14F-4D97-AF65-F5344CB8AC3E}">
        <p14:creationId xmlns:p14="http://schemas.microsoft.com/office/powerpoint/2010/main" val="58108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F3591C-4487-4C0B-9BFB-02DC3CF642C0}"/>
              </a:ext>
            </a:extLst>
          </p:cNvPr>
          <p:cNvSpPr txBox="1"/>
          <p:nvPr/>
        </p:nvSpPr>
        <p:spPr>
          <a:xfrm>
            <a:off x="2787090" y="209017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不使用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Promise</a:t>
            </a:r>
            <a:r>
              <a:rPr lang="zh-CN" altLang="en-US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实现：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EA40C3-C19A-477D-8B65-4BEA3248A110}"/>
              </a:ext>
            </a:extLst>
          </p:cNvPr>
          <p:cNvSpPr/>
          <p:nvPr/>
        </p:nvSpPr>
        <p:spPr>
          <a:xfrm>
            <a:off x="2787090" y="259591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"resolve: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"reject: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7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F3591C-4487-4C0B-9BFB-02DC3CF642C0}"/>
              </a:ext>
            </a:extLst>
          </p:cNvPr>
          <p:cNvSpPr txBox="1"/>
          <p:nvPr/>
        </p:nvSpPr>
        <p:spPr>
          <a:xfrm>
            <a:off x="2787090" y="1395585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实现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B59596-A7AC-47C4-81B9-E799D6B85654}"/>
              </a:ext>
            </a:extLst>
          </p:cNvPr>
          <p:cNvSpPr/>
          <p:nvPr/>
        </p:nvSpPr>
        <p:spPr>
          <a:xfrm>
            <a:off x="2787090" y="176491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"case 1"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"case 2"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8060983-07CE-497B-991A-BC9DB88343A7}"/>
              </a:ext>
            </a:extLst>
          </p:cNvPr>
          <p:cNvSpPr/>
          <p:nvPr/>
        </p:nvSpPr>
        <p:spPr>
          <a:xfrm>
            <a:off x="2738761" y="545523"/>
            <a:ext cx="457200" cy="457200"/>
          </a:xfrm>
          <a:prstGeom prst="ellipse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F40533-857D-4A26-ACB4-7935D4FD039F}"/>
              </a:ext>
            </a:extLst>
          </p:cNvPr>
          <p:cNvSpPr txBox="1"/>
          <p:nvPr/>
        </p:nvSpPr>
        <p:spPr>
          <a:xfrm>
            <a:off x="3195961" y="589457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创建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52473-CA57-4462-88F3-BD184D822754}"/>
              </a:ext>
            </a:extLst>
          </p:cNvPr>
          <p:cNvSpPr/>
          <p:nvPr/>
        </p:nvSpPr>
        <p:spPr>
          <a:xfrm>
            <a:off x="3195961" y="1166985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A3BE3-6D6B-4A27-8C14-B767B9C86AE2}"/>
              </a:ext>
            </a:extLst>
          </p:cNvPr>
          <p:cNvSpPr/>
          <p:nvPr/>
        </p:nvSpPr>
        <p:spPr>
          <a:xfrm>
            <a:off x="2738761" y="1680799"/>
            <a:ext cx="457200" cy="457200"/>
          </a:xfrm>
          <a:prstGeom prst="ellipse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13DCE-543E-4D95-AFEA-ECDEAFD3E2CA}"/>
              </a:ext>
            </a:extLst>
          </p:cNvPr>
          <p:cNvSpPr txBox="1"/>
          <p:nvPr/>
        </p:nvSpPr>
        <p:spPr>
          <a:xfrm>
            <a:off x="3195961" y="1724733"/>
            <a:ext cx="25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定义执行函数 </a:t>
            </a:r>
            <a:r>
              <a:rPr lang="en-US" altLang="zh-CN" dirty="0">
                <a:solidFill>
                  <a:schemeClr val="bg1"/>
                </a:solidFill>
              </a:rPr>
              <a:t>(Executor)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AB55E6-E989-439C-95BD-91894D919A4B}"/>
              </a:ext>
            </a:extLst>
          </p:cNvPr>
          <p:cNvSpPr/>
          <p:nvPr/>
        </p:nvSpPr>
        <p:spPr>
          <a:xfrm>
            <a:off x="3195961" y="229765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executor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isSuccessful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EFED7A-C177-471B-A001-6EB7AE5D0536}"/>
              </a:ext>
            </a:extLst>
          </p:cNvPr>
          <p:cNvSpPr/>
          <p:nvPr/>
        </p:nvSpPr>
        <p:spPr>
          <a:xfrm>
            <a:off x="2738761" y="4519420"/>
            <a:ext cx="457200" cy="457200"/>
          </a:xfrm>
          <a:prstGeom prst="ellipse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2E536-FA29-4F6A-8AA2-47D0D0152D4C}"/>
              </a:ext>
            </a:extLst>
          </p:cNvPr>
          <p:cNvSpPr txBox="1"/>
          <p:nvPr/>
        </p:nvSpPr>
        <p:spPr>
          <a:xfrm>
            <a:off x="3195961" y="4563354"/>
            <a:ext cx="288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回调函数 </a:t>
            </a:r>
            <a:r>
              <a:rPr lang="en-US" altLang="zh-CN" dirty="0">
                <a:solidFill>
                  <a:schemeClr val="bg1"/>
                </a:solidFill>
              </a:rPr>
              <a:t>(callback function)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495832-9CE4-44B2-9661-EAB52CB422B3}"/>
              </a:ext>
            </a:extLst>
          </p:cNvPr>
          <p:cNvSpPr/>
          <p:nvPr/>
        </p:nvSpPr>
        <p:spPr>
          <a:xfrm>
            <a:off x="3195961" y="515188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// resolve function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//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rejct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function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文件夹结构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37BFD119-C910-4FE1-A399-EEBBD94C8E61}"/>
              </a:ext>
            </a:extLst>
          </p:cNvPr>
          <p:cNvSpPr/>
          <p:nvPr/>
        </p:nvSpPr>
        <p:spPr>
          <a:xfrm rot="10800000">
            <a:off x="2787090" y="2008975"/>
            <a:ext cx="45719" cy="457200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4C39AD-97CF-4B00-BCA4-7B5F30BF07A7}"/>
              </a:ext>
            </a:extLst>
          </p:cNvPr>
          <p:cNvSpPr txBox="1"/>
          <p:nvPr/>
        </p:nvSpPr>
        <p:spPr>
          <a:xfrm>
            <a:off x="2859778" y="205290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ublic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：网站公开目录，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index.html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文件所在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60F8ED1-2E3A-4F26-A426-13F5D0FC1DB7}"/>
              </a:ext>
            </a:extLst>
          </p:cNvPr>
          <p:cNvSpPr/>
          <p:nvPr/>
        </p:nvSpPr>
        <p:spPr>
          <a:xfrm rot="10800000">
            <a:off x="2787090" y="1465970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0A51C8-E482-4DDB-8899-FB3650981000}"/>
              </a:ext>
            </a:extLst>
          </p:cNvPr>
          <p:cNvSpPr txBox="1"/>
          <p:nvPr/>
        </p:nvSpPr>
        <p:spPr>
          <a:xfrm>
            <a:off x="2859778" y="150990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zh-CN" altLang="en-US" dirty="0">
                <a:solidFill>
                  <a:schemeClr val="bg1"/>
                </a:solidFill>
              </a:rPr>
              <a:t>：网站主程序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AA7471C-3FA2-4305-9780-31AE9C1D06F5}"/>
              </a:ext>
            </a:extLst>
          </p:cNvPr>
          <p:cNvSpPr/>
          <p:nvPr/>
        </p:nvSpPr>
        <p:spPr>
          <a:xfrm rot="10800000">
            <a:off x="2787090" y="2551980"/>
            <a:ext cx="45719" cy="457200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68A6B8-62CC-4E40-8DA0-ED76DF2F4348}"/>
              </a:ext>
            </a:extLst>
          </p:cNvPr>
          <p:cNvSpPr txBox="1"/>
          <p:nvPr/>
        </p:nvSpPr>
        <p:spPr>
          <a:xfrm>
            <a:off x="2859778" y="25959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node_modules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：依赖库本地安装目录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A6EAA47C-85BD-41AA-9694-CA9E1D54FD62}"/>
              </a:ext>
            </a:extLst>
          </p:cNvPr>
          <p:cNvSpPr/>
          <p:nvPr/>
        </p:nvSpPr>
        <p:spPr>
          <a:xfrm rot="10800000">
            <a:off x="2787090" y="3138920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8C114FF-A522-47C7-A5FE-0124E2CF5681}"/>
              </a:ext>
            </a:extLst>
          </p:cNvPr>
          <p:cNvSpPr txBox="1"/>
          <p:nvPr/>
        </p:nvSpPr>
        <p:spPr>
          <a:xfrm>
            <a:off x="2859778" y="318285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ackage.json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：依赖定义文件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7529A834-0F5F-43F1-A7B8-03643F1D53F0}"/>
              </a:ext>
            </a:extLst>
          </p:cNvPr>
          <p:cNvSpPr/>
          <p:nvPr/>
        </p:nvSpPr>
        <p:spPr>
          <a:xfrm rot="10800000">
            <a:off x="2787090" y="3726043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15DD6A1-19A8-41E7-98B4-D9ED98378181}"/>
              </a:ext>
            </a:extLst>
          </p:cNvPr>
          <p:cNvSpPr txBox="1"/>
          <p:nvPr/>
        </p:nvSpPr>
        <p:spPr>
          <a:xfrm>
            <a:off x="2859778" y="376997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package-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：依赖定义文件（锁定版）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60E30405-0BEA-49A1-9A30-DCB3135E4D7C}"/>
              </a:ext>
            </a:extLst>
          </p:cNvPr>
          <p:cNvSpPr/>
          <p:nvPr/>
        </p:nvSpPr>
        <p:spPr>
          <a:xfrm rot="10800000">
            <a:off x="2787090" y="4269232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9A9AF6C-D546-4152-B99E-E7C82D77919F}"/>
              </a:ext>
            </a:extLst>
          </p:cNvPr>
          <p:cNvSpPr txBox="1"/>
          <p:nvPr/>
        </p:nvSpPr>
        <p:spPr>
          <a:xfrm>
            <a:off x="2859778" y="4313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.</a:t>
            </a:r>
            <a:r>
              <a:rPr lang="en-US" altLang="zh-CN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gitignore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忽略文件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509560-4D5A-4600-A495-BB4A2B9DA547}"/>
              </a:ext>
            </a:extLst>
          </p:cNvPr>
          <p:cNvSpPr/>
          <p:nvPr/>
        </p:nvSpPr>
        <p:spPr>
          <a:xfrm rot="10800000">
            <a:off x="2787090" y="4812421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4D7D39-9AC6-447A-AB75-683A654D1D53}"/>
              </a:ext>
            </a:extLst>
          </p:cNvPr>
          <p:cNvSpPr txBox="1"/>
          <p:nvPr/>
        </p:nvSpPr>
        <p:spPr>
          <a:xfrm>
            <a:off x="2859778" y="48563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README.md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65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Calibri" panose="020F0502020204030204"/>
              </a:rPr>
              <a:t>17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Promise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E64F14-7182-4949-8896-9B577E9EE180}"/>
              </a:ext>
            </a:extLst>
          </p:cNvPr>
          <p:cNvSpPr/>
          <p:nvPr/>
        </p:nvSpPr>
        <p:spPr>
          <a:xfrm>
            <a:off x="2787090" y="245317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"https://www.example.com/users"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showUsersOnPage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DBCEDE-688F-4DD4-9A64-AF5F3C29CC23}"/>
              </a:ext>
            </a:extLst>
          </p:cNvPr>
          <p:cNvSpPr txBox="1"/>
          <p:nvPr/>
        </p:nvSpPr>
        <p:spPr>
          <a:xfrm>
            <a:off x="2787090" y="2083842"/>
            <a:ext cx="326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的例子：</a:t>
            </a:r>
            <a:r>
              <a:rPr lang="en-US" altLang="zh-CN" dirty="0">
                <a:solidFill>
                  <a:schemeClr val="bg1"/>
                </a:solidFill>
              </a:rPr>
              <a:t>fetch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Calibri" panose="020F0502020204030204"/>
              </a:rPr>
              <a:t>18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每周阅读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637C907-6A2F-4B1C-88C1-3AF5754C7B7E}"/>
              </a:ext>
            </a:extLst>
          </p:cNvPr>
          <p:cNvSpPr/>
          <p:nvPr/>
        </p:nvSpPr>
        <p:spPr>
          <a:xfrm rot="10800000">
            <a:off x="2787090" y="2337605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386E79-2499-4A4A-A567-CF23A07BF020}"/>
              </a:ext>
            </a:extLst>
          </p:cNvPr>
          <p:cNvSpPr txBox="1"/>
          <p:nvPr/>
        </p:nvSpPr>
        <p:spPr>
          <a:xfrm>
            <a:off x="2859778" y="238153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官方文档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281472-2E8C-480B-8F31-5403A3DB5BE7}"/>
              </a:ext>
            </a:extLst>
          </p:cNvPr>
          <p:cNvSpPr/>
          <p:nvPr/>
        </p:nvSpPr>
        <p:spPr>
          <a:xfrm rot="10800000">
            <a:off x="2787090" y="1374780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9BAB38-A939-4C69-AAED-46D5289FC876}"/>
              </a:ext>
            </a:extLst>
          </p:cNvPr>
          <p:cNvSpPr txBox="1"/>
          <p:nvPr/>
        </p:nvSpPr>
        <p:spPr>
          <a:xfrm>
            <a:off x="2859778" y="14187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linkClick r:id="rId4"/>
              </a:rPr>
              <a:t>如何创建</a:t>
            </a:r>
            <a:r>
              <a:rPr lang="en-US" altLang="zh-CN" dirty="0">
                <a:solidFill>
                  <a:schemeClr val="bg1"/>
                </a:solidFill>
                <a:hlinkClick r:id="rId4"/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9403F8-4BAC-445F-B01A-C7FE67B762D5}"/>
              </a:ext>
            </a:extLst>
          </p:cNvPr>
          <p:cNvSpPr txBox="1"/>
          <p:nvPr/>
        </p:nvSpPr>
        <p:spPr>
          <a:xfrm>
            <a:off x="2859777" y="1880379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的三种方式：外部样式表、内部样式表、内联样式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BCCB28-FC9D-47A4-BF2D-28F9FA5E14AD}"/>
              </a:ext>
            </a:extLst>
          </p:cNvPr>
          <p:cNvSpPr txBox="1"/>
          <p:nvPr/>
        </p:nvSpPr>
        <p:spPr>
          <a:xfrm>
            <a:off x="2859778" y="279480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5"/>
              </a:rPr>
              <a:t>Hello World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BA15D8-550C-4AE0-A72E-A8FF0074B47D}"/>
              </a:ext>
            </a:extLst>
          </p:cNvPr>
          <p:cNvSpPr txBox="1"/>
          <p:nvPr/>
        </p:nvSpPr>
        <p:spPr>
          <a:xfrm>
            <a:off x="2859778" y="3160427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6"/>
              </a:rPr>
              <a:t>Introducing JSX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25B048-5139-4528-B9A7-C272A3AEDD30}"/>
              </a:ext>
            </a:extLst>
          </p:cNvPr>
          <p:cNvSpPr txBox="1"/>
          <p:nvPr/>
        </p:nvSpPr>
        <p:spPr>
          <a:xfrm>
            <a:off x="2859778" y="3529759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7"/>
              </a:rPr>
              <a:t>Rendering Elements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7DD6B7-3CED-4525-942A-7F6F706F3C6F}"/>
              </a:ext>
            </a:extLst>
          </p:cNvPr>
          <p:cNvSpPr txBox="1"/>
          <p:nvPr/>
        </p:nvSpPr>
        <p:spPr>
          <a:xfrm>
            <a:off x="2859778" y="389538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8"/>
              </a:rPr>
              <a:t>Components and Props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DE1DE7-D809-4CE9-964E-8DE4FCAD3751}"/>
              </a:ext>
            </a:extLst>
          </p:cNvPr>
          <p:cNvSpPr txBox="1"/>
          <p:nvPr/>
        </p:nvSpPr>
        <p:spPr>
          <a:xfrm>
            <a:off x="2859778" y="4264712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hlinkClick r:id="rId9"/>
              </a:rPr>
              <a:t>State and Lifecycle</a:t>
            </a:r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A6BFFF3-FB8B-46B4-BD0D-A57902029B14}"/>
              </a:ext>
            </a:extLst>
          </p:cNvPr>
          <p:cNvSpPr/>
          <p:nvPr/>
        </p:nvSpPr>
        <p:spPr>
          <a:xfrm rot="10800000">
            <a:off x="2787090" y="4639484"/>
            <a:ext cx="45719" cy="457200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86F238-6F37-4864-9B2C-222112508ADC}"/>
              </a:ext>
            </a:extLst>
          </p:cNvPr>
          <p:cNvSpPr txBox="1"/>
          <p:nvPr/>
        </p:nvSpPr>
        <p:spPr>
          <a:xfrm>
            <a:off x="2859778" y="46834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一个完整的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10"/>
              </a:rPr>
              <a:t>指南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B529F2E-C3CF-4FA3-BD43-9DDDEA930A38}"/>
              </a:ext>
            </a:extLst>
          </p:cNvPr>
          <p:cNvSpPr/>
          <p:nvPr/>
        </p:nvSpPr>
        <p:spPr>
          <a:xfrm rot="10800000">
            <a:off x="2787090" y="5154221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24AEA3-E85E-4BC7-B781-7C00FECA15FD}"/>
              </a:ext>
            </a:extLst>
          </p:cNvPr>
          <p:cNvSpPr txBox="1"/>
          <p:nvPr/>
        </p:nvSpPr>
        <p:spPr>
          <a:xfrm>
            <a:off x="2859778" y="51981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11"/>
              </a:rPr>
              <a:t>React</a:t>
            </a:r>
            <a:r>
              <a:rPr lang="zh-CN" altLang="en-US" dirty="0">
                <a:solidFill>
                  <a:schemeClr val="bg1"/>
                </a:solidFill>
                <a:hlinkClick r:id="rId11"/>
              </a:rPr>
              <a:t>入门实例教程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npm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 &amp; </a:t>
            </a:r>
            <a:r>
              <a:rPr lang="en-US" altLang="zh-CN" sz="2400" dirty="0" err="1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npx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DAE0E24-1E6E-47C3-BE18-41F36112891A}"/>
              </a:ext>
            </a:extLst>
          </p:cNvPr>
          <p:cNvSpPr/>
          <p:nvPr/>
        </p:nvSpPr>
        <p:spPr>
          <a:xfrm rot="10800000">
            <a:off x="2787090" y="3715514"/>
            <a:ext cx="45719" cy="457200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CD08B-66C3-4B4D-A004-EB3305EF720B}"/>
              </a:ext>
            </a:extLst>
          </p:cNvPr>
          <p:cNvSpPr txBox="1"/>
          <p:nvPr/>
        </p:nvSpPr>
        <p:spPr>
          <a:xfrm>
            <a:off x="2859778" y="37594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px: Node </a:t>
            </a:r>
            <a:r>
              <a:rPr lang="en-US" altLang="zh-CN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ackage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Executor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E3BF25-4579-490C-B928-FA0071A0D27B}"/>
              </a:ext>
            </a:extLst>
          </p:cNvPr>
          <p:cNvSpPr/>
          <p:nvPr/>
        </p:nvSpPr>
        <p:spPr>
          <a:xfrm rot="10800000">
            <a:off x="2787090" y="2600379"/>
            <a:ext cx="45719" cy="457200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8EAC03-2B2D-418A-BD5C-AB66805CAE84}"/>
              </a:ext>
            </a:extLst>
          </p:cNvPr>
          <p:cNvSpPr txBox="1"/>
          <p:nvPr/>
        </p:nvSpPr>
        <p:spPr>
          <a:xfrm>
            <a:off x="2859778" y="264431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: Node Package Manager</a:t>
            </a: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4BEF0084-4518-4927-946C-A78E2BE109C4}"/>
              </a:ext>
            </a:extLst>
          </p:cNvPr>
          <p:cNvSpPr/>
          <p:nvPr/>
        </p:nvSpPr>
        <p:spPr>
          <a:xfrm>
            <a:off x="8627429" y="259591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18F734-E776-4701-BA26-4124F6D82435}"/>
              </a:ext>
            </a:extLst>
          </p:cNvPr>
          <p:cNvSpPr txBox="1"/>
          <p:nvPr/>
        </p:nvSpPr>
        <p:spPr>
          <a:xfrm>
            <a:off x="9230000" y="272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F078E3-8959-4F0D-B180-2A2FD54C694E}"/>
              </a:ext>
            </a:extLst>
          </p:cNvPr>
          <p:cNvSpPr txBox="1"/>
          <p:nvPr/>
        </p:nvSpPr>
        <p:spPr>
          <a:xfrm>
            <a:off x="8772800" y="325427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很多语言都有自己的</a:t>
            </a:r>
            <a:r>
              <a:rPr lang="en-US" altLang="zh-CN" sz="1600" dirty="0">
                <a:solidFill>
                  <a:schemeClr val="bg1"/>
                </a:solidFill>
              </a:rPr>
              <a:t>package manager</a:t>
            </a:r>
            <a:r>
              <a:rPr lang="zh-CN" altLang="en-US" sz="1600" dirty="0">
                <a:solidFill>
                  <a:schemeClr val="bg1"/>
                </a:solidFill>
              </a:rPr>
              <a:t>，比如</a:t>
            </a:r>
            <a:r>
              <a:rPr lang="en-US" altLang="zh-CN" sz="1600" dirty="0">
                <a:solidFill>
                  <a:schemeClr val="bg1"/>
                </a:solidFill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</a:rPr>
              <a:t>composer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ruby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</a:rPr>
              <a:t>bundler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B6E72B24-7088-4819-B0CD-42C53B9C7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800" y="2677664"/>
            <a:ext cx="457200" cy="457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E56FDF-5D18-4702-9BAA-570FF2967F9E}"/>
              </a:ext>
            </a:extLst>
          </p:cNvPr>
          <p:cNvSpPr txBox="1"/>
          <p:nvPr/>
        </p:nvSpPr>
        <p:spPr>
          <a:xfrm>
            <a:off x="2859778" y="3057580"/>
            <a:ext cx="476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 err="1">
                <a:solidFill>
                  <a:schemeClr val="bg1"/>
                </a:solidFill>
              </a:rPr>
              <a:t>package.json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package-</a:t>
            </a:r>
            <a:r>
              <a:rPr lang="en-US" altLang="zh-CN" dirty="0" err="1">
                <a:solidFill>
                  <a:schemeClr val="bg1"/>
                </a:solidFill>
              </a:rPr>
              <a:t>lock.json</a:t>
            </a:r>
            <a:r>
              <a:rPr lang="zh-CN" altLang="en-US" dirty="0">
                <a:solidFill>
                  <a:schemeClr val="bg1"/>
                </a:solidFill>
              </a:rPr>
              <a:t>两个文件来管理依赖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5359907" y="2705690"/>
            <a:ext cx="99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6356411" y="2973706"/>
            <a:ext cx="114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CAEE1F-6A52-4BEC-A201-1E4E9E73CD2C}"/>
              </a:ext>
            </a:extLst>
          </p:cNvPr>
          <p:cNvSpPr txBox="1"/>
          <p:nvPr/>
        </p:nvSpPr>
        <p:spPr>
          <a:xfrm>
            <a:off x="5582430" y="2413337"/>
            <a:ext cx="192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&lt;div&gt;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B2081-1927-4873-868B-6C0BABA531E9}"/>
              </a:ext>
            </a:extLst>
          </p:cNvPr>
          <p:cNvSpPr txBox="1"/>
          <p:nvPr/>
        </p:nvSpPr>
        <p:spPr>
          <a:xfrm>
            <a:off x="4840333" y="2776372"/>
            <a:ext cx="9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7F4E8-69B4-4637-9694-AF8C590DB201}"/>
              </a:ext>
            </a:extLst>
          </p:cNvPr>
          <p:cNvSpPr txBox="1"/>
          <p:nvPr/>
        </p:nvSpPr>
        <p:spPr>
          <a:xfrm>
            <a:off x="6803778" y="2164549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3A3E2-39A1-4191-A007-E5B411D3F6D9}"/>
              </a:ext>
            </a:extLst>
          </p:cNvPr>
          <p:cNvSpPr txBox="1"/>
          <p:nvPr/>
        </p:nvSpPr>
        <p:spPr>
          <a:xfrm>
            <a:off x="5735092" y="3513314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&lt;a&gt;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82026-2211-4A0D-AFE4-16A835EEEF56}"/>
              </a:ext>
            </a:extLst>
          </p:cNvPr>
          <p:cNvSpPr txBox="1"/>
          <p:nvPr/>
        </p:nvSpPr>
        <p:spPr>
          <a:xfrm>
            <a:off x="5484775" y="2013111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&lt;input&gt;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2F5F2-9021-4A1A-B2D4-E3202AF2D769}"/>
              </a:ext>
            </a:extLst>
          </p:cNvPr>
          <p:cNvSpPr txBox="1"/>
          <p:nvPr/>
        </p:nvSpPr>
        <p:spPr>
          <a:xfrm>
            <a:off x="6546118" y="3243990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textarea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940A-D110-4283-9743-9A203735A846}"/>
              </a:ext>
            </a:extLst>
          </p:cNvPr>
          <p:cNvSpPr txBox="1"/>
          <p:nvPr/>
        </p:nvSpPr>
        <p:spPr>
          <a:xfrm>
            <a:off x="4532979" y="235423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&lt;iframe&gt;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5364E4-FCE6-4E8F-AA46-62356766640E}"/>
              </a:ext>
            </a:extLst>
          </p:cNvPr>
          <p:cNvSpPr txBox="1"/>
          <p:nvPr/>
        </p:nvSpPr>
        <p:spPr>
          <a:xfrm>
            <a:off x="7235186" y="2769730"/>
            <a:ext cx="132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&lt;h1&gt;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45EE64-5169-487A-AB68-F56F353D5E45}"/>
              </a:ext>
            </a:extLst>
          </p:cNvPr>
          <p:cNvSpPr txBox="1"/>
          <p:nvPr/>
        </p:nvSpPr>
        <p:spPr>
          <a:xfrm>
            <a:off x="3990239" y="2631230"/>
            <a:ext cx="13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&lt;h2&gt;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EE5D27-9881-49C2-BADF-6DAE770248CB}"/>
              </a:ext>
            </a:extLst>
          </p:cNvPr>
          <p:cNvSpPr txBox="1"/>
          <p:nvPr/>
        </p:nvSpPr>
        <p:spPr>
          <a:xfrm>
            <a:off x="7562883" y="2108010"/>
            <a:ext cx="212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&lt;select&gt;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9458E4-9B9A-4972-AAFF-54298F9E6FE7}"/>
              </a:ext>
            </a:extLst>
          </p:cNvPr>
          <p:cNvSpPr txBox="1"/>
          <p:nvPr/>
        </p:nvSpPr>
        <p:spPr>
          <a:xfrm>
            <a:off x="7748231" y="3094847"/>
            <a:ext cx="9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&lt;span&gt;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35931079-54C3-4C46-AA9D-B87A494C2F3B}"/>
              </a:ext>
            </a:extLst>
          </p:cNvPr>
          <p:cNvSpPr/>
          <p:nvPr/>
        </p:nvSpPr>
        <p:spPr>
          <a:xfrm>
            <a:off x="8559960" y="4641230"/>
            <a:ext cx="3036163" cy="1489361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17DEDF7-7D4E-42C8-94E6-B83D0EE9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331" y="4722980"/>
            <a:ext cx="457200" cy="457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6B216D-BC2D-4D5A-ADB8-1FD33633A14F}"/>
              </a:ext>
            </a:extLst>
          </p:cNvPr>
          <p:cNvSpPr txBox="1"/>
          <p:nvPr/>
        </p:nvSpPr>
        <p:spPr>
          <a:xfrm>
            <a:off x="9162531" y="476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975FB5-07CC-4DE4-91CE-06B198FA197E}"/>
              </a:ext>
            </a:extLst>
          </p:cNvPr>
          <p:cNvSpPr txBox="1"/>
          <p:nvPr/>
        </p:nvSpPr>
        <p:spPr>
          <a:xfrm>
            <a:off x="8705331" y="5299594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常用标签一定要了解它们的用途，才能在使用时信手拈来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804D1A-E32B-49BA-94A2-E8A5561E6B56}"/>
              </a:ext>
            </a:extLst>
          </p:cNvPr>
          <p:cNvSpPr txBox="1"/>
          <p:nvPr/>
        </p:nvSpPr>
        <p:spPr>
          <a:xfrm>
            <a:off x="4178396" y="3245751"/>
            <a:ext cx="23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常用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JSX (HTML)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标签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72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A400"/>
                </a:solidFill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变量声明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A78DC9-F8A7-4856-AE0C-230AD091E766}"/>
              </a:ext>
            </a:extLst>
          </p:cNvPr>
          <p:cNvSpPr/>
          <p:nvPr/>
        </p:nvSpPr>
        <p:spPr>
          <a:xfrm>
            <a:off x="2787090" y="841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4FFAB-425B-4989-9BBB-BD05B2B489F5}"/>
              </a:ext>
            </a:extLst>
          </p:cNvPr>
          <p:cNvSpPr txBox="1"/>
          <p:nvPr/>
        </p:nvSpPr>
        <p:spPr>
          <a:xfrm>
            <a:off x="2787090" y="2690336"/>
            <a:ext cx="464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在变量声明上的区别在于作用域不同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</a:rPr>
              <a:t>函数</a:t>
            </a:r>
            <a:endParaRPr lang="en-US" altLang="zh-CN" dirty="0">
              <a:solidFill>
                <a:srgbClr val="24F9C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</a:rPr>
              <a:t>代码块</a:t>
            </a:r>
            <a:endParaRPr lang="en-US" altLang="zh-CN" dirty="0">
              <a:solidFill>
                <a:srgbClr val="24F9C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F9CB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const</a:t>
            </a:r>
            <a:r>
              <a:rPr lang="zh-CN" altLang="en-US" dirty="0">
                <a:solidFill>
                  <a:schemeClr val="bg1"/>
                </a:solidFill>
              </a:rPr>
              <a:t>的作用是声明常量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0DBBDBF1-07FF-43EF-A860-BE41A2F0B06B}"/>
              </a:ext>
            </a:extLst>
          </p:cNvPr>
          <p:cNvSpPr/>
          <p:nvPr/>
        </p:nvSpPr>
        <p:spPr>
          <a:xfrm>
            <a:off x="8286195" y="84158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9023A536-62FF-49B3-96C5-D8E2D89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566" y="923337"/>
            <a:ext cx="457200" cy="457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CE38AC-8860-4FB0-83F9-BDB8BB39BAFA}"/>
              </a:ext>
            </a:extLst>
          </p:cNvPr>
          <p:cNvSpPr txBox="1"/>
          <p:nvPr/>
        </p:nvSpPr>
        <p:spPr>
          <a:xfrm>
            <a:off x="8888766" y="96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062E4-4DB6-4E7F-9F47-6C345EC42AFC}"/>
              </a:ext>
            </a:extLst>
          </p:cNvPr>
          <p:cNvSpPr txBox="1"/>
          <p:nvPr/>
        </p:nvSpPr>
        <p:spPr>
          <a:xfrm>
            <a:off x="8431566" y="149995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</a:rPr>
              <a:t>只能限制变量常身的更改，而无法限制其对象内部属性的更改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ABADDA7-4931-4090-8AFD-FE375AB17551}"/>
              </a:ext>
            </a:extLst>
          </p:cNvPr>
          <p:cNvSpPr/>
          <p:nvPr/>
        </p:nvSpPr>
        <p:spPr>
          <a:xfrm>
            <a:off x="8286195" y="282938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821649-0FB8-4C36-85B2-EDB9DF5C6C0B}"/>
              </a:ext>
            </a:extLst>
          </p:cNvPr>
          <p:cNvSpPr txBox="1"/>
          <p:nvPr/>
        </p:nvSpPr>
        <p:spPr>
          <a:xfrm>
            <a:off x="8888766" y="2955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小知识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3216F5-4B6E-4B0E-8345-407D646CCE2D}"/>
              </a:ext>
            </a:extLst>
          </p:cNvPr>
          <p:cNvSpPr txBox="1"/>
          <p:nvPr/>
        </p:nvSpPr>
        <p:spPr>
          <a:xfrm>
            <a:off x="8431566" y="348774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那么，能否限制对象内部属性的更改呢？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- </a:t>
            </a:r>
            <a:r>
              <a:rPr lang="en-US" altLang="zh-CN" sz="1600" dirty="0" err="1">
                <a:solidFill>
                  <a:schemeClr val="bg1"/>
                </a:solidFill>
              </a:rPr>
              <a:t>Object.freeze</a:t>
            </a:r>
            <a:r>
              <a:rPr lang="zh-CN" altLang="en-US" sz="1600" dirty="0">
                <a:solidFill>
                  <a:schemeClr val="bg1"/>
                </a:solidFill>
              </a:rPr>
              <a:t>方法的作用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46E601FA-334B-4AFD-A833-BE83D6D68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1566" y="29111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变量提升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(H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osting)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96466" y="539760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变量提升是指，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在执行一段代码之前，将变量与函数的声明放入内存，从而让我们能够在声明之前就使用它。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C98DB3-1BDF-4DFD-9737-BC6DE7D0BD80}"/>
              </a:ext>
            </a:extLst>
          </p:cNvPr>
          <p:cNvSpPr/>
          <p:nvPr/>
        </p:nvSpPr>
        <p:spPr>
          <a:xfrm>
            <a:off x="2796465" y="1399467"/>
            <a:ext cx="9001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undefined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D0BD6-522F-42D0-8C01-B8C1155E6F85}"/>
              </a:ext>
            </a:extLst>
          </p:cNvPr>
          <p:cNvSpPr/>
          <p:nvPr/>
        </p:nvSpPr>
        <p:spPr>
          <a:xfrm>
            <a:off x="2796465" y="375747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innerFunc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print -&gt; apple pie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innerFunc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"apple pie"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596913" y="4671963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2284" y="4753713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199484" y="4797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742284" y="5330327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只有</a:t>
            </a:r>
            <a:r>
              <a:rPr lang="en-US" altLang="zh-CN" sz="1600" dirty="0">
                <a:solidFill>
                  <a:schemeClr val="bg1"/>
                </a:solidFill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function</a:t>
            </a:r>
            <a:r>
              <a:rPr lang="zh-CN" altLang="en-US" sz="1600" dirty="0">
                <a:solidFill>
                  <a:schemeClr val="bg1"/>
                </a:solidFill>
              </a:rPr>
              <a:t>具有变量提升的特性，</a:t>
            </a:r>
            <a:r>
              <a:rPr lang="en-US" altLang="zh-CN" sz="1600" dirty="0">
                <a:solidFill>
                  <a:schemeClr val="bg1"/>
                </a:solidFill>
              </a:rPr>
              <a:t>let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</a:rPr>
              <a:t>不能在声明之前使用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or let?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831976" y="949911"/>
            <a:ext cx="40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大多数情况下，使用</a:t>
            </a:r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或者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  <a:r>
              <a:rPr lang="zh-CN" altLang="en-US" dirty="0">
                <a:solidFill>
                  <a:schemeClr val="bg1"/>
                </a:solidFill>
              </a:rPr>
              <a:t>都可以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A1806D-CBD5-4071-8E4B-75C89ACC7F37}"/>
              </a:ext>
            </a:extLst>
          </p:cNvPr>
          <p:cNvSpPr txBox="1"/>
          <p:nvPr/>
        </p:nvSpPr>
        <p:spPr>
          <a:xfrm>
            <a:off x="2831976" y="1950685"/>
            <a:ext cx="313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有一些适合使用</a:t>
            </a:r>
            <a:r>
              <a:rPr lang="en-US" altLang="zh-CN" dirty="0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的场景：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DD71B-2589-4B88-B66B-B6E22A5F8A6B}"/>
              </a:ext>
            </a:extLst>
          </p:cNvPr>
          <p:cNvSpPr/>
          <p:nvPr/>
        </p:nvSpPr>
        <p:spPr>
          <a:xfrm>
            <a:off x="2831976" y="2832812"/>
            <a:ext cx="31131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DC0A17-6BFC-4508-8088-E9DEED398361}"/>
              </a:ext>
            </a:extLst>
          </p:cNvPr>
          <p:cNvSpPr/>
          <p:nvPr/>
        </p:nvSpPr>
        <p:spPr>
          <a:xfrm>
            <a:off x="7377344" y="2688852"/>
            <a:ext cx="29444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FCC6C3F-E55B-4B96-BB1E-125D5E3F25A7}"/>
              </a:ext>
            </a:extLst>
          </p:cNvPr>
          <p:cNvSpPr/>
          <p:nvPr/>
        </p:nvSpPr>
        <p:spPr>
          <a:xfrm>
            <a:off x="5976024" y="3564303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B3C7E-A2C6-437E-9244-E3AB5A1CD411}"/>
              </a:ext>
            </a:extLst>
          </p:cNvPr>
          <p:cNvSpPr txBox="1"/>
          <p:nvPr/>
        </p:nvSpPr>
        <p:spPr>
          <a:xfrm>
            <a:off x="2831976" y="1450298"/>
            <a:ext cx="580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从代码清晰度、可靠性等方面考虑，建议尽可能使用</a:t>
            </a:r>
            <a:r>
              <a:rPr lang="en-US" altLang="zh-CN" dirty="0">
                <a:solidFill>
                  <a:schemeClr val="bg1"/>
                </a:solidFill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03734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1615</Words>
  <Application>Microsoft Office PowerPoint</Application>
  <PresentationFormat>宽屏</PresentationFormat>
  <Paragraphs>363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ReactJS课程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152</cp:revision>
  <dcterms:created xsi:type="dcterms:W3CDTF">2019-02-07T21:35:04Z</dcterms:created>
  <dcterms:modified xsi:type="dcterms:W3CDTF">2019-02-16T15:22:31Z</dcterms:modified>
</cp:coreProperties>
</file>