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6" r:id="rId4"/>
    <p:sldId id="272" r:id="rId5"/>
    <p:sldId id="277" r:id="rId6"/>
    <p:sldId id="274" r:id="rId7"/>
    <p:sldId id="258" r:id="rId8"/>
    <p:sldId id="259" r:id="rId9"/>
    <p:sldId id="260" r:id="rId10"/>
    <p:sldId id="278" r:id="rId11"/>
    <p:sldId id="279" r:id="rId12"/>
    <p:sldId id="280" r:id="rId13"/>
    <p:sldId id="264" r:id="rId14"/>
    <p:sldId id="265" r:id="rId15"/>
    <p:sldId id="281" r:id="rId16"/>
    <p:sldId id="262" r:id="rId17"/>
    <p:sldId id="263" r:id="rId18"/>
    <p:sldId id="282" r:id="rId19"/>
    <p:sldId id="283" r:id="rId20"/>
    <p:sldId id="284" r:id="rId21"/>
    <p:sldId id="261" r:id="rId22"/>
    <p:sldId id="285" r:id="rId23"/>
    <p:sldId id="286" r:id="rId24"/>
    <p:sldId id="287" r:id="rId25"/>
    <p:sldId id="275" r:id="rId26"/>
    <p:sldId id="266" r:id="rId27"/>
    <p:sldId id="267" r:id="rId28"/>
    <p:sldId id="268" r:id="rId29"/>
    <p:sldId id="269" r:id="rId30"/>
    <p:sldId id="270" r:id="rId31"/>
    <p:sldId id="273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E31"/>
    <a:srgbClr val="24F9CB"/>
    <a:srgbClr val="2CCBDE"/>
    <a:srgbClr val="FFA400"/>
    <a:srgbClr val="E17079"/>
    <a:srgbClr val="E38365"/>
    <a:srgbClr val="0E0C13"/>
    <a:srgbClr val="181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9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93B-ABCE-7E41-BD7B-F6E7B482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DE05-D00F-1A49-A6EA-F222AD598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B2F5-96B3-EB45-9930-87E8575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F86E-C03C-1046-BA08-38E9FB8E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FBA9-D3CA-1A44-80F3-2E95B28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D66-6495-C348-98AC-7D648322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C783-42A0-D443-961C-905C73B1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1AD9-3F6C-854F-B40C-1CB213E3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983E-2BEF-9843-9738-8ED9A26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7D0F-89C4-6044-AA38-F0FDFC5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18F55-7900-A54F-954E-3B24F959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4404-05C6-A547-BA9A-F42A593E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7928-19D6-244F-A9EF-3DE82D0F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45C6-D41E-CD4A-94C6-8AB712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988D-0E27-2840-989D-8ED29E5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0CE-EEEA-FE4D-8848-39B8605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E4E-A7DE-0A4D-9294-511B5633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1E28-4C2B-1747-A86E-6DF61D6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25C4-AA84-DE40-85F5-8843695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DD98-90F6-C74D-880C-581743D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E092-9644-444A-8404-5B8A79E5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587B-19F1-6946-B832-218E39B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A561-8E26-3F4D-A965-D0AB39D6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FCC2-A2E3-D94F-A7A9-E35A4AE3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0571-CE4A-434C-82CF-96929E11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635-0EEC-5443-9062-C1292985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E938-909B-3F40-BBF1-B66687729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EDC6-A2A8-D540-978E-71651520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4197-EC7A-7241-AE35-F75072C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94EF-84F1-E941-8D1E-F7BE66E0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E424-B42E-114A-906E-F525BD3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29A2-C9D0-E54D-849B-43740AFA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318A-8F9A-E84F-A805-A4C6DC42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A11-8E69-EF40-A35A-6B8A82E6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5258-1AA1-2945-84D7-D1E5E6365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A6BE3-9ACC-B94B-A66D-A41A9669A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45242-C9D0-1F4B-8F9A-625E9136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4EC50-DB9F-5748-9A68-CC69DF03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388C7-96F5-A745-85E6-D2AC845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96E-D1F8-7F4E-9219-8191C8F0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18455-2150-954E-B310-1428CED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CD23F-4030-8A46-B9A0-15D8B32B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40850-B364-384B-98FF-4020AD4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19B8-7853-5C40-AFE7-13B351A2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BCA71-21AB-1746-B7DF-D64B3DA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A527B-48F3-304B-AAA9-A19FAA1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C520-108A-3A4C-98EA-63BCD30D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7830-8B85-A244-B1C0-2E602538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80217-291C-1A44-908B-AA36851F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72D6-9636-DA41-8E84-40200EB9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64A-899A-F645-B7FF-60DB17B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55D8-D4CD-3047-9DF8-97B99A2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5A92-A984-4A45-9593-DE7223AD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2E409-3665-9B47-A8D1-57FC841FA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33FA-0CB3-9E44-BBB8-3CAE5438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419BD-1C72-254A-A6DE-A14C46CB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4064-F244-2D41-B737-EB9871B5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E900-891B-BA46-AA34-6C621AC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50E0D-E13A-0540-8A04-A7907F84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1F29-085A-D74F-BA88-232636CC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8AD0-A61E-BB4F-BDBC-D3F334D3F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D1B-6FFF-7443-B0EF-E736C59F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595E-BB75-DB42-A528-C2356124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snippets/css/a-guide-to-flexbox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docs/components-and-props.html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reactjs.org/docs/rendering-element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js.org/docs/introducing-jsx.html" TargetMode="External"/><Relationship Id="rId11" Type="http://schemas.openxmlformats.org/officeDocument/2006/relationships/hyperlink" Target="http://www.ruanyifeng.com/blog/2015/03/react.html" TargetMode="External"/><Relationship Id="rId5" Type="http://schemas.openxmlformats.org/officeDocument/2006/relationships/hyperlink" Target="https://reactjs.org/docs/hello-world.html" TargetMode="External"/><Relationship Id="rId10" Type="http://schemas.openxmlformats.org/officeDocument/2006/relationships/hyperlink" Target="https://www.w3cplus.com/css3/a-guide-to-flexbox.html" TargetMode="External"/><Relationship Id="rId4" Type="http://schemas.openxmlformats.org/officeDocument/2006/relationships/hyperlink" Target="http://www.w3school.com.cn/css/css_howto.asp" TargetMode="External"/><Relationship Id="rId9" Type="http://schemas.openxmlformats.org/officeDocument/2006/relationships/hyperlink" Target="https://reactjs.org/docs/state-and-lifecycle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uqiuyuan/reactjs_cour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23D9-EB0B-DC41-BDC3-720A76CC0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615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ReactJS</a:t>
            </a:r>
            <a:r>
              <a:rPr lang="zh-CN" altLang="en-US" dirty="0">
                <a:solidFill>
                  <a:schemeClr val="bg1"/>
                </a:solidFill>
              </a:rPr>
              <a:t>课程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F6D2F-4555-5B46-9CAE-D82FD8DFC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828" y="2601020"/>
            <a:ext cx="9144000" cy="42427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第一个</a:t>
            </a:r>
            <a:r>
              <a:rPr lang="en-US" altLang="zh-CN" dirty="0">
                <a:solidFill>
                  <a:schemeClr val="bg1"/>
                </a:solidFill>
              </a:rPr>
              <a:t>ReactJS</a:t>
            </a:r>
            <a:r>
              <a:rPr lang="zh-CN" altLang="en-US" dirty="0">
                <a:solidFill>
                  <a:schemeClr val="bg1"/>
                </a:solidFill>
              </a:rPr>
              <a:t>程序与</a:t>
            </a:r>
            <a:r>
              <a:rPr lang="en-US" altLang="zh-CN" dirty="0" err="1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基础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314B1-BE58-0242-90EA-622E0ADB63BC}"/>
              </a:ext>
            </a:extLst>
          </p:cNvPr>
          <p:cNvSpPr/>
          <p:nvPr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C2C-A041-0F4D-BE16-C4537DD833DE}"/>
              </a:ext>
            </a:extLst>
          </p:cNvPr>
          <p:cNvSpPr/>
          <p:nvPr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AD8EC-25B7-0640-9EDD-E4A063F9B277}"/>
              </a:ext>
            </a:extLst>
          </p:cNvPr>
          <p:cNvSpPr/>
          <p:nvPr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35C0B-1B64-E64D-9B80-98AA043B11A4}"/>
              </a:ext>
            </a:extLst>
          </p:cNvPr>
          <p:cNvSpPr/>
          <p:nvPr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8893C7-AF70-EA45-9D9C-AED0A4707573}"/>
              </a:ext>
            </a:extLst>
          </p:cNvPr>
          <p:cNvSpPr/>
          <p:nvPr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3B6324-1834-8B4C-81ED-D7080C7B252D}"/>
              </a:ext>
            </a:extLst>
          </p:cNvPr>
          <p:cNvSpPr/>
          <p:nvPr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2B5CEBC-A7E9-4443-B7D8-F9A06D757B94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</a:rPr>
              <a:t>孙路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E601B303-03E2-4B0A-A1A2-E1A94B595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CSS-in-JS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7E5461-B1C3-4E2F-A136-9F7D100650B8}"/>
              </a:ext>
            </a:extLst>
          </p:cNvPr>
          <p:cNvSpPr/>
          <p:nvPr/>
        </p:nvSpPr>
        <p:spPr>
          <a:xfrm>
            <a:off x="3048000" y="2551837"/>
            <a:ext cx="32143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7BA7D"/>
                </a:solidFill>
                <a:latin typeface="Consolas" panose="020B0609020204030204" pitchFamily="49" charset="0"/>
              </a:rPr>
              <a:t>.container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display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flex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flex-direction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column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width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background-color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8CD101F-7673-483B-AE32-EDF07E7BBFBF}"/>
              </a:ext>
            </a:extLst>
          </p:cNvPr>
          <p:cNvSpPr/>
          <p:nvPr/>
        </p:nvSpPr>
        <p:spPr>
          <a:xfrm rot="10800000">
            <a:off x="2975312" y="2135399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F32C6E-A9E9-4E7A-A753-C2430CD7176B}"/>
              </a:ext>
            </a:extLst>
          </p:cNvPr>
          <p:cNvSpPr txBox="1"/>
          <p:nvPr/>
        </p:nvSpPr>
        <p:spPr>
          <a:xfrm>
            <a:off x="3048000" y="217933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3B2E962-8B2E-43CB-BF00-4FB6C624E821}"/>
              </a:ext>
            </a:extLst>
          </p:cNvPr>
          <p:cNvSpPr/>
          <p:nvPr/>
        </p:nvSpPr>
        <p:spPr>
          <a:xfrm rot="10800000">
            <a:off x="2975311" y="4265402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097AED4-E0AC-4C7A-9B87-EC1756DC0231}"/>
              </a:ext>
            </a:extLst>
          </p:cNvPr>
          <p:cNvSpPr txBox="1"/>
          <p:nvPr/>
        </p:nvSpPr>
        <p:spPr>
          <a:xfrm>
            <a:off x="3047999" y="430933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JSX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425F46-2332-40E1-8627-43BE0964C52D}"/>
              </a:ext>
            </a:extLst>
          </p:cNvPr>
          <p:cNvSpPr/>
          <p:nvPr/>
        </p:nvSpPr>
        <p:spPr>
          <a:xfrm>
            <a:off x="3048000" y="4723056"/>
            <a:ext cx="3214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D348430D-4A3A-4C44-AD23-44D0BD684735}"/>
              </a:ext>
            </a:extLst>
          </p:cNvPr>
          <p:cNvSpPr/>
          <p:nvPr/>
        </p:nvSpPr>
        <p:spPr>
          <a:xfrm rot="10800000">
            <a:off x="7553949" y="2091011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8C011D-668F-48DA-B976-8CF916921C4C}"/>
              </a:ext>
            </a:extLst>
          </p:cNvPr>
          <p:cNvSpPr txBox="1"/>
          <p:nvPr/>
        </p:nvSpPr>
        <p:spPr>
          <a:xfrm>
            <a:off x="7626637" y="21349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650479-3816-408C-BDD5-F2B577738DD6}"/>
              </a:ext>
            </a:extLst>
          </p:cNvPr>
          <p:cNvSpPr/>
          <p:nvPr/>
        </p:nvSpPr>
        <p:spPr>
          <a:xfrm rot="10800000">
            <a:off x="7553948" y="4221014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D238331-4603-4C4F-A7DE-BF96477FD181}"/>
              </a:ext>
            </a:extLst>
          </p:cNvPr>
          <p:cNvSpPr txBox="1"/>
          <p:nvPr/>
        </p:nvSpPr>
        <p:spPr>
          <a:xfrm>
            <a:off x="7626636" y="426494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JSX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2A2B4D-E1AD-4319-8C00-7E8EEF3A06E2}"/>
              </a:ext>
            </a:extLst>
          </p:cNvPr>
          <p:cNvSpPr/>
          <p:nvPr/>
        </p:nvSpPr>
        <p:spPr>
          <a:xfrm>
            <a:off x="7626637" y="2555621"/>
            <a:ext cx="35859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display: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'flex’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flexDirection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'column’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width: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'100px’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159191-1FC7-4694-ADA8-58719B059281}"/>
              </a:ext>
            </a:extLst>
          </p:cNvPr>
          <p:cNvSpPr/>
          <p:nvPr/>
        </p:nvSpPr>
        <p:spPr>
          <a:xfrm>
            <a:off x="7626637" y="4635618"/>
            <a:ext cx="2765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3B7405E-9AEC-47CA-9880-C418E2D7AD17}"/>
              </a:ext>
            </a:extLst>
          </p:cNvPr>
          <p:cNvSpPr/>
          <p:nvPr/>
        </p:nvSpPr>
        <p:spPr>
          <a:xfrm>
            <a:off x="6289310" y="3429000"/>
            <a:ext cx="1010702" cy="280425"/>
          </a:xfrm>
          <a:prstGeom prst="righ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CSS-in-JS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B7E5EEC-4C9B-4B11-881D-6609AFFFC5F4}"/>
              </a:ext>
            </a:extLst>
          </p:cNvPr>
          <p:cNvSpPr txBox="1"/>
          <p:nvPr/>
        </p:nvSpPr>
        <p:spPr>
          <a:xfrm>
            <a:off x="2787090" y="2252757"/>
            <a:ext cx="90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CSS-in-JS</a:t>
            </a:r>
            <a:r>
              <a:rPr lang="zh-CN" altLang="en-US" dirty="0">
                <a:solidFill>
                  <a:schemeClr val="bg1"/>
                </a:solidFill>
              </a:rPr>
              <a:t>样式使用的三种方式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B431DE5-F208-44E7-AFAD-99C8A3C562D5}"/>
              </a:ext>
            </a:extLst>
          </p:cNvPr>
          <p:cNvSpPr/>
          <p:nvPr/>
        </p:nvSpPr>
        <p:spPr>
          <a:xfrm rot="10800000">
            <a:off x="2859778" y="2626737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1CDA6E-5544-4FB1-902F-E104D40347FE}"/>
              </a:ext>
            </a:extLst>
          </p:cNvPr>
          <p:cNvSpPr txBox="1"/>
          <p:nvPr/>
        </p:nvSpPr>
        <p:spPr>
          <a:xfrm>
            <a:off x="2932466" y="267067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内联样式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1C52239-BD02-4CEA-BF3F-E3A7543FC1F3}"/>
              </a:ext>
            </a:extLst>
          </p:cNvPr>
          <p:cNvSpPr/>
          <p:nvPr/>
        </p:nvSpPr>
        <p:spPr>
          <a:xfrm rot="10800000">
            <a:off x="2859778" y="3213860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A880737-4AD6-4D15-80C8-00294AFFFA0A}"/>
              </a:ext>
            </a:extLst>
          </p:cNvPr>
          <p:cNvSpPr txBox="1"/>
          <p:nvPr/>
        </p:nvSpPr>
        <p:spPr>
          <a:xfrm>
            <a:off x="2932466" y="325779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内部样式表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98160C2D-8366-4E8D-898D-B3E7911DC33E}"/>
              </a:ext>
            </a:extLst>
          </p:cNvPr>
          <p:cNvSpPr/>
          <p:nvPr/>
        </p:nvSpPr>
        <p:spPr>
          <a:xfrm rot="10800000">
            <a:off x="2859778" y="3800983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C70B59-DF68-4058-888C-8DF5D266C1E7}"/>
              </a:ext>
            </a:extLst>
          </p:cNvPr>
          <p:cNvSpPr txBox="1"/>
          <p:nvPr/>
        </p:nvSpPr>
        <p:spPr>
          <a:xfrm>
            <a:off x="2932466" y="384491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外部样式表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25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08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Import &amp; Export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C30ED0-408A-4493-9442-1B48E3FEC50A}"/>
              </a:ext>
            </a:extLst>
          </p:cNvPr>
          <p:cNvSpPr/>
          <p:nvPr/>
        </p:nvSpPr>
        <p:spPr>
          <a:xfrm>
            <a:off x="2859776" y="177061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A80C46-E387-487B-8CA6-91A3886CFEB1}"/>
              </a:ext>
            </a:extLst>
          </p:cNvPr>
          <p:cNvSpPr/>
          <p:nvPr/>
        </p:nvSpPr>
        <p:spPr>
          <a:xfrm>
            <a:off x="2859776" y="2891149"/>
            <a:ext cx="54585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'./relative/path/to/the/file'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B9FB0B6-8B9A-4F1A-A5A7-9487445BF081}"/>
              </a:ext>
            </a:extLst>
          </p:cNvPr>
          <p:cNvSpPr/>
          <p:nvPr/>
        </p:nvSpPr>
        <p:spPr>
          <a:xfrm rot="10800000">
            <a:off x="2787088" y="1313411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3D9B0B-744F-437A-BFD8-7A7CB75F45A8}"/>
              </a:ext>
            </a:extLst>
          </p:cNvPr>
          <p:cNvSpPr txBox="1"/>
          <p:nvPr/>
        </p:nvSpPr>
        <p:spPr>
          <a:xfrm>
            <a:off x="2859776" y="13573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A400"/>
                </a:solidFill>
                <a:latin typeface="Calibri" panose="020F0502020204030204"/>
                <a:ea typeface="等线" panose="02010600030101010101" pitchFamily="2" charset="-122"/>
              </a:rPr>
              <a:t>Default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export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AC3517-5F96-4461-83DB-B82138D6DC9F}"/>
              </a:ext>
            </a:extLst>
          </p:cNvPr>
          <p:cNvSpPr txBox="1"/>
          <p:nvPr/>
        </p:nvSpPr>
        <p:spPr>
          <a:xfrm>
            <a:off x="2859776" y="252181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A400"/>
                </a:solidFill>
                <a:latin typeface="Calibri" panose="020F0502020204030204"/>
                <a:ea typeface="等线" panose="02010600030101010101" pitchFamily="2" charset="-122"/>
              </a:rPr>
              <a:t>Default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import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791945D-DAC3-4B81-9867-584523AF3665}"/>
              </a:ext>
            </a:extLst>
          </p:cNvPr>
          <p:cNvSpPr/>
          <p:nvPr/>
        </p:nvSpPr>
        <p:spPr>
          <a:xfrm rot="10800000">
            <a:off x="2787088" y="3382977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6FE92D-BAE8-41A8-A25A-D4A4383CCB11}"/>
              </a:ext>
            </a:extLst>
          </p:cNvPr>
          <p:cNvSpPr txBox="1"/>
          <p:nvPr/>
        </p:nvSpPr>
        <p:spPr>
          <a:xfrm>
            <a:off x="2859776" y="342691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4F9CB"/>
                </a:solidFill>
                <a:latin typeface="Calibri" panose="020F0502020204030204"/>
                <a:ea typeface="等线" panose="02010600030101010101" pitchFamily="2" charset="-122"/>
              </a:rPr>
              <a:t>Normal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export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29B4A1-1FC6-419E-A8BC-165A0EFE6ABD}"/>
              </a:ext>
            </a:extLst>
          </p:cNvPr>
          <p:cNvSpPr/>
          <p:nvPr/>
        </p:nvSpPr>
        <p:spPr>
          <a:xfrm>
            <a:off x="2859776" y="384017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{}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5A8BF5-8997-4109-8938-1F114913570A}"/>
              </a:ext>
            </a:extLst>
          </p:cNvPr>
          <p:cNvSpPr txBox="1"/>
          <p:nvPr/>
        </p:nvSpPr>
        <p:spPr>
          <a:xfrm>
            <a:off x="2859776" y="462170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4F9CB"/>
                </a:solidFill>
                <a:latin typeface="Calibri" panose="020F0502020204030204"/>
                <a:ea typeface="等线" panose="02010600030101010101" pitchFamily="2" charset="-122"/>
              </a:rPr>
              <a:t>Normal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import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972D94-D9DD-4F7E-A221-11C9BF45673B}"/>
              </a:ext>
            </a:extLst>
          </p:cNvPr>
          <p:cNvSpPr/>
          <p:nvPr/>
        </p:nvSpPr>
        <p:spPr>
          <a:xfrm>
            <a:off x="2859776" y="4991038"/>
            <a:ext cx="6708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'./relative/path/to/the/file'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51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FFA400"/>
                </a:solidFill>
                <a:latin typeface="Calibri" panose="020F0502020204030204"/>
              </a:rPr>
              <a:t>09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84DAC8-3066-4013-9011-6041A27723E2}"/>
              </a:ext>
            </a:extLst>
          </p:cNvPr>
          <p:cNvSpPr/>
          <p:nvPr/>
        </p:nvSpPr>
        <p:spPr>
          <a:xfrm>
            <a:off x="2787090" y="1314544"/>
            <a:ext cx="90591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 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cloud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"Cloud"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cloud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"Cloud is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cloud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 years old."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Cloud is 24 years old.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2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5" name="Rectangle 3">
            <a:extLst>
              <a:ext uri="{FF2B5EF4-FFF2-40B4-BE49-F238E27FC236}">
                <a16:creationId xmlns:a16="http://schemas.microsoft.com/office/drawing/2014/main" id="{80880DF2-AA4C-4276-B04D-6D112F7777A8}"/>
              </a:ext>
            </a:extLst>
          </p:cNvPr>
          <p:cNvSpPr/>
          <p:nvPr/>
        </p:nvSpPr>
        <p:spPr>
          <a:xfrm rot="10800000">
            <a:off x="2793175" y="3275302"/>
            <a:ext cx="45720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0A9F5C-C805-42F0-8D35-8494BF771F5B}"/>
              </a:ext>
            </a:extLst>
          </p:cNvPr>
          <p:cNvSpPr txBox="1"/>
          <p:nvPr/>
        </p:nvSpPr>
        <p:spPr>
          <a:xfrm>
            <a:off x="2865862" y="3319236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class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只是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Javascript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中的语法糖，它的本质是函数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4DF8684D-F62D-464A-B822-2CC9AFE4021A}"/>
              </a:ext>
            </a:extLst>
          </p:cNvPr>
          <p:cNvSpPr/>
          <p:nvPr/>
        </p:nvSpPr>
        <p:spPr>
          <a:xfrm rot="10800000">
            <a:off x="2799261" y="3827962"/>
            <a:ext cx="45720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D8D75B-7CA7-41D9-AFA2-F59648397025}"/>
              </a:ext>
            </a:extLst>
          </p:cNvPr>
          <p:cNvSpPr txBox="1"/>
          <p:nvPr/>
        </p:nvSpPr>
        <p:spPr>
          <a:xfrm>
            <a:off x="2865862" y="3871896"/>
            <a:ext cx="860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是一个面向对象编程语言，但并非基于类，而是基于原型 </a:t>
            </a:r>
            <a:r>
              <a:rPr lang="en-US" altLang="zh-CN" dirty="0">
                <a:solidFill>
                  <a:schemeClr val="bg1"/>
                </a:solidFill>
              </a:rPr>
              <a:t>(Prototype)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720F99B-719B-4941-9B80-3DEDBD7640ED}"/>
              </a:ext>
            </a:extLst>
          </p:cNvPr>
          <p:cNvSpPr/>
          <p:nvPr/>
        </p:nvSpPr>
        <p:spPr>
          <a:xfrm rot="10800000">
            <a:off x="2787090" y="2272474"/>
            <a:ext cx="45720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A5E5D4-7124-4D03-9FAE-2935DDE88F35}"/>
              </a:ext>
            </a:extLst>
          </p:cNvPr>
          <p:cNvSpPr txBox="1"/>
          <p:nvPr/>
        </p:nvSpPr>
        <p:spPr>
          <a:xfrm>
            <a:off x="2859777" y="2316408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类定义的语法与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非常相似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573C7B-A862-4A9D-AB9C-B4446382121E}"/>
              </a:ext>
            </a:extLst>
          </p:cNvPr>
          <p:cNvSpPr txBox="1"/>
          <p:nvPr/>
        </p:nvSpPr>
        <p:spPr>
          <a:xfrm>
            <a:off x="2865862" y="2817822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但是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19941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Props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圆柱体 4">
            <a:extLst>
              <a:ext uri="{FF2B5EF4-FFF2-40B4-BE49-F238E27FC236}">
                <a16:creationId xmlns:a16="http://schemas.microsoft.com/office/drawing/2014/main" id="{E19197B5-49E2-4FC0-8A7F-D820BAD6103E}"/>
              </a:ext>
            </a:extLst>
          </p:cNvPr>
          <p:cNvSpPr/>
          <p:nvPr/>
        </p:nvSpPr>
        <p:spPr>
          <a:xfrm>
            <a:off x="4225771" y="1953087"/>
            <a:ext cx="1225118" cy="914400"/>
          </a:xfrm>
          <a:prstGeom prst="can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469099FA-267B-48BF-BD0C-C65049845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2400" y="1912346"/>
            <a:ext cx="914400" cy="914400"/>
          </a:xfrm>
          <a:prstGeom prst="rect">
            <a:avLst/>
          </a:prstGeom>
        </p:spPr>
      </p:pic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3BE1FD0B-B715-488F-AFC0-6F6282FDB811}"/>
              </a:ext>
            </a:extLst>
          </p:cNvPr>
          <p:cNvSpPr/>
          <p:nvPr/>
        </p:nvSpPr>
        <p:spPr>
          <a:xfrm rot="16200000">
            <a:off x="6395449" y="-79764"/>
            <a:ext cx="585926" cy="3025459"/>
          </a:xfrm>
          <a:prstGeom prst="curvedLeftArrow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9CE5C9-951E-4025-83DD-50C277B095C1}"/>
              </a:ext>
            </a:extLst>
          </p:cNvPr>
          <p:cNvSpPr txBox="1"/>
          <p:nvPr/>
        </p:nvSpPr>
        <p:spPr>
          <a:xfrm>
            <a:off x="4482335" y="2867487"/>
            <a:ext cx="7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3667C0-C0B8-4F1F-87AA-23CFF928185A}"/>
              </a:ext>
            </a:extLst>
          </p:cNvPr>
          <p:cNvSpPr txBox="1"/>
          <p:nvPr/>
        </p:nvSpPr>
        <p:spPr>
          <a:xfrm>
            <a:off x="8034675" y="28215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2F4C57-4D95-4E81-8310-5EAEEC4E30F2}"/>
              </a:ext>
            </a:extLst>
          </p:cNvPr>
          <p:cNvSpPr txBox="1"/>
          <p:nvPr/>
        </p:nvSpPr>
        <p:spPr>
          <a:xfrm>
            <a:off x="6134414" y="7706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提供数据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A985C0-D182-433A-A95E-4877E9D7F70A}"/>
              </a:ext>
            </a:extLst>
          </p:cNvPr>
          <p:cNvSpPr/>
          <p:nvPr/>
        </p:nvSpPr>
        <p:spPr>
          <a:xfrm>
            <a:off x="3106079" y="3776773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"Signup"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08DBD0-0C45-4721-BCF3-FE8A0A5EDC54}"/>
              </a:ext>
            </a:extLst>
          </p:cNvPr>
          <p:cNvSpPr/>
          <p:nvPr/>
        </p:nvSpPr>
        <p:spPr>
          <a:xfrm>
            <a:off x="7090299" y="3780536"/>
            <a:ext cx="31930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label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"Signup"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width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 Do something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4F179CD7-54CD-4DB7-8B6E-4CA7284B6487}"/>
              </a:ext>
            </a:extLst>
          </p:cNvPr>
          <p:cNvSpPr/>
          <p:nvPr/>
        </p:nvSpPr>
        <p:spPr>
          <a:xfrm>
            <a:off x="3106079" y="4345502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B9DBA605-C169-4963-B091-3B1BA7BF3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1450" y="4427252"/>
            <a:ext cx="457200" cy="4572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2801AB6-4ABE-48FA-8983-3320FE91F0BA}"/>
              </a:ext>
            </a:extLst>
          </p:cNvPr>
          <p:cNvSpPr txBox="1"/>
          <p:nvPr/>
        </p:nvSpPr>
        <p:spPr>
          <a:xfrm>
            <a:off x="3708650" y="44711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A189EA-25AC-42D4-A36E-DBDD09B237BF}"/>
              </a:ext>
            </a:extLst>
          </p:cNvPr>
          <p:cNvSpPr txBox="1"/>
          <p:nvPr/>
        </p:nvSpPr>
        <p:spPr>
          <a:xfrm>
            <a:off x="3251450" y="5003866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只有一个属性时，写在一行，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当有多个属性时，分多行书写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9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E17079"/>
                </a:solidFill>
                <a:latin typeface="Calibri" panose="020F0502020204030204"/>
              </a:rPr>
              <a:t>11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解构赋值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3BC130-FF82-4CFF-892E-3BF33DD3E1A3}"/>
              </a:ext>
            </a:extLst>
          </p:cNvPr>
          <p:cNvSpPr txBox="1"/>
          <p:nvPr/>
        </p:nvSpPr>
        <p:spPr>
          <a:xfrm>
            <a:off x="2787090" y="15875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将值从对象中提取出来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ACAE0A-BD19-4018-94E7-58992805D3B9}"/>
              </a:ext>
            </a:extLst>
          </p:cNvPr>
          <p:cNvSpPr/>
          <p:nvPr/>
        </p:nvSpPr>
        <p:spPr>
          <a:xfrm>
            <a:off x="2787090" y="204923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a1: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a2: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Apple 13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E689FF-E821-47FF-8F44-00D69C17890A}"/>
              </a:ext>
            </a:extLst>
          </p:cNvPr>
          <p:cNvSpPr txBox="1"/>
          <p:nvPr/>
        </p:nvSpPr>
        <p:spPr>
          <a:xfrm>
            <a:off x="2787090" y="40805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将值从数组中提取出来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551A02-4E71-428E-BF3A-C34307D2CFF4}"/>
              </a:ext>
            </a:extLst>
          </p:cNvPr>
          <p:cNvSpPr/>
          <p:nvPr/>
        </p:nvSpPr>
        <p:spPr>
          <a:xfrm>
            <a:off x="2787090" y="454222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];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[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] 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Apple 13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FEE886F3-DFE2-4A32-90EC-53C798FDA4D2}"/>
              </a:ext>
            </a:extLst>
          </p:cNvPr>
          <p:cNvSpPr/>
          <p:nvPr/>
        </p:nvSpPr>
        <p:spPr>
          <a:xfrm>
            <a:off x="8810105" y="1593857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C7F12C-738B-439C-AB32-F47D168D0741}"/>
              </a:ext>
            </a:extLst>
          </p:cNvPr>
          <p:cNvSpPr txBox="1"/>
          <p:nvPr/>
        </p:nvSpPr>
        <p:spPr>
          <a:xfrm>
            <a:off x="9412676" y="17195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小知识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351BD5-9CF8-4ADE-ADF4-8558D44D9568}"/>
              </a:ext>
            </a:extLst>
          </p:cNvPr>
          <p:cNvSpPr txBox="1"/>
          <p:nvPr/>
        </p:nvSpPr>
        <p:spPr>
          <a:xfrm>
            <a:off x="8955476" y="2252221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解构赋值可以嵌套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可以处理对象、数组混合的结构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BF42CF8B-3616-4361-9398-CEB361E58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5476" y="16756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2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E17079"/>
                </a:solidFill>
                <a:latin typeface="Calibri" panose="020F0502020204030204"/>
              </a:rPr>
              <a:t>11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解构赋值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187BCD99-EDA0-48F6-AAFA-962C5CCE1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6120" y="850517"/>
            <a:ext cx="914400" cy="914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412BC24-C561-4FCB-B653-E276D4B6CA39}"/>
              </a:ext>
            </a:extLst>
          </p:cNvPr>
          <p:cNvSpPr txBox="1"/>
          <p:nvPr/>
        </p:nvSpPr>
        <p:spPr>
          <a:xfrm>
            <a:off x="3690520" y="1123051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思考：执行下列语句之后，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b1, b2, b3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的值各为多少？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D90F8D-428F-4EDB-9AED-1B6EDA6B1A27}"/>
              </a:ext>
            </a:extLst>
          </p:cNvPr>
          <p:cNvSpPr/>
          <p:nvPr/>
        </p:nvSpPr>
        <p:spPr>
          <a:xfrm>
            <a:off x="2787090" y="2037451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a1: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b1: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"Orange"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b2: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"Lemon"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a2: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a3: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[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"Tomato"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b1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b2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[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E829B035-CB39-4FB5-931E-2CF8172DBDAB}"/>
              </a:ext>
            </a:extLst>
          </p:cNvPr>
          <p:cNvSpPr/>
          <p:nvPr/>
        </p:nvSpPr>
        <p:spPr>
          <a:xfrm>
            <a:off x="7245816" y="4264271"/>
            <a:ext cx="3036163" cy="1697918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027128-6046-4486-97E6-E63F1C5D858A}"/>
              </a:ext>
            </a:extLst>
          </p:cNvPr>
          <p:cNvSpPr txBox="1"/>
          <p:nvPr/>
        </p:nvSpPr>
        <p:spPr>
          <a:xfrm>
            <a:off x="7848387" y="43899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答案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1D4BB6C1-1BC9-482E-AD19-DBDC0D9BC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1187" y="4364853"/>
            <a:ext cx="457200" cy="457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D4E3979-879B-4ADB-8E6A-EDDDD6F0272D}"/>
              </a:ext>
            </a:extLst>
          </p:cNvPr>
          <p:cNvSpPr/>
          <p:nvPr/>
        </p:nvSpPr>
        <p:spPr>
          <a:xfrm>
            <a:off x="7391187" y="4884971"/>
            <a:ext cx="19444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"Orange"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"Lemon"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"Tomato"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5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圆柱体 4">
            <a:extLst>
              <a:ext uri="{FF2B5EF4-FFF2-40B4-BE49-F238E27FC236}">
                <a16:creationId xmlns:a16="http://schemas.microsoft.com/office/drawing/2014/main" id="{E19197B5-49E2-4FC0-8A7F-D820BAD6103E}"/>
              </a:ext>
            </a:extLst>
          </p:cNvPr>
          <p:cNvSpPr/>
          <p:nvPr/>
        </p:nvSpPr>
        <p:spPr>
          <a:xfrm>
            <a:off x="3253284" y="2767898"/>
            <a:ext cx="1225118" cy="914400"/>
          </a:xfrm>
          <a:prstGeom prst="can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469099FA-267B-48BF-BD0C-C65049845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9913" y="2727157"/>
            <a:ext cx="914400" cy="914400"/>
          </a:xfrm>
          <a:prstGeom prst="rect">
            <a:avLst/>
          </a:prstGeom>
        </p:spPr>
      </p:pic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3BE1FD0B-B715-488F-AFC0-6F6282FDB811}"/>
              </a:ext>
            </a:extLst>
          </p:cNvPr>
          <p:cNvSpPr/>
          <p:nvPr/>
        </p:nvSpPr>
        <p:spPr>
          <a:xfrm rot="16200000">
            <a:off x="5422962" y="735047"/>
            <a:ext cx="585926" cy="3025459"/>
          </a:xfrm>
          <a:prstGeom prst="curvedLeftArrow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9CE5C9-951E-4025-83DD-50C277B095C1}"/>
              </a:ext>
            </a:extLst>
          </p:cNvPr>
          <p:cNvSpPr txBox="1"/>
          <p:nvPr/>
        </p:nvSpPr>
        <p:spPr>
          <a:xfrm>
            <a:off x="3509848" y="3682298"/>
            <a:ext cx="7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3667C0-C0B8-4F1F-87AA-23CFF928185A}"/>
              </a:ext>
            </a:extLst>
          </p:cNvPr>
          <p:cNvSpPr txBox="1"/>
          <p:nvPr/>
        </p:nvSpPr>
        <p:spPr>
          <a:xfrm>
            <a:off x="7062188" y="36363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2F4C57-4D95-4E81-8310-5EAEEC4E30F2}"/>
              </a:ext>
            </a:extLst>
          </p:cNvPr>
          <p:cNvSpPr txBox="1"/>
          <p:nvPr/>
        </p:nvSpPr>
        <p:spPr>
          <a:xfrm>
            <a:off x="5161927" y="15854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提供数据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3F847C2D-8F06-42D0-BF93-550CA1BDC2A3}"/>
              </a:ext>
            </a:extLst>
          </p:cNvPr>
          <p:cNvSpPr/>
          <p:nvPr/>
        </p:nvSpPr>
        <p:spPr>
          <a:xfrm>
            <a:off x="10035824" y="2721926"/>
            <a:ext cx="1225118" cy="914400"/>
          </a:xfrm>
          <a:prstGeom prst="can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863333-5DEC-4F65-8B20-F2810AA1A074}"/>
              </a:ext>
            </a:extLst>
          </p:cNvPr>
          <p:cNvSpPr txBox="1"/>
          <p:nvPr/>
        </p:nvSpPr>
        <p:spPr>
          <a:xfrm>
            <a:off x="10316914" y="3636326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</a:t>
            </a:r>
          </a:p>
        </p:txBody>
      </p:sp>
      <p:sp>
        <p:nvSpPr>
          <p:cNvPr id="22" name="箭头: 右弧形 21">
            <a:extLst>
              <a:ext uri="{FF2B5EF4-FFF2-40B4-BE49-F238E27FC236}">
                <a16:creationId xmlns:a16="http://schemas.microsoft.com/office/drawing/2014/main" id="{587A33F9-5D5D-4B03-8946-E6B10A687DA8}"/>
              </a:ext>
            </a:extLst>
          </p:cNvPr>
          <p:cNvSpPr/>
          <p:nvPr/>
        </p:nvSpPr>
        <p:spPr>
          <a:xfrm rot="5400000" flipH="1">
            <a:off x="8448421" y="732432"/>
            <a:ext cx="585926" cy="3025459"/>
          </a:xfrm>
          <a:prstGeom prst="curvedLeftArrow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85D680-9B8D-459B-A5AB-0950CF8213B1}"/>
              </a:ext>
            </a:extLst>
          </p:cNvPr>
          <p:cNvSpPr txBox="1"/>
          <p:nvPr/>
        </p:nvSpPr>
        <p:spPr>
          <a:xfrm flipH="1">
            <a:off x="8187386" y="15828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提供数据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560BF6F-D02C-449B-86E8-FB29FEBF9677}"/>
              </a:ext>
            </a:extLst>
          </p:cNvPr>
          <p:cNvCxnSpPr>
            <a:cxnSpLocks/>
          </p:cNvCxnSpPr>
          <p:nvPr/>
        </p:nvCxnSpPr>
        <p:spPr>
          <a:xfrm>
            <a:off x="5679883" y="2538125"/>
            <a:ext cx="0" cy="2201636"/>
          </a:xfrm>
          <a:prstGeom prst="line">
            <a:avLst/>
          </a:prstGeom>
          <a:ln w="19050">
            <a:solidFill>
              <a:srgbClr val="24F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8AA7DE-1558-4B94-85AA-8C9C568F1916}"/>
              </a:ext>
            </a:extLst>
          </p:cNvPr>
          <p:cNvSpPr txBox="1"/>
          <p:nvPr/>
        </p:nvSpPr>
        <p:spPr>
          <a:xfrm>
            <a:off x="5033552" y="4370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外部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A2EEBC-D34B-418D-ADDA-44D99AFE4E2E}"/>
              </a:ext>
            </a:extLst>
          </p:cNvPr>
          <p:cNvSpPr txBox="1"/>
          <p:nvPr/>
        </p:nvSpPr>
        <p:spPr>
          <a:xfrm>
            <a:off x="5679883" y="4370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内部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69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EEE6A6-5394-4B7B-B3E8-D1F6BF9C9CBC}"/>
              </a:ext>
            </a:extLst>
          </p:cNvPr>
          <p:cNvSpPr/>
          <p:nvPr/>
        </p:nvSpPr>
        <p:spPr>
          <a:xfrm>
            <a:off x="2859778" y="1862890"/>
            <a:ext cx="8324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width: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height: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DEA5E47-453B-445D-83DA-8294DBC53617}"/>
              </a:ext>
            </a:extLst>
          </p:cNvPr>
          <p:cNvSpPr/>
          <p:nvPr/>
        </p:nvSpPr>
        <p:spPr>
          <a:xfrm rot="10800000">
            <a:off x="2787090" y="1405689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538908-F434-4EA2-8C36-E749D594EB40}"/>
              </a:ext>
            </a:extLst>
          </p:cNvPr>
          <p:cNvSpPr txBox="1"/>
          <p:nvPr/>
        </p:nvSpPr>
        <p:spPr>
          <a:xfrm>
            <a:off x="2859778" y="144962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E760C61D-146E-4E03-954A-548FB37CB4DA}"/>
              </a:ext>
            </a:extLst>
          </p:cNvPr>
          <p:cNvSpPr/>
          <p:nvPr/>
        </p:nvSpPr>
        <p:spPr>
          <a:xfrm rot="10800000">
            <a:off x="2787090" y="2447666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1CB4341-CC9D-46C2-9AD4-5F033A55D562}"/>
              </a:ext>
            </a:extLst>
          </p:cNvPr>
          <p:cNvSpPr txBox="1"/>
          <p:nvPr/>
        </p:nvSpPr>
        <p:spPr>
          <a:xfrm>
            <a:off x="2859778" y="2491600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的改变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BFFB5C-06F9-4894-990E-97D28E3DE4F6}"/>
              </a:ext>
            </a:extLst>
          </p:cNvPr>
          <p:cNvSpPr/>
          <p:nvPr/>
        </p:nvSpPr>
        <p:spPr>
          <a:xfrm>
            <a:off x="2859777" y="2904867"/>
            <a:ext cx="83242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style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width: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height: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  width: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  height: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4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962571A1-6B90-4AFB-9316-2B3ACA30F680}"/>
              </a:ext>
            </a:extLst>
          </p:cNvPr>
          <p:cNvSpPr txBox="1">
            <a:spLocks/>
          </p:cNvSpPr>
          <p:nvPr/>
        </p:nvSpPr>
        <p:spPr>
          <a:xfrm>
            <a:off x="5170977" y="2256414"/>
            <a:ext cx="2556347" cy="424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第一个</a:t>
            </a:r>
            <a:r>
              <a:rPr lang="en-US" altLang="zh-CN" dirty="0">
                <a:solidFill>
                  <a:schemeClr val="bg1"/>
                </a:solidFill>
              </a:rPr>
              <a:t>ReactJS</a:t>
            </a:r>
            <a:r>
              <a:rPr lang="zh-CN" altLang="en-US" dirty="0">
                <a:solidFill>
                  <a:schemeClr val="bg1"/>
                </a:solidFill>
              </a:rPr>
              <a:t>程序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FD54ED1-5C7D-46C5-B066-C1FBB59C20C5}"/>
              </a:ext>
            </a:extLst>
          </p:cNvPr>
          <p:cNvSpPr/>
          <p:nvPr/>
        </p:nvSpPr>
        <p:spPr>
          <a:xfrm rot="10800000">
            <a:off x="3858496" y="3950648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4A3D95-44D9-4E3F-BA21-E1EFCE0BB877}"/>
              </a:ext>
            </a:extLst>
          </p:cNvPr>
          <p:cNvSpPr txBox="1"/>
          <p:nvPr/>
        </p:nvSpPr>
        <p:spPr>
          <a:xfrm>
            <a:off x="3931184" y="399458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运行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ReactJS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项目：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npm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start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D09FA90-3B66-435C-8966-4831A1DBD845}"/>
              </a:ext>
            </a:extLst>
          </p:cNvPr>
          <p:cNvSpPr/>
          <p:nvPr/>
        </p:nvSpPr>
        <p:spPr>
          <a:xfrm rot="10800000">
            <a:off x="3858496" y="3432894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DD3538-2547-4389-9E95-60B30735FDE4}"/>
              </a:ext>
            </a:extLst>
          </p:cNvPr>
          <p:cNvSpPr txBox="1"/>
          <p:nvPr/>
        </p:nvSpPr>
        <p:spPr>
          <a:xfrm>
            <a:off x="3931184" y="347682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创建</a:t>
            </a:r>
            <a:r>
              <a:rPr lang="en-US" altLang="zh-CN" dirty="0">
                <a:solidFill>
                  <a:schemeClr val="bg1"/>
                </a:solidFill>
              </a:rPr>
              <a:t>ReactJS</a:t>
            </a:r>
            <a:r>
              <a:rPr lang="zh-CN" altLang="en-US" dirty="0">
                <a:solidFill>
                  <a:schemeClr val="bg1"/>
                </a:solidFill>
              </a:rPr>
              <a:t>项目：</a:t>
            </a:r>
            <a:r>
              <a:rPr lang="en-US" dirty="0" err="1">
                <a:solidFill>
                  <a:schemeClr val="bg1"/>
                </a:solidFill>
              </a:rPr>
              <a:t>npx</a:t>
            </a:r>
            <a:r>
              <a:rPr lang="en-US" dirty="0">
                <a:solidFill>
                  <a:schemeClr val="bg1"/>
                </a:solidFill>
              </a:rPr>
              <a:t> create-react-app my-app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BC0FC1-876D-4712-83D6-2E640B05C2E6}"/>
              </a:ext>
            </a:extLst>
          </p:cNvPr>
          <p:cNvSpPr txBox="1"/>
          <p:nvPr/>
        </p:nvSpPr>
        <p:spPr>
          <a:xfrm>
            <a:off x="4207252" y="187912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D64E31"/>
                </a:solidFill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495930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1DEA5E47-453B-445D-83DA-8294DBC53617}"/>
              </a:ext>
            </a:extLst>
          </p:cNvPr>
          <p:cNvSpPr/>
          <p:nvPr/>
        </p:nvSpPr>
        <p:spPr>
          <a:xfrm rot="10800000">
            <a:off x="2787089" y="828641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538908-F434-4EA2-8C36-E749D594EB40}"/>
              </a:ext>
            </a:extLst>
          </p:cNvPr>
          <p:cNvSpPr txBox="1"/>
          <p:nvPr/>
        </p:nvSpPr>
        <p:spPr>
          <a:xfrm>
            <a:off x="2859777" y="87257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的初始化（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FD0787B-FA51-484B-A8D0-29F2841C8430}"/>
              </a:ext>
            </a:extLst>
          </p:cNvPr>
          <p:cNvSpPr/>
          <p:nvPr/>
        </p:nvSpPr>
        <p:spPr>
          <a:xfrm rot="10800000">
            <a:off x="2787089" y="3840388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B9592C-D7E3-4B6F-9884-7FC45A00CBA8}"/>
              </a:ext>
            </a:extLst>
          </p:cNvPr>
          <p:cNvSpPr txBox="1"/>
          <p:nvPr/>
        </p:nvSpPr>
        <p:spPr>
          <a:xfrm>
            <a:off x="2859777" y="388432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的初始化（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D37B24-104B-4CFB-A662-C51315E5C5A5}"/>
              </a:ext>
            </a:extLst>
          </p:cNvPr>
          <p:cNvSpPr/>
          <p:nvPr/>
        </p:nvSpPr>
        <p:spPr>
          <a:xfrm>
            <a:off x="2859777" y="128584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super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  hovered: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17633C-56A9-4800-AD09-5265B392B798}"/>
              </a:ext>
            </a:extLst>
          </p:cNvPr>
          <p:cNvSpPr/>
          <p:nvPr/>
        </p:nvSpPr>
        <p:spPr>
          <a:xfrm>
            <a:off x="2859777" y="430040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hovered: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75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Calibri" panose="020F0502020204030204"/>
              </a:rPr>
              <a:t>13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箭头函数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(Arrow Function)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3763D8-4A64-4597-B214-55A14B967B67}"/>
              </a:ext>
            </a:extLst>
          </p:cNvPr>
          <p:cNvSpPr txBox="1"/>
          <p:nvPr/>
        </p:nvSpPr>
        <p:spPr>
          <a:xfrm>
            <a:off x="2787090" y="1487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箭头函数是匿名函数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43BB68-6969-4B2F-8FCD-55CFF6A6A80E}"/>
              </a:ext>
            </a:extLst>
          </p:cNvPr>
          <p:cNvSpPr txBox="1"/>
          <p:nvPr/>
        </p:nvSpPr>
        <p:spPr>
          <a:xfrm>
            <a:off x="2787090" y="38663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箭头函数可以非常简洁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EA4015-FFA9-4142-ABFA-7DC3E70C6FC7}"/>
              </a:ext>
            </a:extLst>
          </p:cNvPr>
          <p:cNvSpPr/>
          <p:nvPr/>
        </p:nvSpPr>
        <p:spPr>
          <a:xfrm>
            <a:off x="2787090" y="18572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25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106A74-4B5F-483B-A50E-566EBF75DD91}"/>
              </a:ext>
            </a:extLst>
          </p:cNvPr>
          <p:cNvSpPr/>
          <p:nvPr/>
        </p:nvSpPr>
        <p:spPr>
          <a:xfrm>
            <a:off x="2787090" y="42467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25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展开运算符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(Spread Operator)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DA0488-E877-4362-9D37-57A6ED39F020}"/>
              </a:ext>
            </a:extLst>
          </p:cNvPr>
          <p:cNvSpPr/>
          <p:nvPr/>
        </p:nvSpPr>
        <p:spPr>
          <a:xfrm>
            <a:off x="2859778" y="203060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(...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return -&gt; 11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F229CE-1CBA-4FDE-A9B8-025C0AE547A2}"/>
              </a:ext>
            </a:extLst>
          </p:cNvPr>
          <p:cNvSpPr txBox="1"/>
          <p:nvPr/>
        </p:nvSpPr>
        <p:spPr>
          <a:xfrm>
            <a:off x="2859778" y="39038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另一个例子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FCE66F-9DB6-4843-8267-E10ED42D3EC6}"/>
              </a:ext>
            </a:extLst>
          </p:cNvPr>
          <p:cNvSpPr/>
          <p:nvPr/>
        </p:nvSpPr>
        <p:spPr>
          <a:xfrm>
            <a:off x="2859778" y="42731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[...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...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c -&gt; [1, 2, 3, 4]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4E6FCA1-919D-49D3-8CD6-A5C903FA85FB}"/>
              </a:ext>
            </a:extLst>
          </p:cNvPr>
          <p:cNvSpPr/>
          <p:nvPr/>
        </p:nvSpPr>
        <p:spPr>
          <a:xfrm rot="10800000">
            <a:off x="2787090" y="1573404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8A5D5F-2C23-4D44-9E62-5E7FBE59EDD1}"/>
              </a:ext>
            </a:extLst>
          </p:cNvPr>
          <p:cNvSpPr txBox="1"/>
          <p:nvPr/>
        </p:nvSpPr>
        <p:spPr>
          <a:xfrm>
            <a:off x="2859778" y="161733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展开运算符会将数组或者对象原地展开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760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展开运算符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(Spread Operator)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031684-191E-48A6-ADC2-695127F10899}"/>
              </a:ext>
            </a:extLst>
          </p:cNvPr>
          <p:cNvSpPr/>
          <p:nvPr/>
        </p:nvSpPr>
        <p:spPr>
          <a:xfrm>
            <a:off x="2787091" y="265746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v1: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v2: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v3: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v4: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{...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...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c -&gt; { v1: 1, v2: 2, v3: 3, v4: 4 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0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三元运算符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(Ternary Operator)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B031EB8-4018-4462-8DC5-71100923F28C}"/>
              </a:ext>
            </a:extLst>
          </p:cNvPr>
          <p:cNvSpPr/>
          <p:nvPr/>
        </p:nvSpPr>
        <p:spPr>
          <a:xfrm>
            <a:off x="2859778" y="256315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600" dirty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dirty="0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600" dirty="0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da-DK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? </a:t>
            </a:r>
            <a:r>
              <a:rPr lang="da-DK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da-DK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da-DK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7F6D801-71F4-41F3-91F7-3004BE0A5FF5}"/>
              </a:ext>
            </a:extLst>
          </p:cNvPr>
          <p:cNvSpPr/>
          <p:nvPr/>
        </p:nvSpPr>
        <p:spPr>
          <a:xfrm rot="10800000">
            <a:off x="2787090" y="2092411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F45509-A552-4743-973A-DD634F512007}"/>
              </a:ext>
            </a:extLst>
          </p:cNvPr>
          <p:cNvSpPr txBox="1"/>
          <p:nvPr/>
        </p:nvSpPr>
        <p:spPr>
          <a:xfrm>
            <a:off x="2859778" y="21363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三元运算符是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的简化版本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085FED-8BBD-4C53-BC02-00DCF99BC2D3}"/>
              </a:ext>
            </a:extLst>
          </p:cNvPr>
          <p:cNvSpPr txBox="1"/>
          <p:nvPr/>
        </p:nvSpPr>
        <p:spPr>
          <a:xfrm>
            <a:off x="2859778" y="330181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另一个例子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EF57C2-5A19-450F-9DFD-3925033CE994}"/>
              </a:ext>
            </a:extLst>
          </p:cNvPr>
          <p:cNvSpPr/>
          <p:nvPr/>
        </p:nvSpPr>
        <p:spPr>
          <a:xfrm>
            <a:off x="2859777" y="3671150"/>
            <a:ext cx="7793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style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{...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opacity: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hovered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?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onMouseEnter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82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D64E31"/>
                </a:solidFill>
                <a:latin typeface="Calibri" panose="020F0502020204030204"/>
              </a:rPr>
              <a:t>16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Flexbox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75548031-5489-4E03-9B07-C3173D183E40}"/>
              </a:ext>
            </a:extLst>
          </p:cNvPr>
          <p:cNvSpPr/>
          <p:nvPr/>
        </p:nvSpPr>
        <p:spPr>
          <a:xfrm rot="10800000">
            <a:off x="2787090" y="1660511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42D7442-8C36-49A8-8210-C789E5842316}"/>
              </a:ext>
            </a:extLst>
          </p:cNvPr>
          <p:cNvSpPr txBox="1"/>
          <p:nvPr/>
        </p:nvSpPr>
        <p:spPr>
          <a:xfrm>
            <a:off x="2859778" y="17044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布局发展路线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A5E0AE-3028-4B42-B032-436ADAC246E0}"/>
              </a:ext>
            </a:extLst>
          </p:cNvPr>
          <p:cNvSpPr txBox="1"/>
          <p:nvPr/>
        </p:nvSpPr>
        <p:spPr>
          <a:xfrm>
            <a:off x="2859777" y="2166110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&lt;table&gt;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的布局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=&gt;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float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的布局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=&gt;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bootstrap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=&gt; Flexbox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D23227B4-05A7-4181-BFEF-EA6689D6A832}"/>
              </a:ext>
            </a:extLst>
          </p:cNvPr>
          <p:cNvSpPr/>
          <p:nvPr/>
        </p:nvSpPr>
        <p:spPr>
          <a:xfrm rot="10800000">
            <a:off x="2787090" y="3547598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FED6CF2-F816-4E3E-AFB1-28450661EF3B}"/>
              </a:ext>
            </a:extLst>
          </p:cNvPr>
          <p:cNvSpPr txBox="1"/>
          <p:nvPr/>
        </p:nvSpPr>
        <p:spPr>
          <a:xfrm>
            <a:off x="2859778" y="359153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布局的基本元素：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&lt;div&gt;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765707A3-CDFD-401A-81EB-61FB9BE805E3}"/>
              </a:ext>
            </a:extLst>
          </p:cNvPr>
          <p:cNvSpPr/>
          <p:nvPr/>
        </p:nvSpPr>
        <p:spPr>
          <a:xfrm rot="10800000">
            <a:off x="2787090" y="2626021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24CEEA-82C0-4C43-A887-AE48A44AF88F}"/>
              </a:ext>
            </a:extLst>
          </p:cNvPr>
          <p:cNvSpPr txBox="1"/>
          <p:nvPr/>
        </p:nvSpPr>
        <p:spPr>
          <a:xfrm>
            <a:off x="2859778" y="266995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hlinkClick r:id="rId4"/>
              </a:rPr>
              <a:t>A Complete Guide to Flexbox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937DE34-D22B-4681-B66B-85937883A8EE}"/>
              </a:ext>
            </a:extLst>
          </p:cNvPr>
          <p:cNvSpPr txBox="1"/>
          <p:nvPr/>
        </p:nvSpPr>
        <p:spPr>
          <a:xfrm>
            <a:off x="2859778" y="3188416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了解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Flexbox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，一篇足矣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186699DD-EB7B-4E0D-8FA3-1799BD9AFEA0}"/>
              </a:ext>
            </a:extLst>
          </p:cNvPr>
          <p:cNvSpPr/>
          <p:nvPr/>
        </p:nvSpPr>
        <p:spPr>
          <a:xfrm rot="10800000">
            <a:off x="2787090" y="4097161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E147303-121E-4BAA-B490-4F3F60705C61}"/>
              </a:ext>
            </a:extLst>
          </p:cNvPr>
          <p:cNvSpPr txBox="1"/>
          <p:nvPr/>
        </p:nvSpPr>
        <p:spPr>
          <a:xfrm>
            <a:off x="2859778" y="414109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着眼点：是二维的双轴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CFB6E3BE-0408-4F19-97DB-F7706E0C9DA0}"/>
              </a:ext>
            </a:extLst>
          </p:cNvPr>
          <p:cNvSpPr/>
          <p:nvPr/>
        </p:nvSpPr>
        <p:spPr>
          <a:xfrm rot="10800000">
            <a:off x="2787090" y="4663232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26DF5AD-9960-4C4D-A873-E9B2BC71A655}"/>
              </a:ext>
            </a:extLst>
          </p:cNvPr>
          <p:cNvSpPr txBox="1"/>
          <p:nvPr/>
        </p:nvSpPr>
        <p:spPr>
          <a:xfrm>
            <a:off x="2859778" y="470716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方法论：页面的层层切分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565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Calibri" panose="020F0502020204030204"/>
              </a:rPr>
              <a:t>17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Promise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C3FA245-9688-4309-B4FE-E7E39E2887D7}"/>
              </a:ext>
            </a:extLst>
          </p:cNvPr>
          <p:cNvSpPr txBox="1"/>
          <p:nvPr/>
        </p:nvSpPr>
        <p:spPr>
          <a:xfrm>
            <a:off x="2787090" y="2592435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是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Javascript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中的一种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异步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解决方案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430774-B80A-4A66-99D4-98A4048AF081}"/>
              </a:ext>
            </a:extLst>
          </p:cNvPr>
          <p:cNvSpPr txBox="1"/>
          <p:nvPr/>
        </p:nvSpPr>
        <p:spPr>
          <a:xfrm>
            <a:off x="2787090" y="3112648"/>
            <a:ext cx="8814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想象要做这样一件事情：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等待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1000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毫秒</a:t>
            </a:r>
            <a:endParaRPr lang="en-US" altLang="zh-CN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生成一个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(0, 1)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之间的随机数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如果随机数小于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0.5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，打印出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”resolve”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，否则打印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”reject”</a:t>
            </a:r>
          </a:p>
        </p:txBody>
      </p:sp>
    </p:spTree>
    <p:extLst>
      <p:ext uri="{BB962C8B-B14F-4D97-AF65-F5344CB8AC3E}">
        <p14:creationId xmlns:p14="http://schemas.microsoft.com/office/powerpoint/2010/main" val="581085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Calibri" panose="020F0502020204030204"/>
              </a:rPr>
              <a:t>17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F3591C-4487-4C0B-9BFB-02DC3CF642C0}"/>
              </a:ext>
            </a:extLst>
          </p:cNvPr>
          <p:cNvSpPr txBox="1"/>
          <p:nvPr/>
        </p:nvSpPr>
        <p:spPr>
          <a:xfrm>
            <a:off x="2787090" y="2090172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不使用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Promise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实现：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EA40C3-C19A-477D-8B65-4BEA3248A110}"/>
              </a:ext>
            </a:extLst>
          </p:cNvPr>
          <p:cNvSpPr/>
          <p:nvPr/>
        </p:nvSpPr>
        <p:spPr>
          <a:xfrm>
            <a:off x="2787090" y="2595914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"resolve: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"reject: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74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Calibri" panose="020F0502020204030204"/>
              </a:rPr>
              <a:t>17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F3591C-4487-4C0B-9BFB-02DC3CF642C0}"/>
              </a:ext>
            </a:extLst>
          </p:cNvPr>
          <p:cNvSpPr txBox="1"/>
          <p:nvPr/>
        </p:nvSpPr>
        <p:spPr>
          <a:xfrm>
            <a:off x="2787090" y="1395585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实现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B59596-A7AC-47C4-81B9-E799D6B85654}"/>
              </a:ext>
            </a:extLst>
          </p:cNvPr>
          <p:cNvSpPr/>
          <p:nvPr/>
        </p:nvSpPr>
        <p:spPr>
          <a:xfrm>
            <a:off x="2787090" y="176491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resolve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"case 1"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"case 2"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65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Calibri" panose="020F0502020204030204"/>
              </a:rPr>
              <a:t>17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8060983-07CE-497B-991A-BC9DB88343A7}"/>
              </a:ext>
            </a:extLst>
          </p:cNvPr>
          <p:cNvSpPr/>
          <p:nvPr/>
        </p:nvSpPr>
        <p:spPr>
          <a:xfrm>
            <a:off x="2738761" y="545523"/>
            <a:ext cx="457200" cy="457200"/>
          </a:xfrm>
          <a:prstGeom prst="ellipse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F40533-857D-4A26-ACB4-7935D4FD039F}"/>
              </a:ext>
            </a:extLst>
          </p:cNvPr>
          <p:cNvSpPr txBox="1"/>
          <p:nvPr/>
        </p:nvSpPr>
        <p:spPr>
          <a:xfrm>
            <a:off x="3195961" y="589457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创建</a:t>
            </a:r>
            <a:r>
              <a:rPr lang="en-US" altLang="zh-CN" dirty="0">
                <a:solidFill>
                  <a:schemeClr val="bg1"/>
                </a:solidFill>
              </a:rPr>
              <a:t>Promise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E52473-CA57-4462-88F3-BD184D822754}"/>
              </a:ext>
            </a:extLst>
          </p:cNvPr>
          <p:cNvSpPr/>
          <p:nvPr/>
        </p:nvSpPr>
        <p:spPr>
          <a:xfrm>
            <a:off x="3195961" y="1166985"/>
            <a:ext cx="3550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executor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F7A3BE3-6D6B-4A27-8C14-B767B9C86AE2}"/>
              </a:ext>
            </a:extLst>
          </p:cNvPr>
          <p:cNvSpPr/>
          <p:nvPr/>
        </p:nvSpPr>
        <p:spPr>
          <a:xfrm>
            <a:off x="2738761" y="1680799"/>
            <a:ext cx="457200" cy="457200"/>
          </a:xfrm>
          <a:prstGeom prst="ellipse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B13DCE-543E-4D95-AFEA-ECDEAFD3E2CA}"/>
              </a:ext>
            </a:extLst>
          </p:cNvPr>
          <p:cNvSpPr txBox="1"/>
          <p:nvPr/>
        </p:nvSpPr>
        <p:spPr>
          <a:xfrm>
            <a:off x="3195961" y="1724733"/>
            <a:ext cx="258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定义执行函数 </a:t>
            </a:r>
            <a:r>
              <a:rPr lang="en-US" altLang="zh-CN" dirty="0">
                <a:solidFill>
                  <a:schemeClr val="bg1"/>
                </a:solidFill>
              </a:rPr>
              <a:t>(Executor)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AB55E6-E989-439C-95BD-91894D919A4B}"/>
              </a:ext>
            </a:extLst>
          </p:cNvPr>
          <p:cNvSpPr/>
          <p:nvPr/>
        </p:nvSpPr>
        <p:spPr>
          <a:xfrm>
            <a:off x="3195961" y="2297658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executor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reject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isSuccessful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resolve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reject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2EFED7A-C177-471B-A001-6EB7AE5D0536}"/>
              </a:ext>
            </a:extLst>
          </p:cNvPr>
          <p:cNvSpPr/>
          <p:nvPr/>
        </p:nvSpPr>
        <p:spPr>
          <a:xfrm>
            <a:off x="2738761" y="4519420"/>
            <a:ext cx="457200" cy="457200"/>
          </a:xfrm>
          <a:prstGeom prst="ellipse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42E536-FA29-4F6A-8AA2-47D0D0152D4C}"/>
              </a:ext>
            </a:extLst>
          </p:cNvPr>
          <p:cNvSpPr txBox="1"/>
          <p:nvPr/>
        </p:nvSpPr>
        <p:spPr>
          <a:xfrm>
            <a:off x="3195961" y="4563354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回调函数 </a:t>
            </a:r>
            <a:r>
              <a:rPr lang="en-US" altLang="zh-CN" dirty="0">
                <a:solidFill>
                  <a:schemeClr val="bg1"/>
                </a:solidFill>
              </a:rPr>
              <a:t>(Callback Function)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495832-9CE4-44B2-9661-EAB52CB422B3}"/>
              </a:ext>
            </a:extLst>
          </p:cNvPr>
          <p:cNvSpPr/>
          <p:nvPr/>
        </p:nvSpPr>
        <p:spPr>
          <a:xfrm>
            <a:off x="3195961" y="515188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// resolve function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reject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// 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rejct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function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7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1" y="25959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文件夹结构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37BFD119-C910-4FE1-A399-EEBBD94C8E61}"/>
              </a:ext>
            </a:extLst>
          </p:cNvPr>
          <p:cNvSpPr/>
          <p:nvPr/>
        </p:nvSpPr>
        <p:spPr>
          <a:xfrm rot="10800000">
            <a:off x="2787090" y="2008975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4C39AD-97CF-4B00-BCA4-7B5F30BF07A7}"/>
              </a:ext>
            </a:extLst>
          </p:cNvPr>
          <p:cNvSpPr txBox="1"/>
          <p:nvPr/>
        </p:nvSpPr>
        <p:spPr>
          <a:xfrm>
            <a:off x="2859778" y="2052909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ublic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：网站公开目录，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index.html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文件所在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60F8ED1-2E3A-4F26-A426-13F5D0FC1DB7}"/>
              </a:ext>
            </a:extLst>
          </p:cNvPr>
          <p:cNvSpPr/>
          <p:nvPr/>
        </p:nvSpPr>
        <p:spPr>
          <a:xfrm rot="10800000">
            <a:off x="2787090" y="1465970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0A51C8-E482-4DDB-8899-FB3650981000}"/>
              </a:ext>
            </a:extLst>
          </p:cNvPr>
          <p:cNvSpPr txBox="1"/>
          <p:nvPr/>
        </p:nvSpPr>
        <p:spPr>
          <a:xfrm>
            <a:off x="2859778" y="150990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zh-CN" altLang="en-US" dirty="0">
                <a:solidFill>
                  <a:schemeClr val="bg1"/>
                </a:solidFill>
              </a:rPr>
              <a:t>：网站主程序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AA7471C-3FA2-4305-9780-31AE9C1D06F5}"/>
              </a:ext>
            </a:extLst>
          </p:cNvPr>
          <p:cNvSpPr/>
          <p:nvPr/>
        </p:nvSpPr>
        <p:spPr>
          <a:xfrm rot="10800000">
            <a:off x="2787090" y="2551980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68A6B8-62CC-4E40-8DA0-ED76DF2F4348}"/>
              </a:ext>
            </a:extLst>
          </p:cNvPr>
          <p:cNvSpPr txBox="1"/>
          <p:nvPr/>
        </p:nvSpPr>
        <p:spPr>
          <a:xfrm>
            <a:off x="2859778" y="259591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node_modules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：依赖库本地安装目录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A6EAA47C-85BD-41AA-9694-CA9E1D54FD62}"/>
              </a:ext>
            </a:extLst>
          </p:cNvPr>
          <p:cNvSpPr/>
          <p:nvPr/>
        </p:nvSpPr>
        <p:spPr>
          <a:xfrm rot="10800000">
            <a:off x="2787090" y="3138920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8C114FF-A522-47C7-A5FE-0124E2CF5681}"/>
              </a:ext>
            </a:extLst>
          </p:cNvPr>
          <p:cNvSpPr txBox="1"/>
          <p:nvPr/>
        </p:nvSpPr>
        <p:spPr>
          <a:xfrm>
            <a:off x="2859778" y="318285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ackage.json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：依赖定义文件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7529A834-0F5F-43F1-A7B8-03643F1D53F0}"/>
              </a:ext>
            </a:extLst>
          </p:cNvPr>
          <p:cNvSpPr/>
          <p:nvPr/>
        </p:nvSpPr>
        <p:spPr>
          <a:xfrm rot="10800000">
            <a:off x="2787090" y="3726043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5DD6A1-19A8-41E7-98B4-D9ED98378181}"/>
              </a:ext>
            </a:extLst>
          </p:cNvPr>
          <p:cNvSpPr txBox="1"/>
          <p:nvPr/>
        </p:nvSpPr>
        <p:spPr>
          <a:xfrm>
            <a:off x="2859778" y="376997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package-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lock.json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：依赖定义文件（锁定版）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60E30405-0BEA-49A1-9A30-DCB3135E4D7C}"/>
              </a:ext>
            </a:extLst>
          </p:cNvPr>
          <p:cNvSpPr/>
          <p:nvPr/>
        </p:nvSpPr>
        <p:spPr>
          <a:xfrm rot="10800000">
            <a:off x="2787090" y="4269232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9A9AF6C-D546-4152-B99E-E7C82D77919F}"/>
              </a:ext>
            </a:extLst>
          </p:cNvPr>
          <p:cNvSpPr txBox="1"/>
          <p:nvPr/>
        </p:nvSpPr>
        <p:spPr>
          <a:xfrm>
            <a:off x="2859778" y="431316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.</a:t>
            </a:r>
            <a:r>
              <a:rPr lang="en-US" altLang="zh-CN" dirty="0" err="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gitignore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Git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忽略文件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68509560-4D5A-4600-A495-BB4A2B9DA547}"/>
              </a:ext>
            </a:extLst>
          </p:cNvPr>
          <p:cNvSpPr/>
          <p:nvPr/>
        </p:nvSpPr>
        <p:spPr>
          <a:xfrm rot="10800000">
            <a:off x="2787090" y="4812421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4D7D39-9AC6-447A-AB75-683A654D1D53}"/>
              </a:ext>
            </a:extLst>
          </p:cNvPr>
          <p:cNvSpPr txBox="1"/>
          <p:nvPr/>
        </p:nvSpPr>
        <p:spPr>
          <a:xfrm>
            <a:off x="2859778" y="485635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README.md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：文档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652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Calibri" panose="020F0502020204030204"/>
              </a:rPr>
              <a:t>17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9E64F14-7182-4949-8896-9B577E9EE180}"/>
              </a:ext>
            </a:extLst>
          </p:cNvPr>
          <p:cNvSpPr/>
          <p:nvPr/>
        </p:nvSpPr>
        <p:spPr>
          <a:xfrm>
            <a:off x="2787090" y="245317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"https://www.example.com/users"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showUsersOnPage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DBCEDE-688F-4DD4-9A64-AF5F3C29CC23}"/>
              </a:ext>
            </a:extLst>
          </p:cNvPr>
          <p:cNvSpPr txBox="1"/>
          <p:nvPr/>
        </p:nvSpPr>
        <p:spPr>
          <a:xfrm>
            <a:off x="2787090" y="2083842"/>
            <a:ext cx="326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Promise</a:t>
            </a:r>
            <a:r>
              <a:rPr lang="zh-CN" altLang="en-US" dirty="0">
                <a:solidFill>
                  <a:schemeClr val="bg1"/>
                </a:solidFill>
              </a:rPr>
              <a:t>的例子：</a:t>
            </a:r>
            <a:r>
              <a:rPr lang="en-US" altLang="zh-CN" dirty="0">
                <a:solidFill>
                  <a:schemeClr val="bg1"/>
                </a:solidFill>
              </a:rPr>
              <a:t>fetch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9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CCBDE"/>
                </a:solidFill>
                <a:latin typeface="Calibri" panose="020F0502020204030204"/>
              </a:rPr>
              <a:t>18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每周阅读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637C907-6A2F-4B1C-88C1-3AF5754C7B7E}"/>
              </a:ext>
            </a:extLst>
          </p:cNvPr>
          <p:cNvSpPr/>
          <p:nvPr/>
        </p:nvSpPr>
        <p:spPr>
          <a:xfrm rot="10800000">
            <a:off x="2787090" y="2337605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386E79-2499-4A4A-A567-CF23A07BF020}"/>
              </a:ext>
            </a:extLst>
          </p:cNvPr>
          <p:cNvSpPr txBox="1"/>
          <p:nvPr/>
        </p:nvSpPr>
        <p:spPr>
          <a:xfrm>
            <a:off x="2859778" y="2381539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ReactJS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官方文档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6281472-2E8C-480B-8F31-5403A3DB5BE7}"/>
              </a:ext>
            </a:extLst>
          </p:cNvPr>
          <p:cNvSpPr/>
          <p:nvPr/>
        </p:nvSpPr>
        <p:spPr>
          <a:xfrm rot="10800000">
            <a:off x="2787090" y="1374780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9BAB38-A939-4C69-AAED-46D5289FC876}"/>
              </a:ext>
            </a:extLst>
          </p:cNvPr>
          <p:cNvSpPr txBox="1"/>
          <p:nvPr/>
        </p:nvSpPr>
        <p:spPr>
          <a:xfrm>
            <a:off x="2859778" y="141871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hlinkClick r:id="rId4"/>
              </a:rPr>
              <a:t>如何创建</a:t>
            </a:r>
            <a:r>
              <a:rPr lang="en-US" altLang="zh-CN" dirty="0">
                <a:solidFill>
                  <a:schemeClr val="bg1"/>
                </a:solidFill>
                <a:hlinkClick r:id="rId4"/>
              </a:rPr>
              <a:t>CSS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9403F8-4BAC-445F-B01A-C7FE67B762D5}"/>
              </a:ext>
            </a:extLst>
          </p:cNvPr>
          <p:cNvSpPr txBox="1"/>
          <p:nvPr/>
        </p:nvSpPr>
        <p:spPr>
          <a:xfrm>
            <a:off x="2859777" y="1880379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的三种方式：外部样式表、内部样式表、内联样式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BCCB28-FC9D-47A4-BF2D-28F9FA5E14AD}"/>
              </a:ext>
            </a:extLst>
          </p:cNvPr>
          <p:cNvSpPr txBox="1"/>
          <p:nvPr/>
        </p:nvSpPr>
        <p:spPr>
          <a:xfrm>
            <a:off x="2859778" y="2794806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hlinkClick r:id="rId5"/>
              </a:rPr>
              <a:t>Hello World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BA15D8-550C-4AE0-A72E-A8FF0074B47D}"/>
              </a:ext>
            </a:extLst>
          </p:cNvPr>
          <p:cNvSpPr txBox="1"/>
          <p:nvPr/>
        </p:nvSpPr>
        <p:spPr>
          <a:xfrm>
            <a:off x="2859778" y="3160427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hlinkClick r:id="rId6"/>
              </a:rPr>
              <a:t>Introducing JSX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25B048-5139-4528-B9A7-C272A3AEDD30}"/>
              </a:ext>
            </a:extLst>
          </p:cNvPr>
          <p:cNvSpPr txBox="1"/>
          <p:nvPr/>
        </p:nvSpPr>
        <p:spPr>
          <a:xfrm>
            <a:off x="2859778" y="3529759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hlinkClick r:id="rId7"/>
              </a:rPr>
              <a:t>Rendering Elements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7DD6B7-3CED-4525-942A-7F6F706F3C6F}"/>
              </a:ext>
            </a:extLst>
          </p:cNvPr>
          <p:cNvSpPr txBox="1"/>
          <p:nvPr/>
        </p:nvSpPr>
        <p:spPr>
          <a:xfrm>
            <a:off x="2859778" y="3895380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hlinkClick r:id="rId8"/>
              </a:rPr>
              <a:t>Components and Props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DE1DE7-D809-4CE9-964E-8DE4FCAD3751}"/>
              </a:ext>
            </a:extLst>
          </p:cNvPr>
          <p:cNvSpPr txBox="1"/>
          <p:nvPr/>
        </p:nvSpPr>
        <p:spPr>
          <a:xfrm>
            <a:off x="2859778" y="4264712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hlinkClick r:id="rId9"/>
              </a:rPr>
              <a:t>State and Lifecycle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A6BFFF3-FB8B-46B4-BD0D-A57902029B14}"/>
              </a:ext>
            </a:extLst>
          </p:cNvPr>
          <p:cNvSpPr/>
          <p:nvPr/>
        </p:nvSpPr>
        <p:spPr>
          <a:xfrm rot="10800000">
            <a:off x="2787090" y="4639484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86F238-6F37-4864-9B2C-222112508ADC}"/>
              </a:ext>
            </a:extLst>
          </p:cNvPr>
          <p:cNvSpPr txBox="1"/>
          <p:nvPr/>
        </p:nvSpPr>
        <p:spPr>
          <a:xfrm>
            <a:off x="2859778" y="468341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hlinkClick r:id="rId10"/>
              </a:rPr>
              <a:t>一个完整的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hlinkClick r:id="rId10"/>
              </a:rPr>
              <a:t>Flexbox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hlinkClick r:id="rId10"/>
              </a:rPr>
              <a:t>指南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B529F2E-C3CF-4FA3-BD43-9DDDEA930A38}"/>
              </a:ext>
            </a:extLst>
          </p:cNvPr>
          <p:cNvSpPr/>
          <p:nvPr/>
        </p:nvSpPr>
        <p:spPr>
          <a:xfrm rot="10800000">
            <a:off x="2787090" y="5154221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24AEA3-E85E-4BC7-B781-7C00FECA15FD}"/>
              </a:ext>
            </a:extLst>
          </p:cNvPr>
          <p:cNvSpPr txBox="1"/>
          <p:nvPr/>
        </p:nvSpPr>
        <p:spPr>
          <a:xfrm>
            <a:off x="2859778" y="519815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linkClick r:id="rId11"/>
              </a:rPr>
              <a:t>React</a:t>
            </a:r>
            <a:r>
              <a:rPr lang="zh-CN" altLang="en-US" dirty="0">
                <a:solidFill>
                  <a:schemeClr val="bg1"/>
                </a:solidFill>
                <a:hlinkClick r:id="rId11"/>
              </a:rPr>
              <a:t>入门实例教程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97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其它材料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1" name="Rectangle 3">
            <a:extLst>
              <a:ext uri="{FF2B5EF4-FFF2-40B4-BE49-F238E27FC236}">
                <a16:creationId xmlns:a16="http://schemas.microsoft.com/office/drawing/2014/main" id="{B077282A-7F1A-4BBA-9988-BE974FB53921}"/>
              </a:ext>
            </a:extLst>
          </p:cNvPr>
          <p:cNvSpPr/>
          <p:nvPr/>
        </p:nvSpPr>
        <p:spPr>
          <a:xfrm rot="10800000">
            <a:off x="3106686" y="1763119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A9B748-F17B-4203-A60F-A9BA2DED2221}"/>
              </a:ext>
            </a:extLst>
          </p:cNvPr>
          <p:cNvSpPr txBox="1"/>
          <p:nvPr/>
        </p:nvSpPr>
        <p:spPr>
          <a:xfrm>
            <a:off x="3179374" y="1807053"/>
            <a:ext cx="698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  <a:hlinkClick r:id="rId4"/>
              </a:rPr>
              <a:t>Github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  <a:hlinkClick r:id="rId4"/>
              </a:rPr>
              <a:t>地址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C18E5F-42F8-4E87-9371-FC0985EAD581}"/>
              </a:ext>
            </a:extLst>
          </p:cNvPr>
          <p:cNvSpPr txBox="1"/>
          <p:nvPr/>
        </p:nvSpPr>
        <p:spPr>
          <a:xfrm>
            <a:off x="3179374" y="2215102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切换到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branch lecture01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查看本节课展示的代码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6A07B00-7E9A-42BA-A1FB-A317FC14437B}"/>
              </a:ext>
            </a:extLst>
          </p:cNvPr>
          <p:cNvSpPr txBox="1"/>
          <p:nvPr/>
        </p:nvSpPr>
        <p:spPr>
          <a:xfrm>
            <a:off x="3179374" y="2552168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design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目录下可以找到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设计文件以及所有需要用到的素材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6E0030-E387-4EFF-ABF1-830B3C312B0A}"/>
              </a:ext>
            </a:extLst>
          </p:cNvPr>
          <p:cNvSpPr txBox="1"/>
          <p:nvPr/>
        </p:nvSpPr>
        <p:spPr>
          <a:xfrm>
            <a:off x="3179374" y="2921500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lectures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目录下可以找到每节课的课件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4649256F-C650-4185-A5EE-40AA9F86ED58}"/>
              </a:ext>
            </a:extLst>
          </p:cNvPr>
          <p:cNvSpPr/>
          <p:nvPr/>
        </p:nvSpPr>
        <p:spPr>
          <a:xfrm rot="10800000">
            <a:off x="3106686" y="3338569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95AC2E9-84C1-4198-BA69-508639E57A4B}"/>
              </a:ext>
            </a:extLst>
          </p:cNvPr>
          <p:cNvSpPr txBox="1"/>
          <p:nvPr/>
        </p:nvSpPr>
        <p:spPr>
          <a:xfrm>
            <a:off x="3179374" y="3382503"/>
            <a:ext cx="811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Sketch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破解版下载：</a:t>
            </a:r>
            <a:r>
              <a:rPr lang="en-US" altLang="zh-CN" dirty="0">
                <a:solidFill>
                  <a:prstClr val="white"/>
                </a:solidFill>
              </a:rPr>
              <a:t>https://pan.baidu.com/share/init?surl=H6vQRu1L9iZfc3mYL5fZqA#5wf1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A53234B-8648-47C6-9A94-399EE9A68354}"/>
              </a:ext>
            </a:extLst>
          </p:cNvPr>
          <p:cNvSpPr txBox="1"/>
          <p:nvPr/>
        </p:nvSpPr>
        <p:spPr>
          <a:xfrm>
            <a:off x="3179374" y="4028834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提取码：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5wf1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B79B3B0-2AD7-48E2-A3AF-7A90F94AE541}"/>
              </a:ext>
            </a:extLst>
          </p:cNvPr>
          <p:cNvSpPr txBox="1"/>
          <p:nvPr/>
        </p:nvSpPr>
        <p:spPr>
          <a:xfrm>
            <a:off x="3179374" y="4365900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安装时的密码：</a:t>
            </a:r>
            <a:r>
              <a:rPr lang="en-US" altLang="zh-CN" dirty="0">
                <a:solidFill>
                  <a:srgbClr val="24F9CB"/>
                </a:solidFill>
              </a:rPr>
              <a:t>xclient.info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3861ED2-1979-4DDB-AAFA-94E8CBFA5B7C}"/>
              </a:ext>
            </a:extLst>
          </p:cNvPr>
          <p:cNvSpPr txBox="1"/>
          <p:nvPr/>
        </p:nvSpPr>
        <p:spPr>
          <a:xfrm>
            <a:off x="3179374" y="4735232"/>
            <a:ext cx="8035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如果安装好之后打不开或者提示文件损坏，请参考：</a:t>
            </a:r>
            <a:r>
              <a:rPr lang="en-US" altLang="zh-CN" dirty="0">
                <a:solidFill>
                  <a:srgbClr val="24F9CB"/>
                </a:solidFill>
              </a:rPr>
              <a:t>https://xclient.info/a/74559ea2-7870-b992-ed53-52a9d988e382.html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34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npm</a:t>
            </a: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&amp; </a:t>
            </a:r>
            <a:r>
              <a:rPr lang="en-US" altLang="zh-CN" sz="2400" dirty="0" err="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npx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DAE0E24-1E6E-47C3-BE18-41F36112891A}"/>
              </a:ext>
            </a:extLst>
          </p:cNvPr>
          <p:cNvSpPr/>
          <p:nvPr/>
        </p:nvSpPr>
        <p:spPr>
          <a:xfrm rot="10800000">
            <a:off x="2787090" y="3715514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6CD08B-66C3-4B4D-A004-EB3305EF720B}"/>
              </a:ext>
            </a:extLst>
          </p:cNvPr>
          <p:cNvSpPr txBox="1"/>
          <p:nvPr/>
        </p:nvSpPr>
        <p:spPr>
          <a:xfrm>
            <a:off x="2859778" y="375944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px: Node 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ackage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Executor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6E3BF25-4579-490C-B928-FA0071A0D27B}"/>
              </a:ext>
            </a:extLst>
          </p:cNvPr>
          <p:cNvSpPr/>
          <p:nvPr/>
        </p:nvSpPr>
        <p:spPr>
          <a:xfrm rot="10800000">
            <a:off x="2787090" y="2600379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8EAC03-2B2D-418A-BD5C-AB66805CAE84}"/>
              </a:ext>
            </a:extLst>
          </p:cNvPr>
          <p:cNvSpPr txBox="1"/>
          <p:nvPr/>
        </p:nvSpPr>
        <p:spPr>
          <a:xfrm>
            <a:off x="2859778" y="264431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: Node Package Manager</a:t>
            </a:r>
          </a:p>
        </p:txBody>
      </p:sp>
      <p:sp>
        <p:nvSpPr>
          <p:cNvPr id="12" name="矩形: 对角圆角 11">
            <a:extLst>
              <a:ext uri="{FF2B5EF4-FFF2-40B4-BE49-F238E27FC236}">
                <a16:creationId xmlns:a16="http://schemas.microsoft.com/office/drawing/2014/main" id="{4BEF0084-4518-4927-946C-A78E2BE109C4}"/>
              </a:ext>
            </a:extLst>
          </p:cNvPr>
          <p:cNvSpPr/>
          <p:nvPr/>
        </p:nvSpPr>
        <p:spPr>
          <a:xfrm>
            <a:off x="8627429" y="2595914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18F734-E776-4701-BA26-4124F6D82435}"/>
              </a:ext>
            </a:extLst>
          </p:cNvPr>
          <p:cNvSpPr txBox="1"/>
          <p:nvPr/>
        </p:nvSpPr>
        <p:spPr>
          <a:xfrm>
            <a:off x="9230000" y="27215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小知识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F078E3-8959-4F0D-B180-2A2FD54C694E}"/>
              </a:ext>
            </a:extLst>
          </p:cNvPr>
          <p:cNvSpPr txBox="1"/>
          <p:nvPr/>
        </p:nvSpPr>
        <p:spPr>
          <a:xfrm>
            <a:off x="8772800" y="3254278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很多语言都有自己的</a:t>
            </a:r>
            <a:r>
              <a:rPr lang="en-US" altLang="zh-CN" sz="1600" dirty="0">
                <a:solidFill>
                  <a:schemeClr val="bg1"/>
                </a:solidFill>
              </a:rPr>
              <a:t>package manager</a:t>
            </a:r>
            <a:r>
              <a:rPr lang="zh-CN" altLang="en-US" sz="1600" dirty="0">
                <a:solidFill>
                  <a:schemeClr val="bg1"/>
                </a:solidFill>
              </a:rPr>
              <a:t>，比如</a:t>
            </a:r>
            <a:r>
              <a:rPr lang="en-US" altLang="zh-CN" sz="1600" dirty="0">
                <a:solidFill>
                  <a:schemeClr val="bg1"/>
                </a:solidFill>
              </a:rPr>
              <a:t>PHP</a:t>
            </a:r>
            <a:r>
              <a:rPr lang="zh-CN" altLang="en-US" sz="1600" dirty="0">
                <a:solidFill>
                  <a:schemeClr val="bg1"/>
                </a:solidFill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</a:rPr>
              <a:t>composer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ruby</a:t>
            </a:r>
            <a:r>
              <a:rPr lang="zh-CN" altLang="en-US" sz="1600" dirty="0">
                <a:solidFill>
                  <a:schemeClr val="bg1"/>
                </a:solidFill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</a:rPr>
              <a:t>bundler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B6E72B24-7088-4819-B0CD-42C53B9C7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800" y="2677664"/>
            <a:ext cx="457200" cy="457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3E56FDF-5D18-4702-9BAA-570FF2967F9E}"/>
              </a:ext>
            </a:extLst>
          </p:cNvPr>
          <p:cNvSpPr txBox="1"/>
          <p:nvPr/>
        </p:nvSpPr>
        <p:spPr>
          <a:xfrm>
            <a:off x="2859778" y="3057580"/>
            <a:ext cx="476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根据</a:t>
            </a:r>
            <a:r>
              <a:rPr lang="en-US" altLang="zh-CN" dirty="0" err="1">
                <a:solidFill>
                  <a:schemeClr val="bg1"/>
                </a:solidFill>
              </a:rPr>
              <a:t>package.json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package-</a:t>
            </a:r>
            <a:r>
              <a:rPr lang="en-US" altLang="zh-CN" dirty="0" err="1">
                <a:solidFill>
                  <a:schemeClr val="bg1"/>
                </a:solidFill>
              </a:rPr>
              <a:t>lock.json</a:t>
            </a:r>
            <a:r>
              <a:rPr lang="zh-CN" altLang="en-US" dirty="0">
                <a:solidFill>
                  <a:schemeClr val="bg1"/>
                </a:solidFill>
              </a:rPr>
              <a:t>两个文件来管理依赖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5359907" y="2705690"/>
            <a:ext cx="99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6356411" y="2973706"/>
            <a:ext cx="114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JSX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7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JSX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CAEE1F-6A52-4BEC-A201-1E4E9E73CD2C}"/>
              </a:ext>
            </a:extLst>
          </p:cNvPr>
          <p:cNvSpPr txBox="1"/>
          <p:nvPr/>
        </p:nvSpPr>
        <p:spPr>
          <a:xfrm>
            <a:off x="5582430" y="2413337"/>
            <a:ext cx="1928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&lt;div&gt;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CB2081-1927-4873-868B-6C0BABA531E9}"/>
              </a:ext>
            </a:extLst>
          </p:cNvPr>
          <p:cNvSpPr txBox="1"/>
          <p:nvPr/>
        </p:nvSpPr>
        <p:spPr>
          <a:xfrm>
            <a:off x="4840333" y="2776372"/>
            <a:ext cx="9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47F4E8-69B4-4637-9694-AF8C590DB201}"/>
              </a:ext>
            </a:extLst>
          </p:cNvPr>
          <p:cNvSpPr txBox="1"/>
          <p:nvPr/>
        </p:nvSpPr>
        <p:spPr>
          <a:xfrm>
            <a:off x="6803778" y="2164549"/>
            <a:ext cx="9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&lt;p&gt;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13A3E2-39A1-4191-A007-E5B411D3F6D9}"/>
              </a:ext>
            </a:extLst>
          </p:cNvPr>
          <p:cNvSpPr txBox="1"/>
          <p:nvPr/>
        </p:nvSpPr>
        <p:spPr>
          <a:xfrm>
            <a:off x="5735092" y="3513314"/>
            <a:ext cx="9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&lt;a&gt;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F82026-2211-4A0D-AFE4-16A835EEEF56}"/>
              </a:ext>
            </a:extLst>
          </p:cNvPr>
          <p:cNvSpPr txBox="1"/>
          <p:nvPr/>
        </p:nvSpPr>
        <p:spPr>
          <a:xfrm>
            <a:off x="5484775" y="2013111"/>
            <a:ext cx="16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&lt;input&gt;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62F5F2-9021-4A1A-B2D4-E3202AF2D769}"/>
              </a:ext>
            </a:extLst>
          </p:cNvPr>
          <p:cNvSpPr txBox="1"/>
          <p:nvPr/>
        </p:nvSpPr>
        <p:spPr>
          <a:xfrm>
            <a:off x="6546118" y="3243990"/>
            <a:ext cx="16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textarea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B1940A-D110-4283-9743-9A203735A846}"/>
              </a:ext>
            </a:extLst>
          </p:cNvPr>
          <p:cNvSpPr txBox="1"/>
          <p:nvPr/>
        </p:nvSpPr>
        <p:spPr>
          <a:xfrm>
            <a:off x="4532979" y="2354232"/>
            <a:ext cx="16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&lt;iframe&gt;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5364E4-FCE6-4E8F-AA46-62356766640E}"/>
              </a:ext>
            </a:extLst>
          </p:cNvPr>
          <p:cNvSpPr txBox="1"/>
          <p:nvPr/>
        </p:nvSpPr>
        <p:spPr>
          <a:xfrm>
            <a:off x="7235186" y="2769730"/>
            <a:ext cx="132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&lt;h1&gt;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45EE64-5169-487A-AB68-F56F353D5E45}"/>
              </a:ext>
            </a:extLst>
          </p:cNvPr>
          <p:cNvSpPr txBox="1"/>
          <p:nvPr/>
        </p:nvSpPr>
        <p:spPr>
          <a:xfrm>
            <a:off x="3990239" y="2631230"/>
            <a:ext cx="132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&lt;h2&gt;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EE5D27-9881-49C2-BADF-6DAE770248CB}"/>
              </a:ext>
            </a:extLst>
          </p:cNvPr>
          <p:cNvSpPr txBox="1"/>
          <p:nvPr/>
        </p:nvSpPr>
        <p:spPr>
          <a:xfrm>
            <a:off x="7562883" y="2108010"/>
            <a:ext cx="2121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&lt;select&gt;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9458E4-9B9A-4972-AAFF-54298F9E6FE7}"/>
              </a:ext>
            </a:extLst>
          </p:cNvPr>
          <p:cNvSpPr txBox="1"/>
          <p:nvPr/>
        </p:nvSpPr>
        <p:spPr>
          <a:xfrm>
            <a:off x="7748231" y="3094847"/>
            <a:ext cx="9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&lt;span&gt;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35931079-54C3-4C46-AA9D-B87A494C2F3B}"/>
              </a:ext>
            </a:extLst>
          </p:cNvPr>
          <p:cNvSpPr/>
          <p:nvPr/>
        </p:nvSpPr>
        <p:spPr>
          <a:xfrm>
            <a:off x="8559960" y="4641230"/>
            <a:ext cx="3036163" cy="1489361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017DEDF7-7D4E-42C8-94E6-B83D0EE9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5331" y="4722980"/>
            <a:ext cx="457200" cy="4572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A6B216D-BC2D-4D5A-ADB8-1FD33633A14F}"/>
              </a:ext>
            </a:extLst>
          </p:cNvPr>
          <p:cNvSpPr txBox="1"/>
          <p:nvPr/>
        </p:nvSpPr>
        <p:spPr>
          <a:xfrm>
            <a:off x="9162531" y="4766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975FB5-07CC-4DE4-91CE-06B198FA197E}"/>
              </a:ext>
            </a:extLst>
          </p:cNvPr>
          <p:cNvSpPr txBox="1"/>
          <p:nvPr/>
        </p:nvSpPr>
        <p:spPr>
          <a:xfrm>
            <a:off x="8705331" y="5299594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常用标签一定要了解它们的用途，才能在使用时信手拈来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804D1A-E32B-49BA-94A2-E8A5561E6B56}"/>
              </a:ext>
            </a:extLst>
          </p:cNvPr>
          <p:cNvSpPr txBox="1"/>
          <p:nvPr/>
        </p:nvSpPr>
        <p:spPr>
          <a:xfrm>
            <a:off x="4178396" y="3245751"/>
            <a:ext cx="236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常用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JSX (HTML)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标签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72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A400"/>
                </a:solidFill>
              </a:rPr>
              <a:t>04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变量声明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AA78DC9-F8A7-4856-AE0C-230AD091E766}"/>
              </a:ext>
            </a:extLst>
          </p:cNvPr>
          <p:cNvSpPr/>
          <p:nvPr/>
        </p:nvSpPr>
        <p:spPr>
          <a:xfrm>
            <a:off x="2787090" y="84158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abc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44FFAB-425B-4989-9BBB-BD05B2B489F5}"/>
              </a:ext>
            </a:extLst>
          </p:cNvPr>
          <p:cNvSpPr txBox="1"/>
          <p:nvPr/>
        </p:nvSpPr>
        <p:spPr>
          <a:xfrm>
            <a:off x="2787090" y="2690336"/>
            <a:ext cx="4644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var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let</a:t>
            </a:r>
            <a:r>
              <a:rPr lang="zh-CN" altLang="en-US" dirty="0">
                <a:solidFill>
                  <a:schemeClr val="bg1"/>
                </a:solidFill>
              </a:rPr>
              <a:t>在变量声明上的区别在于作用域不同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zh-CN" altLang="en-US" dirty="0">
                <a:solidFill>
                  <a:schemeClr val="bg1"/>
                </a:solidFill>
              </a:rPr>
              <a:t>的作用域是当前</a:t>
            </a:r>
            <a:r>
              <a:rPr lang="zh-CN" altLang="en-US" dirty="0">
                <a:solidFill>
                  <a:srgbClr val="24F9CB"/>
                </a:solidFill>
              </a:rPr>
              <a:t>函数</a:t>
            </a:r>
            <a:endParaRPr lang="en-US" altLang="zh-CN" dirty="0">
              <a:solidFill>
                <a:srgbClr val="24F9C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let</a:t>
            </a:r>
            <a:r>
              <a:rPr lang="zh-CN" altLang="en-US" dirty="0">
                <a:solidFill>
                  <a:schemeClr val="bg1"/>
                </a:solidFill>
              </a:rPr>
              <a:t>的作用域是当前</a:t>
            </a:r>
            <a:r>
              <a:rPr lang="zh-CN" altLang="en-US" dirty="0">
                <a:solidFill>
                  <a:srgbClr val="24F9CB"/>
                </a:solidFill>
              </a:rPr>
              <a:t>代码块</a:t>
            </a:r>
            <a:endParaRPr lang="en-US" altLang="zh-CN" dirty="0">
              <a:solidFill>
                <a:srgbClr val="24F9C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4F9CB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const</a:t>
            </a:r>
            <a:r>
              <a:rPr lang="zh-CN" altLang="en-US" dirty="0">
                <a:solidFill>
                  <a:schemeClr val="bg1"/>
                </a:solidFill>
              </a:rPr>
              <a:t>的作用是声明常量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0DBBDBF1-07FF-43EF-A860-BE41A2F0B06B}"/>
              </a:ext>
            </a:extLst>
          </p:cNvPr>
          <p:cNvSpPr/>
          <p:nvPr/>
        </p:nvSpPr>
        <p:spPr>
          <a:xfrm>
            <a:off x="8286195" y="841587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9023A536-62FF-49B3-96C5-D8E2D891E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1566" y="923337"/>
            <a:ext cx="457200" cy="4572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8CE38AC-8860-4FB0-83F9-BDB8BB39BAFA}"/>
              </a:ext>
            </a:extLst>
          </p:cNvPr>
          <p:cNvSpPr txBox="1"/>
          <p:nvPr/>
        </p:nvSpPr>
        <p:spPr>
          <a:xfrm>
            <a:off x="8888766" y="967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F062E4-4DB6-4E7F-9F47-6C345EC42AFC}"/>
              </a:ext>
            </a:extLst>
          </p:cNvPr>
          <p:cNvSpPr txBox="1"/>
          <p:nvPr/>
        </p:nvSpPr>
        <p:spPr>
          <a:xfrm>
            <a:off x="8431566" y="1499951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Const</a:t>
            </a:r>
            <a:r>
              <a:rPr lang="zh-CN" altLang="en-US" sz="1600" dirty="0">
                <a:solidFill>
                  <a:schemeClr val="bg1"/>
                </a:solidFill>
              </a:rPr>
              <a:t>只能限制变量常身的更改，而无法限制其对象内部属性的更改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矩形: 对角圆角 22">
            <a:extLst>
              <a:ext uri="{FF2B5EF4-FFF2-40B4-BE49-F238E27FC236}">
                <a16:creationId xmlns:a16="http://schemas.microsoft.com/office/drawing/2014/main" id="{0ABADDA7-4931-4090-8AFD-FE375AB17551}"/>
              </a:ext>
            </a:extLst>
          </p:cNvPr>
          <p:cNvSpPr/>
          <p:nvPr/>
        </p:nvSpPr>
        <p:spPr>
          <a:xfrm>
            <a:off x="8286195" y="2829384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821649-0FB8-4C36-85B2-EDB9DF5C6C0B}"/>
              </a:ext>
            </a:extLst>
          </p:cNvPr>
          <p:cNvSpPr txBox="1"/>
          <p:nvPr/>
        </p:nvSpPr>
        <p:spPr>
          <a:xfrm>
            <a:off x="8888766" y="2955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小知识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3216F5-4B6E-4B0E-8345-407D646CCE2D}"/>
              </a:ext>
            </a:extLst>
          </p:cNvPr>
          <p:cNvSpPr txBox="1"/>
          <p:nvPr/>
        </p:nvSpPr>
        <p:spPr>
          <a:xfrm>
            <a:off x="8431566" y="3487748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那么，能否限制对象内部属性的更改呢？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- </a:t>
            </a:r>
            <a:r>
              <a:rPr lang="en-US" altLang="zh-CN" sz="1600" dirty="0" err="1">
                <a:solidFill>
                  <a:schemeClr val="bg1"/>
                </a:solidFill>
              </a:rPr>
              <a:t>Object.freeze</a:t>
            </a:r>
            <a:r>
              <a:rPr lang="zh-CN" altLang="en-US" sz="1600" dirty="0">
                <a:solidFill>
                  <a:schemeClr val="bg1"/>
                </a:solidFill>
              </a:rPr>
              <a:t>方法的作用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46E601FA-334B-4AFD-A833-BE83D6D68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1566" y="291113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6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变量提升</a:t>
            </a: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(H</a:t>
            </a: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</a:rPr>
              <a:t>osting)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210A0B-E558-4AE7-848C-F414C9ACFB21}"/>
              </a:ext>
            </a:extLst>
          </p:cNvPr>
          <p:cNvSpPr txBox="1"/>
          <p:nvPr/>
        </p:nvSpPr>
        <p:spPr>
          <a:xfrm>
            <a:off x="2796466" y="539760"/>
            <a:ext cx="900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变量提升是指，</a:t>
            </a:r>
            <a:r>
              <a:rPr lang="en-US" altLang="zh-CN" dirty="0" err="1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在执行一段代码之前，将变量与函数的声明放入内存，从而让我们能够在声明之前就使用它。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C98DB3-1BDF-4DFD-9737-BC6DE7D0BD80}"/>
              </a:ext>
            </a:extLst>
          </p:cNvPr>
          <p:cNvSpPr/>
          <p:nvPr/>
        </p:nvSpPr>
        <p:spPr>
          <a:xfrm>
            <a:off x="2796465" y="1399467"/>
            <a:ext cx="90019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undefined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8D0BD6-522F-42D0-8C01-B8C1155E6F85}"/>
              </a:ext>
            </a:extLst>
          </p:cNvPr>
          <p:cNvSpPr/>
          <p:nvPr/>
        </p:nvSpPr>
        <p:spPr>
          <a:xfrm>
            <a:off x="2796465" y="37574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innerFunc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apple pie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innerFunc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"apple pie"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矩形: 对角圆角 23">
            <a:extLst>
              <a:ext uri="{FF2B5EF4-FFF2-40B4-BE49-F238E27FC236}">
                <a16:creationId xmlns:a16="http://schemas.microsoft.com/office/drawing/2014/main" id="{8F34CAED-0A29-4117-AD75-10B1BBCE7450}"/>
              </a:ext>
            </a:extLst>
          </p:cNvPr>
          <p:cNvSpPr/>
          <p:nvPr/>
        </p:nvSpPr>
        <p:spPr>
          <a:xfrm>
            <a:off x="8596913" y="4671963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图形 26">
            <a:extLst>
              <a:ext uri="{FF2B5EF4-FFF2-40B4-BE49-F238E27FC236}">
                <a16:creationId xmlns:a16="http://schemas.microsoft.com/office/drawing/2014/main" id="{3CE4C978-1788-469E-B1E1-222CC9B41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2284" y="4753713"/>
            <a:ext cx="457200" cy="4572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0838513-DA76-4BDB-9E88-D3F0BDC8B2A8}"/>
              </a:ext>
            </a:extLst>
          </p:cNvPr>
          <p:cNvSpPr txBox="1"/>
          <p:nvPr/>
        </p:nvSpPr>
        <p:spPr>
          <a:xfrm>
            <a:off x="9199484" y="4797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A44D2B-8148-41BE-AEF4-33F8DAC86C7D}"/>
              </a:ext>
            </a:extLst>
          </p:cNvPr>
          <p:cNvSpPr txBox="1"/>
          <p:nvPr/>
        </p:nvSpPr>
        <p:spPr>
          <a:xfrm>
            <a:off x="8742284" y="5330327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只有</a:t>
            </a:r>
            <a:r>
              <a:rPr lang="en-US" altLang="zh-CN" sz="1600" dirty="0">
                <a:solidFill>
                  <a:schemeClr val="bg1"/>
                </a:solidFill>
              </a:rPr>
              <a:t>var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function</a:t>
            </a:r>
            <a:r>
              <a:rPr lang="zh-CN" altLang="en-US" sz="1600" dirty="0">
                <a:solidFill>
                  <a:schemeClr val="bg1"/>
                </a:solidFill>
              </a:rPr>
              <a:t>具有变量提升的特性，</a:t>
            </a:r>
            <a:r>
              <a:rPr lang="en-US" altLang="zh-CN" sz="1600" dirty="0">
                <a:solidFill>
                  <a:schemeClr val="bg1"/>
                </a:solidFill>
              </a:rPr>
              <a:t>let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const</a:t>
            </a:r>
            <a:r>
              <a:rPr lang="zh-CN" altLang="en-US" sz="1600" dirty="0">
                <a:solidFill>
                  <a:schemeClr val="bg1"/>
                </a:solidFill>
              </a:rPr>
              <a:t>不能在声明之前使用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1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or let?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3763D8-4A64-4597-B214-55A14B967B67}"/>
              </a:ext>
            </a:extLst>
          </p:cNvPr>
          <p:cNvSpPr txBox="1"/>
          <p:nvPr/>
        </p:nvSpPr>
        <p:spPr>
          <a:xfrm>
            <a:off x="2831976" y="949911"/>
            <a:ext cx="407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大多数情况下，使用</a:t>
            </a:r>
            <a:r>
              <a:rPr lang="en-US" altLang="zh-CN" dirty="0">
                <a:solidFill>
                  <a:schemeClr val="bg1"/>
                </a:solidFill>
              </a:rPr>
              <a:t>var</a:t>
            </a:r>
            <a:r>
              <a:rPr lang="zh-CN" altLang="en-US" dirty="0">
                <a:solidFill>
                  <a:schemeClr val="bg1"/>
                </a:solidFill>
              </a:rPr>
              <a:t>或者</a:t>
            </a:r>
            <a:r>
              <a:rPr lang="en-US" altLang="zh-CN" dirty="0">
                <a:solidFill>
                  <a:schemeClr val="bg1"/>
                </a:solidFill>
              </a:rPr>
              <a:t>let</a:t>
            </a:r>
            <a:r>
              <a:rPr lang="zh-CN" altLang="en-US" dirty="0">
                <a:solidFill>
                  <a:schemeClr val="bg1"/>
                </a:solidFill>
              </a:rPr>
              <a:t>都可以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A1806D-CBD5-4071-8E4B-75C89ACC7F37}"/>
              </a:ext>
            </a:extLst>
          </p:cNvPr>
          <p:cNvSpPr txBox="1"/>
          <p:nvPr/>
        </p:nvSpPr>
        <p:spPr>
          <a:xfrm>
            <a:off x="2831976" y="1950685"/>
            <a:ext cx="313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有一些适合使用</a:t>
            </a:r>
            <a:r>
              <a:rPr lang="en-US" altLang="zh-CN" dirty="0">
                <a:solidFill>
                  <a:schemeClr val="bg1"/>
                </a:solidFill>
              </a:rPr>
              <a:t>var</a:t>
            </a:r>
            <a:r>
              <a:rPr lang="zh-CN" altLang="en-US" dirty="0">
                <a:solidFill>
                  <a:schemeClr val="bg1"/>
                </a:solidFill>
              </a:rPr>
              <a:t>的场景：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6DD71B-2589-4B88-B66B-B6E22A5F8A6B}"/>
              </a:ext>
            </a:extLst>
          </p:cNvPr>
          <p:cNvSpPr/>
          <p:nvPr/>
        </p:nvSpPr>
        <p:spPr>
          <a:xfrm>
            <a:off x="2831976" y="2832812"/>
            <a:ext cx="31131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DC0A17-6BFC-4508-8088-E9DEED398361}"/>
              </a:ext>
            </a:extLst>
          </p:cNvPr>
          <p:cNvSpPr/>
          <p:nvPr/>
        </p:nvSpPr>
        <p:spPr>
          <a:xfrm>
            <a:off x="7377344" y="2688852"/>
            <a:ext cx="29444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FCC6C3F-E55B-4B96-BB1E-125D5E3F25A7}"/>
              </a:ext>
            </a:extLst>
          </p:cNvPr>
          <p:cNvSpPr/>
          <p:nvPr/>
        </p:nvSpPr>
        <p:spPr>
          <a:xfrm>
            <a:off x="5976024" y="3564303"/>
            <a:ext cx="1010702" cy="280425"/>
          </a:xfrm>
          <a:prstGeom prst="righ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AB3C7E-A2C6-437E-9244-E3AB5A1CD411}"/>
              </a:ext>
            </a:extLst>
          </p:cNvPr>
          <p:cNvSpPr txBox="1"/>
          <p:nvPr/>
        </p:nvSpPr>
        <p:spPr>
          <a:xfrm>
            <a:off x="2831976" y="1450298"/>
            <a:ext cx="580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从代码清晰度、可靠性等方面考虑，建议尽可能使用</a:t>
            </a:r>
            <a:r>
              <a:rPr lang="en-US" altLang="zh-CN" dirty="0">
                <a:solidFill>
                  <a:schemeClr val="bg1"/>
                </a:solidFill>
              </a:rPr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303734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1716</Words>
  <Application>Microsoft Office PowerPoint</Application>
  <PresentationFormat>宽屏</PresentationFormat>
  <Paragraphs>373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Office Theme</vt:lpstr>
      <vt:lpstr>ReactJS课程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Sun</dc:creator>
  <cp:lastModifiedBy>孙 路</cp:lastModifiedBy>
  <cp:revision>159</cp:revision>
  <dcterms:created xsi:type="dcterms:W3CDTF">2019-02-07T21:35:04Z</dcterms:created>
  <dcterms:modified xsi:type="dcterms:W3CDTF">2019-02-16T15:59:30Z</dcterms:modified>
</cp:coreProperties>
</file>