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7" r:id="rId8"/>
    <p:sldId id="265" r:id="rId9"/>
    <p:sldId id="266" r:id="rId10"/>
    <p:sldId id="264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8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7.wmf"/><Relationship Id="rId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3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0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D32B-0411-4247-9BBB-1FEA782D33D0}" type="datetimeFigureOut">
              <a:rPr lang="en-US" smtClean="0"/>
              <a:t>04-May-15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B9D8-FA1F-44F5-8FF7-D3873F073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Adaptive Crowdsourcing via EM with Prior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Maginnis</a:t>
            </a:r>
            <a:endParaRPr lang="en-US" dirty="0"/>
          </a:p>
          <a:p>
            <a:r>
              <a:rPr lang="en-US" dirty="0" smtClean="0"/>
              <a:t>Tanmay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32113"/>
            <a:ext cx="11161655" cy="5396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800" y="6055124"/>
            <a:ext cx="107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Choi</a:t>
            </a:r>
            <a:r>
              <a:rPr lang="en-US" dirty="0"/>
              <a:t>, </a:t>
            </a:r>
            <a:r>
              <a:rPr lang="en-US" dirty="0" err="1"/>
              <a:t>Junyeong</a:t>
            </a:r>
            <a:r>
              <a:rPr lang="en-US" dirty="0"/>
              <a:t>, et al. "</a:t>
            </a:r>
            <a:r>
              <a:rPr lang="en-US" dirty="0" err="1"/>
              <a:t>iHand</a:t>
            </a:r>
            <a:r>
              <a:rPr lang="en-US" dirty="0"/>
              <a:t>: an interactive bare-hand-based augmented reality interface on commercial mobile phones." </a:t>
            </a:r>
            <a:r>
              <a:rPr lang="en-US" i="1" dirty="0"/>
              <a:t>Optical Engineering</a:t>
            </a:r>
            <a:r>
              <a:rPr lang="en-US" dirty="0"/>
              <a:t> 52.2 (2013): 027206-027206.</a:t>
            </a:r>
          </a:p>
        </p:txBody>
      </p:sp>
    </p:spTree>
    <p:extLst>
      <p:ext uri="{BB962C8B-B14F-4D97-AF65-F5344CB8AC3E}">
        <p14:creationId xmlns:p14="http://schemas.microsoft.com/office/powerpoint/2010/main" val="35974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Graph Construction</a:t>
            </a:r>
            <a:endParaRPr lang="en-US" dirty="0"/>
          </a:p>
        </p:txBody>
      </p:sp>
      <p:pic>
        <p:nvPicPr>
          <p:cNvPr id="4" name="video_hist_error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30414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Results: 100 Workers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99" y="1690688"/>
            <a:ext cx="7162201" cy="45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Results: 30 Workers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49" y="1690688"/>
            <a:ext cx="7100101" cy="44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Derivation of EM with transformed </a:t>
            </a:r>
            <a:r>
              <a:rPr lang="en-US" dirty="0"/>
              <a:t>b</a:t>
            </a:r>
            <a:r>
              <a:rPr lang="en-US" dirty="0" smtClean="0"/>
              <a:t>eta prior</a:t>
            </a:r>
          </a:p>
          <a:p>
            <a:r>
              <a:rPr lang="en-US" dirty="0" smtClean="0"/>
              <a:t>Adaptive graph construction</a:t>
            </a:r>
          </a:p>
          <a:p>
            <a:pPr lvl="1"/>
            <a:r>
              <a:rPr lang="en-US" dirty="0" smtClean="0"/>
              <a:t>Random Forest Ranking</a:t>
            </a:r>
          </a:p>
          <a:p>
            <a:pPr lvl="1"/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Task entropy </a:t>
            </a:r>
          </a:p>
          <a:p>
            <a:pPr lvl="2"/>
            <a:r>
              <a:rPr lang="en-US" dirty="0" smtClean="0"/>
              <a:t>Histogram of worker abilities</a:t>
            </a:r>
          </a:p>
          <a:p>
            <a:pPr lvl="2"/>
            <a:r>
              <a:rPr lang="en-US" dirty="0" smtClean="0"/>
              <a:t>Number of workers per task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44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Expectation-Maximization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348490" y="1859294"/>
            <a:ext cx="3708390" cy="3994764"/>
            <a:chOff x="4348490" y="1859294"/>
            <a:chExt cx="3708390" cy="3994764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348490" y="1859294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48490" y="2800202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348490" y="3741110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4348490" y="4682018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348490" y="5621342"/>
              <a:ext cx="224332" cy="23271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94320" y="3773165"/>
              <a:ext cx="162560" cy="1686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94320" y="2472685"/>
              <a:ext cx="162560" cy="1686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94320" y="5073645"/>
              <a:ext cx="162560" cy="1686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4" idx="6"/>
              <a:endCxn id="20" idx="1"/>
            </p:cNvCxnSpPr>
            <p:nvPr/>
          </p:nvCxnSpPr>
          <p:spPr>
            <a:xfrm>
              <a:off x="4572822" y="1975652"/>
              <a:ext cx="3321498" cy="58133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6"/>
              <a:endCxn id="19" idx="1"/>
            </p:cNvCxnSpPr>
            <p:nvPr/>
          </p:nvCxnSpPr>
          <p:spPr>
            <a:xfrm>
              <a:off x="4572822" y="2916560"/>
              <a:ext cx="3321498" cy="94090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6"/>
              <a:endCxn id="21" idx="1"/>
            </p:cNvCxnSpPr>
            <p:nvPr/>
          </p:nvCxnSpPr>
          <p:spPr>
            <a:xfrm>
              <a:off x="4572822" y="3857468"/>
              <a:ext cx="3321498" cy="13004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7"/>
              <a:endCxn id="20" idx="1"/>
            </p:cNvCxnSpPr>
            <p:nvPr/>
          </p:nvCxnSpPr>
          <p:spPr>
            <a:xfrm flipV="1">
              <a:off x="4539969" y="2556988"/>
              <a:ext cx="3354351" cy="215911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7"/>
              <a:endCxn id="19" idx="1"/>
            </p:cNvCxnSpPr>
            <p:nvPr/>
          </p:nvCxnSpPr>
          <p:spPr>
            <a:xfrm flipV="1">
              <a:off x="4539969" y="3857468"/>
              <a:ext cx="3354351" cy="17979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361603" y="2410901"/>
            <a:ext cx="152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Tasks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60961" y="2393340"/>
            <a:ext cx="152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Workers</a:t>
            </a:r>
            <a:endParaRPr lang="en-US" sz="2800" b="1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035855"/>
              </p:ext>
            </p:extLst>
          </p:nvPr>
        </p:nvGraphicFramePr>
        <p:xfrm>
          <a:off x="257175" y="3365500"/>
          <a:ext cx="37401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" imgW="1803240" imgH="457200" progId="Equation.DSMT4">
                  <p:embed/>
                </p:oleObj>
              </mc:Choice>
              <mc:Fallback>
                <p:oleObj name="Equation" r:id="rId3" imgW="1803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175" y="3365500"/>
                        <a:ext cx="374015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427540"/>
              </p:ext>
            </p:extLst>
          </p:nvPr>
        </p:nvGraphicFramePr>
        <p:xfrm>
          <a:off x="8672195" y="3339306"/>
          <a:ext cx="21066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5" imgW="1015920" imgH="482400" progId="Equation.DSMT4">
                  <p:embed/>
                </p:oleObj>
              </mc:Choice>
              <mc:Fallback>
                <p:oleObj name="Equation" r:id="rId5" imgW="1015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72195" y="3339306"/>
                        <a:ext cx="2106613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456780"/>
              </p:ext>
            </p:extLst>
          </p:nvPr>
        </p:nvGraphicFramePr>
        <p:xfrm>
          <a:off x="4114800" y="2209800"/>
          <a:ext cx="914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7" imgW="914400" imgH="177480" progId="Equation.DSMT4">
                  <p:embed/>
                </p:oleObj>
              </mc:Choice>
              <mc:Fallback>
                <p:oleObj name="Equation" r:id="rId7" imgW="914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17284"/>
              </p:ext>
            </p:extLst>
          </p:nvPr>
        </p:nvGraphicFramePr>
        <p:xfrm>
          <a:off x="5224463" y="5554663"/>
          <a:ext cx="2079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4463" y="5554663"/>
                        <a:ext cx="2079625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1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without beta prior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3" y="2862023"/>
            <a:ext cx="9630888" cy="11505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" y="1879600"/>
            <a:ext cx="173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 Step:</a:t>
            </a:r>
            <a:endParaRPr lang="en-US" sz="3200" b="1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505960" y="4369326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505960" y="5002699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505960" y="5585271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505960" y="6135767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" name="Rectangle 14"/>
          <p:cNvSpPr/>
          <p:nvPr/>
        </p:nvSpPr>
        <p:spPr>
          <a:xfrm>
            <a:off x="7526082" y="4618447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26082" y="5354580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1" idx="6"/>
            <a:endCxn id="15" idx="1"/>
          </p:cNvCxnSpPr>
          <p:nvPr/>
        </p:nvCxnSpPr>
        <p:spPr>
          <a:xfrm>
            <a:off x="4663607" y="4486602"/>
            <a:ext cx="2862475" cy="216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7"/>
            <a:endCxn id="15" idx="1"/>
          </p:cNvCxnSpPr>
          <p:nvPr/>
        </p:nvCxnSpPr>
        <p:spPr>
          <a:xfrm flipV="1">
            <a:off x="4640520" y="4703415"/>
            <a:ext cx="2885562" cy="1466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33764" y="6090713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09462" y="4921419"/>
            <a:ext cx="355578" cy="38027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3" idx="6"/>
            <a:endCxn id="27" idx="1"/>
          </p:cNvCxnSpPr>
          <p:nvPr/>
        </p:nvCxnSpPr>
        <p:spPr>
          <a:xfrm>
            <a:off x="4663607" y="5702547"/>
            <a:ext cx="2870157" cy="473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369478"/>
              </p:ext>
            </p:extLst>
          </p:nvPr>
        </p:nvGraphicFramePr>
        <p:xfrm>
          <a:off x="4162853" y="4839130"/>
          <a:ext cx="246442" cy="45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88560" imgH="164880" progId="Equation.DSMT4">
                  <p:embed/>
                </p:oleObj>
              </mc:Choice>
              <mc:Fallback>
                <p:oleObj name="Equation" r:id="rId4" imgW="885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2853" y="4839130"/>
                        <a:ext cx="246442" cy="457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>
          <a:xfrm>
            <a:off x="7405412" y="4513278"/>
            <a:ext cx="355578" cy="3802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15572" y="5244798"/>
            <a:ext cx="355578" cy="3802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17903"/>
              </p:ext>
            </p:extLst>
          </p:nvPr>
        </p:nvGraphicFramePr>
        <p:xfrm>
          <a:off x="7883525" y="4367213"/>
          <a:ext cx="4254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83525" y="4367213"/>
                        <a:ext cx="425450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93331"/>
              </p:ext>
            </p:extLst>
          </p:nvPr>
        </p:nvGraphicFramePr>
        <p:xfrm>
          <a:off x="7866063" y="5067300"/>
          <a:ext cx="4603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66063" y="5067300"/>
                        <a:ext cx="460375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>
            <a:stCxn id="15" idx="1"/>
            <a:endCxn id="12" idx="6"/>
          </p:cNvCxnSpPr>
          <p:nvPr/>
        </p:nvCxnSpPr>
        <p:spPr>
          <a:xfrm flipH="1">
            <a:off x="4663607" y="4703415"/>
            <a:ext cx="2862475" cy="416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1"/>
            <a:endCxn id="12" idx="6"/>
          </p:cNvCxnSpPr>
          <p:nvPr/>
        </p:nvCxnSpPr>
        <p:spPr>
          <a:xfrm flipH="1" flipV="1">
            <a:off x="4663607" y="5119975"/>
            <a:ext cx="2862475" cy="3195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without beta prior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" y="1879600"/>
            <a:ext cx="173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 Step:</a:t>
            </a:r>
            <a:endParaRPr lang="en-US" sz="3200" b="1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505960" y="4369326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505960" y="5002699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505960" y="5585271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4505960" y="6135767"/>
            <a:ext cx="157647" cy="2345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" name="Rectangle 14"/>
          <p:cNvSpPr/>
          <p:nvPr/>
        </p:nvSpPr>
        <p:spPr>
          <a:xfrm>
            <a:off x="7526082" y="4618447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26082" y="5354580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2" idx="6"/>
            <a:endCxn id="17" idx="1"/>
          </p:cNvCxnSpPr>
          <p:nvPr/>
        </p:nvCxnSpPr>
        <p:spPr>
          <a:xfrm>
            <a:off x="4663607" y="5119975"/>
            <a:ext cx="2862475" cy="3195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33764" y="6090713"/>
            <a:ext cx="114238" cy="169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09462" y="4921419"/>
            <a:ext cx="355578" cy="38027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3" idx="6"/>
            <a:endCxn id="27" idx="1"/>
          </p:cNvCxnSpPr>
          <p:nvPr/>
        </p:nvCxnSpPr>
        <p:spPr>
          <a:xfrm>
            <a:off x="4663607" y="5702547"/>
            <a:ext cx="2870157" cy="4731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183782"/>
              </p:ext>
            </p:extLst>
          </p:nvPr>
        </p:nvGraphicFramePr>
        <p:xfrm>
          <a:off x="4069398" y="4751388"/>
          <a:ext cx="3540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126720" imgH="228600" progId="Equation.DSMT4">
                  <p:embed/>
                </p:oleObj>
              </mc:Choice>
              <mc:Fallback>
                <p:oleObj name="Equation" r:id="rId3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9398" y="4751388"/>
                        <a:ext cx="354012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>
          <a:xfrm>
            <a:off x="7405412" y="4513278"/>
            <a:ext cx="355578" cy="3802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70034"/>
              </p:ext>
            </p:extLst>
          </p:nvPr>
        </p:nvGraphicFramePr>
        <p:xfrm>
          <a:off x="7918450" y="4419600"/>
          <a:ext cx="355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18450" y="4419600"/>
                        <a:ext cx="3556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>
            <a:stCxn id="12" idx="6"/>
            <a:endCxn id="15" idx="1"/>
          </p:cNvCxnSpPr>
          <p:nvPr/>
        </p:nvCxnSpPr>
        <p:spPr>
          <a:xfrm flipV="1">
            <a:off x="4663607" y="4703415"/>
            <a:ext cx="2862475" cy="416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6"/>
            <a:endCxn id="15" idx="1"/>
          </p:cNvCxnSpPr>
          <p:nvPr/>
        </p:nvCxnSpPr>
        <p:spPr>
          <a:xfrm flipV="1">
            <a:off x="4663607" y="4703415"/>
            <a:ext cx="2862475" cy="15496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6"/>
            <a:endCxn id="15" idx="1"/>
          </p:cNvCxnSpPr>
          <p:nvPr/>
        </p:nvCxnSpPr>
        <p:spPr>
          <a:xfrm>
            <a:off x="4663607" y="4486602"/>
            <a:ext cx="2862475" cy="2168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09462" y="6059361"/>
            <a:ext cx="355578" cy="38027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09462" y="4300787"/>
            <a:ext cx="355578" cy="38027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017752"/>
              </p:ext>
            </p:extLst>
          </p:nvPr>
        </p:nvGraphicFramePr>
        <p:xfrm>
          <a:off x="4079875" y="4100513"/>
          <a:ext cx="3190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9875" y="4100513"/>
                        <a:ext cx="319088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83368"/>
              </p:ext>
            </p:extLst>
          </p:nvPr>
        </p:nvGraphicFramePr>
        <p:xfrm>
          <a:off x="4061586" y="5878501"/>
          <a:ext cx="3540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9" imgW="126720" imgH="228600" progId="Equation.DSMT4">
                  <p:embed/>
                </p:oleObj>
              </mc:Choice>
              <mc:Fallback>
                <p:oleObj name="Equation" r:id="rId9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1586" y="5878501"/>
                        <a:ext cx="354012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283402" y="2456411"/>
            <a:ext cx="5622883" cy="1176048"/>
            <a:chOff x="3626232" y="2498512"/>
            <a:chExt cx="5622883" cy="117604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79875" y="2498512"/>
              <a:ext cx="5169240" cy="117604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26232" y="2767516"/>
              <a:ext cx="589127" cy="562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2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with Beta Prior: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20240"/>
            <a:ext cx="173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 Step: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7360" y="4669127"/>
            <a:ext cx="32308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21077"/>
              </p:ext>
            </p:extLst>
          </p:nvPr>
        </p:nvGraphicFramePr>
        <p:xfrm>
          <a:off x="5408929" y="607695"/>
          <a:ext cx="3582852" cy="840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1028520" imgH="241200" progId="Equation.DSMT4">
                  <p:embed/>
                </p:oleObj>
              </mc:Choice>
              <mc:Fallback>
                <p:oleObj name="Equation" r:id="rId3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8929" y="607695"/>
                        <a:ext cx="3582852" cy="840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752229"/>
            <a:ext cx="10783547" cy="19168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04170"/>
            <a:ext cx="5327004" cy="5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with Beta Prior: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39335"/>
              </p:ext>
            </p:extLst>
          </p:nvPr>
        </p:nvGraphicFramePr>
        <p:xfrm>
          <a:off x="5502593" y="608012"/>
          <a:ext cx="52197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1498320" imgH="241200" progId="Equation.DSMT4">
                  <p:embed/>
                </p:oleObj>
              </mc:Choice>
              <mc:Fallback>
                <p:oleObj name="Equation" r:id="rId3" imgW="1498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2593" y="608012"/>
                        <a:ext cx="521970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30" y="2388360"/>
            <a:ext cx="10773620" cy="740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124960"/>
            <a:ext cx="5191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Quadratic with 2 root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One root below 0.1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One root between 0.1 and 1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4632172"/>
            <a:ext cx="333224" cy="333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60" y="5056836"/>
            <a:ext cx="426682" cy="3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317241" y="1911983"/>
            <a:ext cx="5648960" cy="27012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3520" y="3556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Initial Graph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9220200" y="355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3789680" y="3556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Current Graph</a:t>
            </a:r>
            <a:endParaRPr lang="en-US" sz="2000" b="1" dirty="0"/>
          </a:p>
        </p:txBody>
      </p:sp>
      <p:cxnSp>
        <p:nvCxnSpPr>
          <p:cNvPr id="15" name="Straight Arrow Connector 14"/>
          <p:cNvCxnSpPr>
            <a:stCxn id="2" idx="3"/>
            <a:endCxn id="11" idx="1"/>
          </p:cNvCxnSpPr>
          <p:nvPr/>
        </p:nvCxnSpPr>
        <p:spPr>
          <a:xfrm>
            <a:off x="1859280" y="812800"/>
            <a:ext cx="19304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3" idx="1"/>
          </p:cNvCxnSpPr>
          <p:nvPr/>
        </p:nvCxnSpPr>
        <p:spPr>
          <a:xfrm>
            <a:off x="5425440" y="812800"/>
            <a:ext cx="37947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58538"/>
              </p:ext>
            </p:extLst>
          </p:nvPr>
        </p:nvGraphicFramePr>
        <p:xfrm>
          <a:off x="2409009" y="297807"/>
          <a:ext cx="801551" cy="58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279360" imgH="203040" progId="Equation.DSMT4">
                  <p:embed/>
                </p:oleObj>
              </mc:Choice>
              <mc:Fallback>
                <p:oleObj name="Equation" r:id="rId3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9009" y="297807"/>
                        <a:ext cx="801551" cy="582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82871"/>
              </p:ext>
            </p:extLst>
          </p:nvPr>
        </p:nvGraphicFramePr>
        <p:xfrm>
          <a:off x="6661150" y="230188"/>
          <a:ext cx="8001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1150" y="230188"/>
                        <a:ext cx="800100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>
            <a:stCxn id="3" idx="3"/>
          </p:cNvCxnSpPr>
          <p:nvPr/>
        </p:nvCxnSpPr>
        <p:spPr>
          <a:xfrm>
            <a:off x="10134600" y="812800"/>
            <a:ext cx="17830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95085"/>
              </p:ext>
            </p:extLst>
          </p:nvPr>
        </p:nvGraphicFramePr>
        <p:xfrm>
          <a:off x="10759440" y="272831"/>
          <a:ext cx="825500" cy="51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7" imgW="368280" imgH="228600" progId="Equation.DSMT4">
                  <p:embed/>
                </p:oleObj>
              </mc:Choice>
              <mc:Fallback>
                <p:oleObj name="Equation" r:id="rId7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59440" y="272831"/>
                        <a:ext cx="825500" cy="51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59"/>
          <p:cNvSpPr/>
          <p:nvPr/>
        </p:nvSpPr>
        <p:spPr>
          <a:xfrm>
            <a:off x="5999481" y="2805428"/>
            <a:ext cx="2132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Predict mislabeled tasks</a:t>
            </a:r>
            <a:endParaRPr lang="en-US" sz="2000" b="1" dirty="0"/>
          </a:p>
        </p:txBody>
      </p:sp>
      <p:sp>
        <p:nvSpPr>
          <p:cNvPr id="61" name="Rectangle 60"/>
          <p:cNvSpPr/>
          <p:nvPr/>
        </p:nvSpPr>
        <p:spPr>
          <a:xfrm>
            <a:off x="3931920" y="2805428"/>
            <a:ext cx="1361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Add edges </a:t>
            </a:r>
            <a:endParaRPr lang="en-US" sz="2000" b="1" dirty="0"/>
          </a:p>
        </p:txBody>
      </p:sp>
      <p:cxnSp>
        <p:nvCxnSpPr>
          <p:cNvPr id="62" name="Elbow Connector 61"/>
          <p:cNvCxnSpPr>
            <a:stCxn id="3" idx="2"/>
            <a:endCxn id="60" idx="3"/>
          </p:cNvCxnSpPr>
          <p:nvPr/>
        </p:nvCxnSpPr>
        <p:spPr>
          <a:xfrm rot="5400000">
            <a:off x="7908292" y="1493520"/>
            <a:ext cx="1992628" cy="154558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0"/>
            <a:endCxn id="11" idx="2"/>
          </p:cNvCxnSpPr>
          <p:nvPr/>
        </p:nvCxnSpPr>
        <p:spPr>
          <a:xfrm flipH="1" flipV="1">
            <a:off x="4607560" y="1270000"/>
            <a:ext cx="5080" cy="15354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1" idx="3"/>
          </p:cNvCxnSpPr>
          <p:nvPr/>
        </p:nvCxnSpPr>
        <p:spPr>
          <a:xfrm flipH="1">
            <a:off x="5293360" y="3262628"/>
            <a:ext cx="7042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itle 1"/>
          <p:cNvSpPr txBox="1">
            <a:spLocks/>
          </p:cNvSpPr>
          <p:nvPr/>
        </p:nvSpPr>
        <p:spPr>
          <a:xfrm>
            <a:off x="883921" y="550671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Graph Adaptivity at a Glance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02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63429" y="1554479"/>
            <a:ext cx="9853771" cy="51104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3520" y="3556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Initial Graph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9220200" y="355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849120" y="5133340"/>
            <a:ext cx="1422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Rank Tasks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042160" y="2663190"/>
            <a:ext cx="1036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Graph Update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7721600" y="16920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Prior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9680" y="35560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Current Graph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025390" y="1692093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Generate Random Data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5029200" y="5133340"/>
            <a:ext cx="1635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Learn RF</a:t>
            </a:r>
          </a:p>
        </p:txBody>
      </p:sp>
      <p:cxnSp>
        <p:nvCxnSpPr>
          <p:cNvPr id="15" name="Straight Arrow Connector 14"/>
          <p:cNvCxnSpPr>
            <a:stCxn id="2" idx="3"/>
            <a:endCxn id="11" idx="1"/>
          </p:cNvCxnSpPr>
          <p:nvPr/>
        </p:nvCxnSpPr>
        <p:spPr>
          <a:xfrm>
            <a:off x="1859280" y="812800"/>
            <a:ext cx="19304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3" idx="1"/>
          </p:cNvCxnSpPr>
          <p:nvPr/>
        </p:nvCxnSpPr>
        <p:spPr>
          <a:xfrm>
            <a:off x="5425440" y="812800"/>
            <a:ext cx="379476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12" idx="3"/>
          </p:cNvCxnSpPr>
          <p:nvPr/>
        </p:nvCxnSpPr>
        <p:spPr>
          <a:xfrm flipH="1">
            <a:off x="6661150" y="2149293"/>
            <a:ext cx="10604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89880" y="33947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</a:t>
            </a:r>
            <a:endParaRPr lang="en-US" sz="2000" b="1" dirty="0"/>
          </a:p>
        </p:txBody>
      </p:sp>
      <p:cxnSp>
        <p:nvCxnSpPr>
          <p:cNvPr id="40" name="Straight Arrow Connector 39"/>
          <p:cNvCxnSpPr>
            <a:stCxn id="12" idx="2"/>
            <a:endCxn id="38" idx="0"/>
          </p:cNvCxnSpPr>
          <p:nvPr/>
        </p:nvCxnSpPr>
        <p:spPr>
          <a:xfrm>
            <a:off x="5843270" y="2606493"/>
            <a:ext cx="3810" cy="7882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13" idx="0"/>
          </p:cNvCxnSpPr>
          <p:nvPr/>
        </p:nvCxnSpPr>
        <p:spPr>
          <a:xfrm>
            <a:off x="5847080" y="4309110"/>
            <a:ext cx="0" cy="8242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1"/>
            <a:endCxn id="4" idx="3"/>
          </p:cNvCxnSpPr>
          <p:nvPr/>
        </p:nvCxnSpPr>
        <p:spPr>
          <a:xfrm flipH="1">
            <a:off x="3271520" y="5590540"/>
            <a:ext cx="17576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0"/>
            <a:endCxn id="5" idx="2"/>
          </p:cNvCxnSpPr>
          <p:nvPr/>
        </p:nvCxnSpPr>
        <p:spPr>
          <a:xfrm flipV="1">
            <a:off x="2560320" y="3577590"/>
            <a:ext cx="0" cy="15557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0"/>
          </p:cNvCxnSpPr>
          <p:nvPr/>
        </p:nvCxnSpPr>
        <p:spPr>
          <a:xfrm rot="5400000" flipH="1" flipV="1">
            <a:off x="2392046" y="1265554"/>
            <a:ext cx="1565910" cy="1229362"/>
          </a:xfrm>
          <a:prstGeom prst="bentConnector3">
            <a:avLst>
              <a:gd name="adj1" fmla="val 99959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737940"/>
              </p:ext>
            </p:extLst>
          </p:nvPr>
        </p:nvGraphicFramePr>
        <p:xfrm>
          <a:off x="5847079" y="2735961"/>
          <a:ext cx="1102361" cy="44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7079" y="2735961"/>
                        <a:ext cx="1102361" cy="44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93830"/>
              </p:ext>
            </p:extLst>
          </p:nvPr>
        </p:nvGraphicFramePr>
        <p:xfrm>
          <a:off x="5865495" y="4479246"/>
          <a:ext cx="877570" cy="5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368280" imgH="215640" progId="Equation.DSMT4">
                  <p:embed/>
                </p:oleObj>
              </mc:Choice>
              <mc:Fallback>
                <p:oleObj name="Equation" r:id="rId5" imgW="368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5495" y="4479246"/>
                        <a:ext cx="877570" cy="5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58538"/>
              </p:ext>
            </p:extLst>
          </p:nvPr>
        </p:nvGraphicFramePr>
        <p:xfrm>
          <a:off x="2409009" y="297807"/>
          <a:ext cx="801551" cy="582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7" imgW="279360" imgH="203040" progId="Equation.DSMT4">
                  <p:embed/>
                </p:oleObj>
              </mc:Choice>
              <mc:Fallback>
                <p:oleObj name="Equation" r:id="rId7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9009" y="297807"/>
                        <a:ext cx="801551" cy="582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648200" y="24218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82871"/>
              </p:ext>
            </p:extLst>
          </p:nvPr>
        </p:nvGraphicFramePr>
        <p:xfrm>
          <a:off x="6661150" y="230188"/>
          <a:ext cx="8001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9" imgW="279360" imgH="203040" progId="Equation.DSMT4">
                  <p:embed/>
                </p:oleObj>
              </mc:Choice>
              <mc:Fallback>
                <p:oleObj name="Equation" r:id="rId9" imgW="279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1150" y="230188"/>
                        <a:ext cx="800100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50480"/>
              </p:ext>
            </p:extLst>
          </p:nvPr>
        </p:nvGraphicFramePr>
        <p:xfrm>
          <a:off x="1243013" y="1615439"/>
          <a:ext cx="12461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1" imgW="583920" imgH="228600" progId="Equation.DSMT4">
                  <p:embed/>
                </p:oleObj>
              </mc:Choice>
              <mc:Fallback>
                <p:oleObj name="Equation" r:id="rId11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3013" y="1615439"/>
                        <a:ext cx="124618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>
            <a:stCxn id="3" idx="3"/>
          </p:cNvCxnSpPr>
          <p:nvPr/>
        </p:nvCxnSpPr>
        <p:spPr>
          <a:xfrm>
            <a:off x="10134600" y="812800"/>
            <a:ext cx="17830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95085"/>
              </p:ext>
            </p:extLst>
          </p:nvPr>
        </p:nvGraphicFramePr>
        <p:xfrm>
          <a:off x="10759440" y="272831"/>
          <a:ext cx="825500" cy="51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3" imgW="368280" imgH="228600" progId="Equation.DSMT4">
                  <p:embed/>
                </p:oleObj>
              </mc:Choice>
              <mc:Fallback>
                <p:oleObj name="Equation" r:id="rId13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59440" y="272831"/>
                        <a:ext cx="825500" cy="51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Elbow Connector 21"/>
          <p:cNvCxnSpPr>
            <a:stCxn id="11" idx="2"/>
            <a:endCxn id="12" idx="1"/>
          </p:cNvCxnSpPr>
          <p:nvPr/>
        </p:nvCxnSpPr>
        <p:spPr>
          <a:xfrm rot="16200000" flipH="1">
            <a:off x="4376829" y="1500731"/>
            <a:ext cx="879293" cy="41783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903859"/>
              </p:ext>
            </p:extLst>
          </p:nvPr>
        </p:nvGraphicFramePr>
        <p:xfrm>
          <a:off x="936149" y="4054476"/>
          <a:ext cx="14906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6149" y="4054476"/>
                        <a:ext cx="1490663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Elbow Connector 31"/>
          <p:cNvCxnSpPr>
            <a:stCxn id="3" idx="2"/>
            <a:endCxn id="4" idx="2"/>
          </p:cNvCxnSpPr>
          <p:nvPr/>
        </p:nvCxnSpPr>
        <p:spPr>
          <a:xfrm rot="5400000">
            <a:off x="3729990" y="100330"/>
            <a:ext cx="4777740" cy="7117080"/>
          </a:xfrm>
          <a:prstGeom prst="bentConnector3">
            <a:avLst>
              <a:gd name="adj1" fmla="val 10478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2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149</Words>
  <Application>Microsoft Office PowerPoint</Application>
  <PresentationFormat>Widescreen</PresentationFormat>
  <Paragraphs>43</Paragraphs>
  <Slides>13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Equation</vt:lpstr>
      <vt:lpstr>Adaptive Crowdsourcing via EM with Prior</vt:lpstr>
      <vt:lpstr>Main Contributions</vt:lpstr>
      <vt:lpstr>Expectation-Maximization</vt:lpstr>
      <vt:lpstr>EM without beta prior</vt:lpstr>
      <vt:lpstr>EM without beta prior</vt:lpstr>
      <vt:lpstr>EM with Beta Prior: </vt:lpstr>
      <vt:lpstr>EM with Beta Prior:</vt:lpstr>
      <vt:lpstr>PowerPoint Presentation</vt:lpstr>
      <vt:lpstr>PowerPoint Presentation</vt:lpstr>
      <vt:lpstr>PowerPoint Presentation</vt:lpstr>
      <vt:lpstr>Adaptive Graph Construction</vt:lpstr>
      <vt:lpstr>Quantitative Results: 100 Workers</vt:lpstr>
      <vt:lpstr>Quantitative Results: 30 Workers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tanmay gupta</dc:creator>
  <cp:lastModifiedBy>tanmay gupta</cp:lastModifiedBy>
  <cp:revision>26</cp:revision>
  <dcterms:created xsi:type="dcterms:W3CDTF">2015-05-03T19:31:43Z</dcterms:created>
  <dcterms:modified xsi:type="dcterms:W3CDTF">2015-05-05T02:21:59Z</dcterms:modified>
</cp:coreProperties>
</file>