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256" r:id="rId2"/>
    <p:sldId id="282" r:id="rId3"/>
    <p:sldId id="258" r:id="rId4"/>
    <p:sldId id="259" r:id="rId5"/>
    <p:sldId id="261"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5" r:id="rId26"/>
    <p:sldId id="286" r:id="rId27"/>
    <p:sldId id="287" r:id="rId28"/>
    <p:sldId id="289" r:id="rId29"/>
    <p:sldId id="291" r:id="rId30"/>
    <p:sldId id="290" r:id="rId31"/>
    <p:sldId id="292" r:id="rId32"/>
    <p:sldId id="293" r:id="rId33"/>
    <p:sldId id="294" r:id="rId34"/>
    <p:sldId id="295" r:id="rId35"/>
    <p:sldId id="297" r:id="rId36"/>
    <p:sldId id="299" r:id="rId37"/>
    <p:sldId id="308" r:id="rId38"/>
    <p:sldId id="309" r:id="rId39"/>
    <p:sldId id="310" r:id="rId40"/>
    <p:sldId id="311" r:id="rId41"/>
    <p:sldId id="304" r:id="rId42"/>
    <p:sldId id="305" r:id="rId43"/>
    <p:sldId id="306" r:id="rId44"/>
    <p:sldId id="312" r:id="rId45"/>
    <p:sldId id="307" r:id="rId46"/>
    <p:sldId id="313" r:id="rId47"/>
    <p:sldId id="314" r:id="rId48"/>
    <p:sldId id="315" r:id="rId49"/>
    <p:sldId id="316" r:id="rId50"/>
    <p:sldId id="317" r:id="rId51"/>
    <p:sldId id="318" r:id="rId52"/>
    <p:sldId id="321" r:id="rId53"/>
    <p:sldId id="322" r:id="rId54"/>
    <p:sldId id="325" r:id="rId55"/>
    <p:sldId id="326" r:id="rId56"/>
    <p:sldId id="327" r:id="rId57"/>
    <p:sldId id="330" r:id="rId58"/>
    <p:sldId id="328" r:id="rId59"/>
    <p:sldId id="331"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345" r:id="rId73"/>
    <p:sldId id="346" r:id="rId74"/>
    <p:sldId id="347" r:id="rId75"/>
    <p:sldId id="348" r:id="rId76"/>
    <p:sldId id="349"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115" d="100"/>
          <a:sy n="115" d="100"/>
        </p:scale>
        <p:origin x="-936" y="-96"/>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34" y="-78"/>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tLang="zh-CN" smtClean="0"/>
              <a:t>NOI2018</a:t>
            </a:r>
            <a:r>
              <a:rPr lang="zh-CN" altLang="en-US" smtClean="0"/>
              <a:t>雅礼冬令营</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548156-FC88-4A97-9B3E-B4E10769C987}" type="datetimeFigureOut">
              <a:rPr lang="zh-CN" altLang="en-US" smtClean="0"/>
              <a:t>2018/1/20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8328A4-4953-45CF-89FE-A0D68FBD4B05}"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tLang="zh-CN" smtClean="0"/>
              <a:t>NOI2018</a:t>
            </a:r>
            <a:r>
              <a:rPr lang="zh-CN" altLang="en-US" smtClean="0"/>
              <a:t>雅礼冬令营</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BE09F5-4D37-4C4F-B339-45A9B195E4A1}" type="datetimeFigureOut">
              <a:rPr lang="zh-CN" altLang="en-US" smtClean="0"/>
              <a:pPr/>
              <a:t>2018/1/20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46AD5-E8F3-4ACE-8A5E-1C6F7AC42F6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6" name="日期占位符 5"/>
          <p:cNvSpPr>
            <a:spLocks noGrp="1"/>
          </p:cNvSpPr>
          <p:nvPr>
            <p:ph type="dt" idx="12"/>
          </p:nvPr>
        </p:nvSpPr>
        <p:spPr/>
        <p:txBody>
          <a:bodyPr/>
          <a:lstStyle/>
          <a:p>
            <a:fld id="{0A3E85ED-B627-400B-B8A8-F6BFEFE72150}" type="datetime1">
              <a:rPr lang="zh-CN" altLang="en-US" smtClean="0"/>
              <a:t>2018/1/20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BF4B18FF-CF83-49D7-85EE-63DC0D648A7C}" type="datetime1">
              <a:rPr lang="zh-CN" altLang="en-US" smtClean="0"/>
              <a:t>2018/1/20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755866B1-0998-4E11-81EF-65FC57F97B03}" type="datetime1">
              <a:rPr lang="zh-CN" altLang="en-US" smtClean="0"/>
              <a:t>2018/1/20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D7520C25-F213-4A10-9851-D29AE1D84828}" type="datetime1">
              <a:rPr lang="zh-CN" altLang="en-US" smtClean="0"/>
              <a:t>2018/1/20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AA8CA7DB-0DB5-4A03-A53B-C80C597892FF}" type="datetime1">
              <a:rPr lang="zh-CN" altLang="en-US" smtClean="0"/>
              <a:t>2018/1/20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ED5886A1-B0D3-41BD-8A77-51F73A2D0231}" type="datetime1">
              <a:rPr lang="zh-CN" altLang="en-US" smtClean="0"/>
              <a:t>2018/1/20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8C912531-E1B8-449B-BB8D-FF359566BF5B}" type="datetime1">
              <a:rPr lang="zh-CN" altLang="en-US" smtClean="0"/>
              <a:t>2018/1/20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AFE05540-31AA-4B84-B0A7-1F37DA3962BD}" type="datetime1">
              <a:rPr lang="zh-CN" altLang="en-US" smtClean="0"/>
              <a:t>2018/1/20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056999BE-E374-40E7-9562-E652DAF0E8B5}" type="datetime1">
              <a:rPr lang="zh-CN" altLang="en-US" smtClean="0"/>
              <a:t>2018/1/20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AF88CA30-11A0-4CCD-A7FB-30B9202A6F76}" type="datetime1">
              <a:rPr lang="zh-CN" altLang="en-US" smtClean="0"/>
              <a:t>2018/1/20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FC98A135-481C-469E-851F-157828803C35}" type="datetime1">
              <a:rPr lang="zh-CN" altLang="en-US" smtClean="0"/>
              <a:t>2018/1/20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420A96A2-0D5D-434B-91C5-C257563A9C27}" type="datetime1">
              <a:rPr lang="zh-CN" altLang="en-US" smtClean="0"/>
              <a:t>2018/1/20</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7FBD0C9B-B219-4035-91E7-D2A496BA7867}" type="datetime1">
              <a:rPr lang="zh-CN" altLang="en-US" smtClean="0"/>
              <a:t>2018/1/20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7BC13171-9D1F-4515-9D30-1C8F47011017}" type="datetime1">
              <a:rPr lang="zh-CN" altLang="en-US" smtClean="0"/>
              <a:t>2018/1/20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317F7AAE-E94B-401E-9365-A8DE1024F6E0}" type="datetime1">
              <a:rPr lang="zh-CN" altLang="en-US" smtClean="0"/>
              <a:t>2018/1/20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D4EEB2A2-9309-4FE4-8408-812E8394F22A}" type="datetime1">
              <a:rPr lang="zh-CN" altLang="en-US" smtClean="0"/>
              <a:t>2018/1/20</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778B2DE4-A2AA-49B5-8E97-66C93B79B127}" type="datetime1">
              <a:rPr lang="zh-CN" altLang="en-US" smtClean="0"/>
              <a:t>2018/1/20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A57DE776-8E70-4377-80AD-66E907985093}" type="datetime1">
              <a:rPr lang="zh-CN" altLang="en-US" smtClean="0"/>
              <a:t>2018/1/20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7C754863-4FE3-4602-A318-95DCAD9C4082}" type="datetime1">
              <a:rPr lang="zh-CN" altLang="en-US" smtClean="0"/>
              <a:t>2018/1/20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5422013B-3F01-4D77-934B-27EB6B4DA74C}" type="datetime1">
              <a:rPr lang="zh-CN" altLang="en-US" smtClean="0"/>
              <a:t>2018/1/20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DE1EA016-DC10-4155-9CBC-BFAAEE483DFC}" type="datetime1">
              <a:rPr lang="zh-CN" altLang="en-US" smtClean="0"/>
              <a:t>2018/1/20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01E9FDA8-A415-4CF7-ADDF-1F18B2E074C6}" type="datetime1">
              <a:rPr lang="zh-CN" altLang="en-US" smtClean="0"/>
              <a:t>2018/1/20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E1C9B358-DF61-4FF3-88E2-97586ECF9F4C}" type="datetime1">
              <a:rPr lang="zh-CN" altLang="en-US" smtClean="0"/>
              <a:t>2018/1/20</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27CBF3EF-B0F6-4E86-A930-7C17F48D103E}" type="datetime1">
              <a:rPr lang="zh-CN" altLang="en-US" smtClean="0"/>
              <a:t>2018/1/20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BDFAFBAC-9891-4F92-8016-6C2E69EDD448}" type="datetime1">
              <a:rPr lang="zh-CN" altLang="en-US" smtClean="0"/>
              <a:t>2018/1/20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FE74EDC4-1936-47F6-9B74-54A858F896D3}" type="datetime1">
              <a:rPr lang="zh-CN" altLang="en-US" smtClean="0"/>
              <a:t>2018/1/20</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85272B16-5729-40C8-B370-4DD0047E41F2}" type="datetime1">
              <a:rPr lang="zh-CN" altLang="en-US" smtClean="0"/>
              <a:t>2018/1/20</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DF6D89FB-E5EB-4FC2-98C9-0AC69FC2F171}" type="datetime1">
              <a:rPr lang="zh-CN" altLang="en-US" smtClean="0"/>
              <a:t>2018/1/20</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73B96629-7C2E-4447-9DB5-88CE83DD45D6}" type="datetime1">
              <a:rPr lang="zh-CN" altLang="en-US" smtClean="0"/>
              <a:t>2018/1/20</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7683FA27-7DEC-411E-9AD4-748BC8B7BDB3}" type="datetime1">
              <a:rPr lang="zh-CN" altLang="en-US" smtClean="0"/>
              <a:t>2018/1/20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03A7128E-AC56-4974-82A2-F968649117A7}" type="datetime1">
              <a:rPr lang="zh-CN" altLang="en-US" smtClean="0"/>
              <a:t>2018/1/20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C313A192-C136-49B8-AC19-E792F0CA574E}" type="datetime1">
              <a:rPr lang="zh-CN" altLang="en-US" smtClean="0"/>
              <a:t>2018/1/20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2EAC90B9-105A-48CF-983A-CD24BF3AF514}" type="datetime1">
              <a:rPr lang="zh-CN" altLang="en-US" smtClean="0"/>
              <a:t>2018/1/20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CF49AE8A-5DBC-4FE2-AAB4-06BD6717A6D9}" type="datetime1">
              <a:rPr lang="zh-CN" altLang="en-US" smtClean="0"/>
              <a:t>2018/1/20</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17984B14-6409-47B6-B571-4AE41868D49D}" type="datetime1">
              <a:rPr lang="zh-CN" altLang="en-US" smtClean="0"/>
              <a:t>2018/1/20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270549A5-8171-4C5F-8C00-ECDF7A914BCB}" type="datetime1">
              <a:rPr lang="zh-CN" altLang="en-US" smtClean="0"/>
              <a:t>2018/1/20</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B154CE37-4901-4BEE-A0C4-67B0BD489620}" type="datetime1">
              <a:rPr lang="zh-CN" altLang="en-US" smtClean="0"/>
              <a:t>2018/1/20</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A5719ED9-E846-4EF0-B3F3-C5831F151E92}" type="datetime1">
              <a:rPr lang="zh-CN" altLang="en-US" smtClean="0"/>
              <a:t>2018/1/20</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C9F89FCD-F8BE-4570-9315-02B58D73AFFD}" type="datetime1">
              <a:rPr lang="zh-CN" altLang="en-US" smtClean="0"/>
              <a:t>2018/1/20</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B6092141-20DB-427C-AF40-D9640A041CE6}" type="datetime1">
              <a:rPr lang="zh-CN" altLang="en-US" smtClean="0"/>
              <a:t>2018/1/20</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32624313-5ACA-4ACA-BC62-560DCCB4AFB2}" type="datetime1">
              <a:rPr lang="zh-CN" altLang="en-US" smtClean="0"/>
              <a:t>2018/1/20</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D9CDB314-9609-416F-8EA8-9427706076A3}" type="datetime1">
              <a:rPr lang="zh-CN" altLang="en-US" smtClean="0"/>
              <a:t>2018/1/20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71063A06-5CD8-4087-A67D-2266BB033D35}" type="datetime1">
              <a:rPr lang="zh-CN" altLang="en-US" smtClean="0"/>
              <a:t>2018/1/20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C099537D-9464-4AAD-BD7B-FEC2979DB0D4}" type="datetime1">
              <a:rPr lang="zh-CN" altLang="en-US" smtClean="0"/>
              <a:t>2018/1/20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98DF0E39-ED6C-49AD-BFB0-159751268E60}" type="datetime1">
              <a:rPr lang="zh-CN" altLang="en-US" smtClean="0"/>
              <a:t>2018/1/20</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985A1205-411C-4D37-BC5C-DF3A891DB1B9}" type="datetime1">
              <a:rPr lang="zh-CN" altLang="en-US" smtClean="0"/>
              <a:t>2018/1/20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484AA8FE-351C-41DF-9EBB-0CFE4D814A61}" type="datetime1">
              <a:rPr lang="zh-CN" altLang="en-US" smtClean="0"/>
              <a:t>2018/1/20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1309740D-3A31-450F-87E5-92426359B52F}" type="datetime1">
              <a:rPr lang="zh-CN" altLang="en-US" smtClean="0"/>
              <a:t>2018/1/20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39B1072F-85DC-4093-B13E-235D87645A2E}" type="datetime1">
              <a:rPr lang="zh-CN" altLang="en-US" smtClean="0"/>
              <a:t>2018/1/20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6" name="日期占位符 5"/>
          <p:cNvSpPr>
            <a:spLocks noGrp="1"/>
          </p:cNvSpPr>
          <p:nvPr>
            <p:ph type="dt" idx="12"/>
          </p:nvPr>
        </p:nvSpPr>
        <p:spPr/>
        <p:txBody>
          <a:bodyPr/>
          <a:lstStyle/>
          <a:p>
            <a:fld id="{827A8EFD-60F6-4685-AFF6-678FA6E27469}" type="datetime1">
              <a:rPr lang="zh-CN" altLang="en-US" smtClean="0"/>
              <a:t>2018/1/20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p>
            <a:fld id="{34F4F0C6-C5B0-4A20-91B9-A4A147F9E9E0}" type="datetime1">
              <a:rPr lang="zh-CN" altLang="en-US" smtClean="0"/>
              <a:t>2018/1/20</a:t>
            </a:fld>
            <a:endParaRPr lang="zh-CN" altLang="en-US"/>
          </a:p>
        </p:txBody>
      </p:sp>
      <p:sp>
        <p:nvSpPr>
          <p:cNvPr id="8" name="灯片编号占位符 7"/>
          <p:cNvSpPr>
            <a:spLocks noGrp="1"/>
          </p:cNvSpPr>
          <p:nvPr>
            <p:ph type="sldNum" sz="quarter" idx="11"/>
          </p:nvPr>
        </p:nvSpPr>
        <p:spPr>
          <a:xfrm>
            <a:off x="7002525" y="6496097"/>
            <a:ext cx="2133600" cy="365125"/>
          </a:xfrm>
        </p:spPr>
        <p:txBody>
          <a:bodyPr/>
          <a:lstStyle>
            <a:lvl1pPr algn="r">
              <a:defRPr b="1">
                <a:solidFill>
                  <a:schemeClr val="tx1"/>
                </a:solidFill>
              </a:defRPr>
            </a:lvl1pPr>
          </a:lstStyle>
          <a:p>
            <a:fld id="{0C913308-F349-4B6D-A68A-DD1791B4A57B}" type="slidenum">
              <a:rPr lang="zh-CN" altLang="en-US" smtClean="0"/>
              <a:pPr/>
              <a:t>‹#›</a:t>
            </a:fld>
            <a:endParaRPr lang="zh-CN" altLang="en-US" dirty="0"/>
          </a:p>
        </p:txBody>
      </p:sp>
      <p:sp>
        <p:nvSpPr>
          <p:cNvPr id="9" name="页脚占位符 8"/>
          <p:cNvSpPr>
            <a:spLocks noGrp="1"/>
          </p:cNvSpPr>
          <p:nvPr>
            <p:ph type="ftr" sz="quarter" idx="12"/>
          </p:nvPr>
        </p:nvSpPr>
        <p:spPr>
          <a:xfrm>
            <a:off x="6248400" y="0"/>
            <a:ext cx="2895600" cy="365125"/>
          </a:xfrm>
        </p:spPr>
        <p:txBody>
          <a:bodyPr/>
          <a:lstStyle>
            <a:lvl1pPr algn="r">
              <a:defRPr b="1">
                <a:solidFill>
                  <a:srgbClr val="FF0000"/>
                </a:solidFill>
                <a:latin typeface="楷体" pitchFamily="49" charset="-122"/>
                <a:ea typeface="楷体" pitchFamily="49" charset="-122"/>
              </a:defRPr>
            </a:lvl1pPr>
          </a:lstStyle>
          <a:p>
            <a:r>
              <a:rPr lang="en-US" altLang="zh-CN" dirty="0" smtClean="0"/>
              <a:t>NOI2018</a:t>
            </a:r>
            <a:r>
              <a:rPr lang="zh-CN" altLang="en-US" dirty="0" smtClean="0"/>
              <a:t>雅礼冬令营</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BC503B-45CD-409F-887F-77DA9258BE44}" type="datetime1">
              <a:rPr lang="zh-CN" altLang="en-US" smtClean="0"/>
              <a:t>2018/1/20</a:t>
            </a:fld>
            <a:endParaRPr lang="zh-CN" altLang="en-US"/>
          </a:p>
        </p:txBody>
      </p:sp>
      <p:sp>
        <p:nvSpPr>
          <p:cNvPr id="5" name="页脚占位符 4"/>
          <p:cNvSpPr>
            <a:spLocks noGrp="1"/>
          </p:cNvSpPr>
          <p:nvPr>
            <p:ph type="ftr" sz="quarter" idx="11"/>
          </p:nvPr>
        </p:nvSpPr>
        <p:spPr/>
        <p:txBody>
          <a:bodyPr/>
          <a:lstStyle/>
          <a:p>
            <a:r>
              <a:rPr lang="en-US" altLang="zh-CN" smtClean="0"/>
              <a:t>NOI2018</a:t>
            </a:r>
            <a:r>
              <a:rPr lang="zh-CN" altLang="en-US" smtClean="0"/>
              <a:t>雅礼冬令营</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051871-3E06-4EB3-88F0-9C2D59BA7FE2}" type="datetime1">
              <a:rPr lang="zh-CN" altLang="en-US" smtClean="0"/>
              <a:t>2018/1/20</a:t>
            </a:fld>
            <a:endParaRPr lang="zh-CN" altLang="en-US"/>
          </a:p>
        </p:txBody>
      </p:sp>
      <p:sp>
        <p:nvSpPr>
          <p:cNvPr id="5" name="页脚占位符 4"/>
          <p:cNvSpPr>
            <a:spLocks noGrp="1"/>
          </p:cNvSpPr>
          <p:nvPr>
            <p:ph type="ftr" sz="quarter" idx="11"/>
          </p:nvPr>
        </p:nvSpPr>
        <p:spPr/>
        <p:txBody>
          <a:bodyPr/>
          <a:lstStyle/>
          <a:p>
            <a:r>
              <a:rPr lang="en-US" altLang="zh-CN" smtClean="0"/>
              <a:t>NOI2018</a:t>
            </a:r>
            <a:r>
              <a:rPr lang="zh-CN" altLang="en-US" smtClean="0"/>
              <a:t>雅礼冬令营</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a:xfrm>
            <a:off x="6248400" y="0"/>
            <a:ext cx="2895600" cy="365125"/>
          </a:xfrm>
        </p:spPr>
        <p:txBody>
          <a:bodyPr/>
          <a:lstStyle>
            <a:lvl1pPr algn="r">
              <a:defRPr b="1">
                <a:solidFill>
                  <a:srgbClr val="FF0000"/>
                </a:solidFill>
                <a:latin typeface="楷体" pitchFamily="49" charset="-122"/>
                <a:ea typeface="楷体" pitchFamily="49" charset="-122"/>
              </a:defRPr>
            </a:lvl1pPr>
          </a:lstStyle>
          <a:p>
            <a:r>
              <a:rPr lang="en-US" altLang="zh-CN" dirty="0" smtClean="0"/>
              <a:t>NOI2018</a:t>
            </a:r>
            <a:r>
              <a:rPr lang="zh-CN" altLang="en-US" dirty="0" smtClean="0"/>
              <a:t>雅礼冬令营</a:t>
            </a:r>
            <a:endParaRPr lang="zh-CN" altLang="en-US" dirty="0"/>
          </a:p>
        </p:txBody>
      </p:sp>
      <p:sp>
        <p:nvSpPr>
          <p:cNvPr id="6" name="灯片编号占位符 5"/>
          <p:cNvSpPr>
            <a:spLocks noGrp="1"/>
          </p:cNvSpPr>
          <p:nvPr>
            <p:ph type="sldNum" sz="quarter" idx="12"/>
          </p:nvPr>
        </p:nvSpPr>
        <p:spPr>
          <a:xfrm>
            <a:off x="7010400" y="6492875"/>
            <a:ext cx="2133600" cy="365125"/>
          </a:xfrm>
        </p:spPr>
        <p:txBody>
          <a:bodyPr/>
          <a:lstStyle>
            <a:lvl1pPr algn="r">
              <a:defRPr b="1">
                <a:solidFill>
                  <a:schemeClr val="tx1"/>
                </a:solidFill>
              </a:defRPr>
            </a:lvl1p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37E5DC-A84C-4D7C-B4D9-CB19CBBDBBC4}" type="datetime1">
              <a:rPr lang="zh-CN" altLang="en-US" smtClean="0"/>
              <a:t>2018/1/20</a:t>
            </a:fld>
            <a:endParaRPr lang="zh-CN" altLang="en-US"/>
          </a:p>
        </p:txBody>
      </p:sp>
      <p:sp>
        <p:nvSpPr>
          <p:cNvPr id="5" name="页脚占位符 4"/>
          <p:cNvSpPr>
            <a:spLocks noGrp="1"/>
          </p:cNvSpPr>
          <p:nvPr>
            <p:ph type="ftr" sz="quarter" idx="11"/>
          </p:nvPr>
        </p:nvSpPr>
        <p:spPr/>
        <p:txBody>
          <a:bodyPr/>
          <a:lstStyle/>
          <a:p>
            <a:r>
              <a:rPr lang="en-US" altLang="zh-CN" smtClean="0"/>
              <a:t>NOI2018</a:t>
            </a:r>
            <a:r>
              <a:rPr lang="zh-CN" altLang="en-US" smtClean="0"/>
              <a:t>雅礼冬令营</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B016F95-C280-4562-84D6-3AD9D6838EAD}" type="datetime1">
              <a:rPr lang="zh-CN" altLang="en-US" smtClean="0"/>
              <a:t>2018/1/20</a:t>
            </a:fld>
            <a:endParaRPr lang="zh-CN" altLang="en-US"/>
          </a:p>
        </p:txBody>
      </p:sp>
      <p:sp>
        <p:nvSpPr>
          <p:cNvPr id="6" name="页脚占位符 5"/>
          <p:cNvSpPr>
            <a:spLocks noGrp="1"/>
          </p:cNvSpPr>
          <p:nvPr>
            <p:ph type="ftr" sz="quarter" idx="11"/>
          </p:nvPr>
        </p:nvSpPr>
        <p:spPr/>
        <p:txBody>
          <a:bodyPr/>
          <a:lstStyle/>
          <a:p>
            <a:r>
              <a:rPr lang="en-US" altLang="zh-CN" smtClean="0"/>
              <a:t>NOI2018</a:t>
            </a:r>
            <a:r>
              <a:rPr lang="zh-CN" altLang="en-US" smtClean="0"/>
              <a:t>雅礼冬令营</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F7A17A-4735-45F4-AE4D-734370F64BC1}" type="datetime1">
              <a:rPr lang="zh-CN" altLang="en-US" smtClean="0"/>
              <a:t>2018/1/20</a:t>
            </a:fld>
            <a:endParaRPr lang="zh-CN" altLang="en-US"/>
          </a:p>
        </p:txBody>
      </p:sp>
      <p:sp>
        <p:nvSpPr>
          <p:cNvPr id="8" name="页脚占位符 7"/>
          <p:cNvSpPr>
            <a:spLocks noGrp="1"/>
          </p:cNvSpPr>
          <p:nvPr>
            <p:ph type="ftr" sz="quarter" idx="11"/>
          </p:nvPr>
        </p:nvSpPr>
        <p:spPr/>
        <p:txBody>
          <a:bodyPr/>
          <a:lstStyle/>
          <a:p>
            <a:r>
              <a:rPr lang="en-US" altLang="zh-CN" smtClean="0"/>
              <a:t>NOI2018</a:t>
            </a:r>
            <a:r>
              <a:rPr lang="zh-CN" altLang="en-US" smtClean="0"/>
              <a:t>雅礼冬令营</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6A30199-EF52-40B5-8B7F-BE5673CF2EF9}" type="datetime1">
              <a:rPr lang="zh-CN" altLang="en-US" smtClean="0"/>
              <a:t>2018/1/20</a:t>
            </a:fld>
            <a:endParaRPr lang="zh-CN" altLang="en-US"/>
          </a:p>
        </p:txBody>
      </p:sp>
      <p:sp>
        <p:nvSpPr>
          <p:cNvPr id="4" name="页脚占位符 3"/>
          <p:cNvSpPr>
            <a:spLocks noGrp="1"/>
          </p:cNvSpPr>
          <p:nvPr>
            <p:ph type="ftr" sz="quarter" idx="11"/>
          </p:nvPr>
        </p:nvSpPr>
        <p:spPr/>
        <p:txBody>
          <a:bodyPr/>
          <a:lstStyle/>
          <a:p>
            <a:r>
              <a:rPr lang="en-US" altLang="zh-CN" smtClean="0"/>
              <a:t>NOI2018</a:t>
            </a:r>
            <a:r>
              <a:rPr lang="zh-CN" altLang="en-US" smtClean="0"/>
              <a:t>雅礼冬令营</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7188FF-7934-4AE6-B912-D56688840A06}" type="datetime1">
              <a:rPr lang="zh-CN" altLang="en-US" smtClean="0"/>
              <a:t>2018/1/20</a:t>
            </a:fld>
            <a:endParaRPr lang="zh-CN" altLang="en-US"/>
          </a:p>
        </p:txBody>
      </p:sp>
      <p:sp>
        <p:nvSpPr>
          <p:cNvPr id="3" name="页脚占位符 2"/>
          <p:cNvSpPr>
            <a:spLocks noGrp="1"/>
          </p:cNvSpPr>
          <p:nvPr>
            <p:ph type="ftr" sz="quarter" idx="11"/>
          </p:nvPr>
        </p:nvSpPr>
        <p:spPr/>
        <p:txBody>
          <a:bodyPr/>
          <a:lstStyle/>
          <a:p>
            <a:r>
              <a:rPr lang="en-US" altLang="zh-CN" smtClean="0"/>
              <a:t>NOI2018</a:t>
            </a:r>
            <a:r>
              <a:rPr lang="zh-CN" altLang="en-US" smtClean="0"/>
              <a:t>雅礼冬令营</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19772F-FF18-43D0-A19B-8DCFF94411EF}" type="datetime1">
              <a:rPr lang="zh-CN" altLang="en-US" smtClean="0"/>
              <a:t>2018/1/20</a:t>
            </a:fld>
            <a:endParaRPr lang="zh-CN" altLang="en-US"/>
          </a:p>
        </p:txBody>
      </p:sp>
      <p:sp>
        <p:nvSpPr>
          <p:cNvPr id="6" name="页脚占位符 5"/>
          <p:cNvSpPr>
            <a:spLocks noGrp="1"/>
          </p:cNvSpPr>
          <p:nvPr>
            <p:ph type="ftr" sz="quarter" idx="11"/>
          </p:nvPr>
        </p:nvSpPr>
        <p:spPr/>
        <p:txBody>
          <a:bodyPr/>
          <a:lstStyle/>
          <a:p>
            <a:r>
              <a:rPr lang="en-US" altLang="zh-CN" smtClean="0"/>
              <a:t>NOI2018</a:t>
            </a:r>
            <a:r>
              <a:rPr lang="zh-CN" altLang="en-US" smtClean="0"/>
              <a:t>雅礼冬令营</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88E638E-5842-4E9C-B9ED-FC3B9EE66334}" type="datetime1">
              <a:rPr lang="zh-CN" altLang="en-US" smtClean="0"/>
              <a:t>2018/1/20</a:t>
            </a:fld>
            <a:endParaRPr lang="zh-CN" altLang="en-US"/>
          </a:p>
        </p:txBody>
      </p:sp>
      <p:sp>
        <p:nvSpPr>
          <p:cNvPr id="6" name="页脚占位符 5"/>
          <p:cNvSpPr>
            <a:spLocks noGrp="1"/>
          </p:cNvSpPr>
          <p:nvPr>
            <p:ph type="ftr" sz="quarter" idx="11"/>
          </p:nvPr>
        </p:nvSpPr>
        <p:spPr/>
        <p:txBody>
          <a:bodyPr/>
          <a:lstStyle/>
          <a:p>
            <a:r>
              <a:rPr lang="en-US" altLang="zh-CN" smtClean="0"/>
              <a:t>NOI2018</a:t>
            </a:r>
            <a:r>
              <a:rPr lang="zh-CN" altLang="en-US" smtClean="0"/>
              <a:t>雅礼冬令营</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CA434-A434-4DB2-BF57-488C3F79E783}" type="datetime1">
              <a:rPr lang="zh-CN" altLang="en-US" smtClean="0"/>
              <a:t>2018/1/20</a:t>
            </a:fld>
            <a:endParaRPr lang="zh-CN" altLang="en-US"/>
          </a:p>
        </p:txBody>
      </p:sp>
      <p:sp>
        <p:nvSpPr>
          <p:cNvPr id="5" name="页脚占位符 4"/>
          <p:cNvSpPr>
            <a:spLocks noGrp="1"/>
          </p:cNvSpPr>
          <p:nvPr>
            <p:ph type="ftr" sz="quarter" idx="3"/>
          </p:nvPr>
        </p:nvSpPr>
        <p:spPr>
          <a:xfrm>
            <a:off x="0" y="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t>NOI2018</a:t>
            </a:r>
            <a:r>
              <a:rPr lang="zh-CN" altLang="en-US" dirty="0" smtClean="0"/>
              <a:t>雅礼冬令营</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分治算法</a:t>
            </a:r>
            <a:endParaRPr lang="zh-CN" altLang="en-US" b="1" dirty="0"/>
          </a:p>
        </p:txBody>
      </p:sp>
      <p:sp>
        <p:nvSpPr>
          <p:cNvPr id="3" name="副标题 2"/>
          <p:cNvSpPr>
            <a:spLocks noGrp="1"/>
          </p:cNvSpPr>
          <p:nvPr>
            <p:ph type="subTitle" idx="1"/>
          </p:nvPr>
        </p:nvSpPr>
        <p:spPr/>
        <p:txBody>
          <a:bodyPr/>
          <a:lstStyle/>
          <a:p>
            <a:r>
              <a:rPr lang="zh-CN" altLang="en-US" dirty="0" smtClean="0">
                <a:solidFill>
                  <a:schemeClr val="tx1"/>
                </a:solidFill>
              </a:rPr>
              <a:t>中山纪念中学 宋新波</a:t>
            </a:r>
            <a:endParaRPr lang="zh-CN" altLang="en-US" dirty="0">
              <a:solidFill>
                <a:schemeClr val="tx1"/>
              </a:solidFill>
            </a:endParaRPr>
          </a:p>
        </p:txBody>
      </p:sp>
      <p:sp>
        <p:nvSpPr>
          <p:cNvPr id="8" name="灯片编号占位符 7"/>
          <p:cNvSpPr>
            <a:spLocks noGrp="1"/>
          </p:cNvSpPr>
          <p:nvPr>
            <p:ph type="sldNum" sz="quarter" idx="11"/>
          </p:nvPr>
        </p:nvSpPr>
        <p:spPr/>
        <p:txBody>
          <a:bodyPr/>
          <a:lstStyle/>
          <a:p>
            <a:fld id="{0C913308-F349-4B6D-A68A-DD1791B4A57B}" type="slidenum">
              <a:rPr lang="zh-CN" altLang="en-US" smtClean="0"/>
              <a:pPr/>
              <a:t>1</a:t>
            </a:fld>
            <a:endParaRPr lang="zh-CN" altLang="en-US" dirty="0"/>
          </a:p>
        </p:txBody>
      </p:sp>
      <p:sp>
        <p:nvSpPr>
          <p:cNvPr id="9" name="页脚占位符 8"/>
          <p:cNvSpPr>
            <a:spLocks noGrp="1"/>
          </p:cNvSpPr>
          <p:nvPr>
            <p:ph type="ftr" sz="quarter" idx="12"/>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2—</a:t>
            </a:r>
            <a:r>
              <a:rPr lang="zh-CN" altLang="en-US" sz="3200" b="1" dirty="0" smtClean="0"/>
              <a:t>归并排序</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pPr>
              <a:lnSpc>
                <a:spcPct val="120000"/>
              </a:lnSpc>
            </a:pPr>
            <a:r>
              <a:rPr lang="zh-CN" altLang="en-US" sz="2800" dirty="0" smtClean="0">
                <a:latin typeface="+mn-ea"/>
              </a:rPr>
              <a:t>给定一个长度为</a:t>
            </a:r>
            <a:r>
              <a:rPr lang="en-US" altLang="zh-CN" sz="2800" dirty="0" smtClean="0">
                <a:latin typeface="+mn-ea"/>
              </a:rPr>
              <a:t>N</a:t>
            </a:r>
            <a:r>
              <a:rPr lang="zh-CN" altLang="en-US" sz="2800" dirty="0" smtClean="0">
                <a:latin typeface="+mn-ea"/>
              </a:rPr>
              <a:t>的序列，对其进行排序。</a:t>
            </a:r>
            <a:endParaRPr lang="en-US" altLang="zh-CN" sz="2800" dirty="0" smtClean="0">
              <a:latin typeface="+mn-ea"/>
            </a:endParaRPr>
          </a:p>
          <a:p>
            <a:pPr>
              <a:lnSpc>
                <a:spcPct val="120000"/>
              </a:lnSpc>
            </a:pPr>
            <a:r>
              <a:rPr lang="zh-CN" altLang="en-US" sz="2800" dirty="0" smtClean="0">
                <a:latin typeface="+mn-ea"/>
              </a:rPr>
              <a:t>归并排序思想：</a:t>
            </a:r>
            <a:endParaRPr lang="en-US" altLang="zh-CN" sz="2800" dirty="0" smtClean="0">
              <a:latin typeface="+mn-ea"/>
            </a:endParaRPr>
          </a:p>
          <a:p>
            <a:pPr>
              <a:lnSpc>
                <a:spcPct val="120000"/>
              </a:lnSpc>
            </a:pPr>
            <a:r>
              <a:rPr lang="en-US" altLang="zh-CN" sz="2800" dirty="0" smtClean="0">
                <a:latin typeface="+mn-ea"/>
              </a:rPr>
              <a:t>1.</a:t>
            </a:r>
            <a:r>
              <a:rPr lang="zh-CN" altLang="en-US" sz="2800" dirty="0" smtClean="0">
                <a:latin typeface="+mn-ea"/>
              </a:rPr>
              <a:t>划分问题：把长度为</a:t>
            </a:r>
            <a:r>
              <a:rPr lang="en-US" altLang="zh-CN" sz="2800" dirty="0" smtClean="0">
                <a:latin typeface="+mn-ea"/>
              </a:rPr>
              <a:t>N</a:t>
            </a:r>
            <a:r>
              <a:rPr lang="zh-CN" altLang="en-US" sz="2800" dirty="0" smtClean="0">
                <a:latin typeface="+mn-ea"/>
              </a:rPr>
              <a:t>的序列尽可能均分成左右两部分；</a:t>
            </a:r>
            <a:endParaRPr lang="en-US" altLang="zh-CN" sz="2800" dirty="0" smtClean="0">
              <a:latin typeface="+mn-ea"/>
            </a:endParaRPr>
          </a:p>
          <a:p>
            <a:pPr>
              <a:lnSpc>
                <a:spcPct val="120000"/>
              </a:lnSpc>
            </a:pPr>
            <a:r>
              <a:rPr lang="en-US" altLang="zh-CN" sz="2800" dirty="0" smtClean="0">
                <a:latin typeface="+mn-ea"/>
              </a:rPr>
              <a:t>2.</a:t>
            </a:r>
            <a:r>
              <a:rPr lang="zh-CN" altLang="en-US" sz="2800" dirty="0" smtClean="0">
                <a:latin typeface="+mn-ea"/>
              </a:rPr>
              <a:t>递归求解：对左右两部分分别进行归并排序；</a:t>
            </a:r>
            <a:endParaRPr lang="en-US" altLang="zh-CN" sz="2800" dirty="0" smtClean="0">
              <a:latin typeface="+mn-ea"/>
            </a:endParaRPr>
          </a:p>
          <a:p>
            <a:pPr>
              <a:lnSpc>
                <a:spcPct val="120000"/>
              </a:lnSpc>
            </a:pPr>
            <a:r>
              <a:rPr lang="en-US" altLang="zh-CN" sz="2800" dirty="0" smtClean="0">
                <a:latin typeface="+mn-ea"/>
              </a:rPr>
              <a:t>3.</a:t>
            </a:r>
            <a:r>
              <a:rPr lang="zh-CN" altLang="en-US" sz="2800" dirty="0" smtClean="0">
                <a:latin typeface="+mn-ea"/>
              </a:rPr>
              <a:t>合并问题：把左右两段排好序的序列合并出最终的有序序列。</a:t>
            </a:r>
            <a:endParaRPr lang="zh-CN" altLang="en-US" sz="2800" dirty="0">
              <a:latin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2—</a:t>
            </a:r>
            <a:r>
              <a:rPr lang="zh-CN" altLang="en-US" sz="3200" b="1" dirty="0" smtClean="0"/>
              <a:t>归并排序</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pPr>
              <a:lnSpc>
                <a:spcPct val="120000"/>
              </a:lnSpc>
            </a:pPr>
            <a:r>
              <a:rPr lang="zh-CN" altLang="en-US" sz="2400" dirty="0" smtClean="0">
                <a:latin typeface="+mn-ea"/>
              </a:rPr>
              <a:t>举例：</a:t>
            </a:r>
            <a:r>
              <a:rPr lang="en-US" altLang="zh-CN" sz="2400" dirty="0" smtClean="0">
                <a:latin typeface="+mn-ea"/>
              </a:rPr>
              <a:t>N=8,8</a:t>
            </a:r>
            <a:r>
              <a:rPr lang="zh-CN" altLang="en-US" sz="2400" dirty="0" smtClean="0">
                <a:latin typeface="+mn-ea"/>
              </a:rPr>
              <a:t>个数分别为</a:t>
            </a:r>
            <a:r>
              <a:rPr lang="en-US" altLang="zh-CN" sz="2400" dirty="0" smtClean="0">
                <a:latin typeface="+mn-ea"/>
              </a:rPr>
              <a:t>6,1,5,3,2,4,8,7</a:t>
            </a:r>
            <a:r>
              <a:rPr lang="zh-CN" altLang="en-US" sz="2400" dirty="0" smtClean="0">
                <a:latin typeface="+mn-ea"/>
              </a:rPr>
              <a:t>。过程如下</a:t>
            </a:r>
            <a:r>
              <a:rPr lang="zh-CN" altLang="en-US" sz="2800" dirty="0" smtClean="0">
                <a:latin typeface="+mn-ea"/>
              </a:rPr>
              <a:t>：</a:t>
            </a:r>
            <a:endParaRPr lang="en-US" altLang="zh-CN" sz="2800" dirty="0" smtClean="0">
              <a:latin typeface="+mn-ea"/>
            </a:endParaRPr>
          </a:p>
          <a:p>
            <a:pPr>
              <a:lnSpc>
                <a:spcPct val="120000"/>
              </a:lnSpc>
            </a:pPr>
            <a:endParaRPr lang="zh-CN" altLang="en-US" sz="2800" dirty="0">
              <a:latin typeface="+mn-ea"/>
            </a:endParaRPr>
          </a:p>
        </p:txBody>
      </p:sp>
      <p:grpSp>
        <p:nvGrpSpPr>
          <p:cNvPr id="257" name="组合 256"/>
          <p:cNvGrpSpPr/>
          <p:nvPr/>
        </p:nvGrpSpPr>
        <p:grpSpPr>
          <a:xfrm>
            <a:off x="3001941" y="1854739"/>
            <a:ext cx="2592423" cy="401643"/>
            <a:chOff x="2673324" y="1822428"/>
            <a:chExt cx="2592423" cy="401643"/>
          </a:xfrm>
        </p:grpSpPr>
        <p:sp>
          <p:nvSpPr>
            <p:cNvPr id="249" name="TextBox 248"/>
            <p:cNvSpPr txBox="1"/>
            <p:nvPr/>
          </p:nvSpPr>
          <p:spPr>
            <a:xfrm>
              <a:off x="2673324" y="1822428"/>
              <a:ext cx="474669" cy="400110"/>
            </a:xfrm>
            <a:prstGeom prst="rect">
              <a:avLst/>
            </a:prstGeom>
            <a:noFill/>
          </p:spPr>
          <p:txBody>
            <a:bodyPr wrap="square" rtlCol="0">
              <a:spAutoFit/>
            </a:bodyPr>
            <a:lstStyle/>
            <a:p>
              <a:pPr algn="ctr"/>
              <a:r>
                <a:rPr lang="en-US" altLang="zh-CN" sz="2000" dirty="0" smtClean="0"/>
                <a:t>6</a:t>
              </a:r>
              <a:endParaRPr lang="zh-CN" altLang="en-US" sz="2000" dirty="0"/>
            </a:p>
          </p:txBody>
        </p:sp>
        <p:sp>
          <p:nvSpPr>
            <p:cNvPr id="250" name="TextBox 249"/>
            <p:cNvSpPr txBox="1"/>
            <p:nvPr/>
          </p:nvSpPr>
          <p:spPr>
            <a:xfrm>
              <a:off x="3330558" y="1822428"/>
              <a:ext cx="474669" cy="400110"/>
            </a:xfrm>
            <a:prstGeom prst="rect">
              <a:avLst/>
            </a:prstGeom>
            <a:noFill/>
          </p:spPr>
          <p:txBody>
            <a:bodyPr wrap="square" rtlCol="0">
              <a:spAutoFit/>
            </a:bodyPr>
            <a:lstStyle/>
            <a:p>
              <a:pPr algn="ctr"/>
              <a:r>
                <a:rPr lang="en-US" altLang="zh-CN" sz="2000" dirty="0" smtClean="0"/>
                <a:t>5</a:t>
              </a:r>
              <a:endParaRPr lang="zh-CN" altLang="en-US" sz="2000" dirty="0"/>
            </a:p>
          </p:txBody>
        </p:sp>
        <p:sp>
          <p:nvSpPr>
            <p:cNvPr id="251" name="TextBox 250"/>
            <p:cNvSpPr txBox="1"/>
            <p:nvPr/>
          </p:nvSpPr>
          <p:spPr>
            <a:xfrm>
              <a:off x="3001941" y="1822428"/>
              <a:ext cx="474669" cy="400110"/>
            </a:xfrm>
            <a:prstGeom prst="rect">
              <a:avLst/>
            </a:prstGeom>
            <a:noFill/>
          </p:spPr>
          <p:txBody>
            <a:bodyPr wrap="square" rtlCol="0">
              <a:spAutoFit/>
            </a:bodyPr>
            <a:lstStyle/>
            <a:p>
              <a:pPr algn="ctr"/>
              <a:r>
                <a:rPr lang="en-US" altLang="zh-CN" sz="2000" dirty="0" smtClean="0"/>
                <a:t>1</a:t>
              </a:r>
              <a:endParaRPr lang="zh-CN" altLang="en-US" sz="2000" dirty="0"/>
            </a:p>
          </p:txBody>
        </p:sp>
        <p:sp>
          <p:nvSpPr>
            <p:cNvPr id="252" name="TextBox 251"/>
            <p:cNvSpPr txBox="1"/>
            <p:nvPr/>
          </p:nvSpPr>
          <p:spPr>
            <a:xfrm>
              <a:off x="3622662" y="1822428"/>
              <a:ext cx="474669" cy="400110"/>
            </a:xfrm>
            <a:prstGeom prst="rect">
              <a:avLst/>
            </a:prstGeom>
            <a:noFill/>
          </p:spPr>
          <p:txBody>
            <a:bodyPr wrap="square" rtlCol="0">
              <a:spAutoFit/>
            </a:bodyPr>
            <a:lstStyle/>
            <a:p>
              <a:pPr algn="ctr"/>
              <a:r>
                <a:rPr lang="en-US" altLang="zh-CN" sz="2000" dirty="0" smtClean="0"/>
                <a:t>3</a:t>
              </a:r>
              <a:endParaRPr lang="zh-CN" altLang="en-US" sz="2000" dirty="0"/>
            </a:p>
          </p:txBody>
        </p:sp>
        <p:sp>
          <p:nvSpPr>
            <p:cNvPr id="253" name="TextBox 252"/>
            <p:cNvSpPr txBox="1"/>
            <p:nvPr/>
          </p:nvSpPr>
          <p:spPr>
            <a:xfrm>
              <a:off x="4243383" y="1822428"/>
              <a:ext cx="474669" cy="400110"/>
            </a:xfrm>
            <a:prstGeom prst="rect">
              <a:avLst/>
            </a:prstGeom>
            <a:noFill/>
          </p:spPr>
          <p:txBody>
            <a:bodyPr wrap="square" rtlCol="0">
              <a:spAutoFit/>
            </a:bodyPr>
            <a:lstStyle/>
            <a:p>
              <a:pPr algn="ctr"/>
              <a:r>
                <a:rPr lang="en-US" altLang="zh-CN" sz="2000" dirty="0" smtClean="0"/>
                <a:t>4</a:t>
              </a:r>
              <a:endParaRPr lang="zh-CN" altLang="en-US" sz="2000" dirty="0"/>
            </a:p>
          </p:txBody>
        </p:sp>
        <p:sp>
          <p:nvSpPr>
            <p:cNvPr id="254" name="TextBox 253"/>
            <p:cNvSpPr txBox="1"/>
            <p:nvPr/>
          </p:nvSpPr>
          <p:spPr>
            <a:xfrm>
              <a:off x="3914766" y="1823961"/>
              <a:ext cx="474669" cy="400110"/>
            </a:xfrm>
            <a:prstGeom prst="rect">
              <a:avLst/>
            </a:prstGeom>
            <a:noFill/>
          </p:spPr>
          <p:txBody>
            <a:bodyPr wrap="square" rtlCol="0">
              <a:spAutoFit/>
            </a:bodyPr>
            <a:lstStyle/>
            <a:p>
              <a:pPr algn="ctr"/>
              <a:r>
                <a:rPr lang="en-US" altLang="zh-CN" sz="2000" dirty="0" smtClean="0"/>
                <a:t>2</a:t>
              </a:r>
              <a:endParaRPr lang="zh-CN" altLang="en-US" sz="2000" dirty="0"/>
            </a:p>
          </p:txBody>
        </p:sp>
        <p:sp>
          <p:nvSpPr>
            <p:cNvPr id="255" name="TextBox 254"/>
            <p:cNvSpPr txBox="1"/>
            <p:nvPr/>
          </p:nvSpPr>
          <p:spPr>
            <a:xfrm>
              <a:off x="4791078" y="1822428"/>
              <a:ext cx="474669" cy="400110"/>
            </a:xfrm>
            <a:prstGeom prst="rect">
              <a:avLst/>
            </a:prstGeom>
            <a:noFill/>
          </p:spPr>
          <p:txBody>
            <a:bodyPr wrap="square" rtlCol="0">
              <a:spAutoFit/>
            </a:bodyPr>
            <a:lstStyle/>
            <a:p>
              <a:pPr algn="ctr"/>
              <a:r>
                <a:rPr lang="en-US" altLang="zh-CN" sz="2000" dirty="0" smtClean="0"/>
                <a:t>7</a:t>
              </a:r>
              <a:endParaRPr lang="zh-CN" altLang="en-US" sz="2000" dirty="0"/>
            </a:p>
          </p:txBody>
        </p:sp>
        <p:sp>
          <p:nvSpPr>
            <p:cNvPr id="256" name="TextBox 255"/>
            <p:cNvSpPr txBox="1"/>
            <p:nvPr/>
          </p:nvSpPr>
          <p:spPr>
            <a:xfrm>
              <a:off x="4535487" y="1822428"/>
              <a:ext cx="474669" cy="400110"/>
            </a:xfrm>
            <a:prstGeom prst="rect">
              <a:avLst/>
            </a:prstGeom>
            <a:noFill/>
          </p:spPr>
          <p:txBody>
            <a:bodyPr wrap="square" rtlCol="0">
              <a:spAutoFit/>
            </a:bodyPr>
            <a:lstStyle/>
            <a:p>
              <a:pPr algn="ctr"/>
              <a:r>
                <a:rPr lang="en-US" altLang="zh-CN" sz="2000" dirty="0" smtClean="0"/>
                <a:t>8</a:t>
              </a:r>
              <a:endParaRPr lang="zh-CN" altLang="en-US" sz="2000" dirty="0"/>
            </a:p>
          </p:txBody>
        </p:sp>
      </p:grpSp>
      <p:grpSp>
        <p:nvGrpSpPr>
          <p:cNvPr id="258" name="组合 257"/>
          <p:cNvGrpSpPr/>
          <p:nvPr/>
        </p:nvGrpSpPr>
        <p:grpSpPr>
          <a:xfrm>
            <a:off x="1687473" y="2735253"/>
            <a:ext cx="1424007" cy="400110"/>
            <a:chOff x="2673324" y="1822428"/>
            <a:chExt cx="1424007" cy="400110"/>
          </a:xfrm>
        </p:grpSpPr>
        <p:sp>
          <p:nvSpPr>
            <p:cNvPr id="259" name="TextBox 258"/>
            <p:cNvSpPr txBox="1"/>
            <p:nvPr/>
          </p:nvSpPr>
          <p:spPr>
            <a:xfrm>
              <a:off x="2673324" y="1822428"/>
              <a:ext cx="474669" cy="400110"/>
            </a:xfrm>
            <a:prstGeom prst="rect">
              <a:avLst/>
            </a:prstGeom>
            <a:noFill/>
          </p:spPr>
          <p:txBody>
            <a:bodyPr wrap="square" rtlCol="0">
              <a:spAutoFit/>
            </a:bodyPr>
            <a:lstStyle/>
            <a:p>
              <a:pPr algn="ctr"/>
              <a:r>
                <a:rPr lang="en-US" altLang="zh-CN" sz="2000" dirty="0" smtClean="0"/>
                <a:t>6</a:t>
              </a:r>
              <a:endParaRPr lang="zh-CN" altLang="en-US" sz="2000" dirty="0"/>
            </a:p>
          </p:txBody>
        </p:sp>
        <p:sp>
          <p:nvSpPr>
            <p:cNvPr id="260" name="TextBox 259"/>
            <p:cNvSpPr txBox="1"/>
            <p:nvPr/>
          </p:nvSpPr>
          <p:spPr>
            <a:xfrm>
              <a:off x="3330558" y="1822428"/>
              <a:ext cx="474669" cy="400110"/>
            </a:xfrm>
            <a:prstGeom prst="rect">
              <a:avLst/>
            </a:prstGeom>
            <a:noFill/>
          </p:spPr>
          <p:txBody>
            <a:bodyPr wrap="square" rtlCol="0">
              <a:spAutoFit/>
            </a:bodyPr>
            <a:lstStyle/>
            <a:p>
              <a:pPr algn="ctr"/>
              <a:r>
                <a:rPr lang="en-US" altLang="zh-CN" sz="2000" dirty="0" smtClean="0"/>
                <a:t>5</a:t>
              </a:r>
              <a:endParaRPr lang="zh-CN" altLang="en-US" sz="2000" dirty="0"/>
            </a:p>
          </p:txBody>
        </p:sp>
        <p:sp>
          <p:nvSpPr>
            <p:cNvPr id="261" name="TextBox 260"/>
            <p:cNvSpPr txBox="1"/>
            <p:nvPr/>
          </p:nvSpPr>
          <p:spPr>
            <a:xfrm>
              <a:off x="3001941" y="1822428"/>
              <a:ext cx="474669" cy="400110"/>
            </a:xfrm>
            <a:prstGeom prst="rect">
              <a:avLst/>
            </a:prstGeom>
            <a:noFill/>
          </p:spPr>
          <p:txBody>
            <a:bodyPr wrap="square" rtlCol="0">
              <a:spAutoFit/>
            </a:bodyPr>
            <a:lstStyle/>
            <a:p>
              <a:pPr algn="ctr"/>
              <a:r>
                <a:rPr lang="en-US" altLang="zh-CN" sz="2000" dirty="0" smtClean="0"/>
                <a:t>1</a:t>
              </a:r>
              <a:endParaRPr lang="zh-CN" altLang="en-US" sz="2000" dirty="0"/>
            </a:p>
          </p:txBody>
        </p:sp>
        <p:sp>
          <p:nvSpPr>
            <p:cNvPr id="262" name="TextBox 261"/>
            <p:cNvSpPr txBox="1"/>
            <p:nvPr/>
          </p:nvSpPr>
          <p:spPr>
            <a:xfrm>
              <a:off x="3622662" y="1822428"/>
              <a:ext cx="474669" cy="400110"/>
            </a:xfrm>
            <a:prstGeom prst="rect">
              <a:avLst/>
            </a:prstGeom>
            <a:noFill/>
          </p:spPr>
          <p:txBody>
            <a:bodyPr wrap="square" rtlCol="0">
              <a:spAutoFit/>
            </a:bodyPr>
            <a:lstStyle/>
            <a:p>
              <a:pPr algn="ctr"/>
              <a:r>
                <a:rPr lang="en-US" altLang="zh-CN" sz="2000" dirty="0" smtClean="0"/>
                <a:t>3</a:t>
              </a:r>
              <a:endParaRPr lang="zh-CN" altLang="en-US" sz="2000" dirty="0"/>
            </a:p>
          </p:txBody>
        </p:sp>
      </p:grpSp>
      <p:grpSp>
        <p:nvGrpSpPr>
          <p:cNvPr id="267" name="组合 266"/>
          <p:cNvGrpSpPr/>
          <p:nvPr/>
        </p:nvGrpSpPr>
        <p:grpSpPr>
          <a:xfrm>
            <a:off x="5484825" y="2731051"/>
            <a:ext cx="1350981" cy="401643"/>
            <a:chOff x="3914766" y="1822428"/>
            <a:chExt cx="1350981" cy="401643"/>
          </a:xfrm>
        </p:grpSpPr>
        <p:sp>
          <p:nvSpPr>
            <p:cNvPr id="272" name="TextBox 271"/>
            <p:cNvSpPr txBox="1"/>
            <p:nvPr/>
          </p:nvSpPr>
          <p:spPr>
            <a:xfrm>
              <a:off x="4243383" y="1822428"/>
              <a:ext cx="474669" cy="400110"/>
            </a:xfrm>
            <a:prstGeom prst="rect">
              <a:avLst/>
            </a:prstGeom>
            <a:noFill/>
          </p:spPr>
          <p:txBody>
            <a:bodyPr wrap="square" rtlCol="0">
              <a:spAutoFit/>
            </a:bodyPr>
            <a:lstStyle/>
            <a:p>
              <a:pPr algn="ctr"/>
              <a:r>
                <a:rPr lang="en-US" altLang="zh-CN" sz="2000" dirty="0" smtClean="0"/>
                <a:t>4</a:t>
              </a:r>
              <a:endParaRPr lang="zh-CN" altLang="en-US" sz="2000" dirty="0"/>
            </a:p>
          </p:txBody>
        </p:sp>
        <p:sp>
          <p:nvSpPr>
            <p:cNvPr id="273" name="TextBox 272"/>
            <p:cNvSpPr txBox="1"/>
            <p:nvPr/>
          </p:nvSpPr>
          <p:spPr>
            <a:xfrm>
              <a:off x="3914766" y="1823961"/>
              <a:ext cx="474669" cy="400110"/>
            </a:xfrm>
            <a:prstGeom prst="rect">
              <a:avLst/>
            </a:prstGeom>
            <a:noFill/>
          </p:spPr>
          <p:txBody>
            <a:bodyPr wrap="square" rtlCol="0">
              <a:spAutoFit/>
            </a:bodyPr>
            <a:lstStyle/>
            <a:p>
              <a:pPr algn="ctr"/>
              <a:r>
                <a:rPr lang="en-US" altLang="zh-CN" sz="2000" dirty="0" smtClean="0"/>
                <a:t>2</a:t>
              </a:r>
              <a:endParaRPr lang="zh-CN" altLang="en-US" sz="2000" dirty="0"/>
            </a:p>
          </p:txBody>
        </p:sp>
        <p:sp>
          <p:nvSpPr>
            <p:cNvPr id="274" name="TextBox 273"/>
            <p:cNvSpPr txBox="1"/>
            <p:nvPr/>
          </p:nvSpPr>
          <p:spPr>
            <a:xfrm>
              <a:off x="4791078" y="1822428"/>
              <a:ext cx="474669" cy="400110"/>
            </a:xfrm>
            <a:prstGeom prst="rect">
              <a:avLst/>
            </a:prstGeom>
            <a:noFill/>
          </p:spPr>
          <p:txBody>
            <a:bodyPr wrap="square" rtlCol="0">
              <a:spAutoFit/>
            </a:bodyPr>
            <a:lstStyle/>
            <a:p>
              <a:pPr algn="ctr"/>
              <a:r>
                <a:rPr lang="en-US" altLang="zh-CN" sz="2000" dirty="0" smtClean="0"/>
                <a:t>7</a:t>
              </a:r>
              <a:endParaRPr lang="zh-CN" altLang="en-US" sz="2000" dirty="0"/>
            </a:p>
          </p:txBody>
        </p:sp>
        <p:sp>
          <p:nvSpPr>
            <p:cNvPr id="275" name="TextBox 274"/>
            <p:cNvSpPr txBox="1"/>
            <p:nvPr/>
          </p:nvSpPr>
          <p:spPr>
            <a:xfrm>
              <a:off x="4535487" y="1822428"/>
              <a:ext cx="474669" cy="400110"/>
            </a:xfrm>
            <a:prstGeom prst="rect">
              <a:avLst/>
            </a:prstGeom>
            <a:noFill/>
          </p:spPr>
          <p:txBody>
            <a:bodyPr wrap="square" rtlCol="0">
              <a:spAutoFit/>
            </a:bodyPr>
            <a:lstStyle/>
            <a:p>
              <a:pPr algn="ctr"/>
              <a:r>
                <a:rPr lang="en-US" altLang="zh-CN" sz="2000" dirty="0" smtClean="0"/>
                <a:t>8</a:t>
              </a:r>
              <a:endParaRPr lang="zh-CN" altLang="en-US" sz="2000" dirty="0"/>
            </a:p>
          </p:txBody>
        </p:sp>
      </p:grpSp>
      <p:grpSp>
        <p:nvGrpSpPr>
          <p:cNvPr id="276" name="组合 275"/>
          <p:cNvGrpSpPr/>
          <p:nvPr/>
        </p:nvGrpSpPr>
        <p:grpSpPr>
          <a:xfrm>
            <a:off x="1139778" y="3791461"/>
            <a:ext cx="803286" cy="400110"/>
            <a:chOff x="2673324" y="1822428"/>
            <a:chExt cx="803286" cy="400110"/>
          </a:xfrm>
        </p:grpSpPr>
        <p:sp>
          <p:nvSpPr>
            <p:cNvPr id="277" name="TextBox 276"/>
            <p:cNvSpPr txBox="1"/>
            <p:nvPr/>
          </p:nvSpPr>
          <p:spPr>
            <a:xfrm>
              <a:off x="2673324" y="1822428"/>
              <a:ext cx="474669" cy="400110"/>
            </a:xfrm>
            <a:prstGeom prst="rect">
              <a:avLst/>
            </a:prstGeom>
            <a:noFill/>
          </p:spPr>
          <p:txBody>
            <a:bodyPr wrap="square" rtlCol="0">
              <a:spAutoFit/>
            </a:bodyPr>
            <a:lstStyle/>
            <a:p>
              <a:pPr algn="ctr"/>
              <a:r>
                <a:rPr lang="en-US" altLang="zh-CN" sz="2000" dirty="0" smtClean="0"/>
                <a:t>6</a:t>
              </a:r>
              <a:endParaRPr lang="zh-CN" altLang="en-US" sz="2000" dirty="0"/>
            </a:p>
          </p:txBody>
        </p:sp>
        <p:sp>
          <p:nvSpPr>
            <p:cNvPr id="279" name="TextBox 278"/>
            <p:cNvSpPr txBox="1"/>
            <p:nvPr/>
          </p:nvSpPr>
          <p:spPr>
            <a:xfrm>
              <a:off x="3001941" y="1822428"/>
              <a:ext cx="474669"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281" name="组合 280"/>
          <p:cNvGrpSpPr/>
          <p:nvPr/>
        </p:nvGrpSpPr>
        <p:grpSpPr>
          <a:xfrm>
            <a:off x="2819376" y="3789928"/>
            <a:ext cx="766773" cy="400110"/>
            <a:chOff x="3330558" y="1822428"/>
            <a:chExt cx="766773" cy="400110"/>
          </a:xfrm>
        </p:grpSpPr>
        <p:sp>
          <p:nvSpPr>
            <p:cNvPr id="283" name="TextBox 282"/>
            <p:cNvSpPr txBox="1"/>
            <p:nvPr/>
          </p:nvSpPr>
          <p:spPr>
            <a:xfrm>
              <a:off x="3330558" y="1822428"/>
              <a:ext cx="474669" cy="400110"/>
            </a:xfrm>
            <a:prstGeom prst="rect">
              <a:avLst/>
            </a:prstGeom>
            <a:noFill/>
          </p:spPr>
          <p:txBody>
            <a:bodyPr wrap="square" rtlCol="0">
              <a:spAutoFit/>
            </a:bodyPr>
            <a:lstStyle/>
            <a:p>
              <a:pPr algn="ctr"/>
              <a:r>
                <a:rPr lang="en-US" altLang="zh-CN" sz="2000" dirty="0" smtClean="0"/>
                <a:t>5</a:t>
              </a:r>
              <a:endParaRPr lang="zh-CN" altLang="en-US" sz="2000" dirty="0"/>
            </a:p>
          </p:txBody>
        </p:sp>
        <p:sp>
          <p:nvSpPr>
            <p:cNvPr id="285" name="TextBox 284"/>
            <p:cNvSpPr txBox="1"/>
            <p:nvPr/>
          </p:nvSpPr>
          <p:spPr>
            <a:xfrm>
              <a:off x="3622662" y="1822428"/>
              <a:ext cx="474669" cy="400110"/>
            </a:xfrm>
            <a:prstGeom prst="rect">
              <a:avLst/>
            </a:prstGeom>
            <a:noFill/>
          </p:spPr>
          <p:txBody>
            <a:bodyPr wrap="square" rtlCol="0">
              <a:spAutoFit/>
            </a:bodyPr>
            <a:lstStyle/>
            <a:p>
              <a:pPr algn="ctr"/>
              <a:r>
                <a:rPr lang="en-US" altLang="zh-CN" sz="2000" dirty="0" smtClean="0"/>
                <a:t>3</a:t>
              </a:r>
              <a:endParaRPr lang="zh-CN" altLang="en-US" sz="2000" dirty="0"/>
            </a:p>
          </p:txBody>
        </p:sp>
      </p:grpSp>
      <p:grpSp>
        <p:nvGrpSpPr>
          <p:cNvPr id="286" name="组合 285"/>
          <p:cNvGrpSpPr/>
          <p:nvPr/>
        </p:nvGrpSpPr>
        <p:grpSpPr>
          <a:xfrm>
            <a:off x="4937130" y="3789928"/>
            <a:ext cx="730260" cy="401643"/>
            <a:chOff x="3987792" y="1822428"/>
            <a:chExt cx="730260" cy="401643"/>
          </a:xfrm>
        </p:grpSpPr>
        <p:sp>
          <p:nvSpPr>
            <p:cNvPr id="287" name="TextBox 286"/>
            <p:cNvSpPr txBox="1"/>
            <p:nvPr/>
          </p:nvSpPr>
          <p:spPr>
            <a:xfrm>
              <a:off x="4243383" y="1822428"/>
              <a:ext cx="474669" cy="400110"/>
            </a:xfrm>
            <a:prstGeom prst="rect">
              <a:avLst/>
            </a:prstGeom>
            <a:noFill/>
          </p:spPr>
          <p:txBody>
            <a:bodyPr wrap="square" rtlCol="0">
              <a:spAutoFit/>
            </a:bodyPr>
            <a:lstStyle/>
            <a:p>
              <a:pPr algn="ctr"/>
              <a:r>
                <a:rPr lang="en-US" altLang="zh-CN" sz="2000" dirty="0" smtClean="0"/>
                <a:t>4</a:t>
              </a:r>
              <a:endParaRPr lang="zh-CN" altLang="en-US" sz="2000" dirty="0"/>
            </a:p>
          </p:txBody>
        </p:sp>
        <p:sp>
          <p:nvSpPr>
            <p:cNvPr id="288" name="TextBox 287"/>
            <p:cNvSpPr txBox="1"/>
            <p:nvPr/>
          </p:nvSpPr>
          <p:spPr>
            <a:xfrm>
              <a:off x="3987792" y="1823961"/>
              <a:ext cx="474669" cy="400110"/>
            </a:xfrm>
            <a:prstGeom prst="rect">
              <a:avLst/>
            </a:prstGeom>
            <a:noFill/>
          </p:spPr>
          <p:txBody>
            <a:bodyPr wrap="square" rtlCol="0">
              <a:spAutoFit/>
            </a:bodyPr>
            <a:lstStyle/>
            <a:p>
              <a:pPr algn="ctr"/>
              <a:r>
                <a:rPr lang="en-US" altLang="zh-CN" sz="2000" dirty="0" smtClean="0"/>
                <a:t>2</a:t>
              </a:r>
              <a:endParaRPr lang="zh-CN" altLang="en-US" sz="2000" dirty="0"/>
            </a:p>
          </p:txBody>
        </p:sp>
      </p:grpSp>
      <p:grpSp>
        <p:nvGrpSpPr>
          <p:cNvPr id="291" name="组合 290"/>
          <p:cNvGrpSpPr/>
          <p:nvPr/>
        </p:nvGrpSpPr>
        <p:grpSpPr>
          <a:xfrm>
            <a:off x="6689754" y="3832176"/>
            <a:ext cx="730260" cy="400110"/>
            <a:chOff x="4535487" y="1822428"/>
            <a:chExt cx="730260" cy="400110"/>
          </a:xfrm>
        </p:grpSpPr>
        <p:sp>
          <p:nvSpPr>
            <p:cNvPr id="294" name="TextBox 293"/>
            <p:cNvSpPr txBox="1"/>
            <p:nvPr/>
          </p:nvSpPr>
          <p:spPr>
            <a:xfrm>
              <a:off x="4791078" y="1822428"/>
              <a:ext cx="474669" cy="400110"/>
            </a:xfrm>
            <a:prstGeom prst="rect">
              <a:avLst/>
            </a:prstGeom>
            <a:noFill/>
          </p:spPr>
          <p:txBody>
            <a:bodyPr wrap="square" rtlCol="0">
              <a:spAutoFit/>
            </a:bodyPr>
            <a:lstStyle/>
            <a:p>
              <a:pPr algn="ctr"/>
              <a:r>
                <a:rPr lang="en-US" altLang="zh-CN" sz="2000" dirty="0" smtClean="0"/>
                <a:t>7</a:t>
              </a:r>
              <a:endParaRPr lang="zh-CN" altLang="en-US" sz="2000" dirty="0"/>
            </a:p>
          </p:txBody>
        </p:sp>
        <p:sp>
          <p:nvSpPr>
            <p:cNvPr id="295" name="TextBox 294"/>
            <p:cNvSpPr txBox="1"/>
            <p:nvPr/>
          </p:nvSpPr>
          <p:spPr>
            <a:xfrm>
              <a:off x="4535487" y="1822428"/>
              <a:ext cx="474669" cy="400110"/>
            </a:xfrm>
            <a:prstGeom prst="rect">
              <a:avLst/>
            </a:prstGeom>
            <a:noFill/>
          </p:spPr>
          <p:txBody>
            <a:bodyPr wrap="square" rtlCol="0">
              <a:spAutoFit/>
            </a:bodyPr>
            <a:lstStyle/>
            <a:p>
              <a:pPr algn="ctr"/>
              <a:r>
                <a:rPr lang="en-US" altLang="zh-CN" sz="2000" dirty="0" smtClean="0"/>
                <a:t>8</a:t>
              </a:r>
              <a:endParaRPr lang="zh-CN" altLang="en-US" sz="2000" dirty="0"/>
            </a:p>
          </p:txBody>
        </p:sp>
      </p:grpSp>
      <p:sp>
        <p:nvSpPr>
          <p:cNvPr id="297" name="TextBox 296"/>
          <p:cNvSpPr txBox="1"/>
          <p:nvPr/>
        </p:nvSpPr>
        <p:spPr>
          <a:xfrm>
            <a:off x="738135" y="4854540"/>
            <a:ext cx="474669" cy="400110"/>
          </a:xfrm>
          <a:prstGeom prst="rect">
            <a:avLst/>
          </a:prstGeom>
          <a:noFill/>
        </p:spPr>
        <p:txBody>
          <a:bodyPr wrap="square" rtlCol="0">
            <a:spAutoFit/>
          </a:bodyPr>
          <a:lstStyle/>
          <a:p>
            <a:pPr algn="ctr"/>
            <a:r>
              <a:rPr lang="en-US" altLang="zh-CN" sz="2000" dirty="0" smtClean="0"/>
              <a:t>6</a:t>
            </a:r>
            <a:endParaRPr lang="zh-CN" altLang="en-US" sz="2000" dirty="0"/>
          </a:p>
        </p:txBody>
      </p:sp>
      <p:sp>
        <p:nvSpPr>
          <p:cNvPr id="301" name="TextBox 300"/>
          <p:cNvSpPr txBox="1"/>
          <p:nvPr/>
        </p:nvSpPr>
        <p:spPr>
          <a:xfrm>
            <a:off x="1760499" y="4854540"/>
            <a:ext cx="474669" cy="400110"/>
          </a:xfrm>
          <a:prstGeom prst="rect">
            <a:avLst/>
          </a:prstGeom>
          <a:noFill/>
        </p:spPr>
        <p:txBody>
          <a:bodyPr wrap="square" rtlCol="0">
            <a:spAutoFit/>
          </a:bodyPr>
          <a:lstStyle/>
          <a:p>
            <a:pPr algn="ctr"/>
            <a:r>
              <a:rPr lang="en-US" altLang="zh-CN" sz="2000" dirty="0" smtClean="0"/>
              <a:t>1</a:t>
            </a:r>
            <a:endParaRPr lang="zh-CN" altLang="en-US" sz="2000" dirty="0"/>
          </a:p>
        </p:txBody>
      </p:sp>
      <p:sp>
        <p:nvSpPr>
          <p:cNvPr id="303" name="TextBox 302"/>
          <p:cNvSpPr txBox="1"/>
          <p:nvPr/>
        </p:nvSpPr>
        <p:spPr>
          <a:xfrm>
            <a:off x="2527272" y="4854540"/>
            <a:ext cx="474669" cy="400110"/>
          </a:xfrm>
          <a:prstGeom prst="rect">
            <a:avLst/>
          </a:prstGeom>
          <a:noFill/>
        </p:spPr>
        <p:txBody>
          <a:bodyPr wrap="square" rtlCol="0">
            <a:spAutoFit/>
          </a:bodyPr>
          <a:lstStyle/>
          <a:p>
            <a:pPr algn="ctr"/>
            <a:r>
              <a:rPr lang="en-US" altLang="zh-CN" sz="2000" dirty="0" smtClean="0"/>
              <a:t>5</a:t>
            </a:r>
            <a:endParaRPr lang="zh-CN" altLang="en-US" sz="2000" dirty="0"/>
          </a:p>
        </p:txBody>
      </p:sp>
      <p:sp>
        <p:nvSpPr>
          <p:cNvPr id="307" name="TextBox 306"/>
          <p:cNvSpPr txBox="1"/>
          <p:nvPr/>
        </p:nvSpPr>
        <p:spPr>
          <a:xfrm>
            <a:off x="3440097" y="4854540"/>
            <a:ext cx="474669" cy="400110"/>
          </a:xfrm>
          <a:prstGeom prst="rect">
            <a:avLst/>
          </a:prstGeom>
          <a:noFill/>
        </p:spPr>
        <p:txBody>
          <a:bodyPr wrap="square" rtlCol="0">
            <a:spAutoFit/>
          </a:bodyPr>
          <a:lstStyle/>
          <a:p>
            <a:pPr algn="ctr"/>
            <a:r>
              <a:rPr lang="en-US" altLang="zh-CN" sz="2000" dirty="0" smtClean="0"/>
              <a:t>3</a:t>
            </a:r>
            <a:endParaRPr lang="zh-CN" altLang="en-US" sz="2000" dirty="0"/>
          </a:p>
        </p:txBody>
      </p:sp>
      <p:sp>
        <p:nvSpPr>
          <p:cNvPr id="308" name="TextBox 307"/>
          <p:cNvSpPr txBox="1"/>
          <p:nvPr/>
        </p:nvSpPr>
        <p:spPr>
          <a:xfrm>
            <a:off x="4535487" y="4854540"/>
            <a:ext cx="474669" cy="400110"/>
          </a:xfrm>
          <a:prstGeom prst="rect">
            <a:avLst/>
          </a:prstGeom>
          <a:noFill/>
        </p:spPr>
        <p:txBody>
          <a:bodyPr wrap="square" rtlCol="0">
            <a:spAutoFit/>
          </a:bodyPr>
          <a:lstStyle/>
          <a:p>
            <a:pPr algn="ctr"/>
            <a:r>
              <a:rPr lang="en-US" altLang="zh-CN" sz="2000" dirty="0" smtClean="0"/>
              <a:t>2</a:t>
            </a:r>
            <a:endParaRPr lang="zh-CN" altLang="en-US" sz="2000" dirty="0"/>
          </a:p>
        </p:txBody>
      </p:sp>
      <p:sp>
        <p:nvSpPr>
          <p:cNvPr id="309" name="TextBox 308"/>
          <p:cNvSpPr txBox="1"/>
          <p:nvPr/>
        </p:nvSpPr>
        <p:spPr>
          <a:xfrm>
            <a:off x="5521338" y="4854540"/>
            <a:ext cx="474669" cy="400110"/>
          </a:xfrm>
          <a:prstGeom prst="rect">
            <a:avLst/>
          </a:prstGeom>
          <a:noFill/>
        </p:spPr>
        <p:txBody>
          <a:bodyPr wrap="square" rtlCol="0">
            <a:spAutoFit/>
          </a:bodyPr>
          <a:lstStyle/>
          <a:p>
            <a:pPr algn="ctr"/>
            <a:r>
              <a:rPr lang="en-US" altLang="zh-CN" sz="2000" dirty="0" smtClean="0"/>
              <a:t>4</a:t>
            </a:r>
            <a:endParaRPr lang="zh-CN" altLang="en-US" sz="2000" dirty="0"/>
          </a:p>
        </p:txBody>
      </p:sp>
      <p:sp>
        <p:nvSpPr>
          <p:cNvPr id="310" name="TextBox 309"/>
          <p:cNvSpPr txBox="1"/>
          <p:nvPr/>
        </p:nvSpPr>
        <p:spPr>
          <a:xfrm>
            <a:off x="6324624" y="4854540"/>
            <a:ext cx="474669" cy="400110"/>
          </a:xfrm>
          <a:prstGeom prst="rect">
            <a:avLst/>
          </a:prstGeom>
          <a:noFill/>
        </p:spPr>
        <p:txBody>
          <a:bodyPr wrap="square" rtlCol="0">
            <a:spAutoFit/>
          </a:bodyPr>
          <a:lstStyle/>
          <a:p>
            <a:pPr algn="ctr"/>
            <a:r>
              <a:rPr lang="en-US" altLang="zh-CN" sz="2000" dirty="0" smtClean="0"/>
              <a:t>8</a:t>
            </a:r>
            <a:endParaRPr lang="zh-CN" altLang="en-US" sz="2000" dirty="0"/>
          </a:p>
        </p:txBody>
      </p:sp>
      <p:sp>
        <p:nvSpPr>
          <p:cNvPr id="311" name="TextBox 310"/>
          <p:cNvSpPr txBox="1"/>
          <p:nvPr/>
        </p:nvSpPr>
        <p:spPr>
          <a:xfrm>
            <a:off x="7273962" y="4854540"/>
            <a:ext cx="474669" cy="400110"/>
          </a:xfrm>
          <a:prstGeom prst="rect">
            <a:avLst/>
          </a:prstGeom>
          <a:noFill/>
        </p:spPr>
        <p:txBody>
          <a:bodyPr wrap="square" rtlCol="0">
            <a:spAutoFit/>
          </a:bodyPr>
          <a:lstStyle/>
          <a:p>
            <a:pPr algn="ctr"/>
            <a:r>
              <a:rPr lang="en-US" altLang="zh-CN" sz="2000" dirty="0" smtClean="0"/>
              <a:t>7</a:t>
            </a:r>
            <a:endParaRPr lang="zh-CN" altLang="en-US" sz="2000" dirty="0"/>
          </a:p>
        </p:txBody>
      </p:sp>
      <p:grpSp>
        <p:nvGrpSpPr>
          <p:cNvPr id="403" name="组合 402"/>
          <p:cNvGrpSpPr/>
          <p:nvPr/>
        </p:nvGrpSpPr>
        <p:grpSpPr>
          <a:xfrm>
            <a:off x="2454246" y="2256382"/>
            <a:ext cx="1916934" cy="543493"/>
            <a:chOff x="2271681" y="2224071"/>
            <a:chExt cx="1916934" cy="543493"/>
          </a:xfrm>
        </p:grpSpPr>
        <p:cxnSp>
          <p:nvCxnSpPr>
            <p:cNvPr id="315" name="直接箭头连接符 314"/>
            <p:cNvCxnSpPr>
              <a:stCxn id="252" idx="2"/>
            </p:cNvCxnSpPr>
            <p:nvPr/>
          </p:nvCxnSpPr>
          <p:spPr>
            <a:xfrm rot="5400000">
              <a:off x="3083330" y="1662279"/>
              <a:ext cx="512715" cy="16978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8" name="TextBox 317"/>
            <p:cNvSpPr txBox="1"/>
            <p:nvPr/>
          </p:nvSpPr>
          <p:spPr>
            <a:xfrm>
              <a:off x="2271681" y="2224071"/>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10" name="组合 409"/>
          <p:cNvGrpSpPr/>
          <p:nvPr/>
        </p:nvGrpSpPr>
        <p:grpSpPr>
          <a:xfrm>
            <a:off x="4462461" y="2219869"/>
            <a:ext cx="1770881" cy="543493"/>
            <a:chOff x="4279896" y="2187558"/>
            <a:chExt cx="1770881" cy="543493"/>
          </a:xfrm>
        </p:grpSpPr>
        <p:cxnSp>
          <p:nvCxnSpPr>
            <p:cNvPr id="317" name="直接箭头连接符 316"/>
            <p:cNvCxnSpPr>
              <a:endCxn id="272" idx="0"/>
            </p:cNvCxnSpPr>
            <p:nvPr/>
          </p:nvCxnSpPr>
          <p:spPr>
            <a:xfrm>
              <a:off x="4279896" y="2256382"/>
              <a:ext cx="1770881" cy="47466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9" name="TextBox 318"/>
            <p:cNvSpPr txBox="1"/>
            <p:nvPr/>
          </p:nvSpPr>
          <p:spPr>
            <a:xfrm>
              <a:off x="5010156" y="2187558"/>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07" name="组合 406"/>
          <p:cNvGrpSpPr/>
          <p:nvPr/>
        </p:nvGrpSpPr>
        <p:grpSpPr>
          <a:xfrm>
            <a:off x="2417733" y="3059668"/>
            <a:ext cx="1204929" cy="803286"/>
            <a:chOff x="2235168" y="3027357"/>
            <a:chExt cx="1204929" cy="803286"/>
          </a:xfrm>
        </p:grpSpPr>
        <p:cxnSp>
          <p:nvCxnSpPr>
            <p:cNvPr id="323" name="直接箭头连接符 322"/>
            <p:cNvCxnSpPr/>
            <p:nvPr/>
          </p:nvCxnSpPr>
          <p:spPr>
            <a:xfrm rot="16200000" flipH="1">
              <a:off x="2235168" y="3027357"/>
              <a:ext cx="803286" cy="80328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4" name="TextBox 323"/>
            <p:cNvSpPr txBox="1"/>
            <p:nvPr/>
          </p:nvSpPr>
          <p:spPr>
            <a:xfrm>
              <a:off x="2563785" y="3132694"/>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04" name="组合 403"/>
          <p:cNvGrpSpPr/>
          <p:nvPr/>
        </p:nvGrpSpPr>
        <p:grpSpPr>
          <a:xfrm>
            <a:off x="1139778" y="3059667"/>
            <a:ext cx="1241443" cy="766773"/>
            <a:chOff x="957213" y="3027356"/>
            <a:chExt cx="1241443" cy="766773"/>
          </a:xfrm>
        </p:grpSpPr>
        <p:cxnSp>
          <p:nvCxnSpPr>
            <p:cNvPr id="321" name="直接箭头连接符 320"/>
            <p:cNvCxnSpPr/>
            <p:nvPr/>
          </p:nvCxnSpPr>
          <p:spPr>
            <a:xfrm rot="10800000" flipV="1">
              <a:off x="1358857" y="3027356"/>
              <a:ext cx="839799" cy="7667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5" name="TextBox 324"/>
            <p:cNvSpPr txBox="1"/>
            <p:nvPr/>
          </p:nvSpPr>
          <p:spPr>
            <a:xfrm>
              <a:off x="957213" y="3132694"/>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14" name="组合 413"/>
          <p:cNvGrpSpPr/>
          <p:nvPr/>
        </p:nvGrpSpPr>
        <p:grpSpPr>
          <a:xfrm>
            <a:off x="6178572" y="3096182"/>
            <a:ext cx="1204929" cy="803286"/>
            <a:chOff x="5996007" y="3063871"/>
            <a:chExt cx="1204929" cy="803286"/>
          </a:xfrm>
        </p:grpSpPr>
        <p:cxnSp>
          <p:nvCxnSpPr>
            <p:cNvPr id="327" name="直接箭头连接符 326"/>
            <p:cNvCxnSpPr/>
            <p:nvPr/>
          </p:nvCxnSpPr>
          <p:spPr>
            <a:xfrm rot="16200000" flipH="1">
              <a:off x="5996007" y="3063871"/>
              <a:ext cx="803286" cy="80328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6324624" y="3169208"/>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11" name="组合 410"/>
          <p:cNvGrpSpPr/>
          <p:nvPr/>
        </p:nvGrpSpPr>
        <p:grpSpPr>
          <a:xfrm>
            <a:off x="4900617" y="3096181"/>
            <a:ext cx="1241443" cy="766773"/>
            <a:chOff x="4718052" y="3063870"/>
            <a:chExt cx="1241443" cy="766773"/>
          </a:xfrm>
        </p:grpSpPr>
        <p:cxnSp>
          <p:nvCxnSpPr>
            <p:cNvPr id="326" name="直接箭头连接符 325"/>
            <p:cNvCxnSpPr/>
            <p:nvPr/>
          </p:nvCxnSpPr>
          <p:spPr>
            <a:xfrm rot="10800000" flipV="1">
              <a:off x="5119696" y="3063870"/>
              <a:ext cx="839799" cy="7667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9" name="TextBox 328"/>
            <p:cNvSpPr txBox="1"/>
            <p:nvPr/>
          </p:nvSpPr>
          <p:spPr>
            <a:xfrm>
              <a:off x="4718052" y="3169208"/>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06" name="组合 405"/>
          <p:cNvGrpSpPr/>
          <p:nvPr/>
        </p:nvGrpSpPr>
        <p:grpSpPr>
          <a:xfrm>
            <a:off x="1541422" y="4155057"/>
            <a:ext cx="1058876" cy="766773"/>
            <a:chOff x="1358857" y="4122746"/>
            <a:chExt cx="1058876" cy="766773"/>
          </a:xfrm>
        </p:grpSpPr>
        <p:cxnSp>
          <p:nvCxnSpPr>
            <p:cNvPr id="331" name="直接箭头连接符 330"/>
            <p:cNvCxnSpPr/>
            <p:nvPr/>
          </p:nvCxnSpPr>
          <p:spPr>
            <a:xfrm rot="16200000" flipH="1">
              <a:off x="1194548" y="4287055"/>
              <a:ext cx="766773" cy="43815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2" name="TextBox 331"/>
            <p:cNvSpPr txBox="1"/>
            <p:nvPr/>
          </p:nvSpPr>
          <p:spPr>
            <a:xfrm>
              <a:off x="1541421" y="4228084"/>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05" name="组合 404"/>
          <p:cNvGrpSpPr/>
          <p:nvPr/>
        </p:nvGrpSpPr>
        <p:grpSpPr>
          <a:xfrm>
            <a:off x="482544" y="4155055"/>
            <a:ext cx="1022368" cy="766777"/>
            <a:chOff x="299979" y="4122744"/>
            <a:chExt cx="1022368" cy="766777"/>
          </a:xfrm>
        </p:grpSpPr>
        <p:cxnSp>
          <p:nvCxnSpPr>
            <p:cNvPr id="330" name="直接箭头连接符 329"/>
            <p:cNvCxnSpPr/>
            <p:nvPr/>
          </p:nvCxnSpPr>
          <p:spPr>
            <a:xfrm rot="5400000">
              <a:off x="701622" y="4268797"/>
              <a:ext cx="766777" cy="47467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3" name="TextBox 332"/>
            <p:cNvSpPr txBox="1"/>
            <p:nvPr/>
          </p:nvSpPr>
          <p:spPr>
            <a:xfrm>
              <a:off x="299979" y="4228084"/>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09" name="组合 408"/>
          <p:cNvGrpSpPr/>
          <p:nvPr/>
        </p:nvGrpSpPr>
        <p:grpSpPr>
          <a:xfrm>
            <a:off x="3257533" y="4155055"/>
            <a:ext cx="1058876" cy="766773"/>
            <a:chOff x="3074968" y="4122744"/>
            <a:chExt cx="1058876" cy="766773"/>
          </a:xfrm>
        </p:grpSpPr>
        <p:cxnSp>
          <p:nvCxnSpPr>
            <p:cNvPr id="340" name="直接箭头连接符 339"/>
            <p:cNvCxnSpPr/>
            <p:nvPr/>
          </p:nvCxnSpPr>
          <p:spPr>
            <a:xfrm rot="16200000" flipH="1">
              <a:off x="2910659" y="4287053"/>
              <a:ext cx="766773" cy="43815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1" name="TextBox 340"/>
            <p:cNvSpPr txBox="1"/>
            <p:nvPr/>
          </p:nvSpPr>
          <p:spPr>
            <a:xfrm>
              <a:off x="3257532" y="4228082"/>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08" name="组合 407"/>
          <p:cNvGrpSpPr/>
          <p:nvPr/>
        </p:nvGrpSpPr>
        <p:grpSpPr>
          <a:xfrm>
            <a:off x="2198655" y="4155053"/>
            <a:ext cx="1022368" cy="766777"/>
            <a:chOff x="2016090" y="4122742"/>
            <a:chExt cx="1022368" cy="766777"/>
          </a:xfrm>
        </p:grpSpPr>
        <p:cxnSp>
          <p:nvCxnSpPr>
            <p:cNvPr id="339" name="直接箭头连接符 338"/>
            <p:cNvCxnSpPr/>
            <p:nvPr/>
          </p:nvCxnSpPr>
          <p:spPr>
            <a:xfrm rot="5400000">
              <a:off x="2417733" y="4268795"/>
              <a:ext cx="766777" cy="47467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2" name="TextBox 341"/>
            <p:cNvSpPr txBox="1"/>
            <p:nvPr/>
          </p:nvSpPr>
          <p:spPr>
            <a:xfrm>
              <a:off x="2016090" y="4228082"/>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13" name="组合 412"/>
          <p:cNvGrpSpPr/>
          <p:nvPr/>
        </p:nvGrpSpPr>
        <p:grpSpPr>
          <a:xfrm>
            <a:off x="5302261" y="4155055"/>
            <a:ext cx="1058876" cy="766773"/>
            <a:chOff x="5119696" y="4122744"/>
            <a:chExt cx="1058876" cy="766773"/>
          </a:xfrm>
        </p:grpSpPr>
        <p:cxnSp>
          <p:nvCxnSpPr>
            <p:cNvPr id="344" name="直接箭头连接符 343"/>
            <p:cNvCxnSpPr/>
            <p:nvPr/>
          </p:nvCxnSpPr>
          <p:spPr>
            <a:xfrm rot="16200000" flipH="1">
              <a:off x="4955387" y="4287053"/>
              <a:ext cx="766773" cy="43815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5" name="TextBox 344"/>
            <p:cNvSpPr txBox="1"/>
            <p:nvPr/>
          </p:nvSpPr>
          <p:spPr>
            <a:xfrm>
              <a:off x="5302260" y="4228082"/>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12" name="组合 411"/>
          <p:cNvGrpSpPr/>
          <p:nvPr/>
        </p:nvGrpSpPr>
        <p:grpSpPr>
          <a:xfrm>
            <a:off x="4243383" y="4155053"/>
            <a:ext cx="1022368" cy="766777"/>
            <a:chOff x="4060818" y="4122742"/>
            <a:chExt cx="1022368" cy="766777"/>
          </a:xfrm>
        </p:grpSpPr>
        <p:cxnSp>
          <p:nvCxnSpPr>
            <p:cNvPr id="343" name="直接箭头连接符 342"/>
            <p:cNvCxnSpPr/>
            <p:nvPr/>
          </p:nvCxnSpPr>
          <p:spPr>
            <a:xfrm rot="5400000">
              <a:off x="4462461" y="4268795"/>
              <a:ext cx="766777" cy="47467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6" name="TextBox 345"/>
            <p:cNvSpPr txBox="1"/>
            <p:nvPr/>
          </p:nvSpPr>
          <p:spPr>
            <a:xfrm>
              <a:off x="4060818" y="4228082"/>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416" name="组合 415"/>
          <p:cNvGrpSpPr/>
          <p:nvPr/>
        </p:nvGrpSpPr>
        <p:grpSpPr>
          <a:xfrm>
            <a:off x="7091398" y="4155055"/>
            <a:ext cx="1058876" cy="766773"/>
            <a:chOff x="6908833" y="4122744"/>
            <a:chExt cx="1058876" cy="766773"/>
          </a:xfrm>
        </p:grpSpPr>
        <p:cxnSp>
          <p:nvCxnSpPr>
            <p:cNvPr id="348" name="直接箭头连接符 347"/>
            <p:cNvCxnSpPr/>
            <p:nvPr/>
          </p:nvCxnSpPr>
          <p:spPr>
            <a:xfrm rot="16200000" flipH="1">
              <a:off x="6744524" y="4287053"/>
              <a:ext cx="766773" cy="43815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9" name="TextBox 348"/>
            <p:cNvSpPr txBox="1"/>
            <p:nvPr/>
          </p:nvSpPr>
          <p:spPr>
            <a:xfrm>
              <a:off x="7091397" y="4228082"/>
              <a:ext cx="876312" cy="369332"/>
            </a:xfrm>
            <a:prstGeom prst="rect">
              <a:avLst/>
            </a:prstGeom>
            <a:noFill/>
          </p:spPr>
          <p:txBody>
            <a:bodyPr wrap="square" rtlCol="0">
              <a:spAutoFit/>
            </a:bodyPr>
            <a:lstStyle/>
            <a:p>
              <a:r>
                <a:rPr lang="zh-CN" altLang="en-US" dirty="0" smtClean="0"/>
                <a:t>划分</a:t>
              </a:r>
              <a:endParaRPr lang="zh-CN" altLang="en-US" dirty="0"/>
            </a:p>
          </p:txBody>
        </p:sp>
      </p:grpSp>
      <p:grpSp>
        <p:nvGrpSpPr>
          <p:cNvPr id="415" name="组合 414"/>
          <p:cNvGrpSpPr/>
          <p:nvPr/>
        </p:nvGrpSpPr>
        <p:grpSpPr>
          <a:xfrm>
            <a:off x="6032520" y="4155053"/>
            <a:ext cx="1022368" cy="766777"/>
            <a:chOff x="5849955" y="4122742"/>
            <a:chExt cx="1022368" cy="766777"/>
          </a:xfrm>
        </p:grpSpPr>
        <p:cxnSp>
          <p:nvCxnSpPr>
            <p:cNvPr id="347" name="直接箭头连接符 346"/>
            <p:cNvCxnSpPr/>
            <p:nvPr/>
          </p:nvCxnSpPr>
          <p:spPr>
            <a:xfrm rot="5400000">
              <a:off x="6251598" y="4268795"/>
              <a:ext cx="766777" cy="47467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0" name="TextBox 349"/>
            <p:cNvSpPr txBox="1"/>
            <p:nvPr/>
          </p:nvSpPr>
          <p:spPr>
            <a:xfrm>
              <a:off x="5849955" y="4228082"/>
              <a:ext cx="876312" cy="369332"/>
            </a:xfrm>
            <a:prstGeom prst="rect">
              <a:avLst/>
            </a:prstGeom>
            <a:noFill/>
          </p:spPr>
          <p:txBody>
            <a:bodyPr wrap="square" rtlCol="0">
              <a:spAutoFit/>
            </a:bodyPr>
            <a:lstStyle/>
            <a:p>
              <a:pPr algn="r"/>
              <a:r>
                <a:rPr lang="zh-CN" altLang="en-US" dirty="0" smtClean="0"/>
                <a:t>划分</a:t>
              </a:r>
              <a:endParaRPr lang="zh-CN" altLang="en-US" dirty="0"/>
            </a:p>
          </p:txBody>
        </p:sp>
      </p:grpSp>
      <p:grpSp>
        <p:nvGrpSpPr>
          <p:cNvPr id="353" name="组合 352"/>
          <p:cNvGrpSpPr/>
          <p:nvPr/>
        </p:nvGrpSpPr>
        <p:grpSpPr>
          <a:xfrm>
            <a:off x="1103265" y="4264597"/>
            <a:ext cx="803286" cy="953540"/>
            <a:chOff x="920700" y="4232286"/>
            <a:chExt cx="803286" cy="953540"/>
          </a:xfrm>
        </p:grpSpPr>
        <p:sp>
          <p:nvSpPr>
            <p:cNvPr id="351" name="上箭头 350"/>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TextBox 351"/>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54" name="组合 353"/>
          <p:cNvGrpSpPr/>
          <p:nvPr/>
        </p:nvGrpSpPr>
        <p:grpSpPr>
          <a:xfrm>
            <a:off x="2819376" y="4264597"/>
            <a:ext cx="803286" cy="953540"/>
            <a:chOff x="920700" y="4232286"/>
            <a:chExt cx="803286" cy="953540"/>
          </a:xfrm>
        </p:grpSpPr>
        <p:sp>
          <p:nvSpPr>
            <p:cNvPr id="355" name="上箭头 354"/>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TextBox 355"/>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57" name="组合 356"/>
          <p:cNvGrpSpPr/>
          <p:nvPr/>
        </p:nvGrpSpPr>
        <p:grpSpPr>
          <a:xfrm>
            <a:off x="4864104" y="4301110"/>
            <a:ext cx="803286" cy="953540"/>
            <a:chOff x="920700" y="4232286"/>
            <a:chExt cx="803286" cy="953540"/>
          </a:xfrm>
        </p:grpSpPr>
        <p:sp>
          <p:nvSpPr>
            <p:cNvPr id="358" name="上箭头 357"/>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TextBox 358"/>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60" name="组合 359"/>
          <p:cNvGrpSpPr/>
          <p:nvPr/>
        </p:nvGrpSpPr>
        <p:grpSpPr>
          <a:xfrm>
            <a:off x="6689754" y="4296908"/>
            <a:ext cx="803286" cy="953540"/>
            <a:chOff x="920700" y="4232286"/>
            <a:chExt cx="803286" cy="953540"/>
          </a:xfrm>
        </p:grpSpPr>
        <p:sp>
          <p:nvSpPr>
            <p:cNvPr id="361" name="上箭头 360"/>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TextBox 361"/>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63" name="组合 362"/>
          <p:cNvGrpSpPr/>
          <p:nvPr/>
        </p:nvGrpSpPr>
        <p:grpSpPr>
          <a:xfrm>
            <a:off x="1979577" y="3128492"/>
            <a:ext cx="803286" cy="953540"/>
            <a:chOff x="920700" y="4232286"/>
            <a:chExt cx="803286" cy="953540"/>
          </a:xfrm>
        </p:grpSpPr>
        <p:sp>
          <p:nvSpPr>
            <p:cNvPr id="364" name="上箭头 363"/>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TextBox 364"/>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66" name="组合 365"/>
          <p:cNvGrpSpPr/>
          <p:nvPr/>
        </p:nvGrpSpPr>
        <p:grpSpPr>
          <a:xfrm>
            <a:off x="5740416" y="3169207"/>
            <a:ext cx="803286" cy="953540"/>
            <a:chOff x="920700" y="4232286"/>
            <a:chExt cx="803286" cy="953540"/>
          </a:xfrm>
        </p:grpSpPr>
        <p:sp>
          <p:nvSpPr>
            <p:cNvPr id="367" name="上箭头 366"/>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TextBox 367"/>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69" name="组合 368"/>
          <p:cNvGrpSpPr/>
          <p:nvPr/>
        </p:nvGrpSpPr>
        <p:grpSpPr>
          <a:xfrm>
            <a:off x="4024305" y="2329408"/>
            <a:ext cx="803286" cy="953540"/>
            <a:chOff x="920700" y="4232286"/>
            <a:chExt cx="803286" cy="953540"/>
          </a:xfrm>
        </p:grpSpPr>
        <p:sp>
          <p:nvSpPr>
            <p:cNvPr id="370" name="上箭头 369"/>
            <p:cNvSpPr/>
            <p:nvPr/>
          </p:nvSpPr>
          <p:spPr>
            <a:xfrm>
              <a:off x="1249317" y="4232286"/>
              <a:ext cx="146052" cy="547695"/>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TextBox 370"/>
            <p:cNvSpPr txBox="1"/>
            <p:nvPr/>
          </p:nvSpPr>
          <p:spPr>
            <a:xfrm>
              <a:off x="920700" y="4816494"/>
              <a:ext cx="803286" cy="369332"/>
            </a:xfrm>
            <a:prstGeom prst="rect">
              <a:avLst/>
            </a:prstGeom>
            <a:noFill/>
          </p:spPr>
          <p:txBody>
            <a:bodyPr wrap="square" rtlCol="0">
              <a:spAutoFit/>
            </a:bodyPr>
            <a:lstStyle/>
            <a:p>
              <a:pPr algn="ctr"/>
              <a:r>
                <a:rPr lang="zh-CN" altLang="en-US" dirty="0" smtClean="0">
                  <a:solidFill>
                    <a:srgbClr val="FF0000"/>
                  </a:solidFill>
                </a:rPr>
                <a:t>合并</a:t>
              </a:r>
              <a:endParaRPr lang="zh-CN" altLang="en-US" dirty="0">
                <a:solidFill>
                  <a:srgbClr val="FF0000"/>
                </a:solidFill>
              </a:endParaRPr>
            </a:p>
          </p:txBody>
        </p:sp>
      </p:grpSp>
      <p:grpSp>
        <p:nvGrpSpPr>
          <p:cNvPr id="372" name="组合 371"/>
          <p:cNvGrpSpPr/>
          <p:nvPr/>
        </p:nvGrpSpPr>
        <p:grpSpPr>
          <a:xfrm>
            <a:off x="3001941" y="1854739"/>
            <a:ext cx="2592423" cy="401643"/>
            <a:chOff x="2673324" y="1822428"/>
            <a:chExt cx="2592423" cy="401643"/>
          </a:xfrm>
        </p:grpSpPr>
        <p:sp>
          <p:nvSpPr>
            <p:cNvPr id="373" name="TextBox 372"/>
            <p:cNvSpPr txBox="1"/>
            <p:nvPr/>
          </p:nvSpPr>
          <p:spPr>
            <a:xfrm>
              <a:off x="2673324" y="1822428"/>
              <a:ext cx="474669" cy="400110"/>
            </a:xfrm>
            <a:prstGeom prst="rect">
              <a:avLst/>
            </a:prstGeom>
            <a:noFill/>
          </p:spPr>
          <p:txBody>
            <a:bodyPr wrap="square" rtlCol="0">
              <a:spAutoFit/>
            </a:bodyPr>
            <a:lstStyle/>
            <a:p>
              <a:pPr algn="ctr"/>
              <a:r>
                <a:rPr lang="en-US" altLang="zh-CN" sz="2000" dirty="0" smtClean="0">
                  <a:solidFill>
                    <a:srgbClr val="FF0000"/>
                  </a:solidFill>
                </a:rPr>
                <a:t>1</a:t>
              </a:r>
              <a:endParaRPr lang="zh-CN" altLang="en-US" sz="2000" dirty="0">
                <a:solidFill>
                  <a:srgbClr val="FF0000"/>
                </a:solidFill>
              </a:endParaRPr>
            </a:p>
          </p:txBody>
        </p:sp>
        <p:sp>
          <p:nvSpPr>
            <p:cNvPr id="374" name="TextBox 373"/>
            <p:cNvSpPr txBox="1"/>
            <p:nvPr/>
          </p:nvSpPr>
          <p:spPr>
            <a:xfrm>
              <a:off x="3330558" y="1822428"/>
              <a:ext cx="474669" cy="400110"/>
            </a:xfrm>
            <a:prstGeom prst="rect">
              <a:avLst/>
            </a:prstGeom>
            <a:noFill/>
          </p:spPr>
          <p:txBody>
            <a:bodyPr wrap="square" rtlCol="0">
              <a:spAutoFit/>
            </a:bodyPr>
            <a:lstStyle/>
            <a:p>
              <a:pPr algn="ctr"/>
              <a:r>
                <a:rPr lang="en-US" altLang="zh-CN" sz="2000" dirty="0" smtClean="0">
                  <a:solidFill>
                    <a:srgbClr val="FF0000"/>
                  </a:solidFill>
                </a:rPr>
                <a:t>3</a:t>
              </a:r>
              <a:endParaRPr lang="zh-CN" altLang="en-US" sz="2000" dirty="0">
                <a:solidFill>
                  <a:srgbClr val="FF0000"/>
                </a:solidFill>
              </a:endParaRPr>
            </a:p>
          </p:txBody>
        </p:sp>
        <p:sp>
          <p:nvSpPr>
            <p:cNvPr id="375" name="TextBox 374"/>
            <p:cNvSpPr txBox="1"/>
            <p:nvPr/>
          </p:nvSpPr>
          <p:spPr>
            <a:xfrm>
              <a:off x="3001941" y="1822428"/>
              <a:ext cx="474669" cy="400110"/>
            </a:xfrm>
            <a:prstGeom prst="rect">
              <a:avLst/>
            </a:prstGeom>
            <a:noFill/>
          </p:spPr>
          <p:txBody>
            <a:bodyPr wrap="square" rtlCol="0">
              <a:spAutoFit/>
            </a:bodyPr>
            <a:lstStyle/>
            <a:p>
              <a:pPr algn="ctr"/>
              <a:r>
                <a:rPr lang="en-US" altLang="zh-CN" sz="2000" dirty="0" smtClean="0">
                  <a:solidFill>
                    <a:srgbClr val="FF0000"/>
                  </a:solidFill>
                </a:rPr>
                <a:t>2</a:t>
              </a:r>
              <a:endParaRPr lang="zh-CN" altLang="en-US" sz="2000" dirty="0">
                <a:solidFill>
                  <a:srgbClr val="FF0000"/>
                </a:solidFill>
              </a:endParaRPr>
            </a:p>
          </p:txBody>
        </p:sp>
        <p:sp>
          <p:nvSpPr>
            <p:cNvPr id="376" name="TextBox 375"/>
            <p:cNvSpPr txBox="1"/>
            <p:nvPr/>
          </p:nvSpPr>
          <p:spPr>
            <a:xfrm>
              <a:off x="3622662" y="1822428"/>
              <a:ext cx="474669" cy="400110"/>
            </a:xfrm>
            <a:prstGeom prst="rect">
              <a:avLst/>
            </a:prstGeom>
            <a:noFill/>
          </p:spPr>
          <p:txBody>
            <a:bodyPr wrap="square" rtlCol="0">
              <a:spAutoFit/>
            </a:bodyPr>
            <a:lstStyle/>
            <a:p>
              <a:pPr algn="ctr"/>
              <a:r>
                <a:rPr lang="en-US" altLang="zh-CN" sz="2000" dirty="0" smtClean="0">
                  <a:solidFill>
                    <a:srgbClr val="FF0000"/>
                  </a:solidFill>
                </a:rPr>
                <a:t>4</a:t>
              </a:r>
              <a:endParaRPr lang="zh-CN" altLang="en-US" sz="2000" dirty="0">
                <a:solidFill>
                  <a:srgbClr val="FF0000"/>
                </a:solidFill>
              </a:endParaRPr>
            </a:p>
          </p:txBody>
        </p:sp>
        <p:sp>
          <p:nvSpPr>
            <p:cNvPr id="377" name="TextBox 376"/>
            <p:cNvSpPr txBox="1"/>
            <p:nvPr/>
          </p:nvSpPr>
          <p:spPr>
            <a:xfrm>
              <a:off x="4243383" y="1822428"/>
              <a:ext cx="474669" cy="400110"/>
            </a:xfrm>
            <a:prstGeom prst="rect">
              <a:avLst/>
            </a:prstGeom>
            <a:noFill/>
          </p:spPr>
          <p:txBody>
            <a:bodyPr wrap="square" rtlCol="0">
              <a:spAutoFit/>
            </a:bodyPr>
            <a:lstStyle/>
            <a:p>
              <a:pPr algn="ctr"/>
              <a:r>
                <a:rPr lang="en-US" altLang="zh-CN" sz="2000" dirty="0" smtClean="0">
                  <a:solidFill>
                    <a:srgbClr val="FF0000"/>
                  </a:solidFill>
                </a:rPr>
                <a:t>6</a:t>
              </a:r>
              <a:endParaRPr lang="zh-CN" altLang="en-US" sz="2000" dirty="0">
                <a:solidFill>
                  <a:srgbClr val="FF0000"/>
                </a:solidFill>
              </a:endParaRPr>
            </a:p>
          </p:txBody>
        </p:sp>
        <p:sp>
          <p:nvSpPr>
            <p:cNvPr id="378" name="TextBox 377"/>
            <p:cNvSpPr txBox="1"/>
            <p:nvPr/>
          </p:nvSpPr>
          <p:spPr>
            <a:xfrm>
              <a:off x="3914766" y="1823961"/>
              <a:ext cx="474669" cy="400110"/>
            </a:xfrm>
            <a:prstGeom prst="rect">
              <a:avLst/>
            </a:prstGeom>
            <a:noFill/>
          </p:spPr>
          <p:txBody>
            <a:bodyPr wrap="square" rtlCol="0">
              <a:spAutoFit/>
            </a:bodyPr>
            <a:lstStyle/>
            <a:p>
              <a:pPr algn="ctr"/>
              <a:r>
                <a:rPr lang="en-US" altLang="zh-CN" sz="2000" dirty="0" smtClean="0">
                  <a:solidFill>
                    <a:srgbClr val="FF0000"/>
                  </a:solidFill>
                </a:rPr>
                <a:t>5</a:t>
              </a:r>
              <a:endParaRPr lang="zh-CN" altLang="en-US" sz="2000" dirty="0">
                <a:solidFill>
                  <a:srgbClr val="FF0000"/>
                </a:solidFill>
              </a:endParaRPr>
            </a:p>
          </p:txBody>
        </p:sp>
        <p:sp>
          <p:nvSpPr>
            <p:cNvPr id="379" name="TextBox 378"/>
            <p:cNvSpPr txBox="1"/>
            <p:nvPr/>
          </p:nvSpPr>
          <p:spPr>
            <a:xfrm>
              <a:off x="4791078" y="1822428"/>
              <a:ext cx="474669" cy="400110"/>
            </a:xfrm>
            <a:prstGeom prst="rect">
              <a:avLst/>
            </a:prstGeom>
            <a:noFill/>
          </p:spPr>
          <p:txBody>
            <a:bodyPr wrap="square" rtlCol="0">
              <a:spAutoFit/>
            </a:bodyPr>
            <a:lstStyle/>
            <a:p>
              <a:pPr algn="ctr"/>
              <a:r>
                <a:rPr lang="en-US" altLang="zh-CN" sz="2000" dirty="0" smtClean="0">
                  <a:solidFill>
                    <a:srgbClr val="FF0000"/>
                  </a:solidFill>
                </a:rPr>
                <a:t>8</a:t>
              </a:r>
              <a:endParaRPr lang="zh-CN" altLang="en-US" sz="2000" dirty="0">
                <a:solidFill>
                  <a:srgbClr val="FF0000"/>
                </a:solidFill>
              </a:endParaRPr>
            </a:p>
          </p:txBody>
        </p:sp>
        <p:sp>
          <p:nvSpPr>
            <p:cNvPr id="380" name="TextBox 379"/>
            <p:cNvSpPr txBox="1"/>
            <p:nvPr/>
          </p:nvSpPr>
          <p:spPr>
            <a:xfrm>
              <a:off x="4535487" y="1822428"/>
              <a:ext cx="474669" cy="400110"/>
            </a:xfrm>
            <a:prstGeom prst="rect">
              <a:avLst/>
            </a:prstGeom>
            <a:noFill/>
          </p:spPr>
          <p:txBody>
            <a:bodyPr wrap="square" rtlCol="0">
              <a:spAutoFit/>
            </a:bodyPr>
            <a:lstStyle/>
            <a:p>
              <a:pPr algn="ctr"/>
              <a:r>
                <a:rPr lang="en-US" altLang="zh-CN" sz="2000" dirty="0" smtClean="0">
                  <a:solidFill>
                    <a:srgbClr val="FF0000"/>
                  </a:solidFill>
                </a:rPr>
                <a:t>7</a:t>
              </a:r>
              <a:endParaRPr lang="zh-CN" altLang="en-US" sz="2000" dirty="0">
                <a:solidFill>
                  <a:srgbClr val="FF0000"/>
                </a:solidFill>
              </a:endParaRPr>
            </a:p>
          </p:txBody>
        </p:sp>
      </p:grpSp>
      <p:grpSp>
        <p:nvGrpSpPr>
          <p:cNvPr id="381" name="组合 380"/>
          <p:cNvGrpSpPr/>
          <p:nvPr/>
        </p:nvGrpSpPr>
        <p:grpSpPr>
          <a:xfrm>
            <a:off x="1687473" y="2735253"/>
            <a:ext cx="1424007" cy="400110"/>
            <a:chOff x="2673324" y="1822428"/>
            <a:chExt cx="1424007" cy="400110"/>
          </a:xfrm>
        </p:grpSpPr>
        <p:sp>
          <p:nvSpPr>
            <p:cNvPr id="382" name="TextBox 381"/>
            <p:cNvSpPr txBox="1"/>
            <p:nvPr/>
          </p:nvSpPr>
          <p:spPr>
            <a:xfrm>
              <a:off x="2673324" y="1822428"/>
              <a:ext cx="474669" cy="400110"/>
            </a:xfrm>
            <a:prstGeom prst="rect">
              <a:avLst/>
            </a:prstGeom>
            <a:noFill/>
          </p:spPr>
          <p:txBody>
            <a:bodyPr wrap="square" rtlCol="0">
              <a:spAutoFit/>
            </a:bodyPr>
            <a:lstStyle/>
            <a:p>
              <a:pPr algn="ctr"/>
              <a:r>
                <a:rPr lang="en-US" altLang="zh-CN" sz="2000" dirty="0" smtClean="0">
                  <a:solidFill>
                    <a:srgbClr val="FF0000"/>
                  </a:solidFill>
                </a:rPr>
                <a:t>1</a:t>
              </a:r>
              <a:endParaRPr lang="zh-CN" altLang="en-US" sz="2000" dirty="0">
                <a:solidFill>
                  <a:srgbClr val="FF0000"/>
                </a:solidFill>
              </a:endParaRPr>
            </a:p>
          </p:txBody>
        </p:sp>
        <p:sp>
          <p:nvSpPr>
            <p:cNvPr id="383" name="TextBox 382"/>
            <p:cNvSpPr txBox="1"/>
            <p:nvPr/>
          </p:nvSpPr>
          <p:spPr>
            <a:xfrm>
              <a:off x="3330558" y="1822428"/>
              <a:ext cx="474669" cy="400110"/>
            </a:xfrm>
            <a:prstGeom prst="rect">
              <a:avLst/>
            </a:prstGeom>
            <a:noFill/>
          </p:spPr>
          <p:txBody>
            <a:bodyPr wrap="square" rtlCol="0">
              <a:spAutoFit/>
            </a:bodyPr>
            <a:lstStyle/>
            <a:p>
              <a:pPr algn="ctr"/>
              <a:r>
                <a:rPr lang="en-US" altLang="zh-CN" sz="2000" dirty="0" smtClean="0">
                  <a:solidFill>
                    <a:srgbClr val="FF0000"/>
                  </a:solidFill>
                </a:rPr>
                <a:t>5</a:t>
              </a:r>
              <a:endParaRPr lang="zh-CN" altLang="en-US" sz="2000" dirty="0">
                <a:solidFill>
                  <a:srgbClr val="FF0000"/>
                </a:solidFill>
              </a:endParaRPr>
            </a:p>
          </p:txBody>
        </p:sp>
        <p:sp>
          <p:nvSpPr>
            <p:cNvPr id="384" name="TextBox 383"/>
            <p:cNvSpPr txBox="1"/>
            <p:nvPr/>
          </p:nvSpPr>
          <p:spPr>
            <a:xfrm>
              <a:off x="3001941" y="1822428"/>
              <a:ext cx="474669" cy="400110"/>
            </a:xfrm>
            <a:prstGeom prst="rect">
              <a:avLst/>
            </a:prstGeom>
            <a:noFill/>
          </p:spPr>
          <p:txBody>
            <a:bodyPr wrap="square" rtlCol="0">
              <a:spAutoFit/>
            </a:bodyPr>
            <a:lstStyle/>
            <a:p>
              <a:pPr algn="ctr"/>
              <a:r>
                <a:rPr lang="en-US" altLang="zh-CN" sz="2000" dirty="0" smtClean="0">
                  <a:solidFill>
                    <a:srgbClr val="FF0000"/>
                  </a:solidFill>
                </a:rPr>
                <a:t>3</a:t>
              </a:r>
              <a:endParaRPr lang="zh-CN" altLang="en-US" sz="2000" dirty="0">
                <a:solidFill>
                  <a:srgbClr val="FF0000"/>
                </a:solidFill>
              </a:endParaRPr>
            </a:p>
          </p:txBody>
        </p:sp>
        <p:sp>
          <p:nvSpPr>
            <p:cNvPr id="385" name="TextBox 384"/>
            <p:cNvSpPr txBox="1"/>
            <p:nvPr/>
          </p:nvSpPr>
          <p:spPr>
            <a:xfrm>
              <a:off x="3622662" y="1822428"/>
              <a:ext cx="474669" cy="400110"/>
            </a:xfrm>
            <a:prstGeom prst="rect">
              <a:avLst/>
            </a:prstGeom>
            <a:noFill/>
          </p:spPr>
          <p:txBody>
            <a:bodyPr wrap="square" rtlCol="0">
              <a:spAutoFit/>
            </a:bodyPr>
            <a:lstStyle/>
            <a:p>
              <a:pPr algn="ctr"/>
              <a:r>
                <a:rPr lang="en-US" altLang="zh-CN" sz="2000" dirty="0" smtClean="0">
                  <a:solidFill>
                    <a:srgbClr val="FF0000"/>
                  </a:solidFill>
                </a:rPr>
                <a:t>6</a:t>
              </a:r>
              <a:endParaRPr lang="zh-CN" altLang="en-US" sz="2000" dirty="0">
                <a:solidFill>
                  <a:srgbClr val="FF0000"/>
                </a:solidFill>
              </a:endParaRPr>
            </a:p>
          </p:txBody>
        </p:sp>
      </p:grpSp>
      <p:grpSp>
        <p:nvGrpSpPr>
          <p:cNvPr id="386" name="组合 385"/>
          <p:cNvGrpSpPr/>
          <p:nvPr/>
        </p:nvGrpSpPr>
        <p:grpSpPr>
          <a:xfrm>
            <a:off x="5484825" y="2731051"/>
            <a:ext cx="1350981" cy="401643"/>
            <a:chOff x="3914766" y="1822428"/>
            <a:chExt cx="1350981" cy="401643"/>
          </a:xfrm>
        </p:grpSpPr>
        <p:sp>
          <p:nvSpPr>
            <p:cNvPr id="387" name="TextBox 386"/>
            <p:cNvSpPr txBox="1"/>
            <p:nvPr/>
          </p:nvSpPr>
          <p:spPr>
            <a:xfrm>
              <a:off x="4243383" y="1822428"/>
              <a:ext cx="474669" cy="400110"/>
            </a:xfrm>
            <a:prstGeom prst="rect">
              <a:avLst/>
            </a:prstGeom>
            <a:noFill/>
          </p:spPr>
          <p:txBody>
            <a:bodyPr wrap="square" rtlCol="0">
              <a:spAutoFit/>
            </a:bodyPr>
            <a:lstStyle/>
            <a:p>
              <a:pPr algn="ctr"/>
              <a:r>
                <a:rPr lang="en-US" altLang="zh-CN" sz="2000" dirty="0" smtClean="0">
                  <a:solidFill>
                    <a:srgbClr val="FF0000"/>
                  </a:solidFill>
                </a:rPr>
                <a:t>4</a:t>
              </a:r>
              <a:endParaRPr lang="zh-CN" altLang="en-US" sz="2000" dirty="0">
                <a:solidFill>
                  <a:srgbClr val="FF0000"/>
                </a:solidFill>
              </a:endParaRPr>
            </a:p>
          </p:txBody>
        </p:sp>
        <p:sp>
          <p:nvSpPr>
            <p:cNvPr id="388" name="TextBox 387"/>
            <p:cNvSpPr txBox="1"/>
            <p:nvPr/>
          </p:nvSpPr>
          <p:spPr>
            <a:xfrm>
              <a:off x="3914766" y="1823961"/>
              <a:ext cx="474669" cy="400110"/>
            </a:xfrm>
            <a:prstGeom prst="rect">
              <a:avLst/>
            </a:prstGeom>
            <a:noFill/>
          </p:spPr>
          <p:txBody>
            <a:bodyPr wrap="square" rtlCol="0">
              <a:spAutoFit/>
            </a:bodyPr>
            <a:lstStyle/>
            <a:p>
              <a:pPr algn="ctr"/>
              <a:r>
                <a:rPr lang="en-US" altLang="zh-CN" sz="2000" dirty="0" smtClean="0">
                  <a:solidFill>
                    <a:srgbClr val="FF0000"/>
                  </a:solidFill>
                </a:rPr>
                <a:t>2</a:t>
              </a:r>
              <a:endParaRPr lang="zh-CN" altLang="en-US" sz="2000" dirty="0">
                <a:solidFill>
                  <a:srgbClr val="FF0000"/>
                </a:solidFill>
              </a:endParaRPr>
            </a:p>
          </p:txBody>
        </p:sp>
        <p:sp>
          <p:nvSpPr>
            <p:cNvPr id="389" name="TextBox 388"/>
            <p:cNvSpPr txBox="1"/>
            <p:nvPr/>
          </p:nvSpPr>
          <p:spPr>
            <a:xfrm>
              <a:off x="4791078" y="1822428"/>
              <a:ext cx="474669" cy="400110"/>
            </a:xfrm>
            <a:prstGeom prst="rect">
              <a:avLst/>
            </a:prstGeom>
            <a:noFill/>
          </p:spPr>
          <p:txBody>
            <a:bodyPr wrap="square" rtlCol="0">
              <a:spAutoFit/>
            </a:bodyPr>
            <a:lstStyle/>
            <a:p>
              <a:pPr algn="ctr"/>
              <a:r>
                <a:rPr lang="en-US" altLang="zh-CN" sz="2000" dirty="0" smtClean="0">
                  <a:solidFill>
                    <a:srgbClr val="FF0000"/>
                  </a:solidFill>
                </a:rPr>
                <a:t>8</a:t>
              </a:r>
              <a:endParaRPr lang="zh-CN" altLang="en-US" sz="2000" dirty="0">
                <a:solidFill>
                  <a:srgbClr val="FF0000"/>
                </a:solidFill>
              </a:endParaRPr>
            </a:p>
          </p:txBody>
        </p:sp>
        <p:sp>
          <p:nvSpPr>
            <p:cNvPr id="390" name="TextBox 389"/>
            <p:cNvSpPr txBox="1"/>
            <p:nvPr/>
          </p:nvSpPr>
          <p:spPr>
            <a:xfrm>
              <a:off x="4535487" y="1822428"/>
              <a:ext cx="474669" cy="400110"/>
            </a:xfrm>
            <a:prstGeom prst="rect">
              <a:avLst/>
            </a:prstGeom>
            <a:noFill/>
          </p:spPr>
          <p:txBody>
            <a:bodyPr wrap="square" rtlCol="0">
              <a:spAutoFit/>
            </a:bodyPr>
            <a:lstStyle/>
            <a:p>
              <a:pPr algn="ctr"/>
              <a:r>
                <a:rPr lang="en-US" altLang="zh-CN" sz="2000" dirty="0" smtClean="0">
                  <a:solidFill>
                    <a:srgbClr val="FF0000"/>
                  </a:solidFill>
                </a:rPr>
                <a:t>7</a:t>
              </a:r>
              <a:endParaRPr lang="zh-CN" altLang="en-US" sz="2000" dirty="0">
                <a:solidFill>
                  <a:srgbClr val="FF0000"/>
                </a:solidFill>
              </a:endParaRPr>
            </a:p>
          </p:txBody>
        </p:sp>
      </p:grpSp>
      <p:grpSp>
        <p:nvGrpSpPr>
          <p:cNvPr id="391" name="组合 390"/>
          <p:cNvGrpSpPr/>
          <p:nvPr/>
        </p:nvGrpSpPr>
        <p:grpSpPr>
          <a:xfrm>
            <a:off x="1139778" y="3789928"/>
            <a:ext cx="803286" cy="400110"/>
            <a:chOff x="2673324" y="1822428"/>
            <a:chExt cx="803286" cy="400110"/>
          </a:xfrm>
        </p:grpSpPr>
        <p:sp>
          <p:nvSpPr>
            <p:cNvPr id="392" name="TextBox 391"/>
            <p:cNvSpPr txBox="1"/>
            <p:nvPr/>
          </p:nvSpPr>
          <p:spPr>
            <a:xfrm>
              <a:off x="2673324" y="1822428"/>
              <a:ext cx="474669" cy="400110"/>
            </a:xfrm>
            <a:prstGeom prst="rect">
              <a:avLst/>
            </a:prstGeom>
            <a:noFill/>
          </p:spPr>
          <p:txBody>
            <a:bodyPr wrap="square" rtlCol="0">
              <a:spAutoFit/>
            </a:bodyPr>
            <a:lstStyle/>
            <a:p>
              <a:pPr algn="ctr"/>
              <a:r>
                <a:rPr lang="en-US" altLang="zh-CN" sz="2000" dirty="0" smtClean="0">
                  <a:solidFill>
                    <a:srgbClr val="FF0000"/>
                  </a:solidFill>
                </a:rPr>
                <a:t>1</a:t>
              </a:r>
              <a:endParaRPr lang="zh-CN" altLang="en-US" sz="2000" dirty="0">
                <a:solidFill>
                  <a:srgbClr val="FF0000"/>
                </a:solidFill>
              </a:endParaRPr>
            </a:p>
          </p:txBody>
        </p:sp>
        <p:sp>
          <p:nvSpPr>
            <p:cNvPr id="393" name="TextBox 392"/>
            <p:cNvSpPr txBox="1"/>
            <p:nvPr/>
          </p:nvSpPr>
          <p:spPr>
            <a:xfrm>
              <a:off x="3001941" y="1822428"/>
              <a:ext cx="474669" cy="400110"/>
            </a:xfrm>
            <a:prstGeom prst="rect">
              <a:avLst/>
            </a:prstGeom>
            <a:noFill/>
          </p:spPr>
          <p:txBody>
            <a:bodyPr wrap="square" rtlCol="0">
              <a:spAutoFit/>
            </a:bodyPr>
            <a:lstStyle/>
            <a:p>
              <a:pPr algn="ctr"/>
              <a:r>
                <a:rPr lang="en-US" altLang="zh-CN" sz="2000" dirty="0" smtClean="0">
                  <a:solidFill>
                    <a:srgbClr val="FF0000"/>
                  </a:solidFill>
                </a:rPr>
                <a:t>6</a:t>
              </a:r>
              <a:endParaRPr lang="zh-CN" altLang="en-US" sz="2000" dirty="0">
                <a:solidFill>
                  <a:srgbClr val="FF0000"/>
                </a:solidFill>
              </a:endParaRPr>
            </a:p>
          </p:txBody>
        </p:sp>
      </p:grpSp>
      <p:grpSp>
        <p:nvGrpSpPr>
          <p:cNvPr id="394" name="组合 393"/>
          <p:cNvGrpSpPr/>
          <p:nvPr/>
        </p:nvGrpSpPr>
        <p:grpSpPr>
          <a:xfrm>
            <a:off x="2819376" y="3791461"/>
            <a:ext cx="766773" cy="400110"/>
            <a:chOff x="3330558" y="1822428"/>
            <a:chExt cx="766773" cy="400110"/>
          </a:xfrm>
        </p:grpSpPr>
        <p:sp>
          <p:nvSpPr>
            <p:cNvPr id="395" name="TextBox 394"/>
            <p:cNvSpPr txBox="1"/>
            <p:nvPr/>
          </p:nvSpPr>
          <p:spPr>
            <a:xfrm>
              <a:off x="3330558" y="1822428"/>
              <a:ext cx="474669" cy="400110"/>
            </a:xfrm>
            <a:prstGeom prst="rect">
              <a:avLst/>
            </a:prstGeom>
            <a:noFill/>
          </p:spPr>
          <p:txBody>
            <a:bodyPr wrap="square" rtlCol="0">
              <a:spAutoFit/>
            </a:bodyPr>
            <a:lstStyle/>
            <a:p>
              <a:pPr algn="ctr"/>
              <a:r>
                <a:rPr lang="en-US" altLang="zh-CN" sz="2000" dirty="0" smtClean="0">
                  <a:solidFill>
                    <a:srgbClr val="FF0000"/>
                  </a:solidFill>
                </a:rPr>
                <a:t>3</a:t>
              </a:r>
              <a:endParaRPr lang="zh-CN" altLang="en-US" sz="2000" dirty="0">
                <a:solidFill>
                  <a:srgbClr val="FF0000"/>
                </a:solidFill>
              </a:endParaRPr>
            </a:p>
          </p:txBody>
        </p:sp>
        <p:sp>
          <p:nvSpPr>
            <p:cNvPr id="396" name="TextBox 395"/>
            <p:cNvSpPr txBox="1"/>
            <p:nvPr/>
          </p:nvSpPr>
          <p:spPr>
            <a:xfrm>
              <a:off x="3622662" y="1822428"/>
              <a:ext cx="474669" cy="400110"/>
            </a:xfrm>
            <a:prstGeom prst="rect">
              <a:avLst/>
            </a:prstGeom>
            <a:noFill/>
          </p:spPr>
          <p:txBody>
            <a:bodyPr wrap="square" rtlCol="0">
              <a:spAutoFit/>
            </a:bodyPr>
            <a:lstStyle/>
            <a:p>
              <a:pPr algn="ctr"/>
              <a:r>
                <a:rPr lang="en-US" altLang="zh-CN" sz="2000" dirty="0" smtClean="0">
                  <a:solidFill>
                    <a:srgbClr val="FF0000"/>
                  </a:solidFill>
                </a:rPr>
                <a:t>5</a:t>
              </a:r>
              <a:endParaRPr lang="zh-CN" altLang="en-US" sz="2000" dirty="0">
                <a:solidFill>
                  <a:srgbClr val="FF0000"/>
                </a:solidFill>
              </a:endParaRPr>
            </a:p>
          </p:txBody>
        </p:sp>
      </p:grpSp>
      <p:grpSp>
        <p:nvGrpSpPr>
          <p:cNvPr id="397" name="组合 396"/>
          <p:cNvGrpSpPr/>
          <p:nvPr/>
        </p:nvGrpSpPr>
        <p:grpSpPr>
          <a:xfrm>
            <a:off x="4937130" y="3789928"/>
            <a:ext cx="730260" cy="401643"/>
            <a:chOff x="3987792" y="1822428"/>
            <a:chExt cx="730260" cy="401643"/>
          </a:xfrm>
        </p:grpSpPr>
        <p:sp>
          <p:nvSpPr>
            <p:cNvPr id="398" name="TextBox 397"/>
            <p:cNvSpPr txBox="1"/>
            <p:nvPr/>
          </p:nvSpPr>
          <p:spPr>
            <a:xfrm>
              <a:off x="4243383" y="1822428"/>
              <a:ext cx="474669" cy="400110"/>
            </a:xfrm>
            <a:prstGeom prst="rect">
              <a:avLst/>
            </a:prstGeom>
            <a:noFill/>
          </p:spPr>
          <p:txBody>
            <a:bodyPr wrap="square" rtlCol="0">
              <a:spAutoFit/>
            </a:bodyPr>
            <a:lstStyle/>
            <a:p>
              <a:pPr algn="ctr"/>
              <a:r>
                <a:rPr lang="en-US" altLang="zh-CN" sz="2000" dirty="0" smtClean="0">
                  <a:solidFill>
                    <a:srgbClr val="FF0000"/>
                  </a:solidFill>
                </a:rPr>
                <a:t>4</a:t>
              </a:r>
              <a:endParaRPr lang="zh-CN" altLang="en-US" sz="2000" dirty="0">
                <a:solidFill>
                  <a:srgbClr val="FF0000"/>
                </a:solidFill>
              </a:endParaRPr>
            </a:p>
          </p:txBody>
        </p:sp>
        <p:sp>
          <p:nvSpPr>
            <p:cNvPr id="399" name="TextBox 398"/>
            <p:cNvSpPr txBox="1"/>
            <p:nvPr/>
          </p:nvSpPr>
          <p:spPr>
            <a:xfrm>
              <a:off x="3987792" y="1823961"/>
              <a:ext cx="474669" cy="400110"/>
            </a:xfrm>
            <a:prstGeom prst="rect">
              <a:avLst/>
            </a:prstGeom>
            <a:noFill/>
          </p:spPr>
          <p:txBody>
            <a:bodyPr wrap="square" rtlCol="0">
              <a:spAutoFit/>
            </a:bodyPr>
            <a:lstStyle/>
            <a:p>
              <a:pPr algn="ctr"/>
              <a:r>
                <a:rPr lang="en-US" altLang="zh-CN" sz="2000" dirty="0" smtClean="0">
                  <a:solidFill>
                    <a:srgbClr val="FF0000"/>
                  </a:solidFill>
                </a:rPr>
                <a:t>2</a:t>
              </a:r>
              <a:endParaRPr lang="zh-CN" altLang="en-US" sz="2000" dirty="0">
                <a:solidFill>
                  <a:srgbClr val="FF0000"/>
                </a:solidFill>
              </a:endParaRPr>
            </a:p>
          </p:txBody>
        </p:sp>
      </p:grpSp>
      <p:grpSp>
        <p:nvGrpSpPr>
          <p:cNvPr id="400" name="组合 399"/>
          <p:cNvGrpSpPr/>
          <p:nvPr/>
        </p:nvGrpSpPr>
        <p:grpSpPr>
          <a:xfrm>
            <a:off x="6689754" y="3832176"/>
            <a:ext cx="730260" cy="400110"/>
            <a:chOff x="4535487" y="1822428"/>
            <a:chExt cx="730260" cy="400110"/>
          </a:xfrm>
        </p:grpSpPr>
        <p:sp>
          <p:nvSpPr>
            <p:cNvPr id="401" name="TextBox 400"/>
            <p:cNvSpPr txBox="1"/>
            <p:nvPr/>
          </p:nvSpPr>
          <p:spPr>
            <a:xfrm>
              <a:off x="4791078" y="1822428"/>
              <a:ext cx="474669" cy="400110"/>
            </a:xfrm>
            <a:prstGeom prst="rect">
              <a:avLst/>
            </a:prstGeom>
            <a:noFill/>
          </p:spPr>
          <p:txBody>
            <a:bodyPr wrap="square" rtlCol="0">
              <a:spAutoFit/>
            </a:bodyPr>
            <a:lstStyle/>
            <a:p>
              <a:pPr algn="ctr"/>
              <a:r>
                <a:rPr lang="en-US" altLang="zh-CN" sz="2000" dirty="0" smtClean="0">
                  <a:solidFill>
                    <a:srgbClr val="FF0000"/>
                  </a:solidFill>
                </a:rPr>
                <a:t>8</a:t>
              </a:r>
              <a:endParaRPr lang="zh-CN" altLang="en-US" sz="2000" dirty="0">
                <a:solidFill>
                  <a:srgbClr val="FF0000"/>
                </a:solidFill>
              </a:endParaRPr>
            </a:p>
          </p:txBody>
        </p:sp>
        <p:sp>
          <p:nvSpPr>
            <p:cNvPr id="402" name="TextBox 401"/>
            <p:cNvSpPr txBox="1"/>
            <p:nvPr/>
          </p:nvSpPr>
          <p:spPr>
            <a:xfrm>
              <a:off x="4535487" y="1822428"/>
              <a:ext cx="474669" cy="400110"/>
            </a:xfrm>
            <a:prstGeom prst="rect">
              <a:avLst/>
            </a:prstGeom>
            <a:noFill/>
          </p:spPr>
          <p:txBody>
            <a:bodyPr wrap="square" rtlCol="0">
              <a:spAutoFit/>
            </a:bodyPr>
            <a:lstStyle/>
            <a:p>
              <a:pPr algn="ctr"/>
              <a:r>
                <a:rPr lang="en-US" altLang="zh-CN" sz="2000" dirty="0" smtClean="0">
                  <a:solidFill>
                    <a:srgbClr val="FF0000"/>
                  </a:solidFill>
                </a:rPr>
                <a:t>7</a:t>
              </a:r>
              <a:endParaRPr lang="zh-CN" altLang="en-US" sz="2000" dirty="0">
                <a:solidFill>
                  <a:srgbClr val="FF0000"/>
                </a:solidFill>
              </a:endParaRPr>
            </a:p>
          </p:txBody>
        </p:sp>
      </p:grpSp>
      <p:sp>
        <p:nvSpPr>
          <p:cNvPr id="139" name="灯片编号占位符 138"/>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
        <p:nvSpPr>
          <p:cNvPr id="140" name="页脚占位符 139"/>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7"/>
                                        </p:tgtEl>
                                        <p:attrNameLst>
                                          <p:attrName>style.visibility</p:attrName>
                                        </p:attrNameLst>
                                      </p:cBhvr>
                                      <p:to>
                                        <p:strVal val="visible"/>
                                      </p:to>
                                    </p:set>
                                    <p:anim calcmode="lin" valueType="num">
                                      <p:cBhvr additive="base">
                                        <p:cTn id="19" dur="500" fill="hold"/>
                                        <p:tgtEl>
                                          <p:spTgt spid="257"/>
                                        </p:tgtEl>
                                        <p:attrNameLst>
                                          <p:attrName>ppt_x</p:attrName>
                                        </p:attrNameLst>
                                      </p:cBhvr>
                                      <p:tavLst>
                                        <p:tav tm="0">
                                          <p:val>
                                            <p:strVal val="#ppt_x"/>
                                          </p:val>
                                        </p:tav>
                                        <p:tav tm="100000">
                                          <p:val>
                                            <p:strVal val="#ppt_x"/>
                                          </p:val>
                                        </p:tav>
                                      </p:tavLst>
                                    </p:anim>
                                    <p:anim calcmode="lin" valueType="num">
                                      <p:cBhvr additive="base">
                                        <p:cTn id="20"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3"/>
                                        </p:tgtEl>
                                        <p:attrNameLst>
                                          <p:attrName>style.visibility</p:attrName>
                                        </p:attrNameLst>
                                      </p:cBhvr>
                                      <p:to>
                                        <p:strVal val="visible"/>
                                      </p:to>
                                    </p:set>
                                    <p:anim calcmode="lin" valueType="num">
                                      <p:cBhvr additive="base">
                                        <p:cTn id="25" dur="500" fill="hold"/>
                                        <p:tgtEl>
                                          <p:spTgt spid="403"/>
                                        </p:tgtEl>
                                        <p:attrNameLst>
                                          <p:attrName>ppt_x</p:attrName>
                                        </p:attrNameLst>
                                      </p:cBhvr>
                                      <p:tavLst>
                                        <p:tav tm="0">
                                          <p:val>
                                            <p:strVal val="#ppt_x"/>
                                          </p:val>
                                        </p:tav>
                                        <p:tav tm="100000">
                                          <p:val>
                                            <p:strVal val="#ppt_x"/>
                                          </p:val>
                                        </p:tav>
                                      </p:tavLst>
                                    </p:anim>
                                    <p:anim calcmode="lin" valueType="num">
                                      <p:cBhvr additive="base">
                                        <p:cTn id="26" dur="500" fill="hold"/>
                                        <p:tgtEl>
                                          <p:spTgt spid="40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8"/>
                                        </p:tgtEl>
                                        <p:attrNameLst>
                                          <p:attrName>style.visibility</p:attrName>
                                        </p:attrNameLst>
                                      </p:cBhvr>
                                      <p:to>
                                        <p:strVal val="visible"/>
                                      </p:to>
                                    </p:set>
                                    <p:anim calcmode="lin" valueType="num">
                                      <p:cBhvr additive="base">
                                        <p:cTn id="31" dur="500" fill="hold"/>
                                        <p:tgtEl>
                                          <p:spTgt spid="258"/>
                                        </p:tgtEl>
                                        <p:attrNameLst>
                                          <p:attrName>ppt_x</p:attrName>
                                        </p:attrNameLst>
                                      </p:cBhvr>
                                      <p:tavLst>
                                        <p:tav tm="0">
                                          <p:val>
                                            <p:strVal val="#ppt_x"/>
                                          </p:val>
                                        </p:tav>
                                        <p:tav tm="100000">
                                          <p:val>
                                            <p:strVal val="#ppt_x"/>
                                          </p:val>
                                        </p:tav>
                                      </p:tavLst>
                                    </p:anim>
                                    <p:anim calcmode="lin" valueType="num">
                                      <p:cBhvr additive="base">
                                        <p:cTn id="32"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4"/>
                                        </p:tgtEl>
                                        <p:attrNameLst>
                                          <p:attrName>style.visibility</p:attrName>
                                        </p:attrNameLst>
                                      </p:cBhvr>
                                      <p:to>
                                        <p:strVal val="visible"/>
                                      </p:to>
                                    </p:set>
                                    <p:anim calcmode="lin" valueType="num">
                                      <p:cBhvr additive="base">
                                        <p:cTn id="37" dur="500" fill="hold"/>
                                        <p:tgtEl>
                                          <p:spTgt spid="404"/>
                                        </p:tgtEl>
                                        <p:attrNameLst>
                                          <p:attrName>ppt_x</p:attrName>
                                        </p:attrNameLst>
                                      </p:cBhvr>
                                      <p:tavLst>
                                        <p:tav tm="0">
                                          <p:val>
                                            <p:strVal val="#ppt_x"/>
                                          </p:val>
                                        </p:tav>
                                        <p:tav tm="100000">
                                          <p:val>
                                            <p:strVal val="#ppt_x"/>
                                          </p:val>
                                        </p:tav>
                                      </p:tavLst>
                                    </p:anim>
                                    <p:anim calcmode="lin" valueType="num">
                                      <p:cBhvr additive="base">
                                        <p:cTn id="38" dur="500" fill="hold"/>
                                        <p:tgtEl>
                                          <p:spTgt spid="40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76"/>
                                        </p:tgtEl>
                                        <p:attrNameLst>
                                          <p:attrName>style.visibility</p:attrName>
                                        </p:attrNameLst>
                                      </p:cBhvr>
                                      <p:to>
                                        <p:strVal val="visible"/>
                                      </p:to>
                                    </p:set>
                                    <p:anim calcmode="lin" valueType="num">
                                      <p:cBhvr additive="base">
                                        <p:cTn id="43" dur="500" fill="hold"/>
                                        <p:tgtEl>
                                          <p:spTgt spid="276"/>
                                        </p:tgtEl>
                                        <p:attrNameLst>
                                          <p:attrName>ppt_x</p:attrName>
                                        </p:attrNameLst>
                                      </p:cBhvr>
                                      <p:tavLst>
                                        <p:tav tm="0">
                                          <p:val>
                                            <p:strVal val="#ppt_x"/>
                                          </p:val>
                                        </p:tav>
                                        <p:tav tm="100000">
                                          <p:val>
                                            <p:strVal val="#ppt_x"/>
                                          </p:val>
                                        </p:tav>
                                      </p:tavLst>
                                    </p:anim>
                                    <p:anim calcmode="lin" valueType="num">
                                      <p:cBhvr additive="base">
                                        <p:cTn id="44" dur="500" fill="hold"/>
                                        <p:tgtEl>
                                          <p:spTgt spid="27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5"/>
                                        </p:tgtEl>
                                        <p:attrNameLst>
                                          <p:attrName>style.visibility</p:attrName>
                                        </p:attrNameLst>
                                      </p:cBhvr>
                                      <p:to>
                                        <p:strVal val="visible"/>
                                      </p:to>
                                    </p:set>
                                    <p:anim calcmode="lin" valueType="num">
                                      <p:cBhvr additive="base">
                                        <p:cTn id="49" dur="500" fill="hold"/>
                                        <p:tgtEl>
                                          <p:spTgt spid="405"/>
                                        </p:tgtEl>
                                        <p:attrNameLst>
                                          <p:attrName>ppt_x</p:attrName>
                                        </p:attrNameLst>
                                      </p:cBhvr>
                                      <p:tavLst>
                                        <p:tav tm="0">
                                          <p:val>
                                            <p:strVal val="#ppt_x"/>
                                          </p:val>
                                        </p:tav>
                                        <p:tav tm="100000">
                                          <p:val>
                                            <p:strVal val="#ppt_x"/>
                                          </p:val>
                                        </p:tav>
                                      </p:tavLst>
                                    </p:anim>
                                    <p:anim calcmode="lin" valueType="num">
                                      <p:cBhvr additive="base">
                                        <p:cTn id="50" dur="500" fill="hold"/>
                                        <p:tgtEl>
                                          <p:spTgt spid="40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97"/>
                                        </p:tgtEl>
                                        <p:attrNameLst>
                                          <p:attrName>style.visibility</p:attrName>
                                        </p:attrNameLst>
                                      </p:cBhvr>
                                      <p:to>
                                        <p:strVal val="visible"/>
                                      </p:to>
                                    </p:set>
                                    <p:anim calcmode="lin" valueType="num">
                                      <p:cBhvr additive="base">
                                        <p:cTn id="55" dur="500" fill="hold"/>
                                        <p:tgtEl>
                                          <p:spTgt spid="297"/>
                                        </p:tgtEl>
                                        <p:attrNameLst>
                                          <p:attrName>ppt_x</p:attrName>
                                        </p:attrNameLst>
                                      </p:cBhvr>
                                      <p:tavLst>
                                        <p:tav tm="0">
                                          <p:val>
                                            <p:strVal val="#ppt_x"/>
                                          </p:val>
                                        </p:tav>
                                        <p:tav tm="100000">
                                          <p:val>
                                            <p:strVal val="#ppt_x"/>
                                          </p:val>
                                        </p:tav>
                                      </p:tavLst>
                                    </p:anim>
                                    <p:anim calcmode="lin" valueType="num">
                                      <p:cBhvr additive="base">
                                        <p:cTn id="56" dur="500" fill="hold"/>
                                        <p:tgtEl>
                                          <p:spTgt spid="29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6"/>
                                        </p:tgtEl>
                                        <p:attrNameLst>
                                          <p:attrName>style.visibility</p:attrName>
                                        </p:attrNameLst>
                                      </p:cBhvr>
                                      <p:to>
                                        <p:strVal val="visible"/>
                                      </p:to>
                                    </p:set>
                                    <p:anim calcmode="lin" valueType="num">
                                      <p:cBhvr additive="base">
                                        <p:cTn id="61" dur="500" fill="hold"/>
                                        <p:tgtEl>
                                          <p:spTgt spid="406"/>
                                        </p:tgtEl>
                                        <p:attrNameLst>
                                          <p:attrName>ppt_x</p:attrName>
                                        </p:attrNameLst>
                                      </p:cBhvr>
                                      <p:tavLst>
                                        <p:tav tm="0">
                                          <p:val>
                                            <p:strVal val="#ppt_x"/>
                                          </p:val>
                                        </p:tav>
                                        <p:tav tm="100000">
                                          <p:val>
                                            <p:strVal val="#ppt_x"/>
                                          </p:val>
                                        </p:tav>
                                      </p:tavLst>
                                    </p:anim>
                                    <p:anim calcmode="lin" valueType="num">
                                      <p:cBhvr additive="base">
                                        <p:cTn id="62" dur="500" fill="hold"/>
                                        <p:tgtEl>
                                          <p:spTgt spid="40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01"/>
                                        </p:tgtEl>
                                        <p:attrNameLst>
                                          <p:attrName>style.visibility</p:attrName>
                                        </p:attrNameLst>
                                      </p:cBhvr>
                                      <p:to>
                                        <p:strVal val="visible"/>
                                      </p:to>
                                    </p:set>
                                    <p:anim calcmode="lin" valueType="num">
                                      <p:cBhvr additive="base">
                                        <p:cTn id="67" dur="500" fill="hold"/>
                                        <p:tgtEl>
                                          <p:spTgt spid="301"/>
                                        </p:tgtEl>
                                        <p:attrNameLst>
                                          <p:attrName>ppt_x</p:attrName>
                                        </p:attrNameLst>
                                      </p:cBhvr>
                                      <p:tavLst>
                                        <p:tav tm="0">
                                          <p:val>
                                            <p:strVal val="#ppt_x"/>
                                          </p:val>
                                        </p:tav>
                                        <p:tav tm="100000">
                                          <p:val>
                                            <p:strVal val="#ppt_x"/>
                                          </p:val>
                                        </p:tav>
                                      </p:tavLst>
                                    </p:anim>
                                    <p:anim calcmode="lin" valueType="num">
                                      <p:cBhvr additive="base">
                                        <p:cTn id="68" dur="500" fill="hold"/>
                                        <p:tgtEl>
                                          <p:spTgt spid="30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53"/>
                                        </p:tgtEl>
                                        <p:attrNameLst>
                                          <p:attrName>style.visibility</p:attrName>
                                        </p:attrNameLst>
                                      </p:cBhvr>
                                      <p:to>
                                        <p:strVal val="visible"/>
                                      </p:to>
                                    </p:set>
                                    <p:anim calcmode="lin" valueType="num">
                                      <p:cBhvr additive="base">
                                        <p:cTn id="73" dur="500" fill="hold"/>
                                        <p:tgtEl>
                                          <p:spTgt spid="353"/>
                                        </p:tgtEl>
                                        <p:attrNameLst>
                                          <p:attrName>ppt_x</p:attrName>
                                        </p:attrNameLst>
                                      </p:cBhvr>
                                      <p:tavLst>
                                        <p:tav tm="0">
                                          <p:val>
                                            <p:strVal val="#ppt_x"/>
                                          </p:val>
                                        </p:tav>
                                        <p:tav tm="100000">
                                          <p:val>
                                            <p:strVal val="#ppt_x"/>
                                          </p:val>
                                        </p:tav>
                                      </p:tavLst>
                                    </p:anim>
                                    <p:anim calcmode="lin" valueType="num">
                                      <p:cBhvr additive="base">
                                        <p:cTn id="74" dur="500" fill="hold"/>
                                        <p:tgtEl>
                                          <p:spTgt spid="35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76"/>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39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07"/>
                                        </p:tgtEl>
                                        <p:attrNameLst>
                                          <p:attrName>style.visibility</p:attrName>
                                        </p:attrNameLst>
                                      </p:cBhvr>
                                      <p:to>
                                        <p:strVal val="visible"/>
                                      </p:to>
                                    </p:set>
                                    <p:anim calcmode="lin" valueType="num">
                                      <p:cBhvr additive="base">
                                        <p:cTn id="85" dur="500" fill="hold"/>
                                        <p:tgtEl>
                                          <p:spTgt spid="407"/>
                                        </p:tgtEl>
                                        <p:attrNameLst>
                                          <p:attrName>ppt_x</p:attrName>
                                        </p:attrNameLst>
                                      </p:cBhvr>
                                      <p:tavLst>
                                        <p:tav tm="0">
                                          <p:val>
                                            <p:strVal val="#ppt_x"/>
                                          </p:val>
                                        </p:tav>
                                        <p:tav tm="100000">
                                          <p:val>
                                            <p:strVal val="#ppt_x"/>
                                          </p:val>
                                        </p:tav>
                                      </p:tavLst>
                                    </p:anim>
                                    <p:anim calcmode="lin" valueType="num">
                                      <p:cBhvr additive="base">
                                        <p:cTn id="86" dur="500" fill="hold"/>
                                        <p:tgtEl>
                                          <p:spTgt spid="40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81"/>
                                        </p:tgtEl>
                                        <p:attrNameLst>
                                          <p:attrName>style.visibility</p:attrName>
                                        </p:attrNameLst>
                                      </p:cBhvr>
                                      <p:to>
                                        <p:strVal val="visible"/>
                                      </p:to>
                                    </p:set>
                                    <p:anim calcmode="lin" valueType="num">
                                      <p:cBhvr additive="base">
                                        <p:cTn id="91" dur="500" fill="hold"/>
                                        <p:tgtEl>
                                          <p:spTgt spid="281"/>
                                        </p:tgtEl>
                                        <p:attrNameLst>
                                          <p:attrName>ppt_x</p:attrName>
                                        </p:attrNameLst>
                                      </p:cBhvr>
                                      <p:tavLst>
                                        <p:tav tm="0">
                                          <p:val>
                                            <p:strVal val="#ppt_x"/>
                                          </p:val>
                                        </p:tav>
                                        <p:tav tm="100000">
                                          <p:val>
                                            <p:strVal val="#ppt_x"/>
                                          </p:val>
                                        </p:tav>
                                      </p:tavLst>
                                    </p:anim>
                                    <p:anim calcmode="lin" valueType="num">
                                      <p:cBhvr additive="base">
                                        <p:cTn id="92"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408"/>
                                        </p:tgtEl>
                                        <p:attrNameLst>
                                          <p:attrName>style.visibility</p:attrName>
                                        </p:attrNameLst>
                                      </p:cBhvr>
                                      <p:to>
                                        <p:strVal val="visible"/>
                                      </p:to>
                                    </p:set>
                                    <p:anim calcmode="lin" valueType="num">
                                      <p:cBhvr additive="base">
                                        <p:cTn id="97" dur="500" fill="hold"/>
                                        <p:tgtEl>
                                          <p:spTgt spid="408"/>
                                        </p:tgtEl>
                                        <p:attrNameLst>
                                          <p:attrName>ppt_x</p:attrName>
                                        </p:attrNameLst>
                                      </p:cBhvr>
                                      <p:tavLst>
                                        <p:tav tm="0">
                                          <p:val>
                                            <p:strVal val="#ppt_x"/>
                                          </p:val>
                                        </p:tav>
                                        <p:tav tm="100000">
                                          <p:val>
                                            <p:strVal val="#ppt_x"/>
                                          </p:val>
                                        </p:tav>
                                      </p:tavLst>
                                    </p:anim>
                                    <p:anim calcmode="lin" valueType="num">
                                      <p:cBhvr additive="base">
                                        <p:cTn id="98" dur="500" fill="hold"/>
                                        <p:tgtEl>
                                          <p:spTgt spid="40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03"/>
                                        </p:tgtEl>
                                        <p:attrNameLst>
                                          <p:attrName>style.visibility</p:attrName>
                                        </p:attrNameLst>
                                      </p:cBhvr>
                                      <p:to>
                                        <p:strVal val="visible"/>
                                      </p:to>
                                    </p:set>
                                    <p:anim calcmode="lin" valueType="num">
                                      <p:cBhvr additive="base">
                                        <p:cTn id="103" dur="500" fill="hold"/>
                                        <p:tgtEl>
                                          <p:spTgt spid="303"/>
                                        </p:tgtEl>
                                        <p:attrNameLst>
                                          <p:attrName>ppt_x</p:attrName>
                                        </p:attrNameLst>
                                      </p:cBhvr>
                                      <p:tavLst>
                                        <p:tav tm="0">
                                          <p:val>
                                            <p:strVal val="#ppt_x"/>
                                          </p:val>
                                        </p:tav>
                                        <p:tav tm="100000">
                                          <p:val>
                                            <p:strVal val="#ppt_x"/>
                                          </p:val>
                                        </p:tav>
                                      </p:tavLst>
                                    </p:anim>
                                    <p:anim calcmode="lin" valueType="num">
                                      <p:cBhvr additive="base">
                                        <p:cTn id="104" dur="500" fill="hold"/>
                                        <p:tgtEl>
                                          <p:spTgt spid="30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409"/>
                                        </p:tgtEl>
                                        <p:attrNameLst>
                                          <p:attrName>style.visibility</p:attrName>
                                        </p:attrNameLst>
                                      </p:cBhvr>
                                      <p:to>
                                        <p:strVal val="visible"/>
                                      </p:to>
                                    </p:set>
                                    <p:anim calcmode="lin" valueType="num">
                                      <p:cBhvr additive="base">
                                        <p:cTn id="109" dur="500" fill="hold"/>
                                        <p:tgtEl>
                                          <p:spTgt spid="409"/>
                                        </p:tgtEl>
                                        <p:attrNameLst>
                                          <p:attrName>ppt_x</p:attrName>
                                        </p:attrNameLst>
                                      </p:cBhvr>
                                      <p:tavLst>
                                        <p:tav tm="0">
                                          <p:val>
                                            <p:strVal val="#ppt_x"/>
                                          </p:val>
                                        </p:tav>
                                        <p:tav tm="100000">
                                          <p:val>
                                            <p:strVal val="#ppt_x"/>
                                          </p:val>
                                        </p:tav>
                                      </p:tavLst>
                                    </p:anim>
                                    <p:anim calcmode="lin" valueType="num">
                                      <p:cBhvr additive="base">
                                        <p:cTn id="110" dur="500" fill="hold"/>
                                        <p:tgtEl>
                                          <p:spTgt spid="40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07"/>
                                        </p:tgtEl>
                                        <p:attrNameLst>
                                          <p:attrName>style.visibility</p:attrName>
                                        </p:attrNameLst>
                                      </p:cBhvr>
                                      <p:to>
                                        <p:strVal val="visible"/>
                                      </p:to>
                                    </p:set>
                                    <p:anim calcmode="lin" valueType="num">
                                      <p:cBhvr additive="base">
                                        <p:cTn id="115" dur="500" fill="hold"/>
                                        <p:tgtEl>
                                          <p:spTgt spid="307"/>
                                        </p:tgtEl>
                                        <p:attrNameLst>
                                          <p:attrName>ppt_x</p:attrName>
                                        </p:attrNameLst>
                                      </p:cBhvr>
                                      <p:tavLst>
                                        <p:tav tm="0">
                                          <p:val>
                                            <p:strVal val="#ppt_x"/>
                                          </p:val>
                                        </p:tav>
                                        <p:tav tm="100000">
                                          <p:val>
                                            <p:strVal val="#ppt_x"/>
                                          </p:val>
                                        </p:tav>
                                      </p:tavLst>
                                    </p:anim>
                                    <p:anim calcmode="lin" valueType="num">
                                      <p:cBhvr additive="base">
                                        <p:cTn id="116" dur="500" fill="hold"/>
                                        <p:tgtEl>
                                          <p:spTgt spid="307"/>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54"/>
                                        </p:tgtEl>
                                        <p:attrNameLst>
                                          <p:attrName>style.visibility</p:attrName>
                                        </p:attrNameLst>
                                      </p:cBhvr>
                                      <p:to>
                                        <p:strVal val="visible"/>
                                      </p:to>
                                    </p:set>
                                    <p:anim calcmode="lin" valueType="num">
                                      <p:cBhvr additive="base">
                                        <p:cTn id="121" dur="500" fill="hold"/>
                                        <p:tgtEl>
                                          <p:spTgt spid="354"/>
                                        </p:tgtEl>
                                        <p:attrNameLst>
                                          <p:attrName>ppt_x</p:attrName>
                                        </p:attrNameLst>
                                      </p:cBhvr>
                                      <p:tavLst>
                                        <p:tav tm="0">
                                          <p:val>
                                            <p:strVal val="#ppt_x"/>
                                          </p:val>
                                        </p:tav>
                                        <p:tav tm="100000">
                                          <p:val>
                                            <p:strVal val="#ppt_x"/>
                                          </p:val>
                                        </p:tav>
                                      </p:tavLst>
                                    </p:anim>
                                    <p:anim calcmode="lin" valueType="num">
                                      <p:cBhvr additive="base">
                                        <p:cTn id="122" dur="500" fill="hold"/>
                                        <p:tgtEl>
                                          <p:spTgt spid="35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281"/>
                                        </p:tgtEl>
                                        <p:attrNameLst>
                                          <p:attrName>style.visibility</p:attrName>
                                        </p:attrNameLst>
                                      </p:cBhvr>
                                      <p:to>
                                        <p:strVal val="hidden"/>
                                      </p:to>
                                    </p:set>
                                  </p:childTnLst>
                                </p:cTn>
                              </p:par>
                              <p:par>
                                <p:cTn id="127" presetID="1" presetClass="entr" presetSubtype="0" fill="hold" nodeType="withEffect">
                                  <p:stCondLst>
                                    <p:cond delay="0"/>
                                  </p:stCondLst>
                                  <p:childTnLst>
                                    <p:set>
                                      <p:cBhvr>
                                        <p:cTn id="128" dur="1" fill="hold">
                                          <p:stCondLst>
                                            <p:cond delay="0"/>
                                          </p:stCondLst>
                                        </p:cTn>
                                        <p:tgtEl>
                                          <p:spTgt spid="39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63"/>
                                        </p:tgtEl>
                                        <p:attrNameLst>
                                          <p:attrName>style.visibility</p:attrName>
                                        </p:attrNameLst>
                                      </p:cBhvr>
                                      <p:to>
                                        <p:strVal val="visible"/>
                                      </p:to>
                                    </p:set>
                                    <p:anim calcmode="lin" valueType="num">
                                      <p:cBhvr additive="base">
                                        <p:cTn id="133" dur="500" fill="hold"/>
                                        <p:tgtEl>
                                          <p:spTgt spid="363"/>
                                        </p:tgtEl>
                                        <p:attrNameLst>
                                          <p:attrName>ppt_x</p:attrName>
                                        </p:attrNameLst>
                                      </p:cBhvr>
                                      <p:tavLst>
                                        <p:tav tm="0">
                                          <p:val>
                                            <p:strVal val="#ppt_x"/>
                                          </p:val>
                                        </p:tav>
                                        <p:tav tm="100000">
                                          <p:val>
                                            <p:strVal val="#ppt_x"/>
                                          </p:val>
                                        </p:tav>
                                      </p:tavLst>
                                    </p:anim>
                                    <p:anim calcmode="lin" valueType="num">
                                      <p:cBhvr additive="base">
                                        <p:cTn id="134" dur="500" fill="hold"/>
                                        <p:tgtEl>
                                          <p:spTgt spid="363"/>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258"/>
                                        </p:tgtEl>
                                        <p:attrNameLst>
                                          <p:attrName>style.visibility</p:attrName>
                                        </p:attrNameLst>
                                      </p:cBhvr>
                                      <p:to>
                                        <p:strVal val="hidden"/>
                                      </p:to>
                                    </p:set>
                                  </p:childTnLst>
                                </p:cTn>
                              </p:par>
                              <p:par>
                                <p:cTn id="139" presetID="1" presetClass="entr" presetSubtype="0" fill="hold" nodeType="withEffect">
                                  <p:stCondLst>
                                    <p:cond delay="0"/>
                                  </p:stCondLst>
                                  <p:childTnLst>
                                    <p:set>
                                      <p:cBhvr>
                                        <p:cTn id="140" dur="1" fill="hold">
                                          <p:stCondLst>
                                            <p:cond delay="0"/>
                                          </p:stCondLst>
                                        </p:cTn>
                                        <p:tgtEl>
                                          <p:spTgt spid="38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410"/>
                                        </p:tgtEl>
                                        <p:attrNameLst>
                                          <p:attrName>style.visibility</p:attrName>
                                        </p:attrNameLst>
                                      </p:cBhvr>
                                      <p:to>
                                        <p:strVal val="visible"/>
                                      </p:to>
                                    </p:set>
                                    <p:anim calcmode="lin" valueType="num">
                                      <p:cBhvr additive="base">
                                        <p:cTn id="145" dur="500" fill="hold"/>
                                        <p:tgtEl>
                                          <p:spTgt spid="410"/>
                                        </p:tgtEl>
                                        <p:attrNameLst>
                                          <p:attrName>ppt_x</p:attrName>
                                        </p:attrNameLst>
                                      </p:cBhvr>
                                      <p:tavLst>
                                        <p:tav tm="0">
                                          <p:val>
                                            <p:strVal val="#ppt_x"/>
                                          </p:val>
                                        </p:tav>
                                        <p:tav tm="100000">
                                          <p:val>
                                            <p:strVal val="#ppt_x"/>
                                          </p:val>
                                        </p:tav>
                                      </p:tavLst>
                                    </p:anim>
                                    <p:anim calcmode="lin" valueType="num">
                                      <p:cBhvr additive="base">
                                        <p:cTn id="146" dur="500" fill="hold"/>
                                        <p:tgtEl>
                                          <p:spTgt spid="410"/>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267"/>
                                        </p:tgtEl>
                                        <p:attrNameLst>
                                          <p:attrName>style.visibility</p:attrName>
                                        </p:attrNameLst>
                                      </p:cBhvr>
                                      <p:to>
                                        <p:strVal val="visible"/>
                                      </p:to>
                                    </p:set>
                                    <p:anim calcmode="lin" valueType="num">
                                      <p:cBhvr additive="base">
                                        <p:cTn id="151" dur="500" fill="hold"/>
                                        <p:tgtEl>
                                          <p:spTgt spid="267"/>
                                        </p:tgtEl>
                                        <p:attrNameLst>
                                          <p:attrName>ppt_x</p:attrName>
                                        </p:attrNameLst>
                                      </p:cBhvr>
                                      <p:tavLst>
                                        <p:tav tm="0">
                                          <p:val>
                                            <p:strVal val="#ppt_x"/>
                                          </p:val>
                                        </p:tav>
                                        <p:tav tm="100000">
                                          <p:val>
                                            <p:strVal val="#ppt_x"/>
                                          </p:val>
                                        </p:tav>
                                      </p:tavLst>
                                    </p:anim>
                                    <p:anim calcmode="lin" valueType="num">
                                      <p:cBhvr additive="base">
                                        <p:cTn id="152" dur="500" fill="hold"/>
                                        <p:tgtEl>
                                          <p:spTgt spid="267"/>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411"/>
                                        </p:tgtEl>
                                        <p:attrNameLst>
                                          <p:attrName>style.visibility</p:attrName>
                                        </p:attrNameLst>
                                      </p:cBhvr>
                                      <p:to>
                                        <p:strVal val="visible"/>
                                      </p:to>
                                    </p:set>
                                    <p:anim calcmode="lin" valueType="num">
                                      <p:cBhvr additive="base">
                                        <p:cTn id="157" dur="500" fill="hold"/>
                                        <p:tgtEl>
                                          <p:spTgt spid="411"/>
                                        </p:tgtEl>
                                        <p:attrNameLst>
                                          <p:attrName>ppt_x</p:attrName>
                                        </p:attrNameLst>
                                      </p:cBhvr>
                                      <p:tavLst>
                                        <p:tav tm="0">
                                          <p:val>
                                            <p:strVal val="#ppt_x"/>
                                          </p:val>
                                        </p:tav>
                                        <p:tav tm="100000">
                                          <p:val>
                                            <p:strVal val="#ppt_x"/>
                                          </p:val>
                                        </p:tav>
                                      </p:tavLst>
                                    </p:anim>
                                    <p:anim calcmode="lin" valueType="num">
                                      <p:cBhvr additive="base">
                                        <p:cTn id="158" dur="500" fill="hold"/>
                                        <p:tgtEl>
                                          <p:spTgt spid="411"/>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286"/>
                                        </p:tgtEl>
                                        <p:attrNameLst>
                                          <p:attrName>style.visibility</p:attrName>
                                        </p:attrNameLst>
                                      </p:cBhvr>
                                      <p:to>
                                        <p:strVal val="visible"/>
                                      </p:to>
                                    </p:set>
                                    <p:anim calcmode="lin" valueType="num">
                                      <p:cBhvr additive="base">
                                        <p:cTn id="163" dur="500" fill="hold"/>
                                        <p:tgtEl>
                                          <p:spTgt spid="286"/>
                                        </p:tgtEl>
                                        <p:attrNameLst>
                                          <p:attrName>ppt_x</p:attrName>
                                        </p:attrNameLst>
                                      </p:cBhvr>
                                      <p:tavLst>
                                        <p:tav tm="0">
                                          <p:val>
                                            <p:strVal val="#ppt_x"/>
                                          </p:val>
                                        </p:tav>
                                        <p:tav tm="100000">
                                          <p:val>
                                            <p:strVal val="#ppt_x"/>
                                          </p:val>
                                        </p:tav>
                                      </p:tavLst>
                                    </p:anim>
                                    <p:anim calcmode="lin" valueType="num">
                                      <p:cBhvr additive="base">
                                        <p:cTn id="164"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412"/>
                                        </p:tgtEl>
                                        <p:attrNameLst>
                                          <p:attrName>style.visibility</p:attrName>
                                        </p:attrNameLst>
                                      </p:cBhvr>
                                      <p:to>
                                        <p:strVal val="visible"/>
                                      </p:to>
                                    </p:set>
                                    <p:anim calcmode="lin" valueType="num">
                                      <p:cBhvr additive="base">
                                        <p:cTn id="169" dur="500" fill="hold"/>
                                        <p:tgtEl>
                                          <p:spTgt spid="412"/>
                                        </p:tgtEl>
                                        <p:attrNameLst>
                                          <p:attrName>ppt_x</p:attrName>
                                        </p:attrNameLst>
                                      </p:cBhvr>
                                      <p:tavLst>
                                        <p:tav tm="0">
                                          <p:val>
                                            <p:strVal val="#ppt_x"/>
                                          </p:val>
                                        </p:tav>
                                        <p:tav tm="100000">
                                          <p:val>
                                            <p:strVal val="#ppt_x"/>
                                          </p:val>
                                        </p:tav>
                                      </p:tavLst>
                                    </p:anim>
                                    <p:anim calcmode="lin" valueType="num">
                                      <p:cBhvr additive="base">
                                        <p:cTn id="170" dur="500" fill="hold"/>
                                        <p:tgtEl>
                                          <p:spTgt spid="412"/>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308"/>
                                        </p:tgtEl>
                                        <p:attrNameLst>
                                          <p:attrName>style.visibility</p:attrName>
                                        </p:attrNameLst>
                                      </p:cBhvr>
                                      <p:to>
                                        <p:strVal val="visible"/>
                                      </p:to>
                                    </p:set>
                                    <p:anim calcmode="lin" valueType="num">
                                      <p:cBhvr additive="base">
                                        <p:cTn id="175" dur="500" fill="hold"/>
                                        <p:tgtEl>
                                          <p:spTgt spid="308"/>
                                        </p:tgtEl>
                                        <p:attrNameLst>
                                          <p:attrName>ppt_x</p:attrName>
                                        </p:attrNameLst>
                                      </p:cBhvr>
                                      <p:tavLst>
                                        <p:tav tm="0">
                                          <p:val>
                                            <p:strVal val="#ppt_x"/>
                                          </p:val>
                                        </p:tav>
                                        <p:tav tm="100000">
                                          <p:val>
                                            <p:strVal val="#ppt_x"/>
                                          </p:val>
                                        </p:tav>
                                      </p:tavLst>
                                    </p:anim>
                                    <p:anim calcmode="lin" valueType="num">
                                      <p:cBhvr additive="base">
                                        <p:cTn id="176" dur="500" fill="hold"/>
                                        <p:tgtEl>
                                          <p:spTgt spid="308"/>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413"/>
                                        </p:tgtEl>
                                        <p:attrNameLst>
                                          <p:attrName>style.visibility</p:attrName>
                                        </p:attrNameLst>
                                      </p:cBhvr>
                                      <p:to>
                                        <p:strVal val="visible"/>
                                      </p:to>
                                    </p:set>
                                    <p:anim calcmode="lin" valueType="num">
                                      <p:cBhvr additive="base">
                                        <p:cTn id="181" dur="500" fill="hold"/>
                                        <p:tgtEl>
                                          <p:spTgt spid="413"/>
                                        </p:tgtEl>
                                        <p:attrNameLst>
                                          <p:attrName>ppt_x</p:attrName>
                                        </p:attrNameLst>
                                      </p:cBhvr>
                                      <p:tavLst>
                                        <p:tav tm="0">
                                          <p:val>
                                            <p:strVal val="#ppt_x"/>
                                          </p:val>
                                        </p:tav>
                                        <p:tav tm="100000">
                                          <p:val>
                                            <p:strVal val="#ppt_x"/>
                                          </p:val>
                                        </p:tav>
                                      </p:tavLst>
                                    </p:anim>
                                    <p:anim calcmode="lin" valueType="num">
                                      <p:cBhvr additive="base">
                                        <p:cTn id="182" dur="500" fill="hold"/>
                                        <p:tgtEl>
                                          <p:spTgt spid="413"/>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309"/>
                                        </p:tgtEl>
                                        <p:attrNameLst>
                                          <p:attrName>style.visibility</p:attrName>
                                        </p:attrNameLst>
                                      </p:cBhvr>
                                      <p:to>
                                        <p:strVal val="visible"/>
                                      </p:to>
                                    </p:set>
                                    <p:anim calcmode="lin" valueType="num">
                                      <p:cBhvr additive="base">
                                        <p:cTn id="187" dur="500" fill="hold"/>
                                        <p:tgtEl>
                                          <p:spTgt spid="309"/>
                                        </p:tgtEl>
                                        <p:attrNameLst>
                                          <p:attrName>ppt_x</p:attrName>
                                        </p:attrNameLst>
                                      </p:cBhvr>
                                      <p:tavLst>
                                        <p:tav tm="0">
                                          <p:val>
                                            <p:strVal val="#ppt_x"/>
                                          </p:val>
                                        </p:tav>
                                        <p:tav tm="100000">
                                          <p:val>
                                            <p:strVal val="#ppt_x"/>
                                          </p:val>
                                        </p:tav>
                                      </p:tavLst>
                                    </p:anim>
                                    <p:anim calcmode="lin" valueType="num">
                                      <p:cBhvr additive="base">
                                        <p:cTn id="188" dur="500" fill="hold"/>
                                        <p:tgtEl>
                                          <p:spTgt spid="309"/>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357"/>
                                        </p:tgtEl>
                                        <p:attrNameLst>
                                          <p:attrName>style.visibility</p:attrName>
                                        </p:attrNameLst>
                                      </p:cBhvr>
                                      <p:to>
                                        <p:strVal val="visible"/>
                                      </p:to>
                                    </p:set>
                                    <p:anim calcmode="lin" valueType="num">
                                      <p:cBhvr additive="base">
                                        <p:cTn id="193" dur="500" fill="hold"/>
                                        <p:tgtEl>
                                          <p:spTgt spid="357"/>
                                        </p:tgtEl>
                                        <p:attrNameLst>
                                          <p:attrName>ppt_x</p:attrName>
                                        </p:attrNameLst>
                                      </p:cBhvr>
                                      <p:tavLst>
                                        <p:tav tm="0">
                                          <p:val>
                                            <p:strVal val="#ppt_x"/>
                                          </p:val>
                                        </p:tav>
                                        <p:tav tm="100000">
                                          <p:val>
                                            <p:strVal val="#ppt_x"/>
                                          </p:val>
                                        </p:tav>
                                      </p:tavLst>
                                    </p:anim>
                                    <p:anim calcmode="lin" valueType="num">
                                      <p:cBhvr additive="base">
                                        <p:cTn id="194" dur="500" fill="hold"/>
                                        <p:tgtEl>
                                          <p:spTgt spid="357"/>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nodeType="clickEffect">
                                  <p:stCondLst>
                                    <p:cond delay="0"/>
                                  </p:stCondLst>
                                  <p:childTnLst>
                                    <p:set>
                                      <p:cBhvr>
                                        <p:cTn id="198" dur="1" fill="hold">
                                          <p:stCondLst>
                                            <p:cond delay="0"/>
                                          </p:stCondLst>
                                        </p:cTn>
                                        <p:tgtEl>
                                          <p:spTgt spid="286"/>
                                        </p:tgtEl>
                                        <p:attrNameLst>
                                          <p:attrName>style.visibility</p:attrName>
                                        </p:attrNameLst>
                                      </p:cBhvr>
                                      <p:to>
                                        <p:strVal val="hidden"/>
                                      </p:to>
                                    </p:set>
                                  </p:childTnLst>
                                </p:cTn>
                              </p:par>
                              <p:par>
                                <p:cTn id="199" presetID="1" presetClass="entr" presetSubtype="0" fill="hold" nodeType="withEffect">
                                  <p:stCondLst>
                                    <p:cond delay="0"/>
                                  </p:stCondLst>
                                  <p:childTnLst>
                                    <p:set>
                                      <p:cBhvr>
                                        <p:cTn id="200" dur="1" fill="hold">
                                          <p:stCondLst>
                                            <p:cond delay="0"/>
                                          </p:stCondLst>
                                        </p:cTn>
                                        <p:tgtEl>
                                          <p:spTgt spid="39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414"/>
                                        </p:tgtEl>
                                        <p:attrNameLst>
                                          <p:attrName>style.visibility</p:attrName>
                                        </p:attrNameLst>
                                      </p:cBhvr>
                                      <p:to>
                                        <p:strVal val="visible"/>
                                      </p:to>
                                    </p:set>
                                    <p:anim calcmode="lin" valueType="num">
                                      <p:cBhvr additive="base">
                                        <p:cTn id="205" dur="500" fill="hold"/>
                                        <p:tgtEl>
                                          <p:spTgt spid="414"/>
                                        </p:tgtEl>
                                        <p:attrNameLst>
                                          <p:attrName>ppt_x</p:attrName>
                                        </p:attrNameLst>
                                      </p:cBhvr>
                                      <p:tavLst>
                                        <p:tav tm="0">
                                          <p:val>
                                            <p:strVal val="#ppt_x"/>
                                          </p:val>
                                        </p:tav>
                                        <p:tav tm="100000">
                                          <p:val>
                                            <p:strVal val="#ppt_x"/>
                                          </p:val>
                                        </p:tav>
                                      </p:tavLst>
                                    </p:anim>
                                    <p:anim calcmode="lin" valueType="num">
                                      <p:cBhvr additive="base">
                                        <p:cTn id="206" dur="500" fill="hold"/>
                                        <p:tgtEl>
                                          <p:spTgt spid="414"/>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291"/>
                                        </p:tgtEl>
                                        <p:attrNameLst>
                                          <p:attrName>style.visibility</p:attrName>
                                        </p:attrNameLst>
                                      </p:cBhvr>
                                      <p:to>
                                        <p:strVal val="visible"/>
                                      </p:to>
                                    </p:set>
                                    <p:anim calcmode="lin" valueType="num">
                                      <p:cBhvr additive="base">
                                        <p:cTn id="211" dur="500" fill="hold"/>
                                        <p:tgtEl>
                                          <p:spTgt spid="291"/>
                                        </p:tgtEl>
                                        <p:attrNameLst>
                                          <p:attrName>ppt_x</p:attrName>
                                        </p:attrNameLst>
                                      </p:cBhvr>
                                      <p:tavLst>
                                        <p:tav tm="0">
                                          <p:val>
                                            <p:strVal val="#ppt_x"/>
                                          </p:val>
                                        </p:tav>
                                        <p:tav tm="100000">
                                          <p:val>
                                            <p:strVal val="#ppt_x"/>
                                          </p:val>
                                        </p:tav>
                                      </p:tavLst>
                                    </p:anim>
                                    <p:anim calcmode="lin" valueType="num">
                                      <p:cBhvr additive="base">
                                        <p:cTn id="212" dur="500" fill="hold"/>
                                        <p:tgtEl>
                                          <p:spTgt spid="291"/>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nodeType="clickEffect">
                                  <p:stCondLst>
                                    <p:cond delay="0"/>
                                  </p:stCondLst>
                                  <p:childTnLst>
                                    <p:set>
                                      <p:cBhvr>
                                        <p:cTn id="216" dur="1" fill="hold">
                                          <p:stCondLst>
                                            <p:cond delay="0"/>
                                          </p:stCondLst>
                                        </p:cTn>
                                        <p:tgtEl>
                                          <p:spTgt spid="415"/>
                                        </p:tgtEl>
                                        <p:attrNameLst>
                                          <p:attrName>style.visibility</p:attrName>
                                        </p:attrNameLst>
                                      </p:cBhvr>
                                      <p:to>
                                        <p:strVal val="visible"/>
                                      </p:to>
                                    </p:set>
                                    <p:anim calcmode="lin" valueType="num">
                                      <p:cBhvr additive="base">
                                        <p:cTn id="217" dur="500" fill="hold"/>
                                        <p:tgtEl>
                                          <p:spTgt spid="415"/>
                                        </p:tgtEl>
                                        <p:attrNameLst>
                                          <p:attrName>ppt_x</p:attrName>
                                        </p:attrNameLst>
                                      </p:cBhvr>
                                      <p:tavLst>
                                        <p:tav tm="0">
                                          <p:val>
                                            <p:strVal val="#ppt_x"/>
                                          </p:val>
                                        </p:tav>
                                        <p:tav tm="100000">
                                          <p:val>
                                            <p:strVal val="#ppt_x"/>
                                          </p:val>
                                        </p:tav>
                                      </p:tavLst>
                                    </p:anim>
                                    <p:anim calcmode="lin" valueType="num">
                                      <p:cBhvr additive="base">
                                        <p:cTn id="218" dur="500" fill="hold"/>
                                        <p:tgtEl>
                                          <p:spTgt spid="415"/>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310"/>
                                        </p:tgtEl>
                                        <p:attrNameLst>
                                          <p:attrName>style.visibility</p:attrName>
                                        </p:attrNameLst>
                                      </p:cBhvr>
                                      <p:to>
                                        <p:strVal val="visible"/>
                                      </p:to>
                                    </p:set>
                                    <p:anim calcmode="lin" valueType="num">
                                      <p:cBhvr additive="base">
                                        <p:cTn id="223" dur="500" fill="hold"/>
                                        <p:tgtEl>
                                          <p:spTgt spid="310"/>
                                        </p:tgtEl>
                                        <p:attrNameLst>
                                          <p:attrName>ppt_x</p:attrName>
                                        </p:attrNameLst>
                                      </p:cBhvr>
                                      <p:tavLst>
                                        <p:tav tm="0">
                                          <p:val>
                                            <p:strVal val="#ppt_x"/>
                                          </p:val>
                                        </p:tav>
                                        <p:tav tm="100000">
                                          <p:val>
                                            <p:strVal val="#ppt_x"/>
                                          </p:val>
                                        </p:tav>
                                      </p:tavLst>
                                    </p:anim>
                                    <p:anim calcmode="lin" valueType="num">
                                      <p:cBhvr additive="base">
                                        <p:cTn id="224" dur="500" fill="hold"/>
                                        <p:tgtEl>
                                          <p:spTgt spid="310"/>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nodeType="clickEffect">
                                  <p:stCondLst>
                                    <p:cond delay="0"/>
                                  </p:stCondLst>
                                  <p:childTnLst>
                                    <p:set>
                                      <p:cBhvr>
                                        <p:cTn id="228" dur="1" fill="hold">
                                          <p:stCondLst>
                                            <p:cond delay="0"/>
                                          </p:stCondLst>
                                        </p:cTn>
                                        <p:tgtEl>
                                          <p:spTgt spid="416"/>
                                        </p:tgtEl>
                                        <p:attrNameLst>
                                          <p:attrName>style.visibility</p:attrName>
                                        </p:attrNameLst>
                                      </p:cBhvr>
                                      <p:to>
                                        <p:strVal val="visible"/>
                                      </p:to>
                                    </p:set>
                                    <p:anim calcmode="lin" valueType="num">
                                      <p:cBhvr additive="base">
                                        <p:cTn id="229" dur="500" fill="hold"/>
                                        <p:tgtEl>
                                          <p:spTgt spid="416"/>
                                        </p:tgtEl>
                                        <p:attrNameLst>
                                          <p:attrName>ppt_x</p:attrName>
                                        </p:attrNameLst>
                                      </p:cBhvr>
                                      <p:tavLst>
                                        <p:tav tm="0">
                                          <p:val>
                                            <p:strVal val="#ppt_x"/>
                                          </p:val>
                                        </p:tav>
                                        <p:tav tm="100000">
                                          <p:val>
                                            <p:strVal val="#ppt_x"/>
                                          </p:val>
                                        </p:tav>
                                      </p:tavLst>
                                    </p:anim>
                                    <p:anim calcmode="lin" valueType="num">
                                      <p:cBhvr additive="base">
                                        <p:cTn id="230" dur="500" fill="hold"/>
                                        <p:tgtEl>
                                          <p:spTgt spid="416"/>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grpId="0" nodeType="clickEffect">
                                  <p:stCondLst>
                                    <p:cond delay="0"/>
                                  </p:stCondLst>
                                  <p:childTnLst>
                                    <p:set>
                                      <p:cBhvr>
                                        <p:cTn id="234" dur="1" fill="hold">
                                          <p:stCondLst>
                                            <p:cond delay="0"/>
                                          </p:stCondLst>
                                        </p:cTn>
                                        <p:tgtEl>
                                          <p:spTgt spid="311"/>
                                        </p:tgtEl>
                                        <p:attrNameLst>
                                          <p:attrName>style.visibility</p:attrName>
                                        </p:attrNameLst>
                                      </p:cBhvr>
                                      <p:to>
                                        <p:strVal val="visible"/>
                                      </p:to>
                                    </p:set>
                                    <p:anim calcmode="lin" valueType="num">
                                      <p:cBhvr additive="base">
                                        <p:cTn id="235" dur="500" fill="hold"/>
                                        <p:tgtEl>
                                          <p:spTgt spid="311"/>
                                        </p:tgtEl>
                                        <p:attrNameLst>
                                          <p:attrName>ppt_x</p:attrName>
                                        </p:attrNameLst>
                                      </p:cBhvr>
                                      <p:tavLst>
                                        <p:tav tm="0">
                                          <p:val>
                                            <p:strVal val="#ppt_x"/>
                                          </p:val>
                                        </p:tav>
                                        <p:tav tm="100000">
                                          <p:val>
                                            <p:strVal val="#ppt_x"/>
                                          </p:val>
                                        </p:tav>
                                      </p:tavLst>
                                    </p:anim>
                                    <p:anim calcmode="lin" valueType="num">
                                      <p:cBhvr additive="base">
                                        <p:cTn id="236" dur="500" fill="hold"/>
                                        <p:tgtEl>
                                          <p:spTgt spid="311"/>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nodeType="clickEffect">
                                  <p:stCondLst>
                                    <p:cond delay="0"/>
                                  </p:stCondLst>
                                  <p:childTnLst>
                                    <p:set>
                                      <p:cBhvr>
                                        <p:cTn id="240" dur="1" fill="hold">
                                          <p:stCondLst>
                                            <p:cond delay="0"/>
                                          </p:stCondLst>
                                        </p:cTn>
                                        <p:tgtEl>
                                          <p:spTgt spid="360"/>
                                        </p:tgtEl>
                                        <p:attrNameLst>
                                          <p:attrName>style.visibility</p:attrName>
                                        </p:attrNameLst>
                                      </p:cBhvr>
                                      <p:to>
                                        <p:strVal val="visible"/>
                                      </p:to>
                                    </p:set>
                                    <p:anim calcmode="lin" valueType="num">
                                      <p:cBhvr additive="base">
                                        <p:cTn id="241" dur="500" fill="hold"/>
                                        <p:tgtEl>
                                          <p:spTgt spid="360"/>
                                        </p:tgtEl>
                                        <p:attrNameLst>
                                          <p:attrName>ppt_x</p:attrName>
                                        </p:attrNameLst>
                                      </p:cBhvr>
                                      <p:tavLst>
                                        <p:tav tm="0">
                                          <p:val>
                                            <p:strVal val="#ppt_x"/>
                                          </p:val>
                                        </p:tav>
                                        <p:tav tm="100000">
                                          <p:val>
                                            <p:strVal val="#ppt_x"/>
                                          </p:val>
                                        </p:tav>
                                      </p:tavLst>
                                    </p:anim>
                                    <p:anim calcmode="lin" valueType="num">
                                      <p:cBhvr additive="base">
                                        <p:cTn id="242" dur="500" fill="hold"/>
                                        <p:tgtEl>
                                          <p:spTgt spid="360"/>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291"/>
                                        </p:tgtEl>
                                        <p:attrNameLst>
                                          <p:attrName>style.visibility</p:attrName>
                                        </p:attrNameLst>
                                      </p:cBhvr>
                                      <p:to>
                                        <p:strVal val="hidden"/>
                                      </p:to>
                                    </p:set>
                                  </p:childTnLst>
                                </p:cTn>
                              </p:par>
                              <p:par>
                                <p:cTn id="247" presetID="1" presetClass="entr" presetSubtype="0" fill="hold" nodeType="withEffect">
                                  <p:stCondLst>
                                    <p:cond delay="0"/>
                                  </p:stCondLst>
                                  <p:childTnLst>
                                    <p:set>
                                      <p:cBhvr>
                                        <p:cTn id="248" dur="1" fill="hold">
                                          <p:stCondLst>
                                            <p:cond delay="0"/>
                                          </p:stCondLst>
                                        </p:cTn>
                                        <p:tgtEl>
                                          <p:spTgt spid="400"/>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nodeType="clickEffect">
                                  <p:stCondLst>
                                    <p:cond delay="0"/>
                                  </p:stCondLst>
                                  <p:childTnLst>
                                    <p:set>
                                      <p:cBhvr>
                                        <p:cTn id="252" dur="1" fill="hold">
                                          <p:stCondLst>
                                            <p:cond delay="0"/>
                                          </p:stCondLst>
                                        </p:cTn>
                                        <p:tgtEl>
                                          <p:spTgt spid="366"/>
                                        </p:tgtEl>
                                        <p:attrNameLst>
                                          <p:attrName>style.visibility</p:attrName>
                                        </p:attrNameLst>
                                      </p:cBhvr>
                                      <p:to>
                                        <p:strVal val="visible"/>
                                      </p:to>
                                    </p:set>
                                    <p:anim calcmode="lin" valueType="num">
                                      <p:cBhvr additive="base">
                                        <p:cTn id="253" dur="500" fill="hold"/>
                                        <p:tgtEl>
                                          <p:spTgt spid="366"/>
                                        </p:tgtEl>
                                        <p:attrNameLst>
                                          <p:attrName>ppt_x</p:attrName>
                                        </p:attrNameLst>
                                      </p:cBhvr>
                                      <p:tavLst>
                                        <p:tav tm="0">
                                          <p:val>
                                            <p:strVal val="#ppt_x"/>
                                          </p:val>
                                        </p:tav>
                                        <p:tav tm="100000">
                                          <p:val>
                                            <p:strVal val="#ppt_x"/>
                                          </p:val>
                                        </p:tav>
                                      </p:tavLst>
                                    </p:anim>
                                    <p:anim calcmode="lin" valueType="num">
                                      <p:cBhvr additive="base">
                                        <p:cTn id="254" dur="500" fill="hold"/>
                                        <p:tgtEl>
                                          <p:spTgt spid="366"/>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nodeType="clickEffect">
                                  <p:stCondLst>
                                    <p:cond delay="0"/>
                                  </p:stCondLst>
                                  <p:childTnLst>
                                    <p:set>
                                      <p:cBhvr>
                                        <p:cTn id="258" dur="1" fill="hold">
                                          <p:stCondLst>
                                            <p:cond delay="0"/>
                                          </p:stCondLst>
                                        </p:cTn>
                                        <p:tgtEl>
                                          <p:spTgt spid="267"/>
                                        </p:tgtEl>
                                        <p:attrNameLst>
                                          <p:attrName>style.visibility</p:attrName>
                                        </p:attrNameLst>
                                      </p:cBhvr>
                                      <p:to>
                                        <p:strVal val="hidden"/>
                                      </p:to>
                                    </p:set>
                                  </p:childTnLst>
                                </p:cTn>
                              </p:par>
                              <p:par>
                                <p:cTn id="259" presetID="1" presetClass="entr" presetSubtype="0" fill="hold" nodeType="withEffect">
                                  <p:stCondLst>
                                    <p:cond delay="0"/>
                                  </p:stCondLst>
                                  <p:childTnLst>
                                    <p:set>
                                      <p:cBhvr>
                                        <p:cTn id="260" dur="1" fill="hold">
                                          <p:stCondLst>
                                            <p:cond delay="0"/>
                                          </p:stCondLst>
                                        </p:cTn>
                                        <p:tgtEl>
                                          <p:spTgt spid="386"/>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nodeType="clickEffect">
                                  <p:stCondLst>
                                    <p:cond delay="0"/>
                                  </p:stCondLst>
                                  <p:childTnLst>
                                    <p:set>
                                      <p:cBhvr>
                                        <p:cTn id="264" dur="1" fill="hold">
                                          <p:stCondLst>
                                            <p:cond delay="0"/>
                                          </p:stCondLst>
                                        </p:cTn>
                                        <p:tgtEl>
                                          <p:spTgt spid="369"/>
                                        </p:tgtEl>
                                        <p:attrNameLst>
                                          <p:attrName>style.visibility</p:attrName>
                                        </p:attrNameLst>
                                      </p:cBhvr>
                                      <p:to>
                                        <p:strVal val="visible"/>
                                      </p:to>
                                    </p:set>
                                    <p:anim calcmode="lin" valueType="num">
                                      <p:cBhvr additive="base">
                                        <p:cTn id="265" dur="500" fill="hold"/>
                                        <p:tgtEl>
                                          <p:spTgt spid="369"/>
                                        </p:tgtEl>
                                        <p:attrNameLst>
                                          <p:attrName>ppt_x</p:attrName>
                                        </p:attrNameLst>
                                      </p:cBhvr>
                                      <p:tavLst>
                                        <p:tav tm="0">
                                          <p:val>
                                            <p:strVal val="#ppt_x"/>
                                          </p:val>
                                        </p:tav>
                                        <p:tav tm="100000">
                                          <p:val>
                                            <p:strVal val="#ppt_x"/>
                                          </p:val>
                                        </p:tav>
                                      </p:tavLst>
                                    </p:anim>
                                    <p:anim calcmode="lin" valueType="num">
                                      <p:cBhvr additive="base">
                                        <p:cTn id="266" dur="500" fill="hold"/>
                                        <p:tgtEl>
                                          <p:spTgt spid="369"/>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nodeType="clickEffect">
                                  <p:stCondLst>
                                    <p:cond delay="0"/>
                                  </p:stCondLst>
                                  <p:childTnLst>
                                    <p:set>
                                      <p:cBhvr>
                                        <p:cTn id="270" dur="1" fill="hold">
                                          <p:stCondLst>
                                            <p:cond delay="0"/>
                                          </p:stCondLst>
                                        </p:cTn>
                                        <p:tgtEl>
                                          <p:spTgt spid="257"/>
                                        </p:tgtEl>
                                        <p:attrNameLst>
                                          <p:attrName>style.visibility</p:attrName>
                                        </p:attrNameLst>
                                      </p:cBhvr>
                                      <p:to>
                                        <p:strVal val="hidden"/>
                                      </p:to>
                                    </p:set>
                                  </p:childTnLst>
                                </p:cTn>
                              </p:par>
                              <p:par>
                                <p:cTn id="271" presetID="1" presetClass="entr" presetSubtype="0" fill="hold" nodeType="withEffect">
                                  <p:stCondLst>
                                    <p:cond delay="0"/>
                                  </p:stCondLst>
                                  <p:childTnLst>
                                    <p:set>
                                      <p:cBhvr>
                                        <p:cTn id="272"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autoUpdateAnimBg="0"/>
      <p:bldP spid="297" grpId="0"/>
      <p:bldP spid="301" grpId="0"/>
      <p:bldP spid="303" grpId="0"/>
      <p:bldP spid="307" grpId="0"/>
      <p:bldP spid="308" grpId="0"/>
      <p:bldP spid="309" grpId="0"/>
      <p:bldP spid="310" grpId="0"/>
      <p:bldP spid="3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2—</a:t>
            </a:r>
            <a:r>
              <a:rPr lang="zh-CN" altLang="en-US" sz="3200" b="1" dirty="0" smtClean="0"/>
              <a:t>归并排序</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pPr>
              <a:lnSpc>
                <a:spcPct val="120000"/>
              </a:lnSpc>
            </a:pPr>
            <a:r>
              <a:rPr lang="zh-CN" altLang="en-US" sz="2800" dirty="0" smtClean="0">
                <a:latin typeface="+mn-ea"/>
              </a:rPr>
              <a:t>第</a:t>
            </a:r>
            <a:r>
              <a:rPr lang="en-US" altLang="zh-CN" sz="2800" dirty="0" smtClean="0">
                <a:latin typeface="+mn-ea"/>
              </a:rPr>
              <a:t>3</a:t>
            </a:r>
            <a:r>
              <a:rPr lang="zh-CN" altLang="en-US" sz="2800" dirty="0" smtClean="0">
                <a:latin typeface="+mn-ea"/>
              </a:rPr>
              <a:t>步如何把两段排好序的序列合并成一个有序序列？</a:t>
            </a:r>
            <a:endParaRPr lang="en-US" altLang="zh-CN" sz="2800" dirty="0" smtClean="0">
              <a:latin typeface="+mn-ea"/>
            </a:endParaRPr>
          </a:p>
          <a:p>
            <a:r>
              <a:rPr lang="zh-CN" altLang="en-US" sz="2800" dirty="0" smtClean="0"/>
              <a:t>考虑第一段中两个数</a:t>
            </a:r>
            <a:r>
              <a:rPr lang="en-US" altLang="zh-CN" sz="2800" dirty="0" smtClean="0"/>
              <a:t>A[</a:t>
            </a:r>
            <a:r>
              <a:rPr lang="en-US" altLang="zh-CN" sz="2800" dirty="0" err="1" smtClean="0"/>
              <a:t>i</a:t>
            </a:r>
            <a:r>
              <a:rPr lang="en-US" altLang="zh-CN" sz="2800" dirty="0" smtClean="0"/>
              <a:t>],A[j]</a:t>
            </a:r>
            <a:r>
              <a:rPr lang="zh-CN" altLang="en-US" sz="2800" dirty="0" smtClean="0"/>
              <a:t>，如果</a:t>
            </a:r>
            <a:r>
              <a:rPr lang="en-US" altLang="zh-CN" sz="2800" dirty="0" err="1" smtClean="0"/>
              <a:t>i</a:t>
            </a:r>
            <a:r>
              <a:rPr lang="en-US" altLang="zh-CN" sz="2800" dirty="0" smtClean="0"/>
              <a:t>&lt;j</a:t>
            </a:r>
            <a:r>
              <a:rPr lang="zh-CN" altLang="en-US" sz="2800" dirty="0" smtClean="0"/>
              <a:t>，则</a:t>
            </a:r>
            <a:r>
              <a:rPr lang="en-US" altLang="zh-CN" sz="2800" dirty="0" smtClean="0"/>
              <a:t>A[</a:t>
            </a:r>
            <a:r>
              <a:rPr lang="en-US" altLang="zh-CN" sz="2800" dirty="0" err="1" smtClean="0"/>
              <a:t>i</a:t>
            </a:r>
            <a:r>
              <a:rPr lang="en-US" altLang="zh-CN" sz="2800" dirty="0" smtClean="0"/>
              <a:t>] </a:t>
            </a:r>
            <a:r>
              <a:rPr lang="zh-CN" altLang="en-US" sz="2800" dirty="0" smtClean="0"/>
              <a:t>肯定比</a:t>
            </a:r>
            <a:r>
              <a:rPr lang="en-US" altLang="zh-CN" sz="2800" dirty="0" smtClean="0"/>
              <a:t>A[j] </a:t>
            </a:r>
            <a:r>
              <a:rPr lang="zh-CN" altLang="en-US" sz="2800" dirty="0" smtClean="0"/>
              <a:t>要早出现</a:t>
            </a:r>
          </a:p>
          <a:p>
            <a:r>
              <a:rPr lang="zh-CN" altLang="en-US" sz="2800" dirty="0" smtClean="0"/>
              <a:t>策略：比较两个序列最小的数</a:t>
            </a:r>
            <a:r>
              <a:rPr lang="en-US" altLang="zh-CN" sz="2800" dirty="0" smtClean="0"/>
              <a:t>, </a:t>
            </a:r>
            <a:r>
              <a:rPr lang="zh-CN" altLang="en-US" sz="2800" dirty="0" smtClean="0"/>
              <a:t>谁小谁在前</a:t>
            </a:r>
            <a:r>
              <a:rPr lang="en-US" altLang="zh-CN" sz="2800" dirty="0" smtClean="0"/>
              <a:t>; </a:t>
            </a:r>
            <a:r>
              <a:rPr lang="zh-CN" altLang="en-US" sz="2800" dirty="0" smtClean="0"/>
              <a:t>重复比较直到没有数为止。时间复杂度为</a:t>
            </a:r>
            <a:r>
              <a:rPr lang="en-US" altLang="zh-CN" sz="2800" dirty="0" smtClean="0"/>
              <a:t>O(n)</a:t>
            </a:r>
            <a:r>
              <a:rPr lang="zh-CN" altLang="en-US" sz="2800" dirty="0" smtClean="0"/>
              <a:t>。</a:t>
            </a:r>
            <a:endParaRPr lang="en-US" altLang="zh-CN" sz="2800" dirty="0" smtClean="0"/>
          </a:p>
          <a:p>
            <a:endParaRPr lang="zh-CN" altLang="en-US" sz="2800" dirty="0">
              <a:latin typeface="+mn-ea"/>
            </a:endParaRPr>
          </a:p>
        </p:txBody>
      </p:sp>
      <p:grpSp>
        <p:nvGrpSpPr>
          <p:cNvPr id="24" name="组合 23"/>
          <p:cNvGrpSpPr/>
          <p:nvPr/>
        </p:nvGrpSpPr>
        <p:grpSpPr>
          <a:xfrm>
            <a:off x="1687473" y="3684591"/>
            <a:ext cx="5696028" cy="328617"/>
            <a:chOff x="1687473" y="3684591"/>
            <a:chExt cx="5696028" cy="328617"/>
          </a:xfrm>
        </p:grpSpPr>
        <p:sp>
          <p:nvSpPr>
            <p:cNvPr id="5" name="圆角矩形 4"/>
            <p:cNvSpPr/>
            <p:nvPr/>
          </p:nvSpPr>
          <p:spPr>
            <a:xfrm>
              <a:off x="1687473"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 name="圆角矩形 5"/>
            <p:cNvSpPr/>
            <p:nvPr/>
          </p:nvSpPr>
          <p:spPr>
            <a:xfrm>
              <a:off x="2308194"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7" name="圆角矩形 6"/>
            <p:cNvSpPr/>
            <p:nvPr/>
          </p:nvSpPr>
          <p:spPr>
            <a:xfrm>
              <a:off x="2928915"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8" name="圆角矩形 7"/>
            <p:cNvSpPr/>
            <p:nvPr/>
          </p:nvSpPr>
          <p:spPr>
            <a:xfrm>
              <a:off x="3549636"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9" name="圆角矩形 8"/>
            <p:cNvSpPr/>
            <p:nvPr/>
          </p:nvSpPr>
          <p:spPr>
            <a:xfrm>
              <a:off x="5010156"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0" name="圆角矩形 9"/>
            <p:cNvSpPr/>
            <p:nvPr/>
          </p:nvSpPr>
          <p:spPr>
            <a:xfrm>
              <a:off x="5630877"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1" name="圆角矩形 10"/>
            <p:cNvSpPr/>
            <p:nvPr/>
          </p:nvSpPr>
          <p:spPr>
            <a:xfrm>
              <a:off x="6251598"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12" name="圆角矩形 11"/>
            <p:cNvSpPr/>
            <p:nvPr/>
          </p:nvSpPr>
          <p:spPr>
            <a:xfrm>
              <a:off x="6872319"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grpSp>
      <p:sp>
        <p:nvSpPr>
          <p:cNvPr id="13" name="上箭头 12"/>
          <p:cNvSpPr/>
          <p:nvPr/>
        </p:nvSpPr>
        <p:spPr>
          <a:xfrm>
            <a:off x="1870038" y="4049721"/>
            <a:ext cx="146052" cy="401643"/>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上箭头 14"/>
          <p:cNvSpPr/>
          <p:nvPr/>
        </p:nvSpPr>
        <p:spPr>
          <a:xfrm>
            <a:off x="5192721" y="4049721"/>
            <a:ext cx="146052" cy="401643"/>
          </a:xfrm>
          <a:prstGeom prst="up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797012"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7" name="圆角矩形 16"/>
          <p:cNvSpPr/>
          <p:nvPr/>
        </p:nvSpPr>
        <p:spPr>
          <a:xfrm>
            <a:off x="2490759"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8" name="圆角矩形 17"/>
          <p:cNvSpPr/>
          <p:nvPr/>
        </p:nvSpPr>
        <p:spPr>
          <a:xfrm>
            <a:off x="3184506"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9" name="圆角矩形 18"/>
          <p:cNvSpPr/>
          <p:nvPr/>
        </p:nvSpPr>
        <p:spPr>
          <a:xfrm>
            <a:off x="3878253"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0" name="圆角矩形 19"/>
          <p:cNvSpPr/>
          <p:nvPr/>
        </p:nvSpPr>
        <p:spPr>
          <a:xfrm>
            <a:off x="4572000"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21" name="圆角矩形 20"/>
          <p:cNvSpPr/>
          <p:nvPr/>
        </p:nvSpPr>
        <p:spPr>
          <a:xfrm>
            <a:off x="5265747"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22" name="圆角矩形 21"/>
          <p:cNvSpPr/>
          <p:nvPr/>
        </p:nvSpPr>
        <p:spPr>
          <a:xfrm>
            <a:off x="5996007"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23" name="圆角矩形 22"/>
          <p:cNvSpPr/>
          <p:nvPr/>
        </p:nvSpPr>
        <p:spPr>
          <a:xfrm>
            <a:off x="6726267" y="4962546"/>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
        <p:nvSpPr>
          <p:cNvPr id="28" name="页脚占位符 27"/>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63" presetClass="path" presetSubtype="0" accel="50000" decel="50000" fill="hold" grpId="1" nodeType="withEffect">
                                  <p:stCondLst>
                                    <p:cond delay="0"/>
                                  </p:stCondLst>
                                  <p:childTnLst>
                                    <p:animMotion origin="layout" path="M 2.77556E-17 4.07407E-6 L 0.07101 4.07407E-6 " pathEditMode="relative" rAng="0" ptsTypes="AA">
                                      <p:cBhvr>
                                        <p:cTn id="48" dur="500" fill="hold"/>
                                        <p:tgtEl>
                                          <p:spTgt spid="13"/>
                                        </p:tgtEl>
                                        <p:attrNameLst>
                                          <p:attrName>ppt_x</p:attrName>
                                          <p:attrName>ppt_y</p:attrName>
                                        </p:attrNameLst>
                                      </p:cBhvr>
                                      <p:rCtr x="35"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63" presetClass="path" presetSubtype="0" accel="50000" decel="50000" fill="hold" grpId="1" nodeType="withEffect">
                                  <p:stCondLst>
                                    <p:cond delay="0"/>
                                  </p:stCondLst>
                                  <p:childTnLst>
                                    <p:animMotion origin="layout" path="M 1.94444E-6 4.07407E-6 L 0.06979 4.07407E-6 " pathEditMode="relative" rAng="0" ptsTypes="AA">
                                      <p:cBhvr>
                                        <p:cTn id="54" dur="500" fill="hold"/>
                                        <p:tgtEl>
                                          <p:spTgt spid="15"/>
                                        </p:tgtEl>
                                        <p:attrNameLst>
                                          <p:attrName>ppt_x</p:attrName>
                                          <p:attrName>ppt_y</p:attrName>
                                        </p:attrNameLst>
                                      </p:cBhvr>
                                      <p:rCtr x="35"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63" presetClass="path" presetSubtype="0" accel="50000" decel="50000" fill="hold" grpId="2" nodeType="withEffect">
                                  <p:stCondLst>
                                    <p:cond delay="0"/>
                                  </p:stCondLst>
                                  <p:childTnLst>
                                    <p:animMotion origin="layout" path="M 0.07101 4.07407E-6 L 0.13785 4.07407E-6 " pathEditMode="relative" rAng="0" ptsTypes="AA">
                                      <p:cBhvr>
                                        <p:cTn id="60" dur="500" fill="hold"/>
                                        <p:tgtEl>
                                          <p:spTgt spid="13"/>
                                        </p:tgtEl>
                                        <p:attrNameLst>
                                          <p:attrName>ppt_x</p:attrName>
                                          <p:attrName>ppt_y</p:attrName>
                                        </p:attrNameLst>
                                      </p:cBhvr>
                                      <p:rCtr x="33" y="0"/>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63" presetClass="path" presetSubtype="0" accel="50000" decel="50000" fill="hold" grpId="2" nodeType="withEffect">
                                  <p:stCondLst>
                                    <p:cond delay="0"/>
                                  </p:stCondLst>
                                  <p:childTnLst>
                                    <p:animMotion origin="layout" path="M 0.06979 4.07407E-6 L 0.1368 4.07407E-6 " pathEditMode="relative" rAng="0" ptsTypes="AA">
                                      <p:cBhvr>
                                        <p:cTn id="66" dur="500" fill="hold"/>
                                        <p:tgtEl>
                                          <p:spTgt spid="15"/>
                                        </p:tgtEl>
                                        <p:attrNameLst>
                                          <p:attrName>ppt_x</p:attrName>
                                          <p:attrName>ppt_y</p:attrName>
                                        </p:attrNameLst>
                                      </p:cBhvr>
                                      <p:rCtr x="34" y="0"/>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63" presetClass="path" presetSubtype="0" accel="50000" decel="50000" fill="hold" grpId="3" nodeType="withEffect">
                                  <p:stCondLst>
                                    <p:cond delay="0"/>
                                  </p:stCondLst>
                                  <p:childTnLst>
                                    <p:animMotion origin="layout" path="M 0.13785 4.07407E-6 L 0.20486 4.07407E-6 " pathEditMode="relative" rAng="0" ptsTypes="AA">
                                      <p:cBhvr>
                                        <p:cTn id="72" dur="500" fill="hold"/>
                                        <p:tgtEl>
                                          <p:spTgt spid="13"/>
                                        </p:tgtEl>
                                        <p:attrNameLst>
                                          <p:attrName>ppt_x</p:attrName>
                                          <p:attrName>ppt_y</p:attrName>
                                        </p:attrNameLst>
                                      </p:cBhvr>
                                      <p:rCtr x="34" y="0"/>
                                    </p:animMotion>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63" presetClass="path" presetSubtype="0" accel="50000" decel="50000" fill="hold" grpId="4" nodeType="withEffect">
                                  <p:stCondLst>
                                    <p:cond delay="0"/>
                                  </p:stCondLst>
                                  <p:childTnLst>
                                    <p:animMotion origin="layout" path="M 0.20486 4.07407E-6 L 0.2599 4.07407E-6 " pathEditMode="relative" rAng="0" ptsTypes="AA">
                                      <p:cBhvr>
                                        <p:cTn id="78" dur="500" fill="hold"/>
                                        <p:tgtEl>
                                          <p:spTgt spid="13"/>
                                        </p:tgtEl>
                                        <p:attrNameLst>
                                          <p:attrName>ppt_x</p:attrName>
                                          <p:attrName>ppt_y</p:attrName>
                                        </p:attrNameLst>
                                      </p:cBhvr>
                                      <p:rCtr x="27" y="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63" presetClass="path" presetSubtype="0" accel="50000" decel="50000" fill="hold" grpId="3" nodeType="withEffect">
                                  <p:stCondLst>
                                    <p:cond delay="0"/>
                                  </p:stCondLst>
                                  <p:childTnLst>
                                    <p:animMotion origin="layout" path="M 0.1368 4.07407E-6 L 0.20764 4.07407E-6 " pathEditMode="relative" rAng="0" ptsTypes="AA">
                                      <p:cBhvr>
                                        <p:cTn id="84" dur="500" fill="hold"/>
                                        <p:tgtEl>
                                          <p:spTgt spid="15"/>
                                        </p:tgtEl>
                                        <p:attrNameLst>
                                          <p:attrName>ppt_x</p:attrName>
                                          <p:attrName>ppt_y</p:attrName>
                                        </p:attrNameLst>
                                      </p:cBhvr>
                                      <p:rCtr x="35"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childTnLst>
                                </p:cTn>
                              </p:par>
                              <p:par>
                                <p:cTn id="89" presetID="63" presetClass="path" presetSubtype="0" accel="50000" decel="50000" fill="hold" grpId="4" nodeType="withEffect">
                                  <p:stCondLst>
                                    <p:cond delay="0"/>
                                  </p:stCondLst>
                                  <p:childTnLst>
                                    <p:animMotion origin="layout" path="M 0.20764 4.07407E-6 L 0.26666 4.07407E-6 " pathEditMode="relative" rAng="0" ptsTypes="AA">
                                      <p:cBhvr>
                                        <p:cTn id="90" dur="500" fill="hold"/>
                                        <p:tgtEl>
                                          <p:spTgt spid="15"/>
                                        </p:tgtEl>
                                        <p:attrNameLst>
                                          <p:attrName>ppt_x</p:attrName>
                                          <p:attrName>ppt_y</p:attrName>
                                        </p:attrNameLst>
                                      </p:cBhvr>
                                      <p:rCtr x="3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autoUpdateAnimBg="0"/>
      <p:bldP spid="13" grpId="0" animBg="1"/>
      <p:bldP spid="13" grpId="1" animBg="1"/>
      <p:bldP spid="13" grpId="2" animBg="1"/>
      <p:bldP spid="13" grpId="3" animBg="1"/>
      <p:bldP spid="13" grpId="4" animBg="1"/>
      <p:bldP spid="15" grpId="0" animBg="1"/>
      <p:bldP spid="15" grpId="1" animBg="1"/>
      <p:bldP spid="15" grpId="2" animBg="1"/>
      <p:bldP spid="15" grpId="3" animBg="1"/>
      <p:bldP spid="15" grpId="4"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2—</a:t>
            </a:r>
            <a:r>
              <a:rPr lang="zh-CN" altLang="en-US" sz="3200" b="1" dirty="0" smtClean="0"/>
              <a:t>归并排序</a:t>
            </a:r>
            <a:r>
              <a:rPr lang="en-US" altLang="zh-CN" sz="3200" b="1" dirty="0" smtClean="0"/>
              <a:t>—</a:t>
            </a:r>
            <a:r>
              <a:rPr lang="zh-CN" altLang="en-US" sz="3200" b="1" dirty="0" smtClean="0"/>
              <a:t>代码</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fontScale="85000" lnSpcReduction="20000"/>
          </a:bodyPr>
          <a:lstStyle/>
          <a:p>
            <a:r>
              <a:rPr lang="en-US" altLang="zh-CN" sz="2800" dirty="0" smtClean="0"/>
              <a:t>void merge(</a:t>
            </a:r>
            <a:r>
              <a:rPr lang="en-US" altLang="zh-CN" sz="2800" dirty="0" err="1" smtClean="0"/>
              <a:t>l,m,r</a:t>
            </a:r>
            <a:r>
              <a:rPr lang="en-US" altLang="zh-CN" sz="2800" dirty="0" smtClean="0"/>
              <a:t>)// </a:t>
            </a:r>
            <a:r>
              <a:rPr lang="zh-CN" altLang="en-US" sz="2800" dirty="0" smtClean="0"/>
              <a:t>合并操作</a:t>
            </a:r>
            <a:endParaRPr lang="en-US" altLang="zh-CN" sz="2800" dirty="0" smtClean="0"/>
          </a:p>
          <a:p>
            <a:pPr>
              <a:buNone/>
            </a:pPr>
            <a:r>
              <a:rPr lang="en-US" altLang="zh-CN" sz="2800" dirty="0" smtClean="0"/>
              <a:t>     {</a:t>
            </a:r>
            <a:endParaRPr lang="zh-CN" altLang="en-US" sz="2800" dirty="0" smtClean="0"/>
          </a:p>
          <a:p>
            <a:pPr>
              <a:buNone/>
            </a:pPr>
            <a:r>
              <a:rPr lang="en-US" altLang="zh-CN" sz="2800" dirty="0" smtClean="0"/>
              <a:t>        // </a:t>
            </a:r>
            <a:r>
              <a:rPr lang="en-US" altLang="zh-CN" sz="2800" dirty="0" err="1" smtClean="0"/>
              <a:t>i</a:t>
            </a:r>
            <a:r>
              <a:rPr lang="en-US" altLang="zh-CN" sz="2800" dirty="0" smtClean="0"/>
              <a:t> </a:t>
            </a:r>
            <a:r>
              <a:rPr lang="zh-CN" altLang="en-US" sz="2800" dirty="0" smtClean="0"/>
              <a:t>代表左半序列目前最小的位置</a:t>
            </a:r>
          </a:p>
          <a:p>
            <a:pPr>
              <a:buNone/>
            </a:pPr>
            <a:r>
              <a:rPr lang="en-US" altLang="zh-CN" sz="2800" dirty="0" smtClean="0"/>
              <a:t>       // j </a:t>
            </a:r>
            <a:r>
              <a:rPr lang="zh-CN" altLang="en-US" sz="2800" dirty="0" smtClean="0"/>
              <a:t>代表右半序列目前最小的位置</a:t>
            </a:r>
          </a:p>
          <a:p>
            <a:pPr>
              <a:buNone/>
            </a:pPr>
            <a:r>
              <a:rPr lang="en-US" altLang="zh-CN" sz="2800" dirty="0" smtClean="0"/>
              <a:t>      // a</a:t>
            </a:r>
            <a:r>
              <a:rPr lang="zh-CN" altLang="en-US" sz="2800" dirty="0" smtClean="0"/>
              <a:t>：原数组</a:t>
            </a:r>
            <a:r>
              <a:rPr lang="en-US" altLang="zh-CN" sz="2800" dirty="0" smtClean="0"/>
              <a:t>b </a:t>
            </a:r>
            <a:r>
              <a:rPr lang="zh-CN" altLang="en-US" sz="2800" dirty="0" smtClean="0"/>
              <a:t>数组：暂存数组（合并过程不能覆盖原数组）</a:t>
            </a:r>
          </a:p>
          <a:p>
            <a:pPr>
              <a:buNone/>
            </a:pPr>
            <a:r>
              <a:rPr lang="en-US" altLang="zh-CN"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 = l, j = m+1, k = l;</a:t>
            </a:r>
          </a:p>
          <a:p>
            <a:pPr>
              <a:buNone/>
            </a:pPr>
            <a:r>
              <a:rPr lang="en-US" altLang="zh-CN" sz="2800" dirty="0" smtClean="0"/>
              <a:t>      for(; </a:t>
            </a:r>
            <a:r>
              <a:rPr lang="en-US" altLang="zh-CN" sz="2800" dirty="0" err="1" smtClean="0"/>
              <a:t>i</a:t>
            </a:r>
            <a:r>
              <a:rPr lang="en-US" altLang="zh-CN" sz="2800" dirty="0" smtClean="0"/>
              <a:t>&lt;=m &amp;&amp; j&lt;=r; )</a:t>
            </a:r>
          </a:p>
          <a:p>
            <a:pPr>
              <a:buNone/>
            </a:pPr>
            <a:r>
              <a:rPr lang="en-US" altLang="zh-CN" sz="2800" dirty="0" smtClean="0"/>
              <a:t>      if(a[</a:t>
            </a:r>
            <a:r>
              <a:rPr lang="en-US" altLang="zh-CN" sz="2800" dirty="0" err="1" smtClean="0"/>
              <a:t>i</a:t>
            </a:r>
            <a:r>
              <a:rPr lang="en-US" altLang="zh-CN" sz="2800" dirty="0" smtClean="0"/>
              <a:t>] &lt;= a[j]) b[k++] = a[</a:t>
            </a:r>
            <a:r>
              <a:rPr lang="en-US" altLang="zh-CN" sz="2800" dirty="0" err="1" smtClean="0"/>
              <a:t>i</a:t>
            </a:r>
            <a:r>
              <a:rPr lang="en-US" altLang="zh-CN" sz="2800" dirty="0" smtClean="0"/>
              <a:t>++]; // </a:t>
            </a:r>
            <a:r>
              <a:rPr lang="zh-CN" altLang="en-US" sz="2800" dirty="0" smtClean="0"/>
              <a:t>加入左边最小的</a:t>
            </a:r>
          </a:p>
          <a:p>
            <a:pPr>
              <a:buNone/>
            </a:pPr>
            <a:r>
              <a:rPr lang="en-US" altLang="zh-CN" sz="2800" dirty="0" smtClean="0"/>
              <a:t>      else b[k++] = a[j++]; // </a:t>
            </a:r>
            <a:r>
              <a:rPr lang="zh-CN" altLang="en-US" sz="2800" dirty="0" smtClean="0"/>
              <a:t>加入右边最小的</a:t>
            </a:r>
          </a:p>
          <a:p>
            <a:pPr>
              <a:buNone/>
            </a:pPr>
            <a:r>
              <a:rPr lang="en-US" altLang="zh-CN" sz="2800" dirty="0" smtClean="0"/>
              <a:t>      // </a:t>
            </a:r>
            <a:r>
              <a:rPr lang="zh-CN" altLang="en-US" sz="2800" dirty="0" smtClean="0"/>
              <a:t>加入剩余的数</a:t>
            </a:r>
          </a:p>
          <a:p>
            <a:pPr>
              <a:buNone/>
            </a:pPr>
            <a:r>
              <a:rPr lang="en-US" altLang="zh-CN" sz="2800" dirty="0" smtClean="0"/>
              <a:t>      for(; </a:t>
            </a:r>
            <a:r>
              <a:rPr lang="en-US" altLang="zh-CN" sz="2800" dirty="0" err="1" smtClean="0"/>
              <a:t>i</a:t>
            </a:r>
            <a:r>
              <a:rPr lang="en-US" altLang="zh-CN" sz="2800" dirty="0" smtClean="0"/>
              <a:t>&lt;=m; b[k++] = a[</a:t>
            </a:r>
            <a:r>
              <a:rPr lang="en-US" altLang="zh-CN" sz="2800" dirty="0" err="1" smtClean="0"/>
              <a:t>i</a:t>
            </a:r>
            <a:r>
              <a:rPr lang="en-US" altLang="zh-CN" sz="2800" dirty="0" smtClean="0"/>
              <a:t>++]); // </a:t>
            </a:r>
            <a:r>
              <a:rPr lang="zh-CN" altLang="en-US" sz="2800" dirty="0" smtClean="0"/>
              <a:t>加入剩余左半的数</a:t>
            </a:r>
          </a:p>
          <a:p>
            <a:pPr>
              <a:buNone/>
            </a:pPr>
            <a:r>
              <a:rPr lang="en-US" altLang="zh-CN" sz="2800" dirty="0" smtClean="0"/>
              <a:t>      for(; j&lt;=r; b[k++] = a[j++]); // </a:t>
            </a:r>
            <a:r>
              <a:rPr lang="zh-CN" altLang="en-US" sz="2800" dirty="0" smtClean="0"/>
              <a:t>加入剩余右半的数</a:t>
            </a:r>
          </a:p>
          <a:p>
            <a:pPr>
              <a:buNone/>
            </a:pPr>
            <a:r>
              <a:rPr lang="en-US" altLang="zh-CN" sz="2800" dirty="0" smtClean="0"/>
              <a:t>      for(</a:t>
            </a:r>
            <a:r>
              <a:rPr lang="en-US" altLang="zh-CN" sz="2800" dirty="0" err="1" smtClean="0"/>
              <a:t>i</a:t>
            </a:r>
            <a:r>
              <a:rPr lang="en-US" altLang="zh-CN" sz="2800" dirty="0" smtClean="0"/>
              <a:t>=l; </a:t>
            </a:r>
            <a:r>
              <a:rPr lang="en-US" altLang="zh-CN" sz="2800" dirty="0" err="1" smtClean="0"/>
              <a:t>i</a:t>
            </a:r>
            <a:r>
              <a:rPr lang="en-US" altLang="zh-CN" sz="2800" dirty="0" smtClean="0"/>
              <a:t>&lt;=r; </a:t>
            </a:r>
            <a:r>
              <a:rPr lang="en-US" altLang="zh-CN" sz="2800" dirty="0" err="1" smtClean="0"/>
              <a:t>i</a:t>
            </a:r>
            <a:r>
              <a:rPr lang="en-US" altLang="zh-CN" sz="2800" dirty="0" smtClean="0"/>
              <a:t>++) a[</a:t>
            </a:r>
            <a:r>
              <a:rPr lang="en-US" altLang="zh-CN" sz="2800" dirty="0" err="1" smtClean="0"/>
              <a:t>i</a:t>
            </a:r>
            <a:r>
              <a:rPr lang="en-US" altLang="zh-CN" sz="2800" dirty="0" smtClean="0"/>
              <a:t>] = b[</a:t>
            </a:r>
            <a:r>
              <a:rPr lang="en-US" altLang="zh-CN" sz="2800" dirty="0" err="1" smtClean="0"/>
              <a:t>i</a:t>
            </a:r>
            <a:r>
              <a:rPr lang="en-US" altLang="zh-CN" sz="2800" dirty="0" smtClean="0"/>
              <a:t>]; // </a:t>
            </a:r>
            <a:r>
              <a:rPr lang="zh-CN" altLang="en-US" sz="2800" dirty="0" smtClean="0"/>
              <a:t>从暂存数组中赋值</a:t>
            </a:r>
            <a:endParaRPr lang="en-US" altLang="zh-CN" sz="2800" dirty="0" smtClean="0"/>
          </a:p>
          <a:p>
            <a:pPr>
              <a:buNone/>
            </a:pPr>
            <a:r>
              <a:rPr lang="en-US" altLang="zh-CN" sz="2800" dirty="0" smtClean="0"/>
              <a:t>    }</a:t>
            </a:r>
            <a:endParaRPr lang="zh-CN" altLang="en-US"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843">
                                            <p:txEl>
                                              <p:pRg st="2" end="2"/>
                                            </p:txEl>
                                          </p:spTgt>
                                        </p:tgtEl>
                                        <p:attrNameLst>
                                          <p:attrName>style.visibility</p:attrName>
                                        </p:attrNameLst>
                                      </p:cBhvr>
                                      <p:to>
                                        <p:strVal val="visible"/>
                                      </p:to>
                                    </p:set>
                                    <p:anim calcmode="lin" valueType="num">
                                      <p:cBhvr additive="base">
                                        <p:cTn id="2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843">
                                            <p:txEl>
                                              <p:pRg st="4" end="4"/>
                                            </p:txEl>
                                          </p:spTgt>
                                        </p:tgtEl>
                                        <p:attrNameLst>
                                          <p:attrName>style.visibility</p:attrName>
                                        </p:attrNameLst>
                                      </p:cBhvr>
                                      <p:to>
                                        <p:strVal val="visible"/>
                                      </p:to>
                                    </p:set>
                                    <p:anim calcmode="lin" valueType="num">
                                      <p:cBhvr additive="base">
                                        <p:cTn id="29"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843">
                                            <p:txEl>
                                              <p:pRg st="5" end="5"/>
                                            </p:txEl>
                                          </p:spTgt>
                                        </p:tgtEl>
                                        <p:attrNameLst>
                                          <p:attrName>style.visibility</p:attrName>
                                        </p:attrNameLst>
                                      </p:cBhvr>
                                      <p:to>
                                        <p:strVal val="visible"/>
                                      </p:to>
                                    </p:set>
                                    <p:anim calcmode="lin" valueType="num">
                                      <p:cBhvr additive="base">
                                        <p:cTn id="3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843">
                                            <p:txEl>
                                              <p:pRg st="7" end="7"/>
                                            </p:txEl>
                                          </p:spTgt>
                                        </p:tgtEl>
                                        <p:attrNameLst>
                                          <p:attrName>style.visibility</p:attrName>
                                        </p:attrNameLst>
                                      </p:cBhvr>
                                      <p:to>
                                        <p:strVal val="visible"/>
                                      </p:to>
                                    </p:set>
                                    <p:anim calcmode="lin" valueType="num">
                                      <p:cBhvr additive="base">
                                        <p:cTn id="41"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843">
                                            <p:txEl>
                                              <p:pRg st="8" end="8"/>
                                            </p:txEl>
                                          </p:spTgt>
                                        </p:tgtEl>
                                        <p:attrNameLst>
                                          <p:attrName>style.visibility</p:attrName>
                                        </p:attrNameLst>
                                      </p:cBhvr>
                                      <p:to>
                                        <p:strVal val="visible"/>
                                      </p:to>
                                    </p:set>
                                    <p:anim calcmode="lin" valueType="num">
                                      <p:cBhvr additive="base">
                                        <p:cTn id="45"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84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843">
                                            <p:txEl>
                                              <p:pRg st="9" end="9"/>
                                            </p:txEl>
                                          </p:spTgt>
                                        </p:tgtEl>
                                        <p:attrNameLst>
                                          <p:attrName>style.visibility</p:attrName>
                                        </p:attrNameLst>
                                      </p:cBhvr>
                                      <p:to>
                                        <p:strVal val="visible"/>
                                      </p:to>
                                    </p:set>
                                    <p:anim calcmode="lin" valueType="num">
                                      <p:cBhvr additive="base">
                                        <p:cTn id="49"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5843">
                                            <p:txEl>
                                              <p:pRg st="10" end="10"/>
                                            </p:txEl>
                                          </p:spTgt>
                                        </p:tgtEl>
                                        <p:attrNameLst>
                                          <p:attrName>style.visibility</p:attrName>
                                        </p:attrNameLst>
                                      </p:cBhvr>
                                      <p:to>
                                        <p:strVal val="visible"/>
                                      </p:to>
                                    </p:set>
                                    <p:anim calcmode="lin" valueType="num">
                                      <p:cBhvr additive="base">
                                        <p:cTn id="53"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84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5843">
                                            <p:txEl>
                                              <p:pRg st="11" end="11"/>
                                            </p:txEl>
                                          </p:spTgt>
                                        </p:tgtEl>
                                        <p:attrNameLst>
                                          <p:attrName>style.visibility</p:attrName>
                                        </p:attrNameLst>
                                      </p:cBhvr>
                                      <p:to>
                                        <p:strVal val="visible"/>
                                      </p:to>
                                    </p:set>
                                    <p:anim calcmode="lin" valueType="num">
                                      <p:cBhvr additive="base">
                                        <p:cTn id="57"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584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5843">
                                            <p:txEl>
                                              <p:pRg st="12" end="12"/>
                                            </p:txEl>
                                          </p:spTgt>
                                        </p:tgtEl>
                                        <p:attrNameLst>
                                          <p:attrName>style.visibility</p:attrName>
                                        </p:attrNameLst>
                                      </p:cBhvr>
                                      <p:to>
                                        <p:strVal val="visible"/>
                                      </p:to>
                                    </p:set>
                                    <p:anim calcmode="lin" valueType="num">
                                      <p:cBhvr additive="base">
                                        <p:cTn id="61" dur="500" fill="hold"/>
                                        <p:tgtEl>
                                          <p:spTgt spid="3584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5843">
                                            <p:txEl>
                                              <p:pRg st="13" end="13"/>
                                            </p:txEl>
                                          </p:spTgt>
                                        </p:tgtEl>
                                        <p:attrNameLst>
                                          <p:attrName>style.visibility</p:attrName>
                                        </p:attrNameLst>
                                      </p:cBhvr>
                                      <p:to>
                                        <p:strVal val="visible"/>
                                      </p:to>
                                    </p:set>
                                    <p:anim calcmode="lin" valueType="num">
                                      <p:cBhvr additive="base">
                                        <p:cTn id="65" dur="500" fill="hold"/>
                                        <p:tgtEl>
                                          <p:spTgt spid="3584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84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2—</a:t>
            </a:r>
            <a:r>
              <a:rPr lang="zh-CN" altLang="en-US" sz="3200" b="1" dirty="0" smtClean="0"/>
              <a:t>归并排序</a:t>
            </a:r>
            <a:r>
              <a:rPr lang="en-US" altLang="zh-CN" sz="3200" b="1" dirty="0" smtClean="0"/>
              <a:t>—</a:t>
            </a:r>
            <a:r>
              <a:rPr lang="zh-CN" altLang="en-US" sz="3200" b="1" dirty="0" smtClean="0"/>
              <a:t>代码</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en-US" altLang="zh-CN" sz="2400" dirty="0" smtClean="0"/>
              <a:t>void </a:t>
            </a:r>
            <a:r>
              <a:rPr lang="en-US" altLang="zh-CN" sz="2400" dirty="0" err="1" smtClean="0"/>
              <a:t>merge_sort</a:t>
            </a:r>
            <a:r>
              <a:rPr lang="en-US" altLang="zh-CN" sz="2400" dirty="0" smtClean="0"/>
              <a:t>(</a:t>
            </a:r>
            <a:r>
              <a:rPr lang="en-US" altLang="zh-CN" sz="2400" dirty="0" err="1" smtClean="0"/>
              <a:t>int</a:t>
            </a:r>
            <a:r>
              <a:rPr lang="en-US" altLang="zh-CN" sz="2400" dirty="0" smtClean="0"/>
              <a:t> l, </a:t>
            </a:r>
            <a:r>
              <a:rPr lang="en-US" altLang="zh-CN" sz="2400" dirty="0" err="1" smtClean="0"/>
              <a:t>int</a:t>
            </a:r>
            <a:r>
              <a:rPr lang="en-US" altLang="zh-CN" sz="2400" dirty="0" smtClean="0"/>
              <a:t> r) // </a:t>
            </a:r>
            <a:r>
              <a:rPr lang="zh-CN" altLang="en-US" sz="2400" dirty="0" smtClean="0"/>
              <a:t>排序位置从</a:t>
            </a:r>
            <a:r>
              <a:rPr lang="en-US" altLang="zh-CN" sz="2400" dirty="0" smtClean="0"/>
              <a:t>l </a:t>
            </a:r>
            <a:r>
              <a:rPr lang="zh-CN" altLang="en-US" sz="2400" dirty="0" smtClean="0"/>
              <a:t>到</a:t>
            </a:r>
            <a:r>
              <a:rPr lang="en-US" altLang="zh-CN" sz="2400" dirty="0" smtClean="0"/>
              <a:t>r </a:t>
            </a:r>
            <a:r>
              <a:rPr lang="zh-CN" altLang="en-US" sz="2400" dirty="0" smtClean="0"/>
              <a:t>的序列</a:t>
            </a:r>
          </a:p>
          <a:p>
            <a:pPr>
              <a:buNone/>
            </a:pPr>
            <a:r>
              <a:rPr lang="en-US" altLang="zh-CN" sz="2400" dirty="0" smtClean="0"/>
              <a:t>     {</a:t>
            </a:r>
          </a:p>
          <a:p>
            <a:pPr>
              <a:buNone/>
            </a:pPr>
            <a:r>
              <a:rPr lang="en-US" altLang="zh-CN" sz="2400" dirty="0" smtClean="0"/>
              <a:t>         if(l==r) return; // </a:t>
            </a:r>
            <a:r>
              <a:rPr lang="zh-CN" altLang="en-US" sz="2400" dirty="0" smtClean="0"/>
              <a:t>长度为</a:t>
            </a:r>
            <a:r>
              <a:rPr lang="en-US" altLang="zh-CN" sz="2400" dirty="0" smtClean="0"/>
              <a:t>1 </a:t>
            </a:r>
            <a:r>
              <a:rPr lang="zh-CN" altLang="en-US" sz="2400" dirty="0" smtClean="0"/>
              <a:t>则不需要排序</a:t>
            </a:r>
          </a:p>
          <a:p>
            <a:pPr>
              <a:buNone/>
            </a:pPr>
            <a:r>
              <a:rPr lang="en-US" altLang="zh-CN" sz="2400" dirty="0" smtClean="0"/>
              <a:t>         </a:t>
            </a:r>
            <a:r>
              <a:rPr lang="en-US" altLang="zh-CN" sz="2400" dirty="0" err="1" smtClean="0"/>
              <a:t>int</a:t>
            </a:r>
            <a:r>
              <a:rPr lang="en-US" altLang="zh-CN" sz="2400" dirty="0" smtClean="0"/>
              <a:t> m = (</a:t>
            </a:r>
            <a:r>
              <a:rPr lang="en-US" altLang="zh-CN" sz="2400" dirty="0" err="1" smtClean="0"/>
              <a:t>l+r</a:t>
            </a:r>
            <a:r>
              <a:rPr lang="en-US" altLang="zh-CN" sz="2400" dirty="0" smtClean="0"/>
              <a:t>) / 2; // </a:t>
            </a:r>
            <a:r>
              <a:rPr lang="zh-CN" altLang="en-US" sz="2400" dirty="0" smtClean="0"/>
              <a:t>分成两段</a:t>
            </a:r>
          </a:p>
          <a:p>
            <a:pPr>
              <a:buNone/>
            </a:pPr>
            <a:r>
              <a:rPr lang="en-US" altLang="zh-CN" sz="2400" dirty="0" smtClean="0"/>
              <a:t>         </a:t>
            </a:r>
            <a:r>
              <a:rPr lang="en-US" altLang="zh-CN" sz="2400" dirty="0" err="1" smtClean="0"/>
              <a:t>merge_sort</a:t>
            </a:r>
            <a:r>
              <a:rPr lang="en-US" altLang="zh-CN" sz="2400" dirty="0" smtClean="0"/>
              <a:t>(l, m); // </a:t>
            </a:r>
            <a:r>
              <a:rPr lang="zh-CN" altLang="en-US" sz="2400" dirty="0" smtClean="0"/>
              <a:t>排序左半段</a:t>
            </a:r>
          </a:p>
          <a:p>
            <a:pPr>
              <a:buNone/>
            </a:pPr>
            <a:r>
              <a:rPr lang="en-US" altLang="zh-CN" sz="2400" dirty="0" smtClean="0"/>
              <a:t>         </a:t>
            </a:r>
            <a:r>
              <a:rPr lang="en-US" altLang="zh-CN" sz="2400" dirty="0" err="1" smtClean="0"/>
              <a:t>merge_sort</a:t>
            </a:r>
            <a:r>
              <a:rPr lang="en-US" altLang="zh-CN" sz="2400" dirty="0" smtClean="0"/>
              <a:t>(m+1, r); // </a:t>
            </a:r>
            <a:r>
              <a:rPr lang="zh-CN" altLang="en-US" sz="2400" dirty="0" smtClean="0"/>
              <a:t>排序右半段</a:t>
            </a:r>
            <a:endParaRPr lang="en-US" altLang="zh-CN" sz="2400" dirty="0" smtClean="0"/>
          </a:p>
          <a:p>
            <a:pPr>
              <a:buNone/>
            </a:pPr>
            <a:r>
              <a:rPr lang="en-US" altLang="zh-CN" sz="2400" dirty="0" smtClean="0"/>
              <a:t>         merge(</a:t>
            </a:r>
            <a:r>
              <a:rPr lang="en-US" altLang="zh-CN" sz="2400" dirty="0" err="1" smtClean="0"/>
              <a:t>l,m,r</a:t>
            </a:r>
            <a:r>
              <a:rPr lang="en-US" altLang="zh-CN" sz="2400" dirty="0" smtClean="0"/>
              <a:t>);//</a:t>
            </a:r>
            <a:r>
              <a:rPr lang="zh-CN" altLang="en-US" sz="2400" dirty="0" smtClean="0">
                <a:latin typeface="+mn-ea"/>
              </a:rPr>
              <a:t>把两段排好序的序列合并成一个有序序列</a:t>
            </a:r>
            <a:endParaRPr lang="en-US" altLang="zh-CN" sz="2800" dirty="0" smtClean="0"/>
          </a:p>
          <a:p>
            <a:pPr>
              <a:buNone/>
            </a:pPr>
            <a:r>
              <a:rPr lang="en-US" altLang="zh-CN" sz="2800" dirty="0" smtClean="0"/>
              <a:t>    }</a:t>
            </a:r>
            <a:endParaRPr lang="zh-CN" altLang="en-US"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843">
                                            <p:txEl>
                                              <p:pRg st="2" end="2"/>
                                            </p:txEl>
                                          </p:spTgt>
                                        </p:tgtEl>
                                        <p:attrNameLst>
                                          <p:attrName>style.visibility</p:attrName>
                                        </p:attrNameLst>
                                      </p:cBhvr>
                                      <p:to>
                                        <p:strVal val="visible"/>
                                      </p:to>
                                    </p:set>
                                    <p:anim calcmode="lin" valueType="num">
                                      <p:cBhvr additive="base">
                                        <p:cTn id="2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843">
                                            <p:txEl>
                                              <p:pRg st="4" end="4"/>
                                            </p:txEl>
                                          </p:spTgt>
                                        </p:tgtEl>
                                        <p:attrNameLst>
                                          <p:attrName>style.visibility</p:attrName>
                                        </p:attrNameLst>
                                      </p:cBhvr>
                                      <p:to>
                                        <p:strVal val="visible"/>
                                      </p:to>
                                    </p:set>
                                    <p:anim calcmode="lin" valueType="num">
                                      <p:cBhvr additive="base">
                                        <p:cTn id="29"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843">
                                            <p:txEl>
                                              <p:pRg st="5" end="5"/>
                                            </p:txEl>
                                          </p:spTgt>
                                        </p:tgtEl>
                                        <p:attrNameLst>
                                          <p:attrName>style.visibility</p:attrName>
                                        </p:attrNameLst>
                                      </p:cBhvr>
                                      <p:to>
                                        <p:strVal val="visible"/>
                                      </p:to>
                                    </p:set>
                                    <p:anim calcmode="lin" valueType="num">
                                      <p:cBhvr additive="base">
                                        <p:cTn id="3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843">
                                            <p:txEl>
                                              <p:pRg st="7" end="7"/>
                                            </p:txEl>
                                          </p:spTgt>
                                        </p:tgtEl>
                                        <p:attrNameLst>
                                          <p:attrName>style.visibility</p:attrName>
                                        </p:attrNameLst>
                                      </p:cBhvr>
                                      <p:to>
                                        <p:strVal val="visible"/>
                                      </p:to>
                                    </p:set>
                                    <p:anim calcmode="lin" valueType="num">
                                      <p:cBhvr additive="base">
                                        <p:cTn id="41"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2—</a:t>
            </a:r>
            <a:r>
              <a:rPr lang="zh-CN" altLang="en-US" sz="3200" b="1" dirty="0" smtClean="0"/>
              <a:t>归并排序</a:t>
            </a:r>
            <a:r>
              <a:rPr lang="en-US" altLang="zh-CN" sz="3200" b="1" dirty="0" smtClean="0"/>
              <a:t>—</a:t>
            </a:r>
            <a:r>
              <a:rPr lang="zh-CN" altLang="en-US" sz="3200" b="1" dirty="0" smtClean="0"/>
              <a:t>时间复杂度分析一</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en-US" altLang="zh-CN" sz="2400" dirty="0" smtClean="0"/>
              <a:t>F(n)</a:t>
            </a:r>
            <a:r>
              <a:rPr lang="zh-CN" altLang="en-US" sz="2400" dirty="0" smtClean="0"/>
              <a:t>表示对</a:t>
            </a:r>
            <a:r>
              <a:rPr lang="en-US" altLang="zh-CN" sz="2400" dirty="0" smtClean="0"/>
              <a:t>n</a:t>
            </a:r>
            <a:r>
              <a:rPr lang="zh-CN" altLang="en-US" sz="2400" dirty="0" smtClean="0"/>
              <a:t>个数进行归并排序的时间复杂度</a:t>
            </a:r>
            <a:endParaRPr lang="en-US" altLang="zh-CN" sz="2400" dirty="0" smtClean="0"/>
          </a:p>
          <a:p>
            <a:r>
              <a:rPr lang="zh-CN" altLang="en-US" sz="2400" dirty="0" smtClean="0"/>
              <a:t>根据归并排序思想有：</a:t>
            </a:r>
            <a:endParaRPr lang="en-US" altLang="zh-CN" sz="2400" dirty="0" smtClean="0"/>
          </a:p>
          <a:p>
            <a:r>
              <a:rPr lang="en-US" altLang="zh-CN" sz="2400" dirty="0" smtClean="0"/>
              <a:t>F(n)=2*F(n/2)+n</a:t>
            </a:r>
          </a:p>
          <a:p>
            <a:r>
              <a:rPr lang="zh-CN" altLang="en-US" sz="2400" dirty="0" smtClean="0"/>
              <a:t>设</a:t>
            </a:r>
            <a:r>
              <a:rPr lang="en-US" altLang="zh-CN" sz="2400" dirty="0" smtClean="0"/>
              <a:t>n’=2^k,k=</a:t>
            </a:r>
            <a:r>
              <a:rPr lang="en-US" altLang="zh-CN" sz="2400" dirty="0" err="1" smtClean="0"/>
              <a:t>logn</a:t>
            </a:r>
            <a:r>
              <a:rPr lang="en-US" altLang="zh-CN" sz="2400" dirty="0" smtClean="0"/>
              <a:t>’,</a:t>
            </a:r>
            <a:r>
              <a:rPr lang="zh-CN" altLang="en-US" sz="2400" dirty="0" smtClean="0"/>
              <a:t>则有：</a:t>
            </a:r>
            <a:endParaRPr lang="en-US" altLang="zh-CN" sz="2400" dirty="0" smtClean="0"/>
          </a:p>
          <a:p>
            <a:r>
              <a:rPr lang="en-US" altLang="zh-CN" sz="2400" dirty="0" smtClean="0"/>
              <a:t>F(n’)=2*F(n’/2)+n’=2*(2*F(n’/4)+n’/2)+n’=4*F(n’/4)+2*n’</a:t>
            </a:r>
          </a:p>
          <a:p>
            <a:pPr>
              <a:buNone/>
            </a:pPr>
            <a:r>
              <a:rPr lang="en-US" altLang="zh-CN" sz="2400" dirty="0" smtClean="0"/>
              <a:t>             =4</a:t>
            </a:r>
            <a:r>
              <a:rPr lang="zh-CN" altLang="en-US" sz="2400" dirty="0" smtClean="0"/>
              <a:t>*</a:t>
            </a:r>
            <a:r>
              <a:rPr lang="en-US" altLang="zh-CN" sz="2400" dirty="0" smtClean="0"/>
              <a:t>(2*F(n’/8)+n’/4)+2*n’=8*F(n’/8)+3*n’</a:t>
            </a:r>
          </a:p>
          <a:p>
            <a:pPr>
              <a:buNone/>
            </a:pPr>
            <a:r>
              <a:rPr lang="en-US" altLang="zh-CN" sz="2400" dirty="0" smtClean="0"/>
              <a:t>             =……=2^k*F(1)+k*n’=2^k+k*2^k=</a:t>
            </a:r>
            <a:r>
              <a:rPr lang="en-US" altLang="zh-CN" sz="2400" dirty="0" err="1" smtClean="0"/>
              <a:t>n’+n</a:t>
            </a:r>
            <a:r>
              <a:rPr lang="en-US" altLang="zh-CN" sz="2400" dirty="0" smtClean="0"/>
              <a:t>’*</a:t>
            </a:r>
            <a:r>
              <a:rPr lang="en-US" altLang="zh-CN" sz="2400" dirty="0" err="1" smtClean="0"/>
              <a:t>logn</a:t>
            </a:r>
            <a:r>
              <a:rPr lang="en-US" altLang="zh-CN" sz="2400" dirty="0" smtClean="0"/>
              <a:t>’</a:t>
            </a:r>
          </a:p>
          <a:p>
            <a:r>
              <a:rPr lang="zh-CN" altLang="en-US" sz="2400" dirty="0" smtClean="0"/>
              <a:t>设</a:t>
            </a:r>
            <a:r>
              <a:rPr lang="en-US" altLang="zh-CN" sz="2400" dirty="0" smtClean="0"/>
              <a:t>n’&lt;=n&lt;2*n’</a:t>
            </a:r>
            <a:r>
              <a:rPr lang="zh-CN" altLang="en-US" sz="2400" dirty="0" smtClean="0"/>
              <a:t>，则有</a:t>
            </a:r>
            <a:r>
              <a:rPr lang="en-US" altLang="zh-CN" sz="2400" dirty="0" smtClean="0"/>
              <a:t>F(n’)&lt;=F(n)&lt;F(2*n’)</a:t>
            </a:r>
          </a:p>
          <a:p>
            <a:r>
              <a:rPr lang="en-US" altLang="zh-CN" sz="2400" dirty="0" err="1" smtClean="0"/>
              <a:t>n’+n’logn</a:t>
            </a:r>
            <a:r>
              <a:rPr lang="en-US" altLang="zh-CN" sz="2400" dirty="0" smtClean="0"/>
              <a:t>’&lt;=F(n)&lt;=2*n’+2*n’*log(2*n’)</a:t>
            </a:r>
          </a:p>
          <a:p>
            <a:r>
              <a:rPr lang="en-US" altLang="zh-CN" sz="2400" dirty="0" err="1" smtClean="0"/>
              <a:t>n’+n’logn</a:t>
            </a:r>
            <a:r>
              <a:rPr lang="en-US" altLang="zh-CN" sz="2400" dirty="0" smtClean="0"/>
              <a:t>’&lt;=F(n)&lt;=2*n’+2*n’*log2+2*n’*</a:t>
            </a:r>
            <a:r>
              <a:rPr lang="en-US" altLang="zh-CN" sz="2400" dirty="0" err="1" smtClean="0"/>
              <a:t>logn</a:t>
            </a:r>
            <a:r>
              <a:rPr lang="en-US" altLang="zh-CN" sz="2400" dirty="0" smtClean="0"/>
              <a:t>’</a:t>
            </a:r>
          </a:p>
          <a:p>
            <a:r>
              <a:rPr lang="zh-CN" altLang="en-US" sz="2400" dirty="0" smtClean="0"/>
              <a:t>所以</a:t>
            </a:r>
            <a:r>
              <a:rPr lang="en-US" altLang="zh-CN" sz="2400" dirty="0" smtClean="0"/>
              <a:t>F(n)=O(</a:t>
            </a:r>
            <a:r>
              <a:rPr lang="en-US" altLang="zh-CN" sz="2400" dirty="0" err="1" smtClean="0"/>
              <a:t>nlogn</a:t>
            </a:r>
            <a:r>
              <a:rPr lang="en-US" altLang="zh-CN" sz="2400" dirty="0" smtClean="0"/>
              <a:t>)</a:t>
            </a:r>
            <a:r>
              <a:rPr lang="zh-CN" altLang="en-US" sz="2400" dirty="0" smtClean="0"/>
              <a:t>。</a:t>
            </a:r>
            <a:endParaRPr lang="en-US" altLang="zh-CN" sz="2400" dirty="0" smtClean="0"/>
          </a:p>
          <a:p>
            <a:endParaRPr lang="en-US" altLang="zh-CN" sz="2400" dirty="0" smtClean="0"/>
          </a:p>
          <a:p>
            <a:pPr>
              <a:buNone/>
            </a:pP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843">
                                            <p:txEl>
                                              <p:pRg st="2" end="2"/>
                                            </p:txEl>
                                          </p:spTgt>
                                        </p:tgtEl>
                                        <p:attrNameLst>
                                          <p:attrName>style.visibility</p:attrName>
                                        </p:attrNameLst>
                                      </p:cBhvr>
                                      <p:to>
                                        <p:strVal val="visible"/>
                                      </p:to>
                                    </p:set>
                                    <p:anim calcmode="lin" valueType="num">
                                      <p:cBhvr additive="base">
                                        <p:cTn id="2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843">
                                            <p:txEl>
                                              <p:pRg st="4" end="4"/>
                                            </p:txEl>
                                          </p:spTgt>
                                        </p:tgtEl>
                                        <p:attrNameLst>
                                          <p:attrName>style.visibility</p:attrName>
                                        </p:attrNameLst>
                                      </p:cBhvr>
                                      <p:to>
                                        <p:strVal val="visible"/>
                                      </p:to>
                                    </p:set>
                                    <p:anim calcmode="lin" valueType="num">
                                      <p:cBhvr additive="base">
                                        <p:cTn id="29"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843">
                                            <p:txEl>
                                              <p:pRg st="5" end="5"/>
                                            </p:txEl>
                                          </p:spTgt>
                                        </p:tgtEl>
                                        <p:attrNameLst>
                                          <p:attrName>style.visibility</p:attrName>
                                        </p:attrNameLst>
                                      </p:cBhvr>
                                      <p:to>
                                        <p:strVal val="visible"/>
                                      </p:to>
                                    </p:set>
                                    <p:anim calcmode="lin" valueType="num">
                                      <p:cBhvr additive="base">
                                        <p:cTn id="3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843">
                                            <p:txEl>
                                              <p:pRg st="7" end="7"/>
                                            </p:txEl>
                                          </p:spTgt>
                                        </p:tgtEl>
                                        <p:attrNameLst>
                                          <p:attrName>style.visibility</p:attrName>
                                        </p:attrNameLst>
                                      </p:cBhvr>
                                      <p:to>
                                        <p:strVal val="visible"/>
                                      </p:to>
                                    </p:set>
                                    <p:anim calcmode="lin" valueType="num">
                                      <p:cBhvr additive="base">
                                        <p:cTn id="41"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843">
                                            <p:txEl>
                                              <p:pRg st="8" end="8"/>
                                            </p:txEl>
                                          </p:spTgt>
                                        </p:tgtEl>
                                        <p:attrNameLst>
                                          <p:attrName>style.visibility</p:attrName>
                                        </p:attrNameLst>
                                      </p:cBhvr>
                                      <p:to>
                                        <p:strVal val="visible"/>
                                      </p:to>
                                    </p:set>
                                    <p:anim calcmode="lin" valueType="num">
                                      <p:cBhvr additive="base">
                                        <p:cTn id="45"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84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843">
                                            <p:txEl>
                                              <p:pRg st="9" end="9"/>
                                            </p:txEl>
                                          </p:spTgt>
                                        </p:tgtEl>
                                        <p:attrNameLst>
                                          <p:attrName>style.visibility</p:attrName>
                                        </p:attrNameLst>
                                      </p:cBhvr>
                                      <p:to>
                                        <p:strVal val="visible"/>
                                      </p:to>
                                    </p:set>
                                    <p:anim calcmode="lin" valueType="num">
                                      <p:cBhvr additive="base">
                                        <p:cTn id="49"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5843">
                                            <p:txEl>
                                              <p:pRg st="10" end="10"/>
                                            </p:txEl>
                                          </p:spTgt>
                                        </p:tgtEl>
                                        <p:attrNameLst>
                                          <p:attrName>style.visibility</p:attrName>
                                        </p:attrNameLst>
                                      </p:cBhvr>
                                      <p:to>
                                        <p:strVal val="visible"/>
                                      </p:to>
                                    </p:set>
                                    <p:anim calcmode="lin" valueType="num">
                                      <p:cBhvr additive="base">
                                        <p:cTn id="53"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2—</a:t>
            </a:r>
            <a:r>
              <a:rPr lang="zh-CN" altLang="en-US" sz="3200" b="1" dirty="0" smtClean="0"/>
              <a:t>归并排序</a:t>
            </a:r>
            <a:r>
              <a:rPr lang="en-US" altLang="zh-CN" sz="3200" b="1" dirty="0" smtClean="0"/>
              <a:t>—</a:t>
            </a:r>
            <a:r>
              <a:rPr lang="zh-CN" altLang="en-US" sz="3200" b="1" dirty="0" smtClean="0"/>
              <a:t>时间复杂度分析二</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zh-CN" altLang="en-US" sz="2400" dirty="0" smtClean="0"/>
              <a:t>画出归并排序的递归树。</a:t>
            </a:r>
            <a:endParaRPr lang="en-US" altLang="zh-CN" sz="2400" dirty="0" smtClean="0"/>
          </a:p>
          <a:p>
            <a:r>
              <a:rPr lang="zh-CN" altLang="en-US" sz="2400" dirty="0" smtClean="0"/>
              <a:t>时间主要花费在合并上，每一层合并代价综合为</a:t>
            </a:r>
            <a:r>
              <a:rPr lang="en-US" altLang="zh-CN" sz="2400" dirty="0" smtClean="0"/>
              <a:t>n,</a:t>
            </a:r>
            <a:r>
              <a:rPr lang="zh-CN" altLang="en-US" sz="2400" dirty="0" smtClean="0"/>
              <a:t>树的深度为</a:t>
            </a:r>
            <a:r>
              <a:rPr lang="en-US" altLang="zh-CN" sz="2400" dirty="0" err="1" smtClean="0"/>
              <a:t>logn</a:t>
            </a:r>
            <a:r>
              <a:rPr lang="zh-CN" altLang="en-US" sz="2400" dirty="0" smtClean="0"/>
              <a:t>，所以时间复杂度为</a:t>
            </a:r>
            <a:r>
              <a:rPr lang="en-US" altLang="zh-CN" sz="2400" dirty="0" smtClean="0"/>
              <a:t>O(</a:t>
            </a:r>
            <a:r>
              <a:rPr lang="en-US" altLang="zh-CN" sz="2400" dirty="0" err="1" smtClean="0"/>
              <a:t>nlogn</a:t>
            </a:r>
            <a:r>
              <a:rPr lang="en-US" altLang="zh-CN" sz="2400" dirty="0" smtClean="0"/>
              <a:t>)</a:t>
            </a:r>
            <a:r>
              <a:rPr lang="zh-CN" altLang="en-US" sz="2400" dirty="0" smtClean="0"/>
              <a:t>。</a:t>
            </a:r>
            <a:endParaRPr lang="en-US" altLang="zh-CN" sz="2400" dirty="0" smtClean="0"/>
          </a:p>
          <a:p>
            <a:endParaRPr lang="en-US" altLang="zh-CN" sz="2400" dirty="0" smtClean="0"/>
          </a:p>
        </p:txBody>
      </p:sp>
      <p:grpSp>
        <p:nvGrpSpPr>
          <p:cNvPr id="106" name="组合 105"/>
          <p:cNvGrpSpPr/>
          <p:nvPr/>
        </p:nvGrpSpPr>
        <p:grpSpPr>
          <a:xfrm>
            <a:off x="1760499" y="2479662"/>
            <a:ext cx="5769054" cy="3906891"/>
            <a:chOff x="1212804" y="1676376"/>
            <a:chExt cx="6426288" cy="4637151"/>
          </a:xfrm>
        </p:grpSpPr>
        <p:sp>
          <p:nvSpPr>
            <p:cNvPr id="4" name="TextBox 3"/>
            <p:cNvSpPr txBox="1"/>
            <p:nvPr/>
          </p:nvSpPr>
          <p:spPr>
            <a:xfrm>
              <a:off x="3659175" y="1676376"/>
              <a:ext cx="474669" cy="400110"/>
            </a:xfrm>
            <a:prstGeom prst="rect">
              <a:avLst/>
            </a:prstGeom>
            <a:noFill/>
          </p:spPr>
          <p:txBody>
            <a:bodyPr wrap="square" rtlCol="0">
              <a:spAutoFit/>
            </a:bodyPr>
            <a:lstStyle/>
            <a:p>
              <a:pPr algn="ctr"/>
              <a:r>
                <a:rPr lang="en-US" altLang="zh-CN" sz="2000" dirty="0" smtClean="0"/>
                <a:t>n</a:t>
              </a:r>
              <a:endParaRPr lang="zh-CN" altLang="en-US" sz="2000" dirty="0"/>
            </a:p>
          </p:txBody>
        </p:sp>
        <p:cxnSp>
          <p:nvCxnSpPr>
            <p:cNvPr id="6" name="直接连接符 5"/>
            <p:cNvCxnSpPr/>
            <p:nvPr/>
          </p:nvCxnSpPr>
          <p:spPr>
            <a:xfrm rot="10800000" flipV="1">
              <a:off x="3001941" y="2041506"/>
              <a:ext cx="876312" cy="5111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6509" y="2041507"/>
              <a:ext cx="894569" cy="51118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73324" y="2517708"/>
              <a:ext cx="620721" cy="400110"/>
            </a:xfrm>
            <a:prstGeom prst="rect">
              <a:avLst/>
            </a:prstGeom>
            <a:noFill/>
          </p:spPr>
          <p:txBody>
            <a:bodyPr wrap="square" rtlCol="0">
              <a:spAutoFit/>
            </a:bodyPr>
            <a:lstStyle/>
            <a:p>
              <a:pPr algn="ctr"/>
              <a:r>
                <a:rPr lang="en-US" altLang="zh-CN" sz="2000" dirty="0" smtClean="0"/>
                <a:t>n/2</a:t>
              </a:r>
              <a:endParaRPr lang="zh-CN" altLang="en-US" sz="2000" dirty="0"/>
            </a:p>
          </p:txBody>
        </p:sp>
        <p:sp>
          <p:nvSpPr>
            <p:cNvPr id="13" name="TextBox 12"/>
            <p:cNvSpPr txBox="1"/>
            <p:nvPr/>
          </p:nvSpPr>
          <p:spPr>
            <a:xfrm>
              <a:off x="4535487" y="2481195"/>
              <a:ext cx="766773" cy="400110"/>
            </a:xfrm>
            <a:prstGeom prst="rect">
              <a:avLst/>
            </a:prstGeom>
            <a:noFill/>
          </p:spPr>
          <p:txBody>
            <a:bodyPr wrap="square" rtlCol="0">
              <a:spAutoFit/>
            </a:bodyPr>
            <a:lstStyle/>
            <a:p>
              <a:pPr algn="ctr"/>
              <a:r>
                <a:rPr lang="en-US" altLang="zh-CN" sz="2000" dirty="0" smtClean="0"/>
                <a:t>n/2</a:t>
              </a:r>
              <a:endParaRPr lang="zh-CN" altLang="en-US" sz="2000" dirty="0"/>
            </a:p>
          </p:txBody>
        </p:sp>
        <p:grpSp>
          <p:nvGrpSpPr>
            <p:cNvPr id="30" name="组合 29"/>
            <p:cNvGrpSpPr/>
            <p:nvPr/>
          </p:nvGrpSpPr>
          <p:grpSpPr>
            <a:xfrm>
              <a:off x="4170357" y="2917818"/>
              <a:ext cx="1570059" cy="1168416"/>
              <a:chOff x="1979577" y="2917818"/>
              <a:chExt cx="2158831" cy="1168416"/>
            </a:xfrm>
          </p:grpSpPr>
          <p:cxnSp>
            <p:nvCxnSpPr>
              <p:cNvPr id="31" name="直接连接符 30"/>
              <p:cNvCxnSpPr/>
              <p:nvPr/>
            </p:nvCxnSpPr>
            <p:spPr>
              <a:xfrm rot="5400000">
                <a:off x="2226039" y="2963460"/>
                <a:ext cx="803288" cy="71200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2919787" y="2981716"/>
                <a:ext cx="803286" cy="67549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79577" y="3686124"/>
                <a:ext cx="853491" cy="400110"/>
              </a:xfrm>
              <a:prstGeom prst="rect">
                <a:avLst/>
              </a:prstGeom>
              <a:noFill/>
            </p:spPr>
            <p:txBody>
              <a:bodyPr wrap="square" rtlCol="0">
                <a:spAutoFit/>
              </a:bodyPr>
              <a:lstStyle/>
              <a:p>
                <a:pPr algn="ctr"/>
                <a:r>
                  <a:rPr lang="en-US" altLang="zh-CN" sz="2000" dirty="0" smtClean="0"/>
                  <a:t>n/4</a:t>
                </a:r>
                <a:endParaRPr lang="zh-CN" altLang="en-US" sz="2000" dirty="0"/>
              </a:p>
            </p:txBody>
          </p:sp>
          <p:sp>
            <p:nvSpPr>
              <p:cNvPr id="34" name="TextBox 33"/>
              <p:cNvSpPr txBox="1"/>
              <p:nvPr/>
            </p:nvSpPr>
            <p:spPr>
              <a:xfrm>
                <a:off x="3184506" y="3684591"/>
                <a:ext cx="953902" cy="400110"/>
              </a:xfrm>
              <a:prstGeom prst="rect">
                <a:avLst/>
              </a:prstGeom>
              <a:noFill/>
            </p:spPr>
            <p:txBody>
              <a:bodyPr wrap="square" rtlCol="0">
                <a:spAutoFit/>
              </a:bodyPr>
              <a:lstStyle/>
              <a:p>
                <a:pPr algn="ctr"/>
                <a:r>
                  <a:rPr lang="en-US" altLang="zh-CN" sz="2000" dirty="0" smtClean="0"/>
                  <a:t>n/4</a:t>
                </a:r>
                <a:endParaRPr lang="zh-CN" altLang="en-US" sz="2000" dirty="0"/>
              </a:p>
            </p:txBody>
          </p:sp>
        </p:grpSp>
        <p:grpSp>
          <p:nvGrpSpPr>
            <p:cNvPr id="39" name="组合 38"/>
            <p:cNvGrpSpPr/>
            <p:nvPr/>
          </p:nvGrpSpPr>
          <p:grpSpPr>
            <a:xfrm>
              <a:off x="2125629" y="4086234"/>
              <a:ext cx="766773" cy="1022365"/>
              <a:chOff x="1906551" y="4086234"/>
              <a:chExt cx="766773" cy="1022365"/>
            </a:xfrm>
          </p:grpSpPr>
          <p:cxnSp>
            <p:nvCxnSpPr>
              <p:cNvPr id="36" name="直接连接符 35"/>
              <p:cNvCxnSpPr>
                <a:stCxn id="27" idx="2"/>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7" idx="2"/>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3074967" y="4086234"/>
              <a:ext cx="766773" cy="1022365"/>
              <a:chOff x="1906551" y="4086234"/>
              <a:chExt cx="766773" cy="1022365"/>
            </a:xfrm>
          </p:grpSpPr>
          <p:cxnSp>
            <p:nvCxnSpPr>
              <p:cNvPr id="41" name="直接连接符 40"/>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4060818" y="4086233"/>
              <a:ext cx="766773" cy="1022365"/>
              <a:chOff x="1906551" y="4086234"/>
              <a:chExt cx="766773" cy="1022365"/>
            </a:xfrm>
          </p:grpSpPr>
          <p:cxnSp>
            <p:nvCxnSpPr>
              <p:cNvPr id="44" name="直接连接符 43"/>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2235168" y="2917818"/>
              <a:ext cx="1570059" cy="1168416"/>
              <a:chOff x="1979577" y="2917818"/>
              <a:chExt cx="2158831" cy="1168416"/>
            </a:xfrm>
          </p:grpSpPr>
          <p:cxnSp>
            <p:nvCxnSpPr>
              <p:cNvPr id="47" name="直接连接符 46"/>
              <p:cNvCxnSpPr/>
              <p:nvPr/>
            </p:nvCxnSpPr>
            <p:spPr>
              <a:xfrm rot="5400000">
                <a:off x="2226039" y="2963460"/>
                <a:ext cx="803288" cy="71200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6200000" flipH="1">
                <a:off x="2919787" y="2981716"/>
                <a:ext cx="803286" cy="67549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79577" y="3686124"/>
                <a:ext cx="853491" cy="400110"/>
              </a:xfrm>
              <a:prstGeom prst="rect">
                <a:avLst/>
              </a:prstGeom>
              <a:noFill/>
            </p:spPr>
            <p:txBody>
              <a:bodyPr wrap="square" rtlCol="0">
                <a:spAutoFit/>
              </a:bodyPr>
              <a:lstStyle/>
              <a:p>
                <a:pPr algn="ctr"/>
                <a:r>
                  <a:rPr lang="en-US" altLang="zh-CN" sz="2000" dirty="0" smtClean="0"/>
                  <a:t>n/4</a:t>
                </a:r>
                <a:endParaRPr lang="zh-CN" altLang="en-US" sz="2000" dirty="0"/>
              </a:p>
            </p:txBody>
          </p:sp>
          <p:sp>
            <p:nvSpPr>
              <p:cNvPr id="50" name="TextBox 49"/>
              <p:cNvSpPr txBox="1"/>
              <p:nvPr/>
            </p:nvSpPr>
            <p:spPr>
              <a:xfrm>
                <a:off x="3184506" y="3684591"/>
                <a:ext cx="953902" cy="400110"/>
              </a:xfrm>
              <a:prstGeom prst="rect">
                <a:avLst/>
              </a:prstGeom>
              <a:noFill/>
            </p:spPr>
            <p:txBody>
              <a:bodyPr wrap="square" rtlCol="0">
                <a:spAutoFit/>
              </a:bodyPr>
              <a:lstStyle/>
              <a:p>
                <a:pPr algn="ctr"/>
                <a:r>
                  <a:rPr lang="en-US" altLang="zh-CN" sz="2000" dirty="0" smtClean="0"/>
                  <a:t>n/4</a:t>
                </a:r>
                <a:endParaRPr lang="zh-CN" altLang="en-US" sz="2000" dirty="0"/>
              </a:p>
            </p:txBody>
          </p:sp>
        </p:grpSp>
        <p:grpSp>
          <p:nvGrpSpPr>
            <p:cNvPr id="51" name="组合 50"/>
            <p:cNvGrpSpPr/>
            <p:nvPr/>
          </p:nvGrpSpPr>
          <p:grpSpPr>
            <a:xfrm>
              <a:off x="5010156" y="4086233"/>
              <a:ext cx="766773" cy="1022365"/>
              <a:chOff x="1906551" y="4086234"/>
              <a:chExt cx="766773" cy="1022365"/>
            </a:xfrm>
          </p:grpSpPr>
          <p:cxnSp>
            <p:nvCxnSpPr>
              <p:cNvPr id="52" name="直接连接符 51"/>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1833525" y="5218137"/>
              <a:ext cx="1350981" cy="1095390"/>
              <a:chOff x="1833525" y="5218137"/>
              <a:chExt cx="1350981" cy="1095390"/>
            </a:xfrm>
          </p:grpSpPr>
          <p:grpSp>
            <p:nvGrpSpPr>
              <p:cNvPr id="57" name="组合 56"/>
              <p:cNvGrpSpPr/>
              <p:nvPr/>
            </p:nvGrpSpPr>
            <p:grpSpPr>
              <a:xfrm>
                <a:off x="1833525" y="5218137"/>
                <a:ext cx="620721" cy="1095390"/>
                <a:chOff x="1833525" y="5218137"/>
                <a:chExt cx="620721" cy="1095390"/>
              </a:xfrm>
            </p:grpSpPr>
            <p:cxnSp>
              <p:nvCxnSpPr>
                <p:cNvPr id="55" name="直接连接符 54"/>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58" name="组合 57"/>
              <p:cNvGrpSpPr/>
              <p:nvPr/>
            </p:nvGrpSpPr>
            <p:grpSpPr>
              <a:xfrm>
                <a:off x="2563785" y="5218137"/>
                <a:ext cx="620721" cy="1095390"/>
                <a:chOff x="1833525" y="5218137"/>
                <a:chExt cx="620721" cy="1095390"/>
              </a:xfrm>
            </p:grpSpPr>
            <p:cxnSp>
              <p:nvCxnSpPr>
                <p:cNvPr id="59" name="直接连接符 58"/>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65" name="组合 64"/>
            <p:cNvGrpSpPr/>
            <p:nvPr/>
          </p:nvGrpSpPr>
          <p:grpSpPr>
            <a:xfrm>
              <a:off x="2819376" y="5218137"/>
              <a:ext cx="1350981" cy="1095390"/>
              <a:chOff x="1833525" y="5218137"/>
              <a:chExt cx="1350981" cy="1095390"/>
            </a:xfrm>
          </p:grpSpPr>
          <p:grpSp>
            <p:nvGrpSpPr>
              <p:cNvPr id="66" name="组合 56"/>
              <p:cNvGrpSpPr/>
              <p:nvPr/>
            </p:nvGrpSpPr>
            <p:grpSpPr>
              <a:xfrm>
                <a:off x="1833525" y="5218137"/>
                <a:ext cx="620721" cy="1095390"/>
                <a:chOff x="1833525" y="5218137"/>
                <a:chExt cx="620721" cy="1095390"/>
              </a:xfrm>
            </p:grpSpPr>
            <p:cxnSp>
              <p:nvCxnSpPr>
                <p:cNvPr id="70" name="直接连接符 69"/>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67" name="组合 57"/>
              <p:cNvGrpSpPr/>
              <p:nvPr/>
            </p:nvGrpSpPr>
            <p:grpSpPr>
              <a:xfrm>
                <a:off x="2563785" y="5218137"/>
                <a:ext cx="620721" cy="1095390"/>
                <a:chOff x="1833525" y="5218137"/>
                <a:chExt cx="620721" cy="1095390"/>
              </a:xfrm>
            </p:grpSpPr>
            <p:cxnSp>
              <p:nvCxnSpPr>
                <p:cNvPr id="68" name="直接连接符 67"/>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72" name="组合 71"/>
            <p:cNvGrpSpPr/>
            <p:nvPr/>
          </p:nvGrpSpPr>
          <p:grpSpPr>
            <a:xfrm>
              <a:off x="3805227" y="5218137"/>
              <a:ext cx="1350981" cy="1095390"/>
              <a:chOff x="1833525" y="5218137"/>
              <a:chExt cx="1350981" cy="1095390"/>
            </a:xfrm>
          </p:grpSpPr>
          <p:grpSp>
            <p:nvGrpSpPr>
              <p:cNvPr id="73" name="组合 56"/>
              <p:cNvGrpSpPr/>
              <p:nvPr/>
            </p:nvGrpSpPr>
            <p:grpSpPr>
              <a:xfrm>
                <a:off x="1833525" y="5218137"/>
                <a:ext cx="620721" cy="1095390"/>
                <a:chOff x="1833525" y="5218137"/>
                <a:chExt cx="620721" cy="1095390"/>
              </a:xfrm>
            </p:grpSpPr>
            <p:cxnSp>
              <p:nvCxnSpPr>
                <p:cNvPr id="77" name="直接连接符 76"/>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74" name="组合 57"/>
              <p:cNvGrpSpPr/>
              <p:nvPr/>
            </p:nvGrpSpPr>
            <p:grpSpPr>
              <a:xfrm>
                <a:off x="2563785" y="5218137"/>
                <a:ext cx="620721" cy="1095390"/>
                <a:chOff x="1833525" y="5218137"/>
                <a:chExt cx="620721" cy="1095390"/>
              </a:xfrm>
            </p:grpSpPr>
            <p:cxnSp>
              <p:nvCxnSpPr>
                <p:cNvPr id="75" name="直接连接符 74"/>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79" name="组合 78"/>
            <p:cNvGrpSpPr/>
            <p:nvPr/>
          </p:nvGrpSpPr>
          <p:grpSpPr>
            <a:xfrm>
              <a:off x="4754565" y="5218137"/>
              <a:ext cx="1350981" cy="1095390"/>
              <a:chOff x="1833525" y="5218137"/>
              <a:chExt cx="1350981" cy="1095390"/>
            </a:xfrm>
          </p:grpSpPr>
          <p:grpSp>
            <p:nvGrpSpPr>
              <p:cNvPr id="80" name="组合 56"/>
              <p:cNvGrpSpPr/>
              <p:nvPr/>
            </p:nvGrpSpPr>
            <p:grpSpPr>
              <a:xfrm>
                <a:off x="1833525" y="5218137"/>
                <a:ext cx="620721" cy="1095390"/>
                <a:chOff x="1833525" y="5218137"/>
                <a:chExt cx="620721" cy="1095390"/>
              </a:xfrm>
            </p:grpSpPr>
            <p:cxnSp>
              <p:nvCxnSpPr>
                <p:cNvPr id="84" name="直接连接符 83"/>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81" name="组合 57"/>
              <p:cNvGrpSpPr/>
              <p:nvPr/>
            </p:nvGrpSpPr>
            <p:grpSpPr>
              <a:xfrm>
                <a:off x="2563785" y="5218137"/>
                <a:ext cx="620721" cy="1095390"/>
                <a:chOff x="1833525" y="5218137"/>
                <a:chExt cx="620721" cy="1095390"/>
              </a:xfrm>
            </p:grpSpPr>
            <p:cxnSp>
              <p:nvCxnSpPr>
                <p:cNvPr id="82" name="直接连接符 81"/>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91" name="组合 90"/>
            <p:cNvGrpSpPr/>
            <p:nvPr/>
          </p:nvGrpSpPr>
          <p:grpSpPr>
            <a:xfrm>
              <a:off x="4133844" y="1712889"/>
              <a:ext cx="3505248" cy="400110"/>
              <a:chOff x="4133844" y="1712889"/>
              <a:chExt cx="3505248" cy="400110"/>
            </a:xfrm>
          </p:grpSpPr>
          <p:cxnSp>
            <p:nvCxnSpPr>
              <p:cNvPr id="89" name="直接箭头连接符 88"/>
              <p:cNvCxnSpPr>
                <a:stCxn id="4" idx="3"/>
              </p:cNvCxnSpPr>
              <p:nvPr/>
            </p:nvCxnSpPr>
            <p:spPr>
              <a:xfrm>
                <a:off x="4133844" y="1876431"/>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7164423" y="1712889"/>
                <a:ext cx="474669" cy="400110"/>
              </a:xfrm>
              <a:prstGeom prst="rect">
                <a:avLst/>
              </a:prstGeom>
              <a:noFill/>
            </p:spPr>
            <p:txBody>
              <a:bodyPr wrap="square" rtlCol="0">
                <a:spAutoFit/>
              </a:bodyPr>
              <a:lstStyle/>
              <a:p>
                <a:pPr algn="ctr"/>
                <a:r>
                  <a:rPr lang="en-US" altLang="zh-CN" sz="2000" dirty="0" smtClean="0">
                    <a:solidFill>
                      <a:srgbClr val="FF0000"/>
                    </a:solidFill>
                  </a:rPr>
                  <a:t>n</a:t>
                </a:r>
                <a:endParaRPr lang="zh-CN" altLang="en-US" sz="2000" dirty="0">
                  <a:solidFill>
                    <a:srgbClr val="FF0000"/>
                  </a:solidFill>
                </a:endParaRPr>
              </a:p>
            </p:txBody>
          </p:sp>
        </p:grpSp>
        <p:grpSp>
          <p:nvGrpSpPr>
            <p:cNvPr id="92" name="组合 91"/>
            <p:cNvGrpSpPr/>
            <p:nvPr/>
          </p:nvGrpSpPr>
          <p:grpSpPr>
            <a:xfrm>
              <a:off x="5119694" y="2479662"/>
              <a:ext cx="2446372" cy="400110"/>
              <a:chOff x="4133844" y="1712889"/>
              <a:chExt cx="3505248" cy="400110"/>
            </a:xfrm>
          </p:grpSpPr>
          <p:cxnSp>
            <p:nvCxnSpPr>
              <p:cNvPr id="93" name="直接箭头连接符 92"/>
              <p:cNvCxnSpPr/>
              <p:nvPr/>
            </p:nvCxnSpPr>
            <p:spPr>
              <a:xfrm>
                <a:off x="4133844" y="1876431"/>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164423" y="1712889"/>
                <a:ext cx="474669" cy="400110"/>
              </a:xfrm>
              <a:prstGeom prst="rect">
                <a:avLst/>
              </a:prstGeom>
              <a:noFill/>
            </p:spPr>
            <p:txBody>
              <a:bodyPr wrap="square" rtlCol="0">
                <a:spAutoFit/>
              </a:bodyPr>
              <a:lstStyle/>
              <a:p>
                <a:pPr algn="ctr"/>
                <a:r>
                  <a:rPr lang="en-US" altLang="zh-CN" sz="2000" dirty="0" smtClean="0">
                    <a:solidFill>
                      <a:srgbClr val="FF0000"/>
                    </a:solidFill>
                  </a:rPr>
                  <a:t>n</a:t>
                </a:r>
                <a:endParaRPr lang="zh-CN" altLang="en-US" sz="2000" dirty="0">
                  <a:solidFill>
                    <a:srgbClr val="FF0000"/>
                  </a:solidFill>
                </a:endParaRPr>
              </a:p>
            </p:txBody>
          </p:sp>
        </p:grpSp>
        <p:grpSp>
          <p:nvGrpSpPr>
            <p:cNvPr id="95" name="组合 94"/>
            <p:cNvGrpSpPr/>
            <p:nvPr/>
          </p:nvGrpSpPr>
          <p:grpSpPr>
            <a:xfrm>
              <a:off x="5740416" y="3684591"/>
              <a:ext cx="1789138" cy="400110"/>
              <a:chOff x="4133844" y="1712889"/>
              <a:chExt cx="3505248" cy="400110"/>
            </a:xfrm>
          </p:grpSpPr>
          <p:cxnSp>
            <p:nvCxnSpPr>
              <p:cNvPr id="96" name="直接箭头连接符 95"/>
              <p:cNvCxnSpPr/>
              <p:nvPr/>
            </p:nvCxnSpPr>
            <p:spPr>
              <a:xfrm>
                <a:off x="4133844" y="1876431"/>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164423" y="1712889"/>
                <a:ext cx="474669" cy="400110"/>
              </a:xfrm>
              <a:prstGeom prst="rect">
                <a:avLst/>
              </a:prstGeom>
              <a:noFill/>
            </p:spPr>
            <p:txBody>
              <a:bodyPr wrap="square" rtlCol="0">
                <a:spAutoFit/>
              </a:bodyPr>
              <a:lstStyle/>
              <a:p>
                <a:pPr algn="ctr"/>
                <a:r>
                  <a:rPr lang="en-US" altLang="zh-CN" sz="2000" dirty="0" smtClean="0">
                    <a:solidFill>
                      <a:srgbClr val="FF0000"/>
                    </a:solidFill>
                  </a:rPr>
                  <a:t>n</a:t>
                </a:r>
                <a:endParaRPr lang="zh-CN" altLang="en-US" sz="2000" dirty="0">
                  <a:solidFill>
                    <a:srgbClr val="FF0000"/>
                  </a:solidFill>
                </a:endParaRPr>
              </a:p>
            </p:txBody>
          </p:sp>
        </p:grpSp>
        <p:grpSp>
          <p:nvGrpSpPr>
            <p:cNvPr id="98" name="组合 97"/>
            <p:cNvGrpSpPr/>
            <p:nvPr/>
          </p:nvGrpSpPr>
          <p:grpSpPr>
            <a:xfrm>
              <a:off x="5892816" y="5913417"/>
              <a:ext cx="1673250" cy="400110"/>
              <a:chOff x="4133844" y="1712889"/>
              <a:chExt cx="3505248" cy="400110"/>
            </a:xfrm>
          </p:grpSpPr>
          <p:cxnSp>
            <p:nvCxnSpPr>
              <p:cNvPr id="99" name="直接箭头连接符 98"/>
              <p:cNvCxnSpPr/>
              <p:nvPr/>
            </p:nvCxnSpPr>
            <p:spPr>
              <a:xfrm>
                <a:off x="4133844" y="1876431"/>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164423" y="1712889"/>
                <a:ext cx="474669" cy="400110"/>
              </a:xfrm>
              <a:prstGeom prst="rect">
                <a:avLst/>
              </a:prstGeom>
              <a:noFill/>
            </p:spPr>
            <p:txBody>
              <a:bodyPr wrap="square" rtlCol="0">
                <a:spAutoFit/>
              </a:bodyPr>
              <a:lstStyle/>
              <a:p>
                <a:pPr algn="ctr"/>
                <a:r>
                  <a:rPr lang="en-US" altLang="zh-CN" sz="2000" dirty="0" smtClean="0">
                    <a:solidFill>
                      <a:srgbClr val="FF0000"/>
                    </a:solidFill>
                  </a:rPr>
                  <a:t>n</a:t>
                </a:r>
                <a:endParaRPr lang="zh-CN" altLang="en-US" sz="2000" dirty="0">
                  <a:solidFill>
                    <a:srgbClr val="FF0000"/>
                  </a:solidFill>
                </a:endParaRPr>
              </a:p>
            </p:txBody>
          </p:sp>
        </p:grpSp>
        <p:cxnSp>
          <p:nvCxnSpPr>
            <p:cNvPr id="102" name="直接箭头连接符 101"/>
            <p:cNvCxnSpPr/>
            <p:nvPr/>
          </p:nvCxnSpPr>
          <p:spPr>
            <a:xfrm rot="5400000" flipH="1" flipV="1">
              <a:off x="719879" y="2716997"/>
              <a:ext cx="1789137" cy="1588"/>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rot="5400000">
              <a:off x="719879" y="5126854"/>
              <a:ext cx="1789137" cy="158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212804" y="3721104"/>
              <a:ext cx="766773" cy="438366"/>
            </a:xfrm>
            <a:prstGeom prst="rect">
              <a:avLst/>
            </a:prstGeom>
            <a:noFill/>
          </p:spPr>
          <p:txBody>
            <a:bodyPr wrap="square" rtlCol="0">
              <a:spAutoFit/>
            </a:bodyPr>
            <a:lstStyle/>
            <a:p>
              <a:pPr algn="ctr"/>
              <a:r>
                <a:rPr lang="en-US" altLang="zh-CN" dirty="0" err="1" smtClean="0">
                  <a:solidFill>
                    <a:srgbClr val="FF0000"/>
                  </a:solidFill>
                </a:rPr>
                <a:t>logn</a:t>
              </a:r>
              <a:endParaRPr lang="zh-CN" altLang="en-US" dirty="0">
                <a:solidFill>
                  <a:srgbClr val="FF0000"/>
                </a:solidFill>
              </a:endParaRPr>
            </a:p>
          </p:txBody>
        </p:sp>
      </p:grpSp>
      <p:sp>
        <p:nvSpPr>
          <p:cNvPr id="88" name="灯片编号占位符 87"/>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101" name="页脚占位符 100"/>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zh-CN" altLang="en-US" sz="2800" dirty="0" smtClean="0"/>
              <a:t>给定一个长度为</a:t>
            </a:r>
            <a:r>
              <a:rPr lang="en-US" altLang="zh-CN" sz="2800" dirty="0" smtClean="0"/>
              <a:t>N </a:t>
            </a:r>
            <a:r>
              <a:rPr lang="zh-CN" altLang="en-US" sz="2800" dirty="0" smtClean="0"/>
              <a:t>的序列，定义它的逆序对数为；</a:t>
            </a:r>
          </a:p>
          <a:p>
            <a:r>
              <a:rPr lang="zh-CN" altLang="en-US" sz="2800" dirty="0" smtClean="0"/>
              <a:t>二元组</a:t>
            </a:r>
            <a:r>
              <a:rPr lang="en-US" altLang="zh-CN" sz="2800" dirty="0" smtClean="0"/>
              <a:t>(</a:t>
            </a:r>
            <a:r>
              <a:rPr lang="en-US" altLang="zh-CN" sz="2800" dirty="0" err="1" smtClean="0"/>
              <a:t>i,j</a:t>
            </a:r>
            <a:r>
              <a:rPr lang="en-US" altLang="zh-CN" sz="2800" dirty="0" smtClean="0"/>
              <a:t>)</a:t>
            </a:r>
            <a:r>
              <a:rPr lang="zh-CN" altLang="en-US" sz="2800" dirty="0" smtClean="0"/>
              <a:t>，满足</a:t>
            </a:r>
            <a:r>
              <a:rPr lang="en-US" altLang="zh-CN" sz="2800" dirty="0" err="1" smtClean="0"/>
              <a:t>i</a:t>
            </a:r>
            <a:r>
              <a:rPr lang="en-US" altLang="zh-CN" sz="2800" dirty="0" smtClean="0"/>
              <a:t>&lt;j </a:t>
            </a:r>
            <a:r>
              <a:rPr lang="zh-CN" altLang="en-US" sz="2800" dirty="0" smtClean="0"/>
              <a:t>且</a:t>
            </a:r>
            <a:r>
              <a:rPr lang="en-US" altLang="zh-CN" sz="2800" dirty="0" smtClean="0"/>
              <a:t>A[</a:t>
            </a:r>
            <a:r>
              <a:rPr lang="en-US" altLang="zh-CN" sz="2800" dirty="0" err="1" smtClean="0"/>
              <a:t>i</a:t>
            </a:r>
            <a:r>
              <a:rPr lang="en-US" altLang="zh-CN" sz="2800" dirty="0" smtClean="0"/>
              <a:t>]&gt;A[j]</a:t>
            </a:r>
            <a:r>
              <a:rPr lang="zh-CN" altLang="en-US" sz="2800" dirty="0" smtClean="0"/>
              <a:t>。要求统计逆序对数。</a:t>
            </a:r>
          </a:p>
          <a:p>
            <a:r>
              <a:rPr lang="zh-CN" altLang="en-US" sz="2800" dirty="0" smtClean="0"/>
              <a:t>例如：对于</a:t>
            </a:r>
            <a:r>
              <a:rPr lang="en-US" altLang="zh-CN" sz="2800" dirty="0" smtClean="0"/>
              <a:t>A=[3 2 5 1 4]</a:t>
            </a:r>
            <a:r>
              <a:rPr lang="zh-CN" altLang="en-US" sz="2800" dirty="0" smtClean="0"/>
              <a:t>，逆序对数为</a:t>
            </a:r>
            <a:r>
              <a:rPr lang="en-US" altLang="zh-CN" sz="2800" dirty="0" smtClean="0"/>
              <a:t>5</a:t>
            </a:r>
            <a:r>
              <a:rPr lang="zh-CN" altLang="en-US" sz="2800" dirty="0" smtClean="0"/>
              <a:t>：</a:t>
            </a:r>
            <a:r>
              <a:rPr lang="en-US" altLang="zh-CN" sz="2800" dirty="0" smtClean="0"/>
              <a:t>3&gt;2, 3&gt;1, 2&gt;1,5&gt;1, 5&gt;4</a:t>
            </a:r>
            <a:r>
              <a:rPr lang="zh-CN" altLang="en-US" sz="2800" dirty="0" smtClean="0"/>
              <a:t>。</a:t>
            </a:r>
            <a:endParaRPr lang="zh-CN" altLang="en-US" sz="2800" dirty="0">
              <a:latin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zh-CN" altLang="en-US" sz="2800" dirty="0" smtClean="0"/>
              <a:t>下面介绍一种使用归并排序计算逆序对的方法</a:t>
            </a:r>
            <a:r>
              <a:rPr lang="en-US" altLang="zh-CN" sz="2800" dirty="0" smtClean="0"/>
              <a:t>(</a:t>
            </a:r>
            <a:r>
              <a:rPr lang="zh-CN" altLang="en-US" sz="2800" dirty="0" smtClean="0"/>
              <a:t>利用分治算法的思想</a:t>
            </a:r>
            <a:r>
              <a:rPr lang="en-US" altLang="zh-CN" sz="2800" dirty="0" smtClean="0"/>
              <a:t>) </a:t>
            </a:r>
            <a:r>
              <a:rPr lang="zh-CN" altLang="en-US" sz="2800" dirty="0" smtClean="0"/>
              <a:t>。</a:t>
            </a:r>
            <a:endParaRPr lang="en-US" altLang="zh-CN" sz="2800" dirty="0" smtClean="0"/>
          </a:p>
          <a:p>
            <a:r>
              <a:rPr lang="zh-CN" altLang="en-US" sz="2800" dirty="0" smtClean="0"/>
              <a:t>长度为</a:t>
            </a:r>
            <a:r>
              <a:rPr lang="en-US" altLang="zh-CN" sz="2800" dirty="0" smtClean="0"/>
              <a:t>N </a:t>
            </a:r>
            <a:r>
              <a:rPr lang="zh-CN" altLang="en-US" sz="2800" dirty="0" smtClean="0"/>
              <a:t>的序列的逆序对数</a:t>
            </a:r>
            <a:r>
              <a:rPr lang="en-US" altLang="zh-CN" sz="2800" dirty="0" err="1" smtClean="0"/>
              <a:t>ans</a:t>
            </a:r>
            <a:r>
              <a:rPr lang="en-US" altLang="zh-CN" sz="2800" dirty="0" smtClean="0"/>
              <a:t> </a:t>
            </a:r>
            <a:r>
              <a:rPr lang="zh-CN" altLang="en-US" sz="2800" dirty="0" smtClean="0"/>
              <a:t>可以分为</a:t>
            </a:r>
            <a:r>
              <a:rPr lang="en-US" altLang="zh-CN" sz="2800" dirty="0" smtClean="0"/>
              <a:t>3</a:t>
            </a:r>
            <a:r>
              <a:rPr lang="zh-CN" altLang="en-US" sz="2800" dirty="0" smtClean="0"/>
              <a:t>部分</a:t>
            </a:r>
            <a:r>
              <a:rPr lang="en-US" altLang="zh-CN" sz="2800" dirty="0" smtClean="0"/>
              <a:t>:</a:t>
            </a:r>
          </a:p>
          <a:p>
            <a:r>
              <a:rPr lang="zh-CN" altLang="en-US" sz="2800" dirty="0" smtClean="0"/>
              <a:t>①</a:t>
            </a:r>
            <a:r>
              <a:rPr lang="en-US" altLang="zh-CN" sz="2800" dirty="0" smtClean="0"/>
              <a:t> </a:t>
            </a:r>
            <a:r>
              <a:rPr lang="zh-CN" altLang="en-US" sz="2800" dirty="0" smtClean="0"/>
              <a:t>左半段的逆序对数</a:t>
            </a:r>
            <a:r>
              <a:rPr lang="en-US" altLang="zh-CN" sz="2800" dirty="0" err="1" smtClean="0"/>
              <a:t>L_ans</a:t>
            </a:r>
            <a:endParaRPr lang="en-US" altLang="zh-CN" sz="2800" dirty="0" smtClean="0"/>
          </a:p>
          <a:p>
            <a:r>
              <a:rPr lang="zh-CN" altLang="en-US" sz="2800" dirty="0" smtClean="0"/>
              <a:t>②右半段的逆序对数</a:t>
            </a:r>
            <a:r>
              <a:rPr lang="en-US" altLang="zh-CN" sz="2800" dirty="0" err="1" smtClean="0"/>
              <a:t>R_ans</a:t>
            </a:r>
            <a:endParaRPr lang="en-US" altLang="zh-CN" sz="2800" dirty="0" smtClean="0"/>
          </a:p>
          <a:p>
            <a:r>
              <a:rPr lang="zh-CN" altLang="en-US" sz="2800" dirty="0" smtClean="0"/>
              <a:t>③</a:t>
            </a:r>
            <a:r>
              <a:rPr lang="en-US" altLang="zh-CN" sz="2800" dirty="0" smtClean="0"/>
              <a:t>(</a:t>
            </a:r>
            <a:r>
              <a:rPr lang="en-US" altLang="zh-CN" sz="2800" dirty="0" err="1" smtClean="0"/>
              <a:t>i,j</a:t>
            </a:r>
            <a:r>
              <a:rPr lang="en-US" altLang="zh-CN" sz="2800" dirty="0" smtClean="0"/>
              <a:t>)</a:t>
            </a:r>
            <a:r>
              <a:rPr lang="zh-CN" altLang="en-US" sz="2800" dirty="0" smtClean="0"/>
              <a:t>分立两侧的逆序对数</a:t>
            </a:r>
            <a:r>
              <a:rPr lang="en-US" altLang="zh-CN" sz="2800" dirty="0" err="1" smtClean="0"/>
              <a:t>C_ans</a:t>
            </a:r>
            <a:endParaRPr lang="en-US" altLang="zh-CN" sz="2800" dirty="0" smtClean="0"/>
          </a:p>
          <a:p>
            <a:r>
              <a:rPr lang="zh-CN" altLang="en-US" sz="2800" dirty="0" smtClean="0"/>
              <a:t>* 结论：</a:t>
            </a:r>
            <a:r>
              <a:rPr lang="en-US" altLang="zh-CN" sz="2800" b="1" dirty="0" err="1" smtClean="0"/>
              <a:t>ans</a:t>
            </a:r>
            <a:r>
              <a:rPr lang="en-US" altLang="zh-CN" sz="2800" b="1" dirty="0" smtClean="0"/>
              <a:t> = </a:t>
            </a:r>
            <a:r>
              <a:rPr lang="en-US" altLang="zh-CN" sz="2800" b="1" dirty="0" err="1" smtClean="0"/>
              <a:t>L_ans</a:t>
            </a:r>
            <a:r>
              <a:rPr lang="en-US" altLang="zh-CN" sz="2800" b="1" dirty="0" smtClean="0"/>
              <a:t> + </a:t>
            </a:r>
            <a:r>
              <a:rPr lang="en-US" altLang="zh-CN" sz="2800" b="1" dirty="0" err="1" smtClean="0"/>
              <a:t>R_ans</a:t>
            </a:r>
            <a:r>
              <a:rPr lang="en-US" altLang="zh-CN" sz="2800" b="1" dirty="0" smtClean="0"/>
              <a:t> + </a:t>
            </a:r>
            <a:r>
              <a:rPr lang="en-US" altLang="zh-CN" sz="2800" b="1" dirty="0" err="1" smtClean="0"/>
              <a:t>C_ans</a:t>
            </a:r>
            <a:endParaRPr lang="en-US" altLang="zh-CN" sz="2800" b="1" dirty="0" smtClean="0"/>
          </a:p>
          <a:p>
            <a:r>
              <a:rPr lang="zh-CN" altLang="en-US" sz="2800" dirty="0" smtClean="0"/>
              <a:t>例如：对于</a:t>
            </a:r>
            <a:r>
              <a:rPr lang="en-US" altLang="zh-CN" sz="2800" dirty="0" smtClean="0"/>
              <a:t>A=[3 2 5 1 4]</a:t>
            </a:r>
            <a:r>
              <a:rPr lang="zh-CN" altLang="en-US" sz="2800" dirty="0" smtClean="0"/>
              <a:t>，分成两段</a:t>
            </a:r>
            <a:r>
              <a:rPr lang="en-US" altLang="zh-CN" sz="2800" dirty="0" smtClean="0"/>
              <a:t>A1 = [3 2 5], A2 = [1 4]</a:t>
            </a:r>
          </a:p>
          <a:p>
            <a:r>
              <a:rPr lang="en-US" altLang="zh-CN" sz="2800" dirty="0" err="1" smtClean="0"/>
              <a:t>L_ans</a:t>
            </a:r>
            <a:r>
              <a:rPr lang="en-US" altLang="zh-CN" sz="2800" dirty="0" smtClean="0"/>
              <a:t>= 1(3&gt;2), </a:t>
            </a:r>
            <a:r>
              <a:rPr lang="en-US" altLang="zh-CN" sz="2800" dirty="0" err="1" smtClean="0"/>
              <a:t>R_ans</a:t>
            </a:r>
            <a:r>
              <a:rPr lang="en-US" altLang="zh-CN" sz="2800" dirty="0" smtClean="0"/>
              <a:t> = 0, </a:t>
            </a:r>
            <a:r>
              <a:rPr lang="en-US" altLang="zh-CN" sz="2800" dirty="0" err="1" smtClean="0"/>
              <a:t>C_ans</a:t>
            </a:r>
            <a:r>
              <a:rPr lang="en-US" altLang="zh-CN" sz="2800" dirty="0" smtClean="0"/>
              <a:t> = 4(3&gt;1, 2&gt;1, 5&gt;1, 5&gt;4)</a:t>
            </a:r>
            <a:endParaRPr lang="zh-CN" altLang="en-US" sz="2800" dirty="0">
              <a:latin typeface="+mn-ea"/>
            </a:endParaRPr>
          </a:p>
        </p:txBody>
      </p:sp>
      <p:grpSp>
        <p:nvGrpSpPr>
          <p:cNvPr id="13" name="组合 12"/>
          <p:cNvGrpSpPr/>
          <p:nvPr/>
        </p:nvGrpSpPr>
        <p:grpSpPr>
          <a:xfrm>
            <a:off x="5667390" y="2552688"/>
            <a:ext cx="2848014" cy="438156"/>
            <a:chOff x="5375286" y="2552688"/>
            <a:chExt cx="2848014" cy="438156"/>
          </a:xfrm>
        </p:grpSpPr>
        <p:sp>
          <p:nvSpPr>
            <p:cNvPr id="5" name="矩形 4"/>
            <p:cNvSpPr/>
            <p:nvPr/>
          </p:nvSpPr>
          <p:spPr>
            <a:xfrm>
              <a:off x="5594364"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ai</a:t>
              </a:r>
              <a:endParaRPr lang="zh-CN" altLang="en-US" dirty="0">
                <a:solidFill>
                  <a:schemeClr val="tx1"/>
                </a:solidFill>
              </a:endParaRPr>
            </a:p>
          </p:txBody>
        </p:sp>
        <p:sp>
          <p:nvSpPr>
            <p:cNvPr id="6" name="矩形 5"/>
            <p:cNvSpPr/>
            <p:nvPr/>
          </p:nvSpPr>
          <p:spPr>
            <a:xfrm>
              <a:off x="6288111"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aj</a:t>
              </a:r>
              <a:endParaRPr lang="zh-CN" altLang="en-US" dirty="0">
                <a:solidFill>
                  <a:schemeClr val="tx1"/>
                </a:solidFill>
              </a:endParaRPr>
            </a:p>
          </p:txBody>
        </p:sp>
        <p:sp>
          <p:nvSpPr>
            <p:cNvPr id="7" name="矩形 6"/>
            <p:cNvSpPr/>
            <p:nvPr/>
          </p:nvSpPr>
          <p:spPr>
            <a:xfrm>
              <a:off x="5375286" y="2552688"/>
              <a:ext cx="2848014" cy="438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7" idx="0"/>
              <a:endCxn id="7" idx="2"/>
            </p:cNvCxnSpPr>
            <p:nvPr/>
          </p:nvCxnSpPr>
          <p:spPr>
            <a:xfrm rot="16200000" flipH="1">
              <a:off x="6580215" y="2771766"/>
              <a:ext cx="438156"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667390" y="3100383"/>
            <a:ext cx="2848014" cy="438156"/>
            <a:chOff x="5375286" y="2552688"/>
            <a:chExt cx="2848014" cy="438156"/>
          </a:xfrm>
        </p:grpSpPr>
        <p:sp>
          <p:nvSpPr>
            <p:cNvPr id="15" name="矩形 14"/>
            <p:cNvSpPr/>
            <p:nvPr/>
          </p:nvSpPr>
          <p:spPr>
            <a:xfrm>
              <a:off x="6945345"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ai</a:t>
              </a:r>
              <a:endParaRPr lang="zh-CN" altLang="en-US" dirty="0">
                <a:solidFill>
                  <a:schemeClr val="tx1"/>
                </a:solidFill>
              </a:endParaRPr>
            </a:p>
          </p:txBody>
        </p:sp>
        <p:sp>
          <p:nvSpPr>
            <p:cNvPr id="16" name="矩形 15"/>
            <p:cNvSpPr/>
            <p:nvPr/>
          </p:nvSpPr>
          <p:spPr>
            <a:xfrm>
              <a:off x="7639092"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aj</a:t>
              </a:r>
              <a:endParaRPr lang="zh-CN" altLang="en-US" dirty="0">
                <a:solidFill>
                  <a:schemeClr val="tx1"/>
                </a:solidFill>
              </a:endParaRPr>
            </a:p>
          </p:txBody>
        </p:sp>
        <p:sp>
          <p:nvSpPr>
            <p:cNvPr id="17" name="矩形 16"/>
            <p:cNvSpPr/>
            <p:nvPr/>
          </p:nvSpPr>
          <p:spPr>
            <a:xfrm>
              <a:off x="5375286" y="2552688"/>
              <a:ext cx="2848014" cy="438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stCxn id="17" idx="0"/>
              <a:endCxn id="17" idx="2"/>
            </p:cNvCxnSpPr>
            <p:nvPr/>
          </p:nvCxnSpPr>
          <p:spPr>
            <a:xfrm rot="16200000" flipH="1">
              <a:off x="6580215" y="2771766"/>
              <a:ext cx="438156"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667390" y="3611565"/>
            <a:ext cx="2848014" cy="438156"/>
            <a:chOff x="5375286" y="2552688"/>
            <a:chExt cx="2848014" cy="438156"/>
          </a:xfrm>
        </p:grpSpPr>
        <p:sp>
          <p:nvSpPr>
            <p:cNvPr id="20" name="矩形 19"/>
            <p:cNvSpPr/>
            <p:nvPr/>
          </p:nvSpPr>
          <p:spPr>
            <a:xfrm>
              <a:off x="5776929"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ai</a:t>
              </a:r>
              <a:endParaRPr lang="zh-CN" altLang="en-US" dirty="0">
                <a:solidFill>
                  <a:schemeClr val="tx1"/>
                </a:solidFill>
              </a:endParaRPr>
            </a:p>
          </p:txBody>
        </p:sp>
        <p:sp>
          <p:nvSpPr>
            <p:cNvPr id="21" name="矩形 20"/>
            <p:cNvSpPr/>
            <p:nvPr/>
          </p:nvSpPr>
          <p:spPr>
            <a:xfrm>
              <a:off x="7310475" y="2625714"/>
              <a:ext cx="438156" cy="292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aj</a:t>
              </a:r>
              <a:endParaRPr lang="zh-CN" altLang="en-US" dirty="0">
                <a:solidFill>
                  <a:schemeClr val="tx1"/>
                </a:solidFill>
              </a:endParaRPr>
            </a:p>
          </p:txBody>
        </p:sp>
        <p:sp>
          <p:nvSpPr>
            <p:cNvPr id="22" name="矩形 21"/>
            <p:cNvSpPr/>
            <p:nvPr/>
          </p:nvSpPr>
          <p:spPr>
            <a:xfrm>
              <a:off x="5375286" y="2552688"/>
              <a:ext cx="2848014" cy="438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a:endCxn id="22" idx="2"/>
            </p:cNvCxnSpPr>
            <p:nvPr/>
          </p:nvCxnSpPr>
          <p:spPr>
            <a:xfrm rot="16200000" flipH="1">
              <a:off x="6580215" y="2771766"/>
              <a:ext cx="438156"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6" name="灯片编号占位符 25"/>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27" name="页脚占位符 2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3" end="3"/>
                                            </p:txEl>
                                          </p:spTgt>
                                        </p:tgtEl>
                                        <p:attrNameLst>
                                          <p:attrName>style.visibility</p:attrName>
                                        </p:attrNameLst>
                                      </p:cBhvr>
                                      <p:to>
                                        <p:strVal val="visible"/>
                                      </p:to>
                                    </p:set>
                                    <p:anim calcmode="lin" valueType="num">
                                      <p:cBhvr additive="base">
                                        <p:cTn id="3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4" end="4"/>
                                            </p:txEl>
                                          </p:spTgt>
                                        </p:tgtEl>
                                        <p:attrNameLst>
                                          <p:attrName>style.visibility</p:attrName>
                                        </p:attrNameLst>
                                      </p:cBhvr>
                                      <p:to>
                                        <p:strVal val="visible"/>
                                      </p:to>
                                    </p:set>
                                    <p:anim calcmode="lin" valueType="num">
                                      <p:cBhvr additive="base">
                                        <p:cTn id="49"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5843">
                                            <p:txEl>
                                              <p:pRg st="5" end="5"/>
                                            </p:txEl>
                                          </p:spTgt>
                                        </p:tgtEl>
                                        <p:attrNameLst>
                                          <p:attrName>style.visibility</p:attrName>
                                        </p:attrNameLst>
                                      </p:cBhvr>
                                      <p:to>
                                        <p:strVal val="visible"/>
                                      </p:to>
                                    </p:set>
                                    <p:anim calcmode="lin" valueType="num">
                                      <p:cBhvr additive="base">
                                        <p:cTn id="6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5843">
                                            <p:txEl>
                                              <p:pRg st="6" end="6"/>
                                            </p:txEl>
                                          </p:spTgt>
                                        </p:tgtEl>
                                        <p:attrNameLst>
                                          <p:attrName>style.visibility</p:attrName>
                                        </p:attrNameLst>
                                      </p:cBhvr>
                                      <p:to>
                                        <p:strVal val="visible"/>
                                      </p:to>
                                    </p:set>
                                    <p:anim calcmode="lin" valueType="num">
                                      <p:cBhvr additive="base">
                                        <p:cTn id="6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5843">
                                            <p:txEl>
                                              <p:pRg st="7" end="7"/>
                                            </p:txEl>
                                          </p:spTgt>
                                        </p:tgtEl>
                                        <p:attrNameLst>
                                          <p:attrName>style.visibility</p:attrName>
                                        </p:attrNameLst>
                                      </p:cBhvr>
                                      <p:to>
                                        <p:strVal val="visible"/>
                                      </p:to>
                                    </p:set>
                                    <p:anim calcmode="lin" valueType="num">
                                      <p:cBhvr additive="base">
                                        <p:cTn id="73"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endParaRPr lang="zh-CN" altLang="en-US" sz="3200" b="1" dirty="0"/>
          </a:p>
        </p:txBody>
      </p:sp>
      <p:sp>
        <p:nvSpPr>
          <p:cNvPr id="35843" name="Rectangle 3"/>
          <p:cNvSpPr>
            <a:spLocks noGrp="1" noChangeArrowheads="1"/>
          </p:cNvSpPr>
          <p:nvPr>
            <p:ph type="body" idx="1"/>
          </p:nvPr>
        </p:nvSpPr>
        <p:spPr>
          <a:xfrm>
            <a:off x="255618" y="1019175"/>
            <a:ext cx="8602662" cy="5578475"/>
          </a:xfrm>
        </p:spPr>
        <p:txBody>
          <a:bodyPr>
            <a:normAutofit/>
          </a:bodyPr>
          <a:lstStyle/>
          <a:p>
            <a:r>
              <a:rPr lang="en-US" altLang="zh-CN" sz="2800" dirty="0" err="1" smtClean="0"/>
              <a:t>ans</a:t>
            </a:r>
            <a:r>
              <a:rPr lang="en-US" altLang="zh-CN" sz="2800" dirty="0" smtClean="0"/>
              <a:t> = </a:t>
            </a:r>
            <a:r>
              <a:rPr lang="en-US" altLang="zh-CN" sz="2800" dirty="0" err="1" smtClean="0"/>
              <a:t>L_ans</a:t>
            </a:r>
            <a:r>
              <a:rPr lang="en-US" altLang="zh-CN" sz="2800" dirty="0" smtClean="0"/>
              <a:t> + </a:t>
            </a:r>
            <a:r>
              <a:rPr lang="en-US" altLang="zh-CN" sz="2800" dirty="0" err="1" smtClean="0"/>
              <a:t>R_ans</a:t>
            </a:r>
            <a:r>
              <a:rPr lang="en-US" altLang="zh-CN" sz="2800" dirty="0" smtClean="0"/>
              <a:t> + </a:t>
            </a:r>
            <a:r>
              <a:rPr lang="en-US" altLang="zh-CN" sz="2800" dirty="0" err="1" smtClean="0"/>
              <a:t>C_ans</a:t>
            </a:r>
            <a:endParaRPr lang="en-US" altLang="zh-CN" sz="2800" dirty="0" smtClean="0"/>
          </a:p>
          <a:p>
            <a:r>
              <a:rPr lang="zh-CN" altLang="en-US" sz="2800" dirty="0" smtClean="0">
                <a:latin typeface="+mn-ea"/>
              </a:rPr>
              <a:t>其中</a:t>
            </a:r>
            <a:r>
              <a:rPr lang="en-US" altLang="zh-CN" sz="2800" dirty="0" err="1" smtClean="0"/>
              <a:t>L_ans</a:t>
            </a:r>
            <a:r>
              <a:rPr lang="zh-CN" altLang="en-US" sz="2800" dirty="0" smtClean="0"/>
              <a:t>，</a:t>
            </a:r>
            <a:r>
              <a:rPr lang="en-US" altLang="zh-CN" sz="2800" dirty="0" err="1" smtClean="0"/>
              <a:t>R_ans</a:t>
            </a:r>
            <a:r>
              <a:rPr lang="zh-CN" altLang="en-US" sz="2800" dirty="0" smtClean="0"/>
              <a:t>是与计算</a:t>
            </a:r>
            <a:r>
              <a:rPr lang="en-US" altLang="zh-CN" sz="2800" dirty="0" err="1" smtClean="0"/>
              <a:t>ans</a:t>
            </a:r>
            <a:r>
              <a:rPr lang="zh-CN" altLang="en-US" sz="2800" dirty="0" smtClean="0"/>
              <a:t>相同类型的子问题，递归计算即可。主要考虑</a:t>
            </a:r>
            <a:r>
              <a:rPr lang="en-US" altLang="zh-CN" sz="2800" dirty="0" smtClean="0"/>
              <a:t>(</a:t>
            </a:r>
            <a:r>
              <a:rPr lang="en-US" altLang="zh-CN" sz="2800" dirty="0" err="1" smtClean="0"/>
              <a:t>i,j</a:t>
            </a:r>
            <a:r>
              <a:rPr lang="en-US" altLang="zh-CN" sz="2800" dirty="0" smtClean="0"/>
              <a:t>)</a:t>
            </a:r>
            <a:r>
              <a:rPr lang="zh-CN" altLang="en-US" sz="2800" dirty="0" smtClean="0"/>
              <a:t>分立两侧的逆序对数</a:t>
            </a:r>
            <a:r>
              <a:rPr lang="en-US" altLang="zh-CN" sz="2800" dirty="0" err="1" smtClean="0"/>
              <a:t>C_ans</a:t>
            </a:r>
            <a:r>
              <a:rPr lang="en-US" altLang="zh-CN" sz="2800" dirty="0" smtClean="0"/>
              <a:t>:</a:t>
            </a:r>
          </a:p>
          <a:p>
            <a:r>
              <a:rPr lang="zh-CN" altLang="en-US" sz="2800" dirty="0" smtClean="0"/>
              <a:t>结论：对两半段的数分别排序，</a:t>
            </a:r>
            <a:r>
              <a:rPr lang="en-US" altLang="zh-CN" sz="2800" dirty="0" smtClean="0"/>
              <a:t> (</a:t>
            </a:r>
            <a:r>
              <a:rPr lang="en-US" altLang="zh-CN" sz="2800" dirty="0" err="1" smtClean="0"/>
              <a:t>i</a:t>
            </a:r>
            <a:r>
              <a:rPr lang="en-US" altLang="zh-CN" sz="2800" dirty="0" smtClean="0"/>
              <a:t> </a:t>
            </a:r>
            <a:r>
              <a:rPr lang="zh-CN" altLang="en-US" sz="2800" dirty="0" smtClean="0"/>
              <a:t>在左半段，</a:t>
            </a:r>
            <a:r>
              <a:rPr lang="en-US" altLang="zh-CN" sz="2800" dirty="0" smtClean="0"/>
              <a:t>j </a:t>
            </a:r>
            <a:r>
              <a:rPr lang="zh-CN" altLang="en-US" sz="2800" dirty="0" smtClean="0"/>
              <a:t>在右半段，排在不同位置不影响先后关系</a:t>
            </a:r>
            <a:r>
              <a:rPr lang="en-US" altLang="zh-CN" sz="2800" dirty="0" smtClean="0"/>
              <a:t>) </a:t>
            </a:r>
            <a:r>
              <a:rPr lang="zh-CN" altLang="en-US" sz="2800" dirty="0" smtClean="0"/>
              <a:t>，</a:t>
            </a:r>
            <a:r>
              <a:rPr lang="en-US" altLang="zh-CN" sz="2800" dirty="0" err="1" smtClean="0"/>
              <a:t>C_ans</a:t>
            </a:r>
            <a:r>
              <a:rPr lang="en-US" altLang="zh-CN" sz="2800" dirty="0" smtClean="0"/>
              <a:t> </a:t>
            </a:r>
            <a:r>
              <a:rPr lang="zh-CN" altLang="en-US" sz="2800" dirty="0" smtClean="0"/>
              <a:t>不变</a:t>
            </a:r>
            <a:endParaRPr lang="en-US" altLang="zh-CN" sz="2800" dirty="0" smtClean="0"/>
          </a:p>
          <a:p>
            <a:r>
              <a:rPr lang="zh-CN" altLang="en-US" sz="2800" dirty="0" smtClean="0"/>
              <a:t>例如：对于</a:t>
            </a:r>
            <a:r>
              <a:rPr lang="en-US" altLang="zh-CN" sz="2800" dirty="0" smtClean="0"/>
              <a:t>A=[3 2 5 1 4]</a:t>
            </a:r>
            <a:r>
              <a:rPr lang="zh-CN" altLang="en-US" sz="2800" dirty="0" smtClean="0"/>
              <a:t>，分成两段</a:t>
            </a:r>
            <a:r>
              <a:rPr lang="en-US" altLang="zh-CN" sz="2800" dirty="0" smtClean="0"/>
              <a:t>A1 = [3 2 5], A2 = [1 4]</a:t>
            </a:r>
            <a:r>
              <a:rPr lang="zh-CN" altLang="en-US" sz="2800" dirty="0" smtClean="0"/>
              <a:t>，对</a:t>
            </a:r>
            <a:r>
              <a:rPr lang="en-US" altLang="zh-CN" sz="2800" dirty="0" smtClean="0"/>
              <a:t>A1 </a:t>
            </a:r>
            <a:r>
              <a:rPr lang="zh-CN" altLang="en-US" sz="2800" dirty="0" smtClean="0"/>
              <a:t>和</a:t>
            </a:r>
            <a:r>
              <a:rPr lang="en-US" altLang="zh-CN" sz="2800" dirty="0" smtClean="0"/>
              <a:t>A2 </a:t>
            </a:r>
            <a:r>
              <a:rPr lang="zh-CN" altLang="en-US" sz="2800" dirty="0" smtClean="0"/>
              <a:t>进行排序，</a:t>
            </a:r>
            <a:r>
              <a:rPr lang="en-US" altLang="zh-CN" sz="2800" dirty="0" smtClean="0"/>
              <a:t>A’ = [2 3 5 1 4], </a:t>
            </a:r>
            <a:r>
              <a:rPr lang="en-US" altLang="zh-CN" sz="2800" dirty="0" err="1" smtClean="0"/>
              <a:t>C_ans</a:t>
            </a:r>
            <a:r>
              <a:rPr lang="en-US" altLang="zh-CN" sz="2800" dirty="0" smtClean="0"/>
              <a:t> </a:t>
            </a:r>
            <a:r>
              <a:rPr lang="zh-CN" altLang="en-US" sz="2800" dirty="0" smtClean="0"/>
              <a:t>仍然为</a:t>
            </a:r>
            <a:r>
              <a:rPr lang="en-US" altLang="zh-CN" sz="2800" dirty="0" smtClean="0"/>
              <a:t>4(3&gt;1,2&gt;1, 5&gt;1, 5&gt;4)</a:t>
            </a:r>
            <a:endParaRPr lang="zh-CN" altLang="en-US" sz="2800" dirty="0">
              <a:latin typeface="+mn-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t>主要内容</a:t>
            </a:r>
            <a:endParaRPr lang="zh-CN" altLang="en-US" b="1" dirty="0"/>
          </a:p>
        </p:txBody>
      </p:sp>
      <p:sp>
        <p:nvSpPr>
          <p:cNvPr id="3" name="内容占位符 2"/>
          <p:cNvSpPr>
            <a:spLocks noGrp="1"/>
          </p:cNvSpPr>
          <p:nvPr>
            <p:ph idx="1"/>
          </p:nvPr>
        </p:nvSpPr>
        <p:spPr/>
        <p:txBody>
          <a:bodyPr/>
          <a:lstStyle/>
          <a:p>
            <a:r>
              <a:rPr lang="en-US" altLang="zh-CN" dirty="0" smtClean="0"/>
              <a:t>1.</a:t>
            </a:r>
            <a:r>
              <a:rPr lang="zh-CN" altLang="en-US" dirty="0" smtClean="0"/>
              <a:t>分治思想</a:t>
            </a:r>
            <a:endParaRPr lang="en-US" altLang="zh-CN" dirty="0" smtClean="0"/>
          </a:p>
          <a:p>
            <a:r>
              <a:rPr lang="en-US" altLang="zh-CN" dirty="0" smtClean="0"/>
              <a:t>2.</a:t>
            </a:r>
            <a:r>
              <a:rPr lang="zh-CN" altLang="en-US" dirty="0" smtClean="0"/>
              <a:t>经典问题</a:t>
            </a:r>
            <a:endParaRPr lang="en-US" altLang="zh-CN" dirty="0" smtClean="0"/>
          </a:p>
          <a:p>
            <a:r>
              <a:rPr lang="en-US" altLang="zh-CN" dirty="0" smtClean="0"/>
              <a:t>3.</a:t>
            </a:r>
            <a:r>
              <a:rPr lang="zh-CN" altLang="en-US" dirty="0" smtClean="0"/>
              <a:t>基于一维的分治</a:t>
            </a:r>
            <a:endParaRPr lang="en-US" altLang="zh-CN" dirty="0" smtClean="0"/>
          </a:p>
          <a:p>
            <a:r>
              <a:rPr lang="en-US" altLang="zh-CN" dirty="0" smtClean="0"/>
              <a:t>4.</a:t>
            </a:r>
            <a:r>
              <a:rPr lang="zh-CN" altLang="en-US" dirty="0" smtClean="0"/>
              <a:t>基于二维的分治</a:t>
            </a:r>
            <a:endParaRPr lang="en-US" altLang="zh-CN" dirty="0" smtClean="0"/>
          </a:p>
          <a:p>
            <a:r>
              <a:rPr lang="en-US" altLang="zh-CN" dirty="0" smtClean="0"/>
              <a:t>5.</a:t>
            </a:r>
            <a:r>
              <a:rPr lang="zh-CN" altLang="en-US" dirty="0" smtClean="0"/>
              <a:t>点分治</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800" dirty="0" smtClean="0"/>
              <a:t>考虑</a:t>
            </a:r>
            <a:r>
              <a:rPr lang="en-US" altLang="zh-CN" sz="2800" dirty="0" smtClean="0"/>
              <a:t>(</a:t>
            </a:r>
            <a:r>
              <a:rPr lang="en-US" altLang="zh-CN" sz="2800" dirty="0" err="1" smtClean="0"/>
              <a:t>i,j</a:t>
            </a:r>
            <a:r>
              <a:rPr lang="en-US" altLang="zh-CN" sz="2800" dirty="0" smtClean="0"/>
              <a:t>)</a:t>
            </a:r>
            <a:r>
              <a:rPr lang="zh-CN" altLang="en-US" sz="2800" dirty="0" smtClean="0"/>
              <a:t>分立两侧的逆序对数</a:t>
            </a:r>
            <a:r>
              <a:rPr lang="en-US" altLang="zh-CN" sz="2800" dirty="0" err="1" smtClean="0"/>
              <a:t>C_ans</a:t>
            </a:r>
            <a:r>
              <a:rPr lang="en-US" altLang="zh-CN" sz="2800" dirty="0" smtClean="0"/>
              <a:t>:</a:t>
            </a:r>
          </a:p>
          <a:p>
            <a:r>
              <a:rPr lang="zh-CN" altLang="en-US" sz="2800" dirty="0" smtClean="0"/>
              <a:t>考虑在合并过程中，统计它们的分立两侧逆序对总数：</a:t>
            </a:r>
            <a:endParaRPr lang="en-US" altLang="zh-CN" sz="2800" dirty="0" smtClean="0"/>
          </a:p>
          <a:p>
            <a:r>
              <a:rPr lang="zh-CN" altLang="en-US" sz="2800" dirty="0" smtClean="0"/>
              <a:t>左部分区间为</a:t>
            </a:r>
            <a:r>
              <a:rPr lang="en-US" altLang="zh-CN" sz="2800" dirty="0" smtClean="0"/>
              <a:t>[</a:t>
            </a:r>
            <a:r>
              <a:rPr lang="en-US" altLang="zh-CN" sz="2800" dirty="0" err="1" smtClean="0"/>
              <a:t>L,m</a:t>
            </a:r>
            <a:r>
              <a:rPr lang="en-US" altLang="zh-CN" sz="2800" dirty="0" smtClean="0"/>
              <a:t>],</a:t>
            </a:r>
            <a:r>
              <a:rPr lang="zh-CN" altLang="en-US" sz="2800" dirty="0" smtClean="0"/>
              <a:t>右部分</a:t>
            </a:r>
            <a:r>
              <a:rPr lang="en-US" altLang="zh-CN" sz="2800" dirty="0" smtClean="0"/>
              <a:t>[m+1,r]</a:t>
            </a:r>
            <a:r>
              <a:rPr lang="zh-CN" altLang="en-US" sz="2800" dirty="0" smtClean="0"/>
              <a:t>，在合并过程中，左右指针分别为</a:t>
            </a:r>
            <a:r>
              <a:rPr lang="en-US" altLang="zh-CN" sz="2800" dirty="0" err="1" smtClean="0"/>
              <a:t>i,j</a:t>
            </a:r>
            <a:r>
              <a:rPr lang="zh-CN" altLang="en-US" sz="2800" dirty="0" smtClean="0"/>
              <a:t>，当出现</a:t>
            </a:r>
            <a:r>
              <a:rPr lang="en-US" altLang="zh-CN" sz="2800" dirty="0" smtClean="0"/>
              <a:t>A[</a:t>
            </a:r>
            <a:r>
              <a:rPr lang="en-US" altLang="zh-CN" sz="2800" dirty="0" err="1" smtClean="0"/>
              <a:t>i</a:t>
            </a:r>
            <a:r>
              <a:rPr lang="en-US" altLang="zh-CN" sz="2800" dirty="0" smtClean="0"/>
              <a:t>]&gt;A[j]</a:t>
            </a:r>
            <a:r>
              <a:rPr lang="zh-CN" altLang="en-US" sz="2800" dirty="0" smtClean="0"/>
              <a:t>时</a:t>
            </a:r>
            <a:r>
              <a:rPr lang="en-US" altLang="zh-CN" sz="2800" dirty="0" smtClean="0"/>
              <a:t>,(</a:t>
            </a:r>
            <a:r>
              <a:rPr lang="en-US" altLang="zh-CN" sz="2800" dirty="0" err="1" smtClean="0"/>
              <a:t>i,j</a:t>
            </a:r>
            <a:r>
              <a:rPr lang="en-US" altLang="zh-CN" sz="2800" dirty="0" smtClean="0"/>
              <a:t>)</a:t>
            </a:r>
            <a:r>
              <a:rPr lang="zh-CN" altLang="en-US" sz="2800" dirty="0" smtClean="0"/>
              <a:t>是一个逆序对，且</a:t>
            </a:r>
            <a:r>
              <a:rPr lang="en-US" altLang="zh-CN" sz="2800" dirty="0" smtClean="0"/>
              <a:t>A[L..m]</a:t>
            </a:r>
            <a:r>
              <a:rPr lang="zh-CN" altLang="en-US" sz="2800" dirty="0" smtClean="0"/>
              <a:t>是升序</a:t>
            </a:r>
            <a:r>
              <a:rPr lang="en-US" altLang="zh-CN" sz="2800" dirty="0" smtClean="0"/>
              <a:t>,</a:t>
            </a:r>
            <a:r>
              <a:rPr lang="zh-CN" altLang="en-US" sz="2800" dirty="0" smtClean="0"/>
              <a:t>所以</a:t>
            </a:r>
            <a:r>
              <a:rPr lang="en-US" altLang="zh-CN" sz="2800" dirty="0" smtClean="0"/>
              <a:t>(i+1,j),(i+2,j)…(</a:t>
            </a:r>
            <a:r>
              <a:rPr lang="en-US" altLang="zh-CN" sz="2800" dirty="0" err="1" smtClean="0"/>
              <a:t>m,j</a:t>
            </a:r>
            <a:r>
              <a:rPr lang="en-US" altLang="zh-CN" sz="2800" dirty="0" smtClean="0"/>
              <a:t>)</a:t>
            </a:r>
            <a:r>
              <a:rPr lang="zh-CN" altLang="en-US" sz="2800" dirty="0" smtClean="0"/>
              <a:t>也都是逆序对，答案</a:t>
            </a:r>
            <a:r>
              <a:rPr lang="en-US" altLang="zh-CN" sz="2800" dirty="0" err="1" smtClean="0"/>
              <a:t>ans</a:t>
            </a:r>
            <a:r>
              <a:rPr lang="zh-CN" altLang="en-US" sz="2800" dirty="0" smtClean="0"/>
              <a:t>可以直接增加</a:t>
            </a:r>
            <a:r>
              <a:rPr lang="en-US" altLang="zh-CN" sz="2800" dirty="0" smtClean="0"/>
              <a:t>m-i+1</a:t>
            </a:r>
            <a:r>
              <a:rPr lang="zh-CN" altLang="en-US" sz="2800" dirty="0" smtClean="0"/>
              <a:t>。</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800" dirty="0" smtClean="0"/>
              <a:t>如</a:t>
            </a:r>
            <a:r>
              <a:rPr lang="en-US" altLang="zh-CN" sz="2800" dirty="0" smtClean="0"/>
              <a:t>N=8</a:t>
            </a:r>
            <a:r>
              <a:rPr lang="zh-CN" altLang="en-US" sz="2800" dirty="0" smtClean="0"/>
              <a:t>，序列为</a:t>
            </a:r>
            <a:r>
              <a:rPr lang="en-US" altLang="zh-CN" sz="2800" dirty="0" smtClean="0"/>
              <a:t>[</a:t>
            </a:r>
            <a:r>
              <a:rPr lang="en-US" altLang="zh-CN" sz="2800" dirty="0" smtClean="0">
                <a:latin typeface="+mn-ea"/>
              </a:rPr>
              <a:t>6,1,5,3,2,4,8,7</a:t>
            </a:r>
            <a:r>
              <a:rPr lang="en-US" altLang="zh-CN" sz="2800" dirty="0" smtClean="0"/>
              <a:t>],</a:t>
            </a:r>
            <a:r>
              <a:rPr lang="zh-CN" altLang="en-US" sz="2800" dirty="0" smtClean="0"/>
              <a:t>分成</a:t>
            </a:r>
            <a:r>
              <a:rPr lang="en-US" altLang="zh-CN" sz="2800" dirty="0" smtClean="0"/>
              <a:t>[6,1,5,3],[2,4,8,7]</a:t>
            </a:r>
            <a:r>
              <a:rPr lang="zh-CN" altLang="en-US" sz="2800" dirty="0" smtClean="0"/>
              <a:t>左右两段</a:t>
            </a:r>
            <a:r>
              <a:rPr lang="en-US" altLang="zh-CN" sz="2800" dirty="0" smtClean="0"/>
              <a:t>, </a:t>
            </a:r>
            <a:r>
              <a:rPr lang="zh-CN" altLang="en-US" sz="2800" dirty="0" smtClean="0"/>
              <a:t>递归计算出</a:t>
            </a:r>
            <a:r>
              <a:rPr lang="en-US" altLang="zh-CN" sz="2800" dirty="0" err="1" smtClean="0"/>
              <a:t>L_ans</a:t>
            </a:r>
            <a:r>
              <a:rPr lang="en-US" altLang="zh-CN" sz="2800" dirty="0" smtClean="0"/>
              <a:t>=4</a:t>
            </a:r>
            <a:r>
              <a:rPr lang="zh-CN" altLang="en-US" sz="2800" dirty="0" smtClean="0"/>
              <a:t>，</a:t>
            </a:r>
            <a:r>
              <a:rPr lang="en-US" altLang="zh-CN" sz="2800" dirty="0" err="1" smtClean="0"/>
              <a:t>R_ans</a:t>
            </a:r>
            <a:r>
              <a:rPr lang="en-US" altLang="zh-CN" sz="2800" dirty="0" smtClean="0"/>
              <a:t>=1,</a:t>
            </a:r>
            <a:r>
              <a:rPr lang="zh-CN" altLang="en-US" sz="2800" dirty="0" smtClean="0"/>
              <a:t>两部分排好序分别为</a:t>
            </a:r>
            <a:r>
              <a:rPr lang="en-US" altLang="zh-CN" sz="2800" dirty="0" smtClean="0"/>
              <a:t>[1,3,5,6],[2,4,7,8],</a:t>
            </a:r>
            <a:r>
              <a:rPr lang="en-US" altLang="zh-CN" sz="2800" dirty="0" err="1" smtClean="0"/>
              <a:t>C_ans</a:t>
            </a:r>
            <a:r>
              <a:rPr lang="zh-CN" altLang="en-US" sz="2800" dirty="0" smtClean="0"/>
              <a:t>的计算如下：</a:t>
            </a:r>
            <a:endParaRPr lang="en-US" altLang="zh-CN" sz="2800" dirty="0" smtClean="0"/>
          </a:p>
          <a:p>
            <a:endParaRPr lang="zh-CN" altLang="en-US" sz="2800" dirty="0" smtClean="0"/>
          </a:p>
        </p:txBody>
      </p:sp>
      <p:grpSp>
        <p:nvGrpSpPr>
          <p:cNvPr id="4" name="组合 3"/>
          <p:cNvGrpSpPr/>
          <p:nvPr/>
        </p:nvGrpSpPr>
        <p:grpSpPr>
          <a:xfrm>
            <a:off x="1577934" y="3330932"/>
            <a:ext cx="5696028" cy="328617"/>
            <a:chOff x="1687473" y="3684591"/>
            <a:chExt cx="5696028" cy="328617"/>
          </a:xfrm>
        </p:grpSpPr>
        <p:sp>
          <p:nvSpPr>
            <p:cNvPr id="5" name="圆角矩形 4"/>
            <p:cNvSpPr/>
            <p:nvPr/>
          </p:nvSpPr>
          <p:spPr>
            <a:xfrm>
              <a:off x="1687473"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 name="圆角矩形 5"/>
            <p:cNvSpPr/>
            <p:nvPr/>
          </p:nvSpPr>
          <p:spPr>
            <a:xfrm>
              <a:off x="2308194"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7" name="圆角矩形 6"/>
            <p:cNvSpPr/>
            <p:nvPr/>
          </p:nvSpPr>
          <p:spPr>
            <a:xfrm>
              <a:off x="2928915"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8" name="圆角矩形 7"/>
            <p:cNvSpPr/>
            <p:nvPr/>
          </p:nvSpPr>
          <p:spPr>
            <a:xfrm>
              <a:off x="3549636" y="3684591"/>
              <a:ext cx="511182" cy="32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9" name="圆角矩形 8"/>
            <p:cNvSpPr/>
            <p:nvPr/>
          </p:nvSpPr>
          <p:spPr>
            <a:xfrm>
              <a:off x="5010156"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0" name="圆角矩形 9"/>
            <p:cNvSpPr/>
            <p:nvPr/>
          </p:nvSpPr>
          <p:spPr>
            <a:xfrm>
              <a:off x="5630877"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1" name="圆角矩形 10"/>
            <p:cNvSpPr/>
            <p:nvPr/>
          </p:nvSpPr>
          <p:spPr>
            <a:xfrm>
              <a:off x="6251598"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12" name="圆角矩形 11"/>
            <p:cNvSpPr/>
            <p:nvPr/>
          </p:nvSpPr>
          <p:spPr>
            <a:xfrm>
              <a:off x="6872319" y="3684591"/>
              <a:ext cx="511182" cy="32861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grpSp>
      <p:sp>
        <p:nvSpPr>
          <p:cNvPr id="13" name="上箭头 12"/>
          <p:cNvSpPr/>
          <p:nvPr/>
        </p:nvSpPr>
        <p:spPr>
          <a:xfrm>
            <a:off x="1760499" y="3696062"/>
            <a:ext cx="146052" cy="401643"/>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上箭头 13"/>
          <p:cNvSpPr/>
          <p:nvPr/>
        </p:nvSpPr>
        <p:spPr>
          <a:xfrm>
            <a:off x="5083182" y="3696062"/>
            <a:ext cx="146052" cy="401643"/>
          </a:xfrm>
          <a:prstGeom prst="up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1687473"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6" name="圆角矩形 15"/>
          <p:cNvSpPr/>
          <p:nvPr/>
        </p:nvSpPr>
        <p:spPr>
          <a:xfrm>
            <a:off x="2381220"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7" name="圆角矩形 16"/>
          <p:cNvSpPr/>
          <p:nvPr/>
        </p:nvSpPr>
        <p:spPr>
          <a:xfrm>
            <a:off x="3074967"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8" name="圆角矩形 17"/>
          <p:cNvSpPr/>
          <p:nvPr/>
        </p:nvSpPr>
        <p:spPr>
          <a:xfrm>
            <a:off x="3768714"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9" name="圆角矩形 18"/>
          <p:cNvSpPr/>
          <p:nvPr/>
        </p:nvSpPr>
        <p:spPr>
          <a:xfrm>
            <a:off x="4462461"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20" name="圆角矩形 19"/>
          <p:cNvSpPr/>
          <p:nvPr/>
        </p:nvSpPr>
        <p:spPr>
          <a:xfrm>
            <a:off x="5156208"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21" name="圆角矩形 20"/>
          <p:cNvSpPr/>
          <p:nvPr/>
        </p:nvSpPr>
        <p:spPr>
          <a:xfrm>
            <a:off x="5886468"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22" name="圆角矩形 21"/>
          <p:cNvSpPr/>
          <p:nvPr/>
        </p:nvSpPr>
        <p:spPr>
          <a:xfrm>
            <a:off x="6616728" y="4608887"/>
            <a:ext cx="584208" cy="32861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25" name="TextBox 24"/>
          <p:cNvSpPr txBox="1"/>
          <p:nvPr/>
        </p:nvSpPr>
        <p:spPr>
          <a:xfrm>
            <a:off x="3147994" y="5753794"/>
            <a:ext cx="1533546" cy="523220"/>
          </a:xfrm>
          <a:prstGeom prst="rect">
            <a:avLst/>
          </a:prstGeom>
          <a:noFill/>
          <a:ln>
            <a:noFill/>
          </a:ln>
        </p:spPr>
        <p:txBody>
          <a:bodyPr wrap="square" rtlCol="0">
            <a:spAutoFit/>
          </a:bodyPr>
          <a:lstStyle/>
          <a:p>
            <a:r>
              <a:rPr lang="en-US" altLang="zh-CN" sz="2800" dirty="0" err="1" smtClean="0">
                <a:solidFill>
                  <a:srgbClr val="FF0000"/>
                </a:solidFill>
              </a:rPr>
              <a:t>C_ans</a:t>
            </a:r>
            <a:r>
              <a:rPr lang="en-US" altLang="zh-CN" sz="2800" dirty="0" smtClean="0">
                <a:solidFill>
                  <a:srgbClr val="FF0000"/>
                </a:solidFill>
              </a:rPr>
              <a:t>=</a:t>
            </a:r>
            <a:endParaRPr lang="zh-CN" altLang="en-US" sz="2800" dirty="0">
              <a:solidFill>
                <a:srgbClr val="FF0000"/>
              </a:solidFill>
            </a:endParaRPr>
          </a:p>
        </p:txBody>
      </p:sp>
      <p:sp>
        <p:nvSpPr>
          <p:cNvPr id="26" name="TextBox 25"/>
          <p:cNvSpPr txBox="1"/>
          <p:nvPr/>
        </p:nvSpPr>
        <p:spPr>
          <a:xfrm>
            <a:off x="4206870" y="5740790"/>
            <a:ext cx="401643" cy="523220"/>
          </a:xfrm>
          <a:prstGeom prst="rect">
            <a:avLst/>
          </a:prstGeom>
          <a:noFill/>
        </p:spPr>
        <p:txBody>
          <a:bodyPr wrap="square" rtlCol="0">
            <a:spAutoFit/>
          </a:bodyPr>
          <a:lstStyle/>
          <a:p>
            <a:pPr algn="ctr"/>
            <a:r>
              <a:rPr lang="en-US" altLang="zh-CN" sz="2800" dirty="0" smtClean="0">
                <a:solidFill>
                  <a:srgbClr val="FF0000"/>
                </a:solidFill>
              </a:rPr>
              <a:t>0</a:t>
            </a:r>
            <a:endParaRPr lang="zh-CN" altLang="en-US" sz="2800" dirty="0">
              <a:solidFill>
                <a:srgbClr val="FF0000"/>
              </a:solidFill>
            </a:endParaRPr>
          </a:p>
        </p:txBody>
      </p:sp>
      <p:sp>
        <p:nvSpPr>
          <p:cNvPr id="27" name="TextBox 26"/>
          <p:cNvSpPr txBox="1"/>
          <p:nvPr/>
        </p:nvSpPr>
        <p:spPr>
          <a:xfrm>
            <a:off x="4462461" y="5740790"/>
            <a:ext cx="909223" cy="523220"/>
          </a:xfrm>
          <a:prstGeom prst="rect">
            <a:avLst/>
          </a:prstGeom>
          <a:noFill/>
        </p:spPr>
        <p:txBody>
          <a:bodyPr wrap="none" rtlCol="0">
            <a:spAutoFit/>
          </a:bodyPr>
          <a:lstStyle/>
          <a:p>
            <a:r>
              <a:rPr lang="en-US" altLang="zh-CN" sz="2800" dirty="0" smtClean="0">
                <a:solidFill>
                  <a:srgbClr val="FF0000"/>
                </a:solidFill>
              </a:rPr>
              <a:t>+3=3</a:t>
            </a:r>
            <a:endParaRPr lang="zh-CN" altLang="en-US" sz="2800" dirty="0">
              <a:solidFill>
                <a:srgbClr val="FF0000"/>
              </a:solidFill>
            </a:endParaRPr>
          </a:p>
        </p:txBody>
      </p:sp>
      <p:grpSp>
        <p:nvGrpSpPr>
          <p:cNvPr id="33" name="组合 32"/>
          <p:cNvGrpSpPr/>
          <p:nvPr/>
        </p:nvGrpSpPr>
        <p:grpSpPr>
          <a:xfrm>
            <a:off x="2344707" y="2562899"/>
            <a:ext cx="2957554" cy="732780"/>
            <a:chOff x="2344707" y="2405376"/>
            <a:chExt cx="2957554" cy="732780"/>
          </a:xfrm>
        </p:grpSpPr>
        <p:sp>
          <p:nvSpPr>
            <p:cNvPr id="30" name="上弧形箭头 29"/>
            <p:cNvSpPr/>
            <p:nvPr/>
          </p:nvSpPr>
          <p:spPr>
            <a:xfrm>
              <a:off x="2344707" y="2406636"/>
              <a:ext cx="2921040" cy="73152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上弧形箭头 30"/>
            <p:cNvSpPr/>
            <p:nvPr/>
          </p:nvSpPr>
          <p:spPr>
            <a:xfrm>
              <a:off x="2928915" y="2405376"/>
              <a:ext cx="2373345" cy="73152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上弧形箭头 31"/>
            <p:cNvSpPr/>
            <p:nvPr/>
          </p:nvSpPr>
          <p:spPr>
            <a:xfrm>
              <a:off x="3549637" y="2406636"/>
              <a:ext cx="1752624" cy="73152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6" name="组合 35"/>
          <p:cNvGrpSpPr/>
          <p:nvPr/>
        </p:nvGrpSpPr>
        <p:grpSpPr>
          <a:xfrm>
            <a:off x="3074967" y="3696062"/>
            <a:ext cx="2738475" cy="766773"/>
            <a:chOff x="3074967" y="3575052"/>
            <a:chExt cx="2738475" cy="365130"/>
          </a:xfrm>
        </p:grpSpPr>
        <p:sp>
          <p:nvSpPr>
            <p:cNvPr id="34" name="下弧形箭头 33"/>
            <p:cNvSpPr/>
            <p:nvPr/>
          </p:nvSpPr>
          <p:spPr>
            <a:xfrm>
              <a:off x="3074967" y="3575052"/>
              <a:ext cx="2738475" cy="36513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5" name="下弧形箭头 34"/>
            <p:cNvSpPr/>
            <p:nvPr/>
          </p:nvSpPr>
          <p:spPr>
            <a:xfrm>
              <a:off x="3659175" y="3575052"/>
              <a:ext cx="2154267" cy="292104"/>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37" name="TextBox 36"/>
          <p:cNvSpPr txBox="1"/>
          <p:nvPr/>
        </p:nvSpPr>
        <p:spPr>
          <a:xfrm>
            <a:off x="5192721" y="5728752"/>
            <a:ext cx="985851" cy="523220"/>
          </a:xfrm>
          <a:prstGeom prst="rect">
            <a:avLst/>
          </a:prstGeom>
          <a:noFill/>
        </p:spPr>
        <p:txBody>
          <a:bodyPr wrap="square" rtlCol="0">
            <a:spAutoFit/>
          </a:bodyPr>
          <a:lstStyle/>
          <a:p>
            <a:r>
              <a:rPr lang="en-US" altLang="zh-CN" sz="2800" dirty="0" smtClean="0">
                <a:solidFill>
                  <a:srgbClr val="FF0000"/>
                </a:solidFill>
              </a:rPr>
              <a:t>+2=5</a:t>
            </a:r>
            <a:endParaRPr lang="zh-CN" altLang="en-US" sz="2800" dirty="0">
              <a:solidFill>
                <a:srgbClr val="FF0000"/>
              </a:solidFill>
            </a:endParaRPr>
          </a:p>
        </p:txBody>
      </p:sp>
      <p:sp>
        <p:nvSpPr>
          <p:cNvPr id="40" name="灯片编号占位符 39"/>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
        <p:nvSpPr>
          <p:cNvPr id="41" name="页脚占位符 40"/>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63" presetClass="path" presetSubtype="0" accel="50000" decel="50000" fill="hold" grpId="1" nodeType="withEffect">
                                  <p:stCondLst>
                                    <p:cond delay="0"/>
                                  </p:stCondLst>
                                  <p:childTnLst>
                                    <p:animMotion origin="layout" path="M 2.77556E-17 4.07407E-6 L 0.07101 4.07407E-6 " pathEditMode="relative" rAng="0" ptsTypes="AA">
                                      <p:cBhvr>
                                        <p:cTn id="40" dur="500" fill="hold"/>
                                        <p:tgtEl>
                                          <p:spTgt spid="13"/>
                                        </p:tgtEl>
                                        <p:attrNameLst>
                                          <p:attrName>ppt_x</p:attrName>
                                          <p:attrName>ppt_y</p:attrName>
                                        </p:attrNameLst>
                                      </p:cBhvr>
                                      <p:rCtr x="35" y="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grpId="1" nodeType="clickEffect">
                                  <p:stCondLst>
                                    <p:cond delay="0"/>
                                  </p:stCondLst>
                                  <p:childTnLst>
                                    <p:animMotion origin="layout" path="M 1.94444E-6 4.07407E-6 L 0.06979 4.07407E-6 " pathEditMode="relative" rAng="0" ptsTypes="AA">
                                      <p:cBhvr>
                                        <p:cTn id="56" dur="500" fill="hold"/>
                                        <p:tgtEl>
                                          <p:spTgt spid="14"/>
                                        </p:tgtEl>
                                        <p:attrNameLst>
                                          <p:attrName>ppt_x</p:attrName>
                                          <p:attrName>ppt_y</p:attrName>
                                        </p:attrNameLst>
                                      </p:cBhvr>
                                      <p:rCtr x="35" y="0"/>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63" presetClass="path" presetSubtype="0" accel="50000" decel="50000" fill="hold" grpId="2" nodeType="withEffect">
                                  <p:stCondLst>
                                    <p:cond delay="0"/>
                                  </p:stCondLst>
                                  <p:childTnLst>
                                    <p:animMotion origin="layout" path="M 0.07101 4.07407E-6 L 0.13785 4.07407E-6 " pathEditMode="relative" rAng="0" ptsTypes="AA">
                                      <p:cBhvr>
                                        <p:cTn id="62" dur="500" fill="hold"/>
                                        <p:tgtEl>
                                          <p:spTgt spid="13"/>
                                        </p:tgtEl>
                                        <p:attrNameLst>
                                          <p:attrName>ppt_x</p:attrName>
                                          <p:attrName>ppt_y</p:attrName>
                                        </p:attrNameLst>
                                      </p:cBhvr>
                                      <p:rCtr x="33" y="0"/>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grpId="2" nodeType="clickEffect">
                                  <p:stCondLst>
                                    <p:cond delay="0"/>
                                  </p:stCondLst>
                                  <p:childTnLst>
                                    <p:animMotion origin="layout" path="M 0.06979 4.07407E-6 L 0.1368 4.07407E-6 " pathEditMode="relative" rAng="0" ptsTypes="AA">
                                      <p:cBhvr>
                                        <p:cTn id="78" dur="500" fill="hold"/>
                                        <p:tgtEl>
                                          <p:spTgt spid="14"/>
                                        </p:tgtEl>
                                        <p:attrNameLst>
                                          <p:attrName>ppt_x</p:attrName>
                                          <p:attrName>ppt_y</p:attrName>
                                        </p:attrNameLst>
                                      </p:cBhvr>
                                      <p:rCtr x="34" y="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par>
                                <p:cTn id="83" presetID="63" presetClass="path" presetSubtype="0" accel="50000" decel="50000" fill="hold" grpId="3" nodeType="withEffect">
                                  <p:stCondLst>
                                    <p:cond delay="0"/>
                                  </p:stCondLst>
                                  <p:childTnLst>
                                    <p:animMotion origin="layout" path="M 0.13785 4.07407E-6 L 0.20486 4.07407E-6 " pathEditMode="relative" rAng="0" ptsTypes="AA">
                                      <p:cBhvr>
                                        <p:cTn id="84" dur="500" fill="hold"/>
                                        <p:tgtEl>
                                          <p:spTgt spid="13"/>
                                        </p:tgtEl>
                                        <p:attrNameLst>
                                          <p:attrName>ppt_x</p:attrName>
                                          <p:attrName>ppt_y</p:attrName>
                                        </p:attrNameLst>
                                      </p:cBhvr>
                                      <p:rCtr x="34"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63" presetClass="path" presetSubtype="0" accel="50000" decel="50000" fill="hold" grpId="4" nodeType="withEffect">
                                  <p:stCondLst>
                                    <p:cond delay="0"/>
                                  </p:stCondLst>
                                  <p:childTnLst>
                                    <p:animMotion origin="layout" path="M 0.20486 4.07407E-6 L 0.2599 4.07407E-6 " pathEditMode="relative" rAng="0" ptsTypes="AA">
                                      <p:cBhvr>
                                        <p:cTn id="90" dur="500" fill="hold"/>
                                        <p:tgtEl>
                                          <p:spTgt spid="13"/>
                                        </p:tgtEl>
                                        <p:attrNameLst>
                                          <p:attrName>ppt_x</p:attrName>
                                          <p:attrName>ppt_y</p:attrName>
                                        </p:attrNameLst>
                                      </p:cBhvr>
                                      <p:rCtr x="27" y="0"/>
                                    </p:animMotion>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par>
                                <p:cTn id="95" presetID="63" presetClass="path" presetSubtype="0" accel="50000" decel="50000" fill="hold" grpId="3" nodeType="withEffect">
                                  <p:stCondLst>
                                    <p:cond delay="0"/>
                                  </p:stCondLst>
                                  <p:childTnLst>
                                    <p:animMotion origin="layout" path="M 0.1368 4.07407E-6 L 0.20764 4.07407E-6 " pathEditMode="relative" rAng="0" ptsTypes="AA">
                                      <p:cBhvr>
                                        <p:cTn id="96" dur="500" fill="hold"/>
                                        <p:tgtEl>
                                          <p:spTgt spid="14"/>
                                        </p:tgtEl>
                                        <p:attrNameLst>
                                          <p:attrName>ppt_x</p:attrName>
                                          <p:attrName>ppt_y</p:attrName>
                                        </p:attrNameLst>
                                      </p:cBhvr>
                                      <p:rCtr x="35" y="0"/>
                                    </p:animMotion>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63" presetClass="path" presetSubtype="0" accel="50000" decel="50000" fill="hold" grpId="4" nodeType="withEffect">
                                  <p:stCondLst>
                                    <p:cond delay="0"/>
                                  </p:stCondLst>
                                  <p:childTnLst>
                                    <p:animMotion origin="layout" path="M 0.20764 4.07407E-6 L 0.26666 4.07407E-6 " pathEditMode="relative" rAng="0" ptsTypes="AA">
                                      <p:cBhvr>
                                        <p:cTn id="102" dur="500" fill="hold"/>
                                        <p:tgtEl>
                                          <p:spTgt spid="14"/>
                                        </p:tgtEl>
                                        <p:attrNameLst>
                                          <p:attrName>ppt_x</p:attrName>
                                          <p:attrName>ppt_y</p:attrName>
                                        </p:attrNameLst>
                                      </p:cBhvr>
                                      <p:rCtr x="3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autoUpdateAnimBg="0"/>
      <p:bldP spid="13" grpId="0" animBg="1"/>
      <p:bldP spid="13" grpId="1" animBg="1"/>
      <p:bldP spid="13" grpId="2" animBg="1"/>
      <p:bldP spid="13" grpId="3" animBg="1"/>
      <p:bldP spid="13" grpId="4" animBg="1"/>
      <p:bldP spid="14" grpId="0" animBg="1"/>
      <p:bldP spid="14" grpId="1" animBg="1"/>
      <p:bldP spid="14" grpId="2" animBg="1"/>
      <p:bldP spid="14" grpId="3" animBg="1"/>
      <p:bldP spid="14" grpId="4" animBg="1"/>
      <p:bldP spid="15" grpId="0" animBg="1"/>
      <p:bldP spid="16" grpId="0" animBg="1"/>
      <p:bldP spid="17" grpId="0" animBg="1"/>
      <p:bldP spid="18" grpId="0" animBg="1"/>
      <p:bldP spid="19" grpId="0" animBg="1"/>
      <p:bldP spid="20" grpId="0" animBg="1"/>
      <p:bldP spid="21" grpId="0" animBg="1"/>
      <p:bldP spid="22" grpId="0" animBg="1"/>
      <p:bldP spid="25" grpId="0"/>
      <p:bldP spid="26" grpId="0"/>
      <p:bldP spid="27"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3—</a:t>
            </a:r>
            <a:r>
              <a:rPr lang="zh-CN" altLang="en-US" sz="3200" b="1" dirty="0" smtClean="0"/>
              <a:t>逆序对统计</a:t>
            </a:r>
            <a:r>
              <a:rPr lang="en-US" altLang="zh-CN" sz="3200" b="1" dirty="0" smtClean="0"/>
              <a:t>—</a:t>
            </a:r>
            <a:r>
              <a:rPr lang="zh-CN" altLang="en-US" sz="3200" b="1" dirty="0" smtClean="0"/>
              <a:t>代码</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fontScale="92500" lnSpcReduction="20000"/>
          </a:bodyPr>
          <a:lstStyle/>
          <a:p>
            <a:pPr>
              <a:lnSpc>
                <a:spcPct val="120000"/>
              </a:lnSpc>
            </a:pPr>
            <a:r>
              <a:rPr lang="zh-CN" altLang="en-US" sz="2800" dirty="0" smtClean="0"/>
              <a:t>可以直接套用归并排序的模板，在合并过程顺便统计逆序对数。对于合并程序稍作改变。</a:t>
            </a:r>
            <a:endParaRPr lang="en-US" altLang="zh-CN" sz="2800" dirty="0" smtClean="0"/>
          </a:p>
          <a:p>
            <a:r>
              <a:rPr lang="en-US" altLang="zh-CN" sz="2800" dirty="0" smtClean="0"/>
              <a:t>void merge(</a:t>
            </a:r>
            <a:r>
              <a:rPr lang="en-US" altLang="zh-CN" sz="2800" dirty="0" err="1" smtClean="0"/>
              <a:t>l,m,r</a:t>
            </a:r>
            <a:r>
              <a:rPr lang="en-US" altLang="zh-CN" sz="2800" dirty="0" smtClean="0"/>
              <a:t>)// </a:t>
            </a:r>
            <a:r>
              <a:rPr lang="zh-CN" altLang="en-US" sz="2800" dirty="0" smtClean="0"/>
              <a:t>合并操作</a:t>
            </a:r>
            <a:r>
              <a:rPr lang="en-US" altLang="zh-CN" sz="2800" dirty="0" smtClean="0"/>
              <a:t>,</a:t>
            </a:r>
            <a:r>
              <a:rPr lang="zh-CN" altLang="en-US" sz="2800" dirty="0" smtClean="0"/>
              <a:t>同时统计逆序对</a:t>
            </a:r>
            <a:endParaRPr lang="en-US" altLang="zh-CN" sz="2800" dirty="0" smtClean="0"/>
          </a:p>
          <a:p>
            <a:pPr>
              <a:buNone/>
            </a:pPr>
            <a:r>
              <a:rPr lang="en-US" altLang="zh-CN" sz="2800" dirty="0" smtClean="0"/>
              <a:t>     {</a:t>
            </a:r>
            <a:endParaRPr lang="zh-CN" altLang="en-US" sz="2800" dirty="0" smtClean="0"/>
          </a:p>
          <a:p>
            <a:pPr>
              <a:buNone/>
            </a:pPr>
            <a:r>
              <a:rPr lang="en-US" altLang="zh-CN" sz="2800" dirty="0" smtClean="0"/>
              <a:t>      </a:t>
            </a:r>
            <a:r>
              <a:rPr lang="en-US" altLang="zh-CN" sz="2800" dirty="0" err="1" smtClean="0"/>
              <a:t>int</a:t>
            </a:r>
            <a:r>
              <a:rPr lang="en-US" altLang="zh-CN" sz="2800" dirty="0" smtClean="0"/>
              <a:t> </a:t>
            </a:r>
            <a:r>
              <a:rPr lang="en-US" altLang="zh-CN" sz="2800" dirty="0" err="1" smtClean="0"/>
              <a:t>i</a:t>
            </a:r>
            <a:r>
              <a:rPr lang="en-US" altLang="zh-CN" sz="2800" dirty="0" smtClean="0"/>
              <a:t> = l, j = m+1, k = l;</a:t>
            </a:r>
          </a:p>
          <a:p>
            <a:pPr>
              <a:buNone/>
            </a:pPr>
            <a:r>
              <a:rPr lang="en-US" altLang="zh-CN" sz="2800" dirty="0" smtClean="0"/>
              <a:t>      for(; </a:t>
            </a:r>
            <a:r>
              <a:rPr lang="en-US" altLang="zh-CN" sz="2800" dirty="0" err="1" smtClean="0"/>
              <a:t>i</a:t>
            </a:r>
            <a:r>
              <a:rPr lang="en-US" altLang="zh-CN" sz="2800" dirty="0" smtClean="0"/>
              <a:t>&lt;=m &amp;&amp; j&lt;=r; )</a:t>
            </a:r>
          </a:p>
          <a:p>
            <a:pPr>
              <a:buNone/>
            </a:pPr>
            <a:r>
              <a:rPr lang="en-US" altLang="zh-CN" sz="2800" dirty="0" smtClean="0"/>
              <a:t>      if(a[</a:t>
            </a:r>
            <a:r>
              <a:rPr lang="en-US" altLang="zh-CN" sz="2800" dirty="0" err="1" smtClean="0"/>
              <a:t>i</a:t>
            </a:r>
            <a:r>
              <a:rPr lang="en-US" altLang="zh-CN" sz="2800" dirty="0" smtClean="0"/>
              <a:t>] &lt;= a[j]) b[k++] = a[</a:t>
            </a:r>
            <a:r>
              <a:rPr lang="en-US" altLang="zh-CN" sz="2800" dirty="0" err="1" smtClean="0"/>
              <a:t>i</a:t>
            </a:r>
            <a:r>
              <a:rPr lang="en-US" altLang="zh-CN" sz="2800" dirty="0" smtClean="0"/>
              <a:t>++]; // </a:t>
            </a:r>
            <a:r>
              <a:rPr lang="zh-CN" altLang="en-US" sz="2800" dirty="0" smtClean="0"/>
              <a:t>加入左边最小的</a:t>
            </a:r>
          </a:p>
          <a:p>
            <a:pPr>
              <a:buNone/>
            </a:pPr>
            <a:r>
              <a:rPr lang="en-US" altLang="zh-CN" sz="2800" dirty="0" smtClean="0"/>
              <a:t>      else </a:t>
            </a:r>
            <a:r>
              <a:rPr lang="en-US" altLang="zh-CN" sz="2800" dirty="0" err="1" smtClean="0"/>
              <a:t>ans</a:t>
            </a:r>
            <a:r>
              <a:rPr lang="en-US" altLang="zh-CN" sz="2800" dirty="0" smtClean="0"/>
              <a:t> += m-i+1,b[k++] = a[j++]; </a:t>
            </a:r>
          </a:p>
          <a:p>
            <a:pPr>
              <a:buNone/>
            </a:pPr>
            <a:r>
              <a:rPr lang="en-US" altLang="zh-CN" sz="2800" dirty="0" smtClean="0"/>
              <a:t>      // </a:t>
            </a:r>
            <a:r>
              <a:rPr lang="zh-CN" altLang="en-US" sz="2800" dirty="0" smtClean="0"/>
              <a:t>插入右半段的时候，逆序对数增加</a:t>
            </a:r>
          </a:p>
          <a:p>
            <a:pPr>
              <a:buNone/>
            </a:pPr>
            <a:r>
              <a:rPr lang="en-US" altLang="zh-CN" sz="2800" dirty="0" smtClean="0"/>
              <a:t>      for(; </a:t>
            </a:r>
            <a:r>
              <a:rPr lang="en-US" altLang="zh-CN" sz="2800" dirty="0" err="1" smtClean="0"/>
              <a:t>i</a:t>
            </a:r>
            <a:r>
              <a:rPr lang="en-US" altLang="zh-CN" sz="2800" dirty="0" smtClean="0"/>
              <a:t>&lt;=m; b[k++] = a[</a:t>
            </a:r>
            <a:r>
              <a:rPr lang="en-US" altLang="zh-CN" sz="2800" dirty="0" err="1" smtClean="0"/>
              <a:t>i</a:t>
            </a:r>
            <a:r>
              <a:rPr lang="en-US" altLang="zh-CN" sz="2800" dirty="0" smtClean="0"/>
              <a:t>++]); // </a:t>
            </a:r>
            <a:r>
              <a:rPr lang="zh-CN" altLang="en-US" sz="2800" dirty="0" smtClean="0"/>
              <a:t>加入剩余左半的数</a:t>
            </a:r>
          </a:p>
          <a:p>
            <a:pPr>
              <a:buNone/>
            </a:pPr>
            <a:r>
              <a:rPr lang="en-US" altLang="zh-CN" sz="2800" dirty="0" smtClean="0"/>
              <a:t>      for(; j&lt;=r; b[k++] = a[j++]); // </a:t>
            </a:r>
            <a:r>
              <a:rPr lang="zh-CN" altLang="en-US" sz="2800" dirty="0" smtClean="0"/>
              <a:t>加入剩余右半的数</a:t>
            </a:r>
          </a:p>
          <a:p>
            <a:pPr>
              <a:buNone/>
            </a:pPr>
            <a:r>
              <a:rPr lang="en-US" altLang="zh-CN" sz="2800" dirty="0" smtClean="0"/>
              <a:t>      for(</a:t>
            </a:r>
            <a:r>
              <a:rPr lang="en-US" altLang="zh-CN" sz="2800" dirty="0" err="1" smtClean="0"/>
              <a:t>i</a:t>
            </a:r>
            <a:r>
              <a:rPr lang="en-US" altLang="zh-CN" sz="2800" dirty="0" smtClean="0"/>
              <a:t>=l; </a:t>
            </a:r>
            <a:r>
              <a:rPr lang="en-US" altLang="zh-CN" sz="2800" dirty="0" err="1" smtClean="0"/>
              <a:t>i</a:t>
            </a:r>
            <a:r>
              <a:rPr lang="en-US" altLang="zh-CN" sz="2800" dirty="0" smtClean="0"/>
              <a:t>&lt;=r; </a:t>
            </a:r>
            <a:r>
              <a:rPr lang="en-US" altLang="zh-CN" sz="2800" dirty="0" err="1" smtClean="0"/>
              <a:t>i</a:t>
            </a:r>
            <a:r>
              <a:rPr lang="en-US" altLang="zh-CN" sz="2800" dirty="0" smtClean="0"/>
              <a:t>++) a[</a:t>
            </a:r>
            <a:r>
              <a:rPr lang="en-US" altLang="zh-CN" sz="2800" dirty="0" err="1" smtClean="0"/>
              <a:t>i</a:t>
            </a:r>
            <a:r>
              <a:rPr lang="en-US" altLang="zh-CN" sz="2800" dirty="0" smtClean="0"/>
              <a:t>] = b[</a:t>
            </a:r>
            <a:r>
              <a:rPr lang="en-US" altLang="zh-CN" sz="2800" dirty="0" err="1" smtClean="0"/>
              <a:t>i</a:t>
            </a:r>
            <a:r>
              <a:rPr lang="en-US" altLang="zh-CN" sz="2800" dirty="0" smtClean="0"/>
              <a:t>]; // </a:t>
            </a:r>
            <a:r>
              <a:rPr lang="zh-CN" altLang="en-US" sz="2800" dirty="0" smtClean="0"/>
              <a:t>从暂存数组中赋值</a:t>
            </a:r>
            <a:endParaRPr lang="en-US" altLang="zh-CN" sz="2800" dirty="0" smtClean="0"/>
          </a:p>
          <a:p>
            <a:pPr>
              <a:buNone/>
            </a:pPr>
            <a:r>
              <a:rPr lang="en-US" altLang="zh-CN" sz="2800" dirty="0" smtClean="0"/>
              <a:t>    }</a:t>
            </a:r>
            <a:endParaRPr lang="zh-CN" altLang="en-US" sz="2800" dirty="0" smtClean="0"/>
          </a:p>
          <a:p>
            <a:endParaRPr lang="en-US" altLang="zh-CN" sz="2800" dirty="0" smtClean="0"/>
          </a:p>
          <a:p>
            <a:endParaRPr lang="zh-CN" altLang="en-US"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843">
                                            <p:txEl>
                                              <p:pRg st="2" end="2"/>
                                            </p:txEl>
                                          </p:spTgt>
                                        </p:tgtEl>
                                        <p:attrNameLst>
                                          <p:attrName>style.visibility</p:attrName>
                                        </p:attrNameLst>
                                      </p:cBhvr>
                                      <p:to>
                                        <p:strVal val="visible"/>
                                      </p:to>
                                    </p:set>
                                    <p:anim calcmode="lin" valueType="num">
                                      <p:cBhvr additive="base">
                                        <p:cTn id="2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843">
                                            <p:txEl>
                                              <p:pRg st="3" end="3"/>
                                            </p:txEl>
                                          </p:spTgt>
                                        </p:tgtEl>
                                        <p:attrNameLst>
                                          <p:attrName>style.visibility</p:attrName>
                                        </p:attrNameLst>
                                      </p:cBhvr>
                                      <p:to>
                                        <p:strVal val="visible"/>
                                      </p:to>
                                    </p:set>
                                    <p:anim calcmode="lin" valueType="num">
                                      <p:cBhvr additive="base">
                                        <p:cTn id="2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843">
                                            <p:txEl>
                                              <p:pRg st="4" end="4"/>
                                            </p:txEl>
                                          </p:spTgt>
                                        </p:tgtEl>
                                        <p:attrNameLst>
                                          <p:attrName>style.visibility</p:attrName>
                                        </p:attrNameLst>
                                      </p:cBhvr>
                                      <p:to>
                                        <p:strVal val="visible"/>
                                      </p:to>
                                    </p:set>
                                    <p:anim calcmode="lin" valueType="num">
                                      <p:cBhvr additive="base">
                                        <p:cTn id="31"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5843">
                                            <p:txEl>
                                              <p:pRg st="5" end="5"/>
                                            </p:txEl>
                                          </p:spTgt>
                                        </p:tgtEl>
                                        <p:attrNameLst>
                                          <p:attrName>style.visibility</p:attrName>
                                        </p:attrNameLst>
                                      </p:cBhvr>
                                      <p:to>
                                        <p:strVal val="visible"/>
                                      </p:to>
                                    </p:set>
                                    <p:anim calcmode="lin" valueType="num">
                                      <p:cBhvr additive="base">
                                        <p:cTn id="35"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5843">
                                            <p:txEl>
                                              <p:pRg st="6" end="6"/>
                                            </p:txEl>
                                          </p:spTgt>
                                        </p:tgtEl>
                                        <p:attrNameLst>
                                          <p:attrName>style.visibility</p:attrName>
                                        </p:attrNameLst>
                                      </p:cBhvr>
                                      <p:to>
                                        <p:strVal val="visible"/>
                                      </p:to>
                                    </p:set>
                                    <p:anim calcmode="lin" valueType="num">
                                      <p:cBhvr additive="base">
                                        <p:cTn id="3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5843">
                                            <p:txEl>
                                              <p:pRg st="7" end="7"/>
                                            </p:txEl>
                                          </p:spTgt>
                                        </p:tgtEl>
                                        <p:attrNameLst>
                                          <p:attrName>style.visibility</p:attrName>
                                        </p:attrNameLst>
                                      </p:cBhvr>
                                      <p:to>
                                        <p:strVal val="visible"/>
                                      </p:to>
                                    </p:set>
                                    <p:anim calcmode="lin" valueType="num">
                                      <p:cBhvr additive="base">
                                        <p:cTn id="43"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5843">
                                            <p:txEl>
                                              <p:pRg st="8" end="8"/>
                                            </p:txEl>
                                          </p:spTgt>
                                        </p:tgtEl>
                                        <p:attrNameLst>
                                          <p:attrName>style.visibility</p:attrName>
                                        </p:attrNameLst>
                                      </p:cBhvr>
                                      <p:to>
                                        <p:strVal val="visible"/>
                                      </p:to>
                                    </p:set>
                                    <p:anim calcmode="lin" valueType="num">
                                      <p:cBhvr additive="base">
                                        <p:cTn id="47"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5843">
                                            <p:txEl>
                                              <p:pRg st="9" end="9"/>
                                            </p:txEl>
                                          </p:spTgt>
                                        </p:tgtEl>
                                        <p:attrNameLst>
                                          <p:attrName>style.visibility</p:attrName>
                                        </p:attrNameLst>
                                      </p:cBhvr>
                                      <p:to>
                                        <p:strVal val="visible"/>
                                      </p:to>
                                    </p:set>
                                    <p:anim calcmode="lin" valueType="num">
                                      <p:cBhvr additive="base">
                                        <p:cTn id="51"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5843">
                                            <p:txEl>
                                              <p:pRg st="10" end="10"/>
                                            </p:txEl>
                                          </p:spTgt>
                                        </p:tgtEl>
                                        <p:attrNameLst>
                                          <p:attrName>style.visibility</p:attrName>
                                        </p:attrNameLst>
                                      </p:cBhvr>
                                      <p:to>
                                        <p:strVal val="visible"/>
                                      </p:to>
                                    </p:set>
                                    <p:anim calcmode="lin" valueType="num">
                                      <p:cBhvr additive="base">
                                        <p:cTn id="55"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5843">
                                            <p:txEl>
                                              <p:pRg st="11" end="11"/>
                                            </p:txEl>
                                          </p:spTgt>
                                        </p:tgtEl>
                                        <p:attrNameLst>
                                          <p:attrName>style.visibility</p:attrName>
                                        </p:attrNameLst>
                                      </p:cBhvr>
                                      <p:to>
                                        <p:strVal val="visible"/>
                                      </p:to>
                                    </p:set>
                                    <p:anim calcmode="lin" valueType="num">
                                      <p:cBhvr additive="base">
                                        <p:cTn id="59"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58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800" dirty="0" smtClean="0"/>
              <a:t>给定平面上</a:t>
            </a:r>
            <a:r>
              <a:rPr lang="en-US" altLang="zh-CN" sz="2800" dirty="0" smtClean="0"/>
              <a:t>n(n&gt;=2)</a:t>
            </a:r>
            <a:r>
              <a:rPr lang="zh-CN" altLang="en-US" sz="2800" dirty="0" smtClean="0"/>
              <a:t>个点</a:t>
            </a:r>
            <a:r>
              <a:rPr lang="en-US" altLang="zh-CN" sz="2800" dirty="0" smtClean="0"/>
              <a:t>,</a:t>
            </a:r>
            <a:r>
              <a:rPr lang="zh-CN" altLang="en-US" sz="2800" dirty="0" smtClean="0"/>
              <a:t>计算最近点对的距离。距离指欧几里得距离。可能有点重合，在这种情况下，它们之间的距离为</a:t>
            </a:r>
            <a:r>
              <a:rPr lang="en-US" altLang="zh-CN" sz="2800" dirty="0" smtClean="0"/>
              <a:t>0</a:t>
            </a:r>
            <a:r>
              <a:rPr lang="zh-CN" altLang="en-US" sz="2800" dirty="0" smtClean="0"/>
              <a:t>。这一问题可以应用于交通控制等系统中，在空中或海洋交通控制系统中，需要发现两个距离最近的交通工具，以便检测出可能发生的相撞事故。</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800" dirty="0" smtClean="0"/>
              <a:t>方法一：暴力枚举</a:t>
            </a:r>
            <a:endParaRPr lang="en-US" altLang="zh-CN" sz="2800" dirty="0" smtClean="0"/>
          </a:p>
          <a:p>
            <a:r>
              <a:rPr lang="zh-CN" altLang="en-US" sz="2800" dirty="0" smtClean="0"/>
              <a:t>共</a:t>
            </a:r>
            <a:r>
              <a:rPr lang="en-US" altLang="zh-CN" sz="2800" dirty="0" smtClean="0"/>
              <a:t>C(n,2)=n*(n-1)/2</a:t>
            </a:r>
            <a:r>
              <a:rPr lang="zh-CN" altLang="en-US" sz="2800" dirty="0" smtClean="0"/>
              <a:t>个点对，时间复杂度为</a:t>
            </a:r>
            <a:r>
              <a:rPr lang="en-US" altLang="zh-CN" sz="2800" dirty="0" smtClean="0"/>
              <a:t>O(n^2)</a:t>
            </a:r>
            <a:r>
              <a:rPr lang="zh-CN" altLang="en-US" sz="2800" dirty="0" smtClean="0"/>
              <a:t>。</a:t>
            </a:r>
            <a:endParaRPr lang="en-US" altLang="zh-CN" sz="2800" dirty="0" smtClean="0"/>
          </a:p>
          <a:p>
            <a:endParaRPr lang="zh-CN" altLang="en-US"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lnSpcReduction="10000"/>
          </a:bodyPr>
          <a:lstStyle/>
          <a:p>
            <a:r>
              <a:rPr lang="zh-CN" altLang="en-US" sz="2800" dirty="0" smtClean="0"/>
              <a:t>方法二：考虑用分治</a:t>
            </a:r>
            <a:endParaRPr lang="en-US" altLang="zh-CN" sz="2800" dirty="0" smtClean="0"/>
          </a:p>
          <a:p>
            <a:r>
              <a:rPr lang="en-US" altLang="zh-CN" sz="2800" dirty="0" err="1" smtClean="0"/>
              <a:t>ans</a:t>
            </a:r>
            <a:r>
              <a:rPr lang="zh-CN" altLang="en-US" sz="2800" dirty="0" smtClean="0"/>
              <a:t>表示</a:t>
            </a:r>
            <a:r>
              <a:rPr lang="en-US" altLang="zh-CN" sz="2800" dirty="0" smtClean="0"/>
              <a:t>n</a:t>
            </a:r>
            <a:r>
              <a:rPr lang="zh-CN" altLang="en-US" sz="2800" dirty="0" smtClean="0"/>
              <a:t>个点的最近点对距离</a:t>
            </a:r>
            <a:r>
              <a:rPr lang="en-US" altLang="zh-CN" sz="2800" dirty="0" smtClean="0"/>
              <a:t>,</a:t>
            </a:r>
            <a:r>
              <a:rPr lang="zh-CN" altLang="en-US" sz="2800" dirty="0" smtClean="0"/>
              <a:t>先判重</a:t>
            </a:r>
            <a:r>
              <a:rPr lang="en-US" altLang="zh-CN" sz="2800" dirty="0" smtClean="0"/>
              <a:t>,</a:t>
            </a:r>
            <a:r>
              <a:rPr lang="zh-CN" altLang="en-US" sz="2800" dirty="0" smtClean="0"/>
              <a:t>如有点重合</a:t>
            </a:r>
            <a:r>
              <a:rPr lang="en-US" altLang="zh-CN" sz="2800" dirty="0" err="1" smtClean="0"/>
              <a:t>ans</a:t>
            </a:r>
            <a:r>
              <a:rPr lang="en-US" altLang="zh-CN" sz="2800" dirty="0" smtClean="0"/>
              <a:t>=0</a:t>
            </a:r>
            <a:r>
              <a:rPr lang="zh-CN" altLang="en-US" sz="2800" dirty="0" smtClean="0"/>
              <a:t>。</a:t>
            </a:r>
            <a:endParaRPr lang="en-US" altLang="zh-CN" sz="2800" dirty="0" smtClean="0"/>
          </a:p>
          <a:p>
            <a:r>
              <a:rPr lang="zh-CN" altLang="en-US" sz="2800" dirty="0" smtClean="0"/>
              <a:t>否则把</a:t>
            </a:r>
            <a:r>
              <a:rPr lang="en-US" altLang="zh-CN" sz="2800" dirty="0" smtClean="0"/>
              <a:t>n</a:t>
            </a:r>
            <a:r>
              <a:rPr lang="zh-CN" altLang="en-US" sz="2800" dirty="0" smtClean="0"/>
              <a:t>个点尽可能均分为左右两部分，</a:t>
            </a:r>
            <a:r>
              <a:rPr lang="en-US" altLang="zh-CN" sz="2800" dirty="0" err="1" smtClean="0"/>
              <a:t>ans</a:t>
            </a:r>
            <a:r>
              <a:rPr lang="zh-CN" altLang="en-US" sz="2800" dirty="0" smtClean="0"/>
              <a:t>的值只有以下</a:t>
            </a:r>
            <a:r>
              <a:rPr lang="en-US" altLang="zh-CN" sz="2800" dirty="0" smtClean="0"/>
              <a:t>3</a:t>
            </a:r>
            <a:r>
              <a:rPr lang="zh-CN" altLang="en-US" sz="2800" dirty="0" smtClean="0"/>
              <a:t>种情况：</a:t>
            </a:r>
            <a:endParaRPr lang="en-US" altLang="zh-CN" sz="2800" dirty="0" smtClean="0"/>
          </a:p>
          <a:p>
            <a:r>
              <a:rPr lang="zh-CN" altLang="en-US" sz="2800" dirty="0" smtClean="0"/>
              <a:t>①左边部分的最近点对距离</a:t>
            </a:r>
            <a:r>
              <a:rPr lang="en-US" altLang="zh-CN" sz="2800" dirty="0" smtClean="0"/>
              <a:t>d1</a:t>
            </a:r>
          </a:p>
          <a:p>
            <a:r>
              <a:rPr lang="zh-CN" altLang="en-US" sz="2800" dirty="0" smtClean="0"/>
              <a:t>②右边部分的最近点对距离</a:t>
            </a:r>
            <a:r>
              <a:rPr lang="en-US" altLang="zh-CN" sz="2800" dirty="0" smtClean="0"/>
              <a:t>d2</a:t>
            </a:r>
          </a:p>
          <a:p>
            <a:r>
              <a:rPr lang="zh-CN" altLang="en-US" sz="2800" dirty="0" smtClean="0"/>
              <a:t>③左半部分的点与右半部分点形成的最小距离</a:t>
            </a:r>
            <a:r>
              <a:rPr lang="en-US" altLang="zh-CN" sz="2800" dirty="0" smtClean="0"/>
              <a:t>d3</a:t>
            </a:r>
          </a:p>
          <a:p>
            <a:r>
              <a:rPr lang="en-US" altLang="zh-CN" sz="2800" dirty="0" err="1" smtClean="0"/>
              <a:t>ans</a:t>
            </a:r>
            <a:r>
              <a:rPr lang="en-US" altLang="zh-CN" sz="2800" dirty="0" smtClean="0"/>
              <a:t>=min(min(d1,d2),d3)</a:t>
            </a:r>
          </a:p>
          <a:p>
            <a:r>
              <a:rPr lang="zh-CN" altLang="en-US" sz="2800" dirty="0" smtClean="0"/>
              <a:t>左右两部分的最近点对问题是与原问题结构性质一样的子问题，可以递归求解出</a:t>
            </a:r>
            <a:r>
              <a:rPr lang="en-US" altLang="zh-CN" sz="2800" dirty="0" smtClean="0"/>
              <a:t>d1,d2</a:t>
            </a:r>
          </a:p>
          <a:p>
            <a:r>
              <a:rPr lang="zh-CN" altLang="en-US" sz="2800" dirty="0" smtClean="0"/>
              <a:t>第③部分</a:t>
            </a:r>
            <a:r>
              <a:rPr lang="en-US" altLang="zh-CN" sz="2800" dirty="0" smtClean="0"/>
              <a:t>d3</a:t>
            </a:r>
            <a:r>
              <a:rPr lang="zh-CN" altLang="en-US" sz="2800" dirty="0" smtClean="0"/>
              <a:t>的求解是问题的关键。</a:t>
            </a:r>
            <a:endParaRPr lang="en-US" altLang="zh-CN" sz="2800" dirty="0" smtClean="0"/>
          </a:p>
          <a:p>
            <a:endParaRPr lang="zh-CN" altLang="en-US"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6" end="6"/>
                                            </p:txEl>
                                          </p:spTgt>
                                        </p:tgtEl>
                                        <p:attrNameLst>
                                          <p:attrName>style.visibility</p:attrName>
                                        </p:attrNameLst>
                                      </p:cBhvr>
                                      <p:to>
                                        <p:strVal val="visible"/>
                                      </p:to>
                                    </p:set>
                                    <p:anim calcmode="lin" valueType="num">
                                      <p:cBhvr additive="base">
                                        <p:cTn id="4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7" end="7"/>
                                            </p:txEl>
                                          </p:spTgt>
                                        </p:tgtEl>
                                        <p:attrNameLst>
                                          <p:attrName>style.visibility</p:attrName>
                                        </p:attrNameLst>
                                      </p:cBhvr>
                                      <p:to>
                                        <p:strVal val="visible"/>
                                      </p:to>
                                    </p:set>
                                    <p:anim calcmode="lin" valueType="num">
                                      <p:cBhvr additive="base">
                                        <p:cTn id="5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5843">
                                            <p:txEl>
                                              <p:pRg st="8" end="8"/>
                                            </p:txEl>
                                          </p:spTgt>
                                        </p:tgtEl>
                                        <p:attrNameLst>
                                          <p:attrName>style.visibility</p:attrName>
                                        </p:attrNameLst>
                                      </p:cBhvr>
                                      <p:to>
                                        <p:strVal val="visible"/>
                                      </p:to>
                                    </p:set>
                                    <p:anim calcmode="lin" valueType="num">
                                      <p:cBhvr additive="base">
                                        <p:cTn id="61"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lnSpcReduction="10000"/>
          </a:bodyPr>
          <a:lstStyle/>
          <a:p>
            <a:r>
              <a:rPr lang="zh-CN" altLang="en-US" sz="2800" dirty="0" smtClean="0"/>
              <a:t>分治法的时间复杂度</a:t>
            </a:r>
            <a:r>
              <a:rPr lang="en-US" altLang="zh-CN" sz="2800" dirty="0" smtClean="0"/>
              <a:t>T(n)=2*T(n/2)+D(n)</a:t>
            </a:r>
            <a:r>
              <a:rPr lang="zh-CN" altLang="en-US" sz="2800" dirty="0" smtClean="0"/>
              <a:t>，其中</a:t>
            </a:r>
            <a:r>
              <a:rPr lang="en-US" altLang="zh-CN" sz="2800" dirty="0" smtClean="0"/>
              <a:t>D(n)</a:t>
            </a:r>
            <a:r>
              <a:rPr lang="zh-CN" altLang="en-US" sz="2800" dirty="0" smtClean="0"/>
              <a:t>表示计算</a:t>
            </a:r>
            <a:r>
              <a:rPr lang="en-US" altLang="zh-CN" sz="2800" dirty="0" smtClean="0"/>
              <a:t>d3</a:t>
            </a:r>
            <a:r>
              <a:rPr lang="zh-CN" altLang="en-US" sz="2800" dirty="0" smtClean="0"/>
              <a:t>的时间复杂度。</a:t>
            </a:r>
            <a:endParaRPr lang="en-US" altLang="zh-CN" sz="2800" dirty="0" smtClean="0"/>
          </a:p>
          <a:p>
            <a:r>
              <a:rPr lang="zh-CN" altLang="en-US" sz="2800" dirty="0" smtClean="0"/>
              <a:t>如果</a:t>
            </a:r>
            <a:r>
              <a:rPr lang="en-US" altLang="zh-CN" sz="2800" dirty="0" smtClean="0"/>
              <a:t>d3</a:t>
            </a:r>
            <a:r>
              <a:rPr lang="zh-CN" altLang="en-US" sz="2800" dirty="0" smtClean="0"/>
              <a:t>的计算采用普通枚举法</a:t>
            </a:r>
            <a:r>
              <a:rPr lang="en-US" altLang="zh-CN" sz="2800" dirty="0" smtClean="0"/>
              <a:t>,</a:t>
            </a:r>
            <a:r>
              <a:rPr lang="zh-CN" altLang="en-US" sz="2800" dirty="0" smtClean="0"/>
              <a:t>两两枚举左右两部分的点对</a:t>
            </a:r>
            <a:r>
              <a:rPr lang="en-US" altLang="zh-CN" sz="2800" dirty="0" smtClean="0"/>
              <a:t>,</a:t>
            </a:r>
            <a:r>
              <a:rPr lang="zh-CN" altLang="en-US" sz="2800" dirty="0" smtClean="0"/>
              <a:t>则</a:t>
            </a:r>
            <a:r>
              <a:rPr lang="en-US" altLang="zh-CN" sz="2800" dirty="0" smtClean="0"/>
              <a:t>D(n)=n*n/4</a:t>
            </a:r>
          </a:p>
          <a:p>
            <a:r>
              <a:rPr lang="zh-CN" altLang="en-US" sz="2800" dirty="0" smtClean="0"/>
              <a:t>设</a:t>
            </a:r>
            <a:r>
              <a:rPr lang="en-US" altLang="zh-CN" sz="2800" dirty="0" smtClean="0"/>
              <a:t>n=2^k</a:t>
            </a:r>
          </a:p>
          <a:p>
            <a:r>
              <a:rPr lang="en-US" altLang="zh-CN" sz="2800" dirty="0" smtClean="0"/>
              <a:t>T(n)=2*T(n/2)+n*n/4</a:t>
            </a:r>
          </a:p>
          <a:p>
            <a:r>
              <a:rPr lang="en-US" altLang="zh-CN" sz="2800" dirty="0" smtClean="0"/>
              <a:t>=2*(2*T(n/4)+n*n/16)+n*n/4</a:t>
            </a:r>
          </a:p>
          <a:p>
            <a:r>
              <a:rPr lang="en-US" altLang="zh-CN" sz="2800" dirty="0" smtClean="0"/>
              <a:t>=4*T(n/4)+n*n/8+n*n/4</a:t>
            </a:r>
          </a:p>
          <a:p>
            <a:r>
              <a:rPr lang="en-US" altLang="zh-CN" sz="2800" dirty="0" smtClean="0"/>
              <a:t>=8*T(n/8)+n*n/16+n*n/8+n*n/4</a:t>
            </a:r>
          </a:p>
          <a:p>
            <a:r>
              <a:rPr lang="en-US" altLang="zh-CN" sz="2800" dirty="0" smtClean="0"/>
              <a:t>=…=2^k*T(1)+n^2/4+n^2/8+…+n^2/(2^(k+1))</a:t>
            </a:r>
          </a:p>
          <a:p>
            <a:r>
              <a:rPr lang="en-US" altLang="zh-CN" sz="2800" dirty="0" smtClean="0"/>
              <a:t>=(n^2+n)/2=O(n^2)</a:t>
            </a:r>
          </a:p>
          <a:p>
            <a:r>
              <a:rPr lang="zh-CN" altLang="en-US" sz="2800" dirty="0" smtClean="0"/>
              <a:t>并没有比暴力枚举快多少。</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6" end="6"/>
                                            </p:txEl>
                                          </p:spTgt>
                                        </p:tgtEl>
                                        <p:attrNameLst>
                                          <p:attrName>style.visibility</p:attrName>
                                        </p:attrNameLst>
                                      </p:cBhvr>
                                      <p:to>
                                        <p:strVal val="visible"/>
                                      </p:to>
                                    </p:set>
                                    <p:anim calcmode="lin" valueType="num">
                                      <p:cBhvr additive="base">
                                        <p:cTn id="4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7" end="7"/>
                                            </p:txEl>
                                          </p:spTgt>
                                        </p:tgtEl>
                                        <p:attrNameLst>
                                          <p:attrName>style.visibility</p:attrName>
                                        </p:attrNameLst>
                                      </p:cBhvr>
                                      <p:to>
                                        <p:strVal val="visible"/>
                                      </p:to>
                                    </p:set>
                                    <p:anim calcmode="lin" valueType="num">
                                      <p:cBhvr additive="base">
                                        <p:cTn id="5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5843">
                                            <p:txEl>
                                              <p:pRg st="8" end="8"/>
                                            </p:txEl>
                                          </p:spTgt>
                                        </p:tgtEl>
                                        <p:attrNameLst>
                                          <p:attrName>style.visibility</p:attrName>
                                        </p:attrNameLst>
                                      </p:cBhvr>
                                      <p:to>
                                        <p:strVal val="visible"/>
                                      </p:to>
                                    </p:set>
                                    <p:anim calcmode="lin" valueType="num">
                                      <p:cBhvr additive="base">
                                        <p:cTn id="61"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5843">
                                            <p:txEl>
                                              <p:pRg st="9" end="9"/>
                                            </p:txEl>
                                          </p:spTgt>
                                        </p:tgtEl>
                                        <p:attrNameLst>
                                          <p:attrName>style.visibility</p:attrName>
                                        </p:attrNameLst>
                                      </p:cBhvr>
                                      <p:to>
                                        <p:strVal val="visible"/>
                                      </p:to>
                                    </p:set>
                                    <p:anim calcmode="lin" valueType="num">
                                      <p:cBhvr additive="base">
                                        <p:cTn id="67"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400" dirty="0" smtClean="0"/>
              <a:t>如果</a:t>
            </a:r>
            <a:r>
              <a:rPr lang="en-US" altLang="zh-CN" sz="2400" dirty="0" smtClean="0"/>
              <a:t>D(n)=c</a:t>
            </a:r>
            <a:r>
              <a:rPr lang="zh-CN" altLang="en-US" sz="2400" dirty="0" smtClean="0"/>
              <a:t>*</a:t>
            </a:r>
            <a:r>
              <a:rPr lang="en-US" altLang="zh-CN" sz="2400" dirty="0" smtClean="0"/>
              <a:t>n</a:t>
            </a:r>
            <a:r>
              <a:rPr lang="zh-CN" altLang="en-US" sz="2400" dirty="0" smtClean="0"/>
              <a:t>，则</a:t>
            </a:r>
            <a:r>
              <a:rPr lang="en-US" altLang="zh-CN" sz="2400" dirty="0" smtClean="0"/>
              <a:t>T(n)=2*T(n/2)+c*n=O(</a:t>
            </a:r>
            <a:r>
              <a:rPr lang="en-US" altLang="zh-CN" sz="2400" dirty="0" err="1" smtClean="0"/>
              <a:t>nlogn</a:t>
            </a:r>
            <a:r>
              <a:rPr lang="en-US" altLang="zh-CN" sz="2400" dirty="0" smtClean="0"/>
              <a:t>)</a:t>
            </a:r>
          </a:p>
          <a:p>
            <a:r>
              <a:rPr lang="en-US" altLang="zh-CN" sz="2400" dirty="0" smtClean="0"/>
              <a:t>D(n)=c*n,</a:t>
            </a:r>
            <a:r>
              <a:rPr lang="zh-CN" altLang="en-US" sz="2400" dirty="0" smtClean="0"/>
              <a:t>说明计算</a:t>
            </a:r>
            <a:r>
              <a:rPr lang="en-US" altLang="zh-CN" sz="2400" dirty="0" smtClean="0"/>
              <a:t>d1,d2,d3</a:t>
            </a:r>
            <a:r>
              <a:rPr lang="zh-CN" altLang="en-US" sz="2400" dirty="0" smtClean="0"/>
              <a:t>时不能采用排序。做法如下：</a:t>
            </a:r>
            <a:endParaRPr lang="en-US" altLang="zh-CN" sz="2400" dirty="0" smtClean="0"/>
          </a:p>
          <a:p>
            <a:r>
              <a:rPr lang="en-US" altLang="zh-CN" sz="2400" dirty="0" smtClean="0"/>
              <a:t>1.</a:t>
            </a:r>
            <a:r>
              <a:rPr lang="zh-CN" altLang="en-US" sz="2400" b="1" dirty="0" smtClean="0"/>
              <a:t>前期准备</a:t>
            </a:r>
            <a:r>
              <a:rPr lang="zh-CN" altLang="en-US" sz="2400" dirty="0" smtClean="0"/>
              <a:t>：一开始，把输入的</a:t>
            </a:r>
            <a:r>
              <a:rPr lang="en-US" altLang="zh-CN" sz="2400" dirty="0" smtClean="0"/>
              <a:t>n</a:t>
            </a:r>
            <a:r>
              <a:rPr lang="zh-CN" altLang="en-US" sz="2400" dirty="0" smtClean="0"/>
              <a:t>个点复制到</a:t>
            </a:r>
            <a:r>
              <a:rPr lang="en-US" altLang="zh-CN" sz="2400" dirty="0" smtClean="0"/>
              <a:t>A</a:t>
            </a:r>
            <a:r>
              <a:rPr lang="zh-CN" altLang="en-US" sz="2400" dirty="0" smtClean="0"/>
              <a:t>和</a:t>
            </a:r>
            <a:r>
              <a:rPr lang="en-US" altLang="zh-CN" sz="2400" dirty="0" smtClean="0"/>
              <a:t>B</a:t>
            </a:r>
            <a:r>
              <a:rPr lang="zh-CN" altLang="en-US" sz="2400" dirty="0" smtClean="0"/>
              <a:t>数组中，对</a:t>
            </a:r>
            <a:r>
              <a:rPr lang="en-US" altLang="zh-CN" sz="2400" dirty="0" smtClean="0"/>
              <a:t>A</a:t>
            </a:r>
            <a:r>
              <a:rPr lang="zh-CN" altLang="en-US" sz="2400" dirty="0" smtClean="0"/>
              <a:t>数组按</a:t>
            </a:r>
            <a:r>
              <a:rPr lang="en-US" altLang="zh-CN" sz="2400" dirty="0" smtClean="0"/>
              <a:t>x</a:t>
            </a:r>
            <a:r>
              <a:rPr lang="zh-CN" altLang="en-US" sz="2400" dirty="0" smtClean="0"/>
              <a:t>坐标单调递增的顺序排序，对</a:t>
            </a:r>
            <a:r>
              <a:rPr lang="en-US" altLang="zh-CN" sz="2400" dirty="0" smtClean="0"/>
              <a:t>B</a:t>
            </a:r>
            <a:r>
              <a:rPr lang="zh-CN" altLang="en-US" sz="2400" dirty="0" smtClean="0"/>
              <a:t>数组按</a:t>
            </a:r>
            <a:r>
              <a:rPr lang="en-US" altLang="zh-CN" sz="2400" dirty="0" smtClean="0"/>
              <a:t>y</a:t>
            </a:r>
            <a:r>
              <a:rPr lang="zh-CN" altLang="en-US" sz="2400" dirty="0" smtClean="0"/>
              <a:t>坐标单调递增的顺序排序，并建立映射</a:t>
            </a:r>
            <a:r>
              <a:rPr lang="en-US" altLang="zh-CN" sz="2400" dirty="0" smtClean="0"/>
              <a:t>Index[],Index[</a:t>
            </a:r>
            <a:r>
              <a:rPr lang="en-US" altLang="zh-CN" sz="2400" dirty="0" err="1" smtClean="0"/>
              <a:t>i</a:t>
            </a:r>
            <a:r>
              <a:rPr lang="en-US" altLang="zh-CN" sz="2400" dirty="0" smtClean="0"/>
              <a:t>]</a:t>
            </a:r>
            <a:r>
              <a:rPr lang="zh-CN" altLang="en-US" sz="2400" dirty="0" smtClean="0"/>
              <a:t>表示</a:t>
            </a:r>
            <a:r>
              <a:rPr lang="en-US" altLang="zh-CN" sz="2400" dirty="0" smtClean="0"/>
              <a:t>B</a:t>
            </a:r>
            <a:r>
              <a:rPr lang="zh-CN" altLang="en-US" sz="2400" dirty="0" smtClean="0"/>
              <a:t>数组第</a:t>
            </a:r>
            <a:r>
              <a:rPr lang="en-US" altLang="zh-CN" sz="2400" dirty="0" err="1" smtClean="0"/>
              <a:t>i</a:t>
            </a:r>
            <a:r>
              <a:rPr lang="zh-CN" altLang="en-US" sz="2400" dirty="0" smtClean="0"/>
              <a:t>个点在</a:t>
            </a:r>
            <a:r>
              <a:rPr lang="en-US" altLang="zh-CN" sz="2400" dirty="0" smtClean="0"/>
              <a:t>A</a:t>
            </a:r>
            <a:r>
              <a:rPr lang="zh-CN" altLang="en-US" sz="2400" dirty="0" smtClean="0"/>
              <a:t>数组的第</a:t>
            </a:r>
            <a:r>
              <a:rPr lang="en-US" altLang="zh-CN" sz="2400" dirty="0" smtClean="0"/>
              <a:t>Index[</a:t>
            </a:r>
            <a:r>
              <a:rPr lang="en-US" altLang="zh-CN" sz="2400" dirty="0" err="1" smtClean="0"/>
              <a:t>i</a:t>
            </a:r>
            <a:r>
              <a:rPr lang="en-US" altLang="zh-CN" sz="2400" dirty="0" smtClean="0"/>
              <a:t>]</a:t>
            </a:r>
            <a:r>
              <a:rPr lang="zh-CN" altLang="en-US" sz="2400" dirty="0" smtClean="0"/>
              <a:t>位置</a:t>
            </a:r>
            <a:r>
              <a:rPr lang="en-US" altLang="zh-CN" sz="2400" dirty="0" smtClean="0"/>
              <a:t>,</a:t>
            </a:r>
            <a:r>
              <a:rPr lang="zh-CN" altLang="en-US" sz="2400" dirty="0" smtClean="0"/>
              <a:t>即</a:t>
            </a:r>
            <a:r>
              <a:rPr lang="en-US" altLang="zh-CN" sz="2400" dirty="0" smtClean="0"/>
              <a:t>B[</a:t>
            </a:r>
            <a:r>
              <a:rPr lang="en-US" altLang="zh-CN" sz="2400" dirty="0" err="1" smtClean="0"/>
              <a:t>i</a:t>
            </a:r>
            <a:r>
              <a:rPr lang="en-US" altLang="zh-CN" sz="2400" dirty="0" smtClean="0"/>
              <a:t>]</a:t>
            </a:r>
            <a:r>
              <a:rPr lang="zh-CN" altLang="en-US" sz="2400" dirty="0" smtClean="0"/>
              <a:t>与</a:t>
            </a:r>
            <a:r>
              <a:rPr lang="en-US" altLang="zh-CN" sz="2400" dirty="0" smtClean="0"/>
              <a:t>A[Index[</a:t>
            </a:r>
            <a:r>
              <a:rPr lang="en-US" altLang="zh-CN" sz="2400" dirty="0" err="1" smtClean="0"/>
              <a:t>i</a:t>
            </a:r>
            <a:r>
              <a:rPr lang="en-US" altLang="zh-CN" sz="2400" dirty="0" smtClean="0"/>
              <a:t>]]</a:t>
            </a:r>
            <a:r>
              <a:rPr lang="zh-CN" altLang="en-US" sz="2400" dirty="0" smtClean="0"/>
              <a:t>是同一个点。接下来进行判重，如有点重合，则返回答案为</a:t>
            </a:r>
            <a:r>
              <a:rPr lang="en-US" altLang="zh-CN" sz="2400" dirty="0" smtClean="0"/>
              <a:t>0</a:t>
            </a:r>
            <a:r>
              <a:rPr lang="zh-CN" altLang="en-US" sz="2400" dirty="0" smtClean="0"/>
              <a:t>。否则进入第二步开始递归</a:t>
            </a:r>
            <a:endParaRPr lang="en-US" altLang="zh-CN" sz="2400" dirty="0" smtClean="0"/>
          </a:p>
          <a:p>
            <a:r>
              <a:rPr lang="en-US" altLang="zh-CN" sz="2400" dirty="0" smtClean="0"/>
              <a:t>2.</a:t>
            </a:r>
            <a:r>
              <a:rPr lang="zh-CN" altLang="en-US" sz="2400" dirty="0" smtClean="0"/>
              <a:t>算法的每一次递归调用的输入都是点集对应的数组</a:t>
            </a:r>
            <a:r>
              <a:rPr lang="en-US" altLang="zh-CN" sz="2400" dirty="0" smtClean="0"/>
              <a:t>A</a:t>
            </a:r>
            <a:r>
              <a:rPr lang="zh-CN" altLang="en-US" sz="2400" dirty="0" smtClean="0"/>
              <a:t>和</a:t>
            </a:r>
            <a:r>
              <a:rPr lang="en-US" altLang="zh-CN" sz="2400" dirty="0" smtClean="0"/>
              <a:t>B,</a:t>
            </a:r>
            <a:r>
              <a:rPr lang="zh-CN" altLang="en-US" sz="2400" dirty="0" smtClean="0"/>
              <a:t>如果点数</a:t>
            </a:r>
            <a:r>
              <a:rPr lang="en-US" altLang="zh-CN" sz="2400" dirty="0" smtClean="0"/>
              <a:t>n&lt;=3,</a:t>
            </a:r>
            <a:r>
              <a:rPr lang="zh-CN" altLang="en-US" sz="2400" dirty="0" smtClean="0"/>
              <a:t>则直接暴力枚举。如</a:t>
            </a:r>
            <a:r>
              <a:rPr lang="en-US" altLang="zh-CN" sz="2400" dirty="0" smtClean="0"/>
              <a:t>n&gt;3</a:t>
            </a:r>
            <a:r>
              <a:rPr lang="zh-CN" altLang="en-US" sz="2400" dirty="0" smtClean="0"/>
              <a:t>则：</a:t>
            </a:r>
            <a:endParaRPr lang="en-US" altLang="zh-CN" sz="2800" dirty="0" smtClean="0"/>
          </a:p>
          <a:p>
            <a:endParaRPr lang="en-US" altLang="zh-CN"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400" dirty="0" smtClean="0"/>
              <a:t>①</a:t>
            </a:r>
            <a:r>
              <a:rPr lang="zh-CN" altLang="en-US" sz="2400" b="1" dirty="0" smtClean="0"/>
              <a:t>划分问题</a:t>
            </a:r>
            <a:r>
              <a:rPr lang="en-US" altLang="zh-CN" sz="2400" dirty="0" smtClean="0"/>
              <a:t>:</a:t>
            </a:r>
            <a:r>
              <a:rPr lang="zh-CN" altLang="en-US" sz="2400" dirty="0" smtClean="0"/>
              <a:t>直接用数组</a:t>
            </a:r>
            <a:r>
              <a:rPr lang="en-US" altLang="zh-CN" sz="2400" dirty="0" smtClean="0"/>
              <a:t>A</a:t>
            </a:r>
            <a:r>
              <a:rPr lang="zh-CN" altLang="en-US" sz="2400" dirty="0" smtClean="0"/>
              <a:t>的中间位置</a:t>
            </a:r>
            <a:r>
              <a:rPr lang="en-US" altLang="zh-CN" sz="2400" dirty="0" smtClean="0"/>
              <a:t>m</a:t>
            </a:r>
            <a:r>
              <a:rPr lang="zh-CN" altLang="en-US" sz="2400" dirty="0" smtClean="0"/>
              <a:t>作为分界点，</a:t>
            </a:r>
            <a:r>
              <a:rPr lang="en-US" altLang="zh-CN" sz="2400" dirty="0" smtClean="0"/>
              <a:t>A</a:t>
            </a:r>
            <a:r>
              <a:rPr lang="zh-CN" altLang="en-US" sz="2400" dirty="0" smtClean="0"/>
              <a:t>数组中</a:t>
            </a:r>
            <a:r>
              <a:rPr lang="en-US" altLang="zh-CN" sz="2400" dirty="0" smtClean="0"/>
              <a:t>m</a:t>
            </a:r>
            <a:r>
              <a:rPr lang="zh-CN" altLang="en-US" sz="2400" dirty="0" smtClean="0"/>
              <a:t>左侧</a:t>
            </a:r>
            <a:r>
              <a:rPr lang="en-US" altLang="zh-CN" sz="2400" dirty="0" smtClean="0"/>
              <a:t>(</a:t>
            </a:r>
            <a:r>
              <a:rPr lang="zh-CN" altLang="en-US" sz="2400" dirty="0" smtClean="0"/>
              <a:t>含</a:t>
            </a:r>
            <a:r>
              <a:rPr lang="en-US" altLang="zh-CN" sz="2400" dirty="0" smtClean="0"/>
              <a:t>m)</a:t>
            </a:r>
            <a:r>
              <a:rPr lang="zh-CN" altLang="en-US" sz="2400" dirty="0" smtClean="0"/>
              <a:t>的点为左半部分的点，</a:t>
            </a:r>
            <a:r>
              <a:rPr lang="en-US" altLang="zh-CN" sz="2400" dirty="0" smtClean="0"/>
              <a:t>m</a:t>
            </a:r>
            <a:r>
              <a:rPr lang="zh-CN" altLang="en-US" sz="2400" dirty="0" smtClean="0"/>
              <a:t>右侧的点为右半部分的点，数组</a:t>
            </a:r>
            <a:r>
              <a:rPr lang="en-US" altLang="zh-CN" sz="2400" dirty="0" smtClean="0"/>
              <a:t>A</a:t>
            </a:r>
            <a:r>
              <a:rPr lang="zh-CN" altLang="en-US" sz="2400" dirty="0" smtClean="0"/>
              <a:t>很容易就被划分为</a:t>
            </a:r>
            <a:r>
              <a:rPr lang="en-US" altLang="zh-CN" sz="2400" dirty="0" smtClean="0"/>
              <a:t>A</a:t>
            </a:r>
            <a:r>
              <a:rPr lang="en-US" altLang="zh-CN" sz="2400" baseline="-25000" dirty="0" smtClean="0"/>
              <a:t>L</a:t>
            </a:r>
            <a:r>
              <a:rPr lang="zh-CN" altLang="en-US" sz="2400" dirty="0" smtClean="0"/>
              <a:t>和</a:t>
            </a:r>
            <a:r>
              <a:rPr lang="en-US" altLang="zh-CN" sz="2400" dirty="0" smtClean="0"/>
              <a:t>A</a:t>
            </a:r>
            <a:r>
              <a:rPr lang="en-US" altLang="zh-CN" sz="2400" baseline="-25000" dirty="0" smtClean="0"/>
              <a:t>R</a:t>
            </a:r>
            <a:r>
              <a:rPr lang="zh-CN" altLang="en-US" sz="2400" dirty="0" smtClean="0"/>
              <a:t> ，从左到右扫描</a:t>
            </a:r>
            <a:r>
              <a:rPr lang="en-US" altLang="zh-CN" sz="2400" dirty="0" smtClean="0"/>
              <a:t>B</a:t>
            </a:r>
            <a:r>
              <a:rPr lang="zh-CN" altLang="en-US" sz="2400" dirty="0" smtClean="0"/>
              <a:t>中的点</a:t>
            </a:r>
            <a:r>
              <a:rPr lang="en-US" altLang="zh-CN" sz="2400" dirty="0" smtClean="0"/>
              <a:t>,</a:t>
            </a:r>
            <a:r>
              <a:rPr lang="zh-CN" altLang="en-US" sz="2400" dirty="0" smtClean="0"/>
              <a:t>判断</a:t>
            </a:r>
            <a:r>
              <a:rPr lang="en-US" altLang="zh-CN" sz="2400" dirty="0" smtClean="0"/>
              <a:t>Index[</a:t>
            </a:r>
            <a:r>
              <a:rPr lang="en-US" altLang="zh-CN" sz="2400" dirty="0" err="1" smtClean="0"/>
              <a:t>i</a:t>
            </a:r>
            <a:r>
              <a:rPr lang="en-US" altLang="zh-CN" sz="2400" dirty="0" smtClean="0"/>
              <a:t>]</a:t>
            </a:r>
            <a:r>
              <a:rPr lang="zh-CN" altLang="en-US" sz="2400" dirty="0" smtClean="0"/>
              <a:t>与</a:t>
            </a:r>
            <a:r>
              <a:rPr lang="en-US" altLang="zh-CN" sz="2400" dirty="0" smtClean="0"/>
              <a:t>m</a:t>
            </a:r>
            <a:r>
              <a:rPr lang="zh-CN" altLang="en-US" sz="2400" dirty="0" smtClean="0"/>
              <a:t>的大小关系</a:t>
            </a:r>
            <a:r>
              <a:rPr lang="en-US" altLang="zh-CN" sz="2400" dirty="0" smtClean="0"/>
              <a:t>,</a:t>
            </a:r>
            <a:r>
              <a:rPr lang="zh-CN" altLang="en-US" sz="2400" dirty="0" smtClean="0"/>
              <a:t>如</a:t>
            </a:r>
            <a:r>
              <a:rPr lang="en-US" altLang="zh-CN" sz="2400" dirty="0" smtClean="0"/>
              <a:t>Index[</a:t>
            </a:r>
            <a:r>
              <a:rPr lang="en-US" altLang="zh-CN" sz="2400" dirty="0" err="1" smtClean="0"/>
              <a:t>i</a:t>
            </a:r>
            <a:r>
              <a:rPr lang="en-US" altLang="zh-CN" sz="2400" dirty="0" smtClean="0"/>
              <a:t>]&lt;=m,</a:t>
            </a:r>
            <a:r>
              <a:rPr lang="zh-CN" altLang="en-US" sz="2400" dirty="0" smtClean="0"/>
              <a:t>则该点属于</a:t>
            </a:r>
            <a:r>
              <a:rPr lang="en-US" altLang="zh-CN" sz="2400" dirty="0" smtClean="0"/>
              <a:t>B</a:t>
            </a:r>
            <a:r>
              <a:rPr lang="en-US" altLang="zh-CN" sz="2400" baseline="-25000" dirty="0" smtClean="0"/>
              <a:t>L</a:t>
            </a:r>
            <a:r>
              <a:rPr lang="zh-CN" altLang="en-US" sz="2400" dirty="0" smtClean="0"/>
              <a:t>否则属于</a:t>
            </a:r>
            <a:r>
              <a:rPr lang="en-US" altLang="zh-CN" sz="2400" dirty="0" smtClean="0"/>
              <a:t>B</a:t>
            </a:r>
            <a:r>
              <a:rPr lang="en-US" altLang="zh-CN" sz="2400" baseline="-25000" dirty="0" smtClean="0"/>
              <a:t>R</a:t>
            </a:r>
            <a:r>
              <a:rPr lang="en-US" altLang="zh-CN" sz="2400" dirty="0" smtClean="0"/>
              <a:t>,</a:t>
            </a:r>
            <a:r>
              <a:rPr lang="zh-CN" altLang="en-US" sz="2400" dirty="0" smtClean="0"/>
              <a:t>同时更新</a:t>
            </a:r>
            <a:r>
              <a:rPr lang="en-US" altLang="zh-CN" sz="2400" dirty="0" smtClean="0"/>
              <a:t>B</a:t>
            </a:r>
            <a:r>
              <a:rPr lang="en-US" altLang="zh-CN" sz="2400" baseline="-25000" dirty="0" smtClean="0"/>
              <a:t>L</a:t>
            </a:r>
            <a:r>
              <a:rPr lang="zh-CN" altLang="en-US" sz="2400" dirty="0" smtClean="0"/>
              <a:t>和</a:t>
            </a:r>
            <a:r>
              <a:rPr lang="en-US" altLang="zh-CN" sz="2400" dirty="0" smtClean="0"/>
              <a:t>B</a:t>
            </a:r>
            <a:r>
              <a:rPr lang="en-US" altLang="zh-CN" sz="2400" baseline="-25000" dirty="0" smtClean="0"/>
              <a:t>R</a:t>
            </a:r>
            <a:r>
              <a:rPr lang="zh-CN" altLang="en-US" sz="2400" dirty="0" smtClean="0"/>
              <a:t>对应的</a:t>
            </a:r>
            <a:r>
              <a:rPr lang="en-US" altLang="zh-CN" sz="2400" dirty="0" smtClean="0"/>
              <a:t>Index[]</a:t>
            </a:r>
            <a:r>
              <a:rPr lang="zh-CN" altLang="en-US" sz="2400" dirty="0" smtClean="0"/>
              <a:t>。时间复杂度为</a:t>
            </a:r>
            <a:r>
              <a:rPr lang="en-US" altLang="zh-CN" sz="2400" dirty="0" smtClean="0"/>
              <a:t>O(n)</a:t>
            </a:r>
          </a:p>
          <a:p>
            <a:r>
              <a:rPr lang="zh-CN" altLang="en-US" sz="2400" dirty="0" smtClean="0"/>
              <a:t>②</a:t>
            </a:r>
            <a:r>
              <a:rPr lang="zh-CN" altLang="en-US" sz="2400" b="1" dirty="0" smtClean="0"/>
              <a:t>递归解决</a:t>
            </a:r>
            <a:r>
              <a:rPr lang="zh-CN" altLang="en-US" sz="2400" dirty="0" smtClean="0"/>
              <a:t>：递归求解出左右两部分的最近点对距离</a:t>
            </a:r>
            <a:r>
              <a:rPr lang="en-US" altLang="zh-CN" sz="2400" dirty="0" smtClean="0"/>
              <a:t>d1,d2,</a:t>
            </a:r>
            <a:r>
              <a:rPr lang="zh-CN" altLang="en-US" sz="2400" dirty="0" smtClean="0"/>
              <a:t>取较小值</a:t>
            </a:r>
            <a:r>
              <a:rPr lang="en-US" altLang="zh-CN" sz="2400" dirty="0" smtClean="0"/>
              <a:t>d=min(d1,d2)</a:t>
            </a:r>
          </a:p>
          <a:p>
            <a:endParaRPr lang="en-US" altLang="zh-CN" sz="2400" dirty="0" smtClean="0"/>
          </a:p>
          <a:p>
            <a:endParaRPr lang="en-US" altLang="zh-CN" sz="2800" dirty="0" smtClean="0"/>
          </a:p>
          <a:p>
            <a:endParaRPr lang="en-US" altLang="zh-CN"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400" dirty="0" smtClean="0"/>
              <a:t>③</a:t>
            </a:r>
            <a:r>
              <a:rPr lang="zh-CN" altLang="en-US" sz="2400" b="1" dirty="0" smtClean="0"/>
              <a:t>合并问题</a:t>
            </a:r>
            <a:r>
              <a:rPr lang="zh-CN" altLang="en-US" sz="2400" dirty="0" smtClean="0"/>
              <a:t>：答案</a:t>
            </a:r>
            <a:r>
              <a:rPr lang="en-US" altLang="zh-CN" sz="2400" dirty="0" err="1" smtClean="0"/>
              <a:t>ans</a:t>
            </a:r>
            <a:r>
              <a:rPr lang="en-US" altLang="zh-CN" sz="2400" dirty="0" smtClean="0"/>
              <a:t>=min(d,d3),d3</a:t>
            </a:r>
            <a:r>
              <a:rPr lang="zh-CN" altLang="en-US" sz="2400" dirty="0" smtClean="0"/>
              <a:t>表示左半部分的点到右半部分点的最短距离，如果存在点对使得</a:t>
            </a:r>
            <a:r>
              <a:rPr lang="en-US" altLang="zh-CN" sz="2400" dirty="0" smtClean="0"/>
              <a:t>d3&lt;d</a:t>
            </a:r>
            <a:r>
              <a:rPr lang="zh-CN" altLang="en-US" sz="2400" dirty="0" smtClean="0"/>
              <a:t>，则点对中的两个点必定都在距离直线</a:t>
            </a:r>
            <a:r>
              <a:rPr lang="en-US" altLang="zh-CN" sz="2400" dirty="0" smtClean="0"/>
              <a:t>L(</a:t>
            </a:r>
            <a:r>
              <a:rPr lang="zh-CN" altLang="en-US" sz="2400" dirty="0" smtClean="0"/>
              <a:t>分界线</a:t>
            </a:r>
            <a:r>
              <a:rPr lang="en-US" altLang="zh-CN" sz="2400" dirty="0" smtClean="0"/>
              <a:t>)d</a:t>
            </a:r>
            <a:r>
              <a:rPr lang="zh-CN" altLang="en-US" sz="2400" dirty="0" smtClean="0"/>
              <a:t>的单位之内。如图所示，它们必定处于以直线</a:t>
            </a:r>
            <a:r>
              <a:rPr lang="en-US" altLang="zh-CN" sz="2400" dirty="0" smtClean="0"/>
              <a:t>L</a:t>
            </a:r>
            <a:r>
              <a:rPr lang="zh-CN" altLang="en-US" sz="2400" dirty="0" smtClean="0"/>
              <a:t>为中心、宽度为</a:t>
            </a:r>
            <a:r>
              <a:rPr lang="en-US" altLang="zh-CN" sz="2400" dirty="0" smtClean="0"/>
              <a:t>2d</a:t>
            </a:r>
            <a:r>
              <a:rPr lang="zh-CN" altLang="en-US" sz="2400" dirty="0" smtClean="0"/>
              <a:t>的垂直带形的区域内。</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dirty="0" smtClean="0"/>
              <a:t>为了找出这样的点对</a:t>
            </a:r>
            <a:r>
              <a:rPr lang="en-US" altLang="zh-CN" sz="2400" dirty="0" smtClean="0"/>
              <a:t>(</a:t>
            </a:r>
            <a:r>
              <a:rPr lang="zh-CN" altLang="en-US" sz="2400" dirty="0" smtClean="0"/>
              <a:t>如果存在的话</a:t>
            </a:r>
            <a:r>
              <a:rPr lang="en-US" altLang="zh-CN" sz="2400" dirty="0" smtClean="0"/>
              <a:t>)</a:t>
            </a:r>
            <a:r>
              <a:rPr lang="zh-CN" altLang="en-US" sz="2400" dirty="0" smtClean="0"/>
              <a:t>，算法需要做如下工作：</a:t>
            </a:r>
            <a:endParaRPr lang="en-US" altLang="zh-CN" sz="2400" dirty="0" smtClean="0"/>
          </a:p>
          <a:p>
            <a:endParaRPr lang="en-US" altLang="zh-CN" sz="2400" dirty="0" smtClean="0"/>
          </a:p>
          <a:p>
            <a:endParaRPr lang="en-US" altLang="zh-CN" sz="2800" dirty="0" smtClean="0"/>
          </a:p>
          <a:p>
            <a:endParaRPr lang="en-US" altLang="zh-CN" sz="2800" dirty="0" smtClean="0"/>
          </a:p>
        </p:txBody>
      </p:sp>
      <p:pic>
        <p:nvPicPr>
          <p:cNvPr id="4" name="图片 3"/>
          <p:cNvPicPr>
            <a:picLocks noChangeAspect="1"/>
          </p:cNvPicPr>
          <p:nvPr/>
        </p:nvPicPr>
        <p:blipFill>
          <a:blip r:embed="rId3" cstate="print"/>
          <a:stretch>
            <a:fillRect/>
          </a:stretch>
        </p:blipFill>
        <p:spPr>
          <a:xfrm>
            <a:off x="1943064" y="2771766"/>
            <a:ext cx="4263123" cy="2262180"/>
          </a:xfrm>
          <a:prstGeom prst="rect">
            <a:avLst/>
          </a:prstGeom>
        </p:spPr>
      </p:pic>
      <p:sp>
        <p:nvSpPr>
          <p:cNvPr id="7" name="灯片编号占位符 6"/>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8" name="页脚占位符 7"/>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7" end="7"/>
                                            </p:txEl>
                                          </p:spTgt>
                                        </p:tgtEl>
                                        <p:attrNameLst>
                                          <p:attrName>style.visibility</p:attrName>
                                        </p:attrNameLst>
                                      </p:cBhvr>
                                      <p:to>
                                        <p:strVal val="visible"/>
                                      </p:to>
                                    </p:set>
                                    <p:anim calcmode="lin" valueType="num">
                                      <p:cBhvr additive="base">
                                        <p:cTn id="2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 y="117475"/>
            <a:ext cx="8229600" cy="720725"/>
          </a:xfrm>
        </p:spPr>
        <p:txBody>
          <a:bodyPr/>
          <a:lstStyle/>
          <a:p>
            <a:pPr algn="l"/>
            <a:r>
              <a:rPr lang="zh-CN" altLang="en-US" sz="4000" b="1" dirty="0"/>
              <a:t>分治思想</a:t>
            </a:r>
          </a:p>
        </p:txBody>
      </p:sp>
      <p:sp>
        <p:nvSpPr>
          <p:cNvPr id="8195" name="Rectangle 3"/>
          <p:cNvSpPr>
            <a:spLocks noGrp="1" noChangeArrowheads="1"/>
          </p:cNvSpPr>
          <p:nvPr>
            <p:ph type="body" idx="1"/>
          </p:nvPr>
        </p:nvSpPr>
        <p:spPr>
          <a:xfrm>
            <a:off x="226953" y="1125538"/>
            <a:ext cx="8459847" cy="5000625"/>
          </a:xfrm>
        </p:spPr>
        <p:txBody>
          <a:bodyPr/>
          <a:lstStyle/>
          <a:p>
            <a:r>
              <a:rPr lang="zh-CN" altLang="en-US" sz="2400" dirty="0">
                <a:latin typeface="黑体" pitchFamily="49" charset="-122"/>
                <a:ea typeface="黑体" pitchFamily="49" charset="-122"/>
              </a:rPr>
              <a:t>分治</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D</a:t>
            </a:r>
            <a:r>
              <a:rPr lang="zh-CN" altLang="en-US" sz="2400" dirty="0" smtClean="0">
                <a:latin typeface="黑体" pitchFamily="49" charset="-122"/>
                <a:ea typeface="黑体" pitchFamily="49" charset="-122"/>
              </a:rPr>
              <a:t>ivide-</a:t>
            </a:r>
            <a:r>
              <a:rPr lang="en-US"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nd-</a:t>
            </a:r>
            <a:r>
              <a:rPr lang="en-US" altLang="zh-CN" sz="2400" dirty="0" smtClean="0">
                <a:latin typeface="黑体" pitchFamily="49" charset="-122"/>
                <a:ea typeface="黑体" pitchFamily="49" charset="-122"/>
              </a:rPr>
              <a:t>C</a:t>
            </a:r>
            <a:r>
              <a:rPr lang="zh-CN" altLang="en-US" sz="2400" dirty="0" smtClean="0">
                <a:latin typeface="黑体" pitchFamily="49" charset="-122"/>
                <a:ea typeface="黑体" pitchFamily="49" charset="-122"/>
              </a:rPr>
              <a:t>onquer</a:t>
            </a:r>
            <a:r>
              <a:rPr lang="zh-CN" altLang="en-US" sz="2400" dirty="0">
                <a:latin typeface="黑体" pitchFamily="49" charset="-122"/>
                <a:ea typeface="黑体" pitchFamily="49" charset="-122"/>
              </a:rPr>
              <a:t>)就是</a:t>
            </a:r>
            <a:r>
              <a:rPr lang="zh-CN" altLang="en-US" sz="2400" dirty="0">
                <a:latin typeface="宋体"/>
                <a:ea typeface="黑体" pitchFamily="49" charset="-122"/>
              </a:rPr>
              <a:t>“</a:t>
            </a:r>
            <a:r>
              <a:rPr lang="zh-CN" altLang="en-US" sz="2400" dirty="0">
                <a:latin typeface="黑体" pitchFamily="49" charset="-122"/>
                <a:ea typeface="黑体" pitchFamily="49" charset="-122"/>
              </a:rPr>
              <a:t>分而治之</a:t>
            </a:r>
            <a:r>
              <a:rPr lang="zh-CN" altLang="en-US" sz="2400" dirty="0">
                <a:latin typeface="宋体"/>
                <a:ea typeface="黑体" pitchFamily="49" charset="-122"/>
              </a:rPr>
              <a:t>”</a:t>
            </a:r>
            <a:r>
              <a:rPr lang="zh-CN" altLang="en-US" sz="2400" dirty="0">
                <a:latin typeface="黑体" pitchFamily="49" charset="-122"/>
                <a:ea typeface="黑体" pitchFamily="49" charset="-122"/>
              </a:rPr>
              <a:t>的意思，其实质就是将原问题分成n个规模较小而结构与原问题相似的子问题；然后递归地解这些子问题，最后合并其结果就得到原问题的解</a:t>
            </a:r>
            <a:r>
              <a:rPr lang="zh-CN" altLang="en-US" sz="2400" dirty="0" smtClean="0">
                <a:latin typeface="黑体" pitchFamily="49" charset="-122"/>
                <a:ea typeface="黑体" pitchFamily="49" charset="-122"/>
              </a:rPr>
              <a:t>。</a:t>
            </a:r>
            <a:endParaRPr lang="zh-CN" altLang="en-US" sz="2400" dirty="0">
              <a:latin typeface="黑体" pitchFamily="49" charset="-122"/>
              <a:ea typeface="黑体" pitchFamily="49" charset="-122"/>
            </a:endParaRPr>
          </a:p>
          <a:p>
            <a:r>
              <a:rPr lang="zh-CN" altLang="en-US" sz="2400" dirty="0">
                <a:latin typeface="黑体" pitchFamily="49" charset="-122"/>
                <a:ea typeface="黑体" pitchFamily="49" charset="-122"/>
              </a:rPr>
              <a:t>其三个步骤如下：</a:t>
            </a:r>
          </a:p>
          <a:p>
            <a:pPr>
              <a:buFontTx/>
              <a:buNone/>
            </a:pPr>
            <a:r>
              <a:rPr lang="zh-CN" altLang="en-US" sz="2400" dirty="0">
                <a:latin typeface="黑体" pitchFamily="49" charset="-122"/>
                <a:ea typeface="黑体" pitchFamily="49" charset="-122"/>
              </a:rPr>
              <a:t>  </a:t>
            </a:r>
            <a:r>
              <a:rPr lang="zh-CN" altLang="en-US" sz="2400" dirty="0" smtClean="0">
                <a:latin typeface="黑体" pitchFamily="49" charset="-122"/>
                <a:ea typeface="黑体" pitchFamily="49" charset="-122"/>
              </a:rPr>
              <a:t>①划</a:t>
            </a:r>
            <a:r>
              <a:rPr lang="zh-CN" altLang="en-US" sz="2400" dirty="0">
                <a:latin typeface="黑体" pitchFamily="49" charset="-122"/>
                <a:ea typeface="黑体" pitchFamily="49" charset="-122"/>
              </a:rPr>
              <a:t>分问题(Divide)：将原问题分成一系列子问题。</a:t>
            </a:r>
          </a:p>
          <a:p>
            <a:pPr>
              <a:buClr>
                <a:schemeClr val="hlink"/>
              </a:buClr>
              <a:buSzPct val="85000"/>
              <a:buFont typeface="Wingdings" pitchFamily="2" charset="2"/>
              <a:buNone/>
            </a:pPr>
            <a:r>
              <a:rPr lang="zh-CN" altLang="en-US" sz="2400" dirty="0">
                <a:latin typeface="黑体" pitchFamily="49" charset="-122"/>
                <a:ea typeface="黑体" pitchFamily="49" charset="-122"/>
              </a:rPr>
              <a:t>  </a:t>
            </a:r>
            <a:r>
              <a:rPr lang="zh-CN" altLang="en-US" sz="2400" dirty="0" smtClean="0">
                <a:latin typeface="黑体" pitchFamily="49" charset="-122"/>
                <a:ea typeface="黑体" pitchFamily="49" charset="-122"/>
              </a:rPr>
              <a:t>②递</a:t>
            </a:r>
            <a:r>
              <a:rPr lang="zh-CN" altLang="en-US" sz="2400" dirty="0">
                <a:latin typeface="黑体" pitchFamily="49" charset="-122"/>
                <a:ea typeface="黑体" pitchFamily="49" charset="-122"/>
              </a:rPr>
              <a:t>归解决(Conquer)：递归地解各子问题。若子问题足够小，则可直接求解。</a:t>
            </a:r>
          </a:p>
          <a:p>
            <a:pPr>
              <a:buClr>
                <a:schemeClr val="hlink"/>
              </a:buClr>
              <a:buSzPct val="85000"/>
              <a:buFont typeface="Wingdings" pitchFamily="2" charset="2"/>
              <a:buNone/>
            </a:pPr>
            <a:r>
              <a:rPr lang="zh-CN" altLang="en-US" sz="2400" dirty="0">
                <a:latin typeface="黑体" pitchFamily="49" charset="-122"/>
                <a:ea typeface="黑体" pitchFamily="49" charset="-122"/>
              </a:rPr>
              <a:t>  </a:t>
            </a:r>
            <a:r>
              <a:rPr lang="zh-CN" altLang="en-US" sz="2400" dirty="0" smtClean="0">
                <a:latin typeface="黑体" pitchFamily="49" charset="-122"/>
                <a:ea typeface="黑体" pitchFamily="49" charset="-122"/>
              </a:rPr>
              <a:t>③合</a:t>
            </a:r>
            <a:r>
              <a:rPr lang="zh-CN" altLang="en-US" sz="2400" dirty="0">
                <a:latin typeface="黑体" pitchFamily="49" charset="-122"/>
                <a:ea typeface="黑体" pitchFamily="49" charset="-122"/>
              </a:rPr>
              <a:t>并问题</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C</a:t>
            </a:r>
            <a:r>
              <a:rPr lang="zh-CN" altLang="en-US" sz="2400" dirty="0" smtClean="0">
                <a:latin typeface="黑体" pitchFamily="49" charset="-122"/>
                <a:ea typeface="黑体" pitchFamily="49" charset="-122"/>
              </a:rPr>
              <a:t>ombine)：将</a:t>
            </a:r>
            <a:r>
              <a:rPr lang="zh-CN" altLang="en-US" sz="2400" dirty="0">
                <a:latin typeface="黑体" pitchFamily="49" charset="-122"/>
                <a:ea typeface="黑体" pitchFamily="49" charset="-122"/>
              </a:rPr>
              <a:t>子问题的结果合并成原问题的解。 </a:t>
            </a:r>
          </a:p>
          <a:p>
            <a:r>
              <a:rPr lang="zh-CN" altLang="en-US" sz="2400" dirty="0">
                <a:latin typeface="黑体" pitchFamily="49" charset="-122"/>
                <a:ea typeface="黑体" pitchFamily="49" charset="-122"/>
              </a:rPr>
              <a:t>如快速排序、归并排</a:t>
            </a:r>
            <a:r>
              <a:rPr lang="zh-CN" altLang="en-US" sz="2400" dirty="0" smtClean="0">
                <a:latin typeface="黑体" pitchFamily="49" charset="-122"/>
                <a:ea typeface="黑体" pitchFamily="49" charset="-122"/>
              </a:rPr>
              <a:t>序等都</a:t>
            </a:r>
            <a:r>
              <a:rPr lang="zh-CN" altLang="en-US" sz="2400" dirty="0">
                <a:latin typeface="黑体" pitchFamily="49" charset="-122"/>
                <a:ea typeface="黑体" pitchFamily="49" charset="-122"/>
              </a:rPr>
              <a:t>是采用分治思想。</a:t>
            </a:r>
            <a:endParaRPr lang="zh-CN" altLang="en-US" sz="1800" dirty="0">
              <a:latin typeface="黑体" pitchFamily="49" charset="-122"/>
              <a:ea typeface="黑体" pitchFamily="49"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 calcmode="lin" valueType="num">
                                      <p:cBhvr additive="base">
                                        <p:cTn id="13"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 calcmode="lin" valueType="num">
                                      <p:cBhvr additive="base">
                                        <p:cTn id="19"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pRg st="2" end="2"/>
                                            </p:txEl>
                                          </p:spTgt>
                                        </p:tgtEl>
                                        <p:attrNameLst>
                                          <p:attrName>style.visibility</p:attrName>
                                        </p:attrNameLst>
                                      </p:cBhvr>
                                      <p:to>
                                        <p:strVal val="visible"/>
                                      </p:to>
                                    </p:set>
                                    <p:anim calcmode="lin" valueType="num">
                                      <p:cBhvr additive="base">
                                        <p:cTn id="2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5">
                                            <p:txEl>
                                              <p:pRg st="3" end="3"/>
                                            </p:txEl>
                                          </p:spTgt>
                                        </p:tgtEl>
                                        <p:attrNameLst>
                                          <p:attrName>style.visibility</p:attrName>
                                        </p:attrNameLst>
                                      </p:cBhvr>
                                      <p:to>
                                        <p:strVal val="visible"/>
                                      </p:to>
                                    </p:set>
                                    <p:anim calcmode="lin" valueType="num">
                                      <p:cBhvr additive="base">
                                        <p:cTn id="31"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5">
                                            <p:txEl>
                                              <p:pRg st="4" end="4"/>
                                            </p:txEl>
                                          </p:spTgt>
                                        </p:tgtEl>
                                        <p:attrNameLst>
                                          <p:attrName>style.visibility</p:attrName>
                                        </p:attrNameLst>
                                      </p:cBhvr>
                                      <p:to>
                                        <p:strVal val="visible"/>
                                      </p:to>
                                    </p:set>
                                    <p:anim calcmode="lin" valueType="num">
                                      <p:cBhvr additive="base">
                                        <p:cTn id="3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195">
                                            <p:txEl>
                                              <p:pRg st="5" end="5"/>
                                            </p:txEl>
                                          </p:spTgt>
                                        </p:tgtEl>
                                        <p:attrNameLst>
                                          <p:attrName>style.visibility</p:attrName>
                                        </p:attrNameLst>
                                      </p:cBhvr>
                                      <p:to>
                                        <p:strVal val="visible"/>
                                      </p:to>
                                    </p:set>
                                    <p:anim calcmode="lin" valueType="num">
                                      <p:cBhvr additive="base">
                                        <p:cTn id="43"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utoUpdateAnimBg="0"/>
      <p:bldP spid="819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en-US" altLang="zh-CN" sz="2400" dirty="0" smtClean="0"/>
              <a:t>1)</a:t>
            </a:r>
            <a:r>
              <a:rPr lang="zh-CN" altLang="en-US" sz="2400" dirty="0" smtClean="0"/>
              <a:t>建立数组</a:t>
            </a:r>
            <a:r>
              <a:rPr lang="en-US" altLang="zh-CN" sz="2400" dirty="0" smtClean="0"/>
              <a:t>B’,</a:t>
            </a:r>
            <a:r>
              <a:rPr lang="zh-CN" altLang="en-US" sz="2400" dirty="0" smtClean="0"/>
              <a:t>它是把数组</a:t>
            </a:r>
            <a:r>
              <a:rPr lang="en-US" altLang="zh-CN" sz="2400" dirty="0" smtClean="0"/>
              <a:t>B</a:t>
            </a:r>
            <a:r>
              <a:rPr lang="zh-CN" altLang="en-US" sz="2400" dirty="0" smtClean="0"/>
              <a:t>中所有不在宽度为</a:t>
            </a:r>
            <a:r>
              <a:rPr lang="en-US" altLang="zh-CN" sz="2400" dirty="0" smtClean="0"/>
              <a:t>2d</a:t>
            </a:r>
            <a:r>
              <a:rPr lang="zh-CN" altLang="en-US" sz="2400" dirty="0" smtClean="0"/>
              <a:t>的垂直带形区域内的点去掉后得到的数组</a:t>
            </a:r>
            <a:r>
              <a:rPr lang="en-US" altLang="zh-CN" sz="2400" dirty="0" smtClean="0"/>
              <a:t>,</a:t>
            </a:r>
            <a:r>
              <a:rPr lang="zh-CN" altLang="en-US" sz="2400" dirty="0" smtClean="0"/>
              <a:t>所以</a:t>
            </a:r>
            <a:r>
              <a:rPr lang="en-US" altLang="zh-CN" sz="2400" dirty="0" smtClean="0"/>
              <a:t>B’</a:t>
            </a:r>
            <a:r>
              <a:rPr lang="zh-CN" altLang="en-US" sz="2400" dirty="0" smtClean="0"/>
              <a:t>也是按</a:t>
            </a:r>
            <a:r>
              <a:rPr lang="en-US" altLang="zh-CN" sz="2400" dirty="0" smtClean="0"/>
              <a:t>y</a:t>
            </a:r>
            <a:r>
              <a:rPr lang="zh-CN" altLang="en-US" sz="2400" dirty="0" smtClean="0"/>
              <a:t>坐标顺序排序的。</a:t>
            </a:r>
            <a:endParaRPr lang="en-US" altLang="zh-CN" sz="2400" dirty="0" smtClean="0"/>
          </a:p>
          <a:p>
            <a:r>
              <a:rPr lang="en-US" altLang="zh-CN" sz="2400" dirty="0" smtClean="0"/>
              <a:t>2)</a:t>
            </a:r>
            <a:r>
              <a:rPr lang="zh-CN" altLang="en-US" sz="2400" dirty="0" smtClean="0"/>
              <a:t>从左到右扫描</a:t>
            </a:r>
            <a:r>
              <a:rPr lang="en-US" altLang="zh-CN" sz="2400" dirty="0" smtClean="0"/>
              <a:t>B’</a:t>
            </a:r>
            <a:r>
              <a:rPr lang="zh-CN" altLang="en-US" sz="2400" dirty="0" smtClean="0"/>
              <a:t>中的每一个点</a:t>
            </a:r>
            <a:r>
              <a:rPr lang="en-US" altLang="zh-CN" sz="2400" dirty="0" smtClean="0"/>
              <a:t>p</a:t>
            </a:r>
            <a:r>
              <a:rPr lang="zh-CN" altLang="en-US" sz="2400" dirty="0" smtClean="0"/>
              <a:t>，尝试找出后面与</a:t>
            </a:r>
            <a:r>
              <a:rPr lang="en-US" altLang="zh-CN" sz="2400" dirty="0" smtClean="0"/>
              <a:t>p</a:t>
            </a:r>
            <a:r>
              <a:rPr lang="zh-CN" altLang="en-US" sz="2400" dirty="0" smtClean="0"/>
              <a:t>距离小于</a:t>
            </a:r>
            <a:r>
              <a:rPr lang="en-US" altLang="zh-CN" sz="2400" dirty="0" smtClean="0"/>
              <a:t>d</a:t>
            </a:r>
            <a:r>
              <a:rPr lang="zh-CN" altLang="en-US" sz="2400" dirty="0" smtClean="0"/>
              <a:t>的点。下面将会看到，仅需考虑紧随</a:t>
            </a:r>
            <a:r>
              <a:rPr lang="en-US" altLang="zh-CN" sz="2400" dirty="0" smtClean="0"/>
              <a:t>p</a:t>
            </a:r>
            <a:r>
              <a:rPr lang="zh-CN" altLang="en-US" sz="2400" dirty="0" smtClean="0"/>
              <a:t>后面的</a:t>
            </a:r>
            <a:r>
              <a:rPr lang="en-US" altLang="zh-CN" sz="2400" dirty="0" smtClean="0"/>
              <a:t>6</a:t>
            </a:r>
            <a:r>
              <a:rPr lang="zh-CN" altLang="en-US" sz="2400" dirty="0" smtClean="0"/>
              <a:t>个点</a:t>
            </a:r>
            <a:r>
              <a:rPr lang="en-US" altLang="zh-CN" sz="2400" dirty="0" smtClean="0"/>
              <a:t>,</a:t>
            </a:r>
            <a:r>
              <a:rPr lang="zh-CN" altLang="en-US" sz="2400" dirty="0" smtClean="0"/>
              <a:t>并记录下</a:t>
            </a:r>
            <a:r>
              <a:rPr lang="en-US" altLang="zh-CN" sz="2400" dirty="0" smtClean="0"/>
              <a:t>B’</a:t>
            </a:r>
            <a:r>
              <a:rPr lang="zh-CN" altLang="en-US" sz="2400" dirty="0" smtClean="0"/>
              <a:t>中所有点对的最小距离</a:t>
            </a:r>
            <a:r>
              <a:rPr lang="en-US" altLang="zh-CN" sz="2400" dirty="0" smtClean="0"/>
              <a:t>d3</a:t>
            </a:r>
            <a:r>
              <a:rPr lang="zh-CN" altLang="en-US" sz="2400" dirty="0" smtClean="0"/>
              <a:t>。</a:t>
            </a:r>
            <a:endParaRPr lang="en-US" altLang="zh-CN" sz="2400" dirty="0" smtClean="0"/>
          </a:p>
          <a:p>
            <a:r>
              <a:rPr lang="en-US" altLang="zh-CN" sz="2400" dirty="0" smtClean="0"/>
              <a:t>3)</a:t>
            </a:r>
            <a:r>
              <a:rPr lang="zh-CN" altLang="en-US" sz="2400" dirty="0" smtClean="0"/>
              <a:t>如果</a:t>
            </a:r>
            <a:r>
              <a:rPr lang="en-US" altLang="zh-CN" sz="2400" dirty="0" smtClean="0"/>
              <a:t>d3&lt;d</a:t>
            </a:r>
            <a:r>
              <a:rPr lang="zh-CN" altLang="en-US" sz="2400" dirty="0" smtClean="0"/>
              <a:t>则返回</a:t>
            </a:r>
            <a:r>
              <a:rPr lang="en-US" altLang="zh-CN" sz="2400" dirty="0" smtClean="0"/>
              <a:t>d3,</a:t>
            </a:r>
            <a:r>
              <a:rPr lang="zh-CN" altLang="en-US" sz="2400" dirty="0" smtClean="0"/>
              <a:t>否则返回</a:t>
            </a:r>
            <a:r>
              <a:rPr lang="en-US" altLang="zh-CN" sz="2400" dirty="0" smtClean="0"/>
              <a:t>d</a:t>
            </a:r>
            <a:r>
              <a:rPr lang="zh-CN" altLang="en-US" sz="2400" dirty="0" smtClean="0"/>
              <a:t>。</a:t>
            </a:r>
            <a:endParaRPr lang="en-US" altLang="zh-CN" sz="2400" dirty="0" smtClean="0"/>
          </a:p>
          <a:p>
            <a:r>
              <a:rPr lang="zh-CN" altLang="en-US" sz="2400" dirty="0" smtClean="0"/>
              <a:t>这样一来，合并问题的时间复杂度为</a:t>
            </a:r>
            <a:r>
              <a:rPr lang="en-US" altLang="zh-CN" sz="2400" dirty="0" smtClean="0"/>
              <a:t>O(n),</a:t>
            </a:r>
            <a:r>
              <a:rPr lang="zh-CN" altLang="en-US" sz="2400" dirty="0" smtClean="0"/>
              <a:t>总时间复杂度可以做到</a:t>
            </a:r>
            <a:r>
              <a:rPr lang="en-US" altLang="zh-CN" sz="2400" dirty="0" smtClean="0"/>
              <a:t>O(</a:t>
            </a:r>
            <a:r>
              <a:rPr lang="en-US" altLang="zh-CN" sz="2400" dirty="0" err="1" smtClean="0"/>
              <a:t>nlogn</a:t>
            </a:r>
            <a:r>
              <a:rPr lang="en-US" altLang="zh-CN" sz="2400" dirty="0" smtClean="0"/>
              <a:t>)</a:t>
            </a:r>
            <a:r>
              <a:rPr lang="zh-CN" altLang="en-US" sz="2400" dirty="0" smtClean="0"/>
              <a:t>。</a:t>
            </a:r>
            <a:endParaRPr lang="en-US" altLang="zh-CN" sz="2400" dirty="0" smtClean="0"/>
          </a:p>
          <a:p>
            <a:endParaRPr lang="en-US" altLang="zh-CN" sz="2400" dirty="0" smtClean="0"/>
          </a:p>
          <a:p>
            <a:endParaRPr lang="en-US" altLang="zh-CN" sz="2800" dirty="0" smtClean="0"/>
          </a:p>
          <a:p>
            <a:endParaRPr lang="en-US" altLang="zh-CN"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400" b="1" dirty="0" smtClean="0"/>
              <a:t>正确性</a:t>
            </a:r>
            <a:endParaRPr lang="en-US" altLang="zh-CN" sz="2400" b="1" dirty="0" smtClean="0"/>
          </a:p>
          <a:p>
            <a:r>
              <a:rPr lang="zh-CN" altLang="en-US" sz="2400" dirty="0" smtClean="0"/>
              <a:t>枚举宽度为</a:t>
            </a:r>
            <a:r>
              <a:rPr lang="en-US" altLang="zh-CN" sz="2400" dirty="0" smtClean="0"/>
              <a:t>2d</a:t>
            </a:r>
            <a:r>
              <a:rPr lang="zh-CN" altLang="en-US" sz="2400" dirty="0" smtClean="0"/>
              <a:t>的带形区域中的一点</a:t>
            </a:r>
            <a:r>
              <a:rPr lang="en-US" altLang="zh-CN" sz="2400" dirty="0" smtClean="0"/>
              <a:t>p</a:t>
            </a:r>
            <a:r>
              <a:rPr lang="zh-CN" altLang="en-US" sz="2400" dirty="0" smtClean="0"/>
              <a:t>，考虑其后面的点</a:t>
            </a:r>
            <a:r>
              <a:rPr lang="en-US" altLang="zh-CN" sz="2400" dirty="0" smtClean="0"/>
              <a:t>p’</a:t>
            </a:r>
          </a:p>
          <a:p>
            <a:r>
              <a:rPr lang="zh-CN" altLang="en-US" sz="2400" dirty="0" smtClean="0"/>
              <a:t>如果</a:t>
            </a:r>
            <a:r>
              <a:rPr lang="en-US" altLang="zh-CN" sz="2400" dirty="0" err="1" smtClean="0"/>
              <a:t>dis</a:t>
            </a:r>
            <a:r>
              <a:rPr lang="en-US" altLang="zh-CN" sz="2400" dirty="0" smtClean="0"/>
              <a:t>(</a:t>
            </a:r>
            <a:r>
              <a:rPr lang="en-US" altLang="zh-CN" sz="2400" dirty="0" err="1" smtClean="0"/>
              <a:t>p,p</a:t>
            </a:r>
            <a:r>
              <a:rPr lang="en-US" altLang="zh-CN" sz="2400" dirty="0" smtClean="0"/>
              <a:t>’)&lt;</a:t>
            </a:r>
            <a:r>
              <a:rPr lang="en-US" altLang="zh-CN" sz="2400" dirty="0" err="1" smtClean="0"/>
              <a:t>d,p</a:t>
            </a:r>
            <a:r>
              <a:rPr lang="en-US" altLang="zh-CN" sz="2400" dirty="0" smtClean="0"/>
              <a:t>’</a:t>
            </a:r>
            <a:r>
              <a:rPr lang="zh-CN" altLang="en-US" sz="2400" dirty="0" smtClean="0"/>
              <a:t>一定落在</a:t>
            </a:r>
            <a:r>
              <a:rPr lang="en-US" altLang="zh-CN" sz="2400" dirty="0" smtClean="0"/>
              <a:t>p</a:t>
            </a:r>
            <a:r>
              <a:rPr lang="zh-CN" altLang="en-US" sz="2400" dirty="0" smtClean="0"/>
              <a:t>点上方</a:t>
            </a:r>
            <a:r>
              <a:rPr lang="en-US" altLang="zh-CN" sz="2400" dirty="0" smtClean="0"/>
              <a:t>2d*d</a:t>
            </a:r>
            <a:r>
              <a:rPr lang="zh-CN" altLang="en-US" sz="2400" dirty="0" smtClean="0"/>
              <a:t>的长方形区域</a:t>
            </a:r>
            <a:r>
              <a:rPr lang="en-US" altLang="zh-CN" sz="2400" dirty="0" smtClean="0"/>
              <a:t>,</a:t>
            </a:r>
            <a:r>
              <a:rPr lang="zh-CN" altLang="en-US" sz="2400" dirty="0" smtClean="0"/>
              <a:t>即</a:t>
            </a:r>
            <a:r>
              <a:rPr lang="en-US" altLang="zh-CN" sz="2400" dirty="0" smtClean="0"/>
              <a:t>p’</a:t>
            </a:r>
            <a:r>
              <a:rPr lang="zh-CN" altLang="en-US" sz="2400" dirty="0" smtClean="0"/>
              <a:t>的横坐标与</a:t>
            </a:r>
            <a:r>
              <a:rPr lang="en-US" altLang="zh-CN" sz="2400" dirty="0" smtClean="0"/>
              <a:t>p</a:t>
            </a:r>
            <a:r>
              <a:rPr lang="zh-CN" altLang="en-US" sz="2400" dirty="0" smtClean="0"/>
              <a:t>的横坐标相差</a:t>
            </a:r>
            <a:r>
              <a:rPr lang="en-US" altLang="zh-CN" sz="2400" dirty="0" smtClean="0"/>
              <a:t>d,</a:t>
            </a:r>
            <a:r>
              <a:rPr lang="zh-CN" altLang="en-US" sz="2400" dirty="0" smtClean="0"/>
              <a:t>纵坐标也相差不超过</a:t>
            </a:r>
            <a:r>
              <a:rPr lang="en-US" altLang="zh-CN" sz="2400" dirty="0" smtClean="0"/>
              <a:t>d</a:t>
            </a:r>
            <a:r>
              <a:rPr lang="zh-CN" altLang="en-US" sz="2400" dirty="0" smtClean="0"/>
              <a:t>，如下图所示：</a:t>
            </a:r>
            <a:endParaRPr lang="en-US" altLang="zh-CN" sz="2400" dirty="0" smtClean="0"/>
          </a:p>
          <a:p>
            <a:endParaRPr lang="en-US" altLang="zh-CN" sz="2400" dirty="0" smtClean="0"/>
          </a:p>
          <a:p>
            <a:endParaRPr lang="en-US" altLang="zh-CN" sz="2800" dirty="0" smtClean="0"/>
          </a:p>
          <a:p>
            <a:endParaRPr lang="en-US" altLang="zh-CN" sz="2800" dirty="0" smtClean="0"/>
          </a:p>
        </p:txBody>
      </p:sp>
      <p:grpSp>
        <p:nvGrpSpPr>
          <p:cNvPr id="66" name="组合 65"/>
          <p:cNvGrpSpPr/>
          <p:nvPr/>
        </p:nvGrpSpPr>
        <p:grpSpPr>
          <a:xfrm>
            <a:off x="2709837" y="3136897"/>
            <a:ext cx="2446371" cy="2263805"/>
            <a:chOff x="2709837" y="3136897"/>
            <a:chExt cx="2446371" cy="2263805"/>
          </a:xfrm>
        </p:grpSpPr>
        <p:grpSp>
          <p:nvGrpSpPr>
            <p:cNvPr id="63" name="组合 62"/>
            <p:cNvGrpSpPr/>
            <p:nvPr/>
          </p:nvGrpSpPr>
          <p:grpSpPr>
            <a:xfrm>
              <a:off x="2709837" y="3136897"/>
              <a:ext cx="2446371" cy="2263805"/>
              <a:chOff x="2709837" y="3100383"/>
              <a:chExt cx="2446371" cy="2263805"/>
            </a:xfrm>
          </p:grpSpPr>
          <p:sp>
            <p:nvSpPr>
              <p:cNvPr id="41" name="矩形 40"/>
              <p:cNvSpPr/>
              <p:nvPr/>
            </p:nvSpPr>
            <p:spPr>
              <a:xfrm>
                <a:off x="3111480" y="3794130"/>
                <a:ext cx="2044728" cy="10953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rot="5400000">
                <a:off x="3001942" y="4232286"/>
                <a:ext cx="226380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2216912" y="4287054"/>
                <a:ext cx="1789137"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4261639" y="4287055"/>
                <a:ext cx="1789137"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3111480" y="3429000"/>
                <a:ext cx="1022364" cy="369332"/>
                <a:chOff x="3111480" y="3429000"/>
                <a:chExt cx="1022364" cy="369332"/>
              </a:xfrm>
            </p:grpSpPr>
            <p:cxnSp>
              <p:nvCxnSpPr>
                <p:cNvPr id="47" name="直接箭头连接符 46"/>
                <p:cNvCxnSpPr/>
                <p:nvPr/>
              </p:nvCxnSpPr>
              <p:spPr>
                <a:xfrm>
                  <a:off x="3768714" y="3611565"/>
                  <a:ext cx="36513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0800000">
                  <a:off x="3111480" y="3611565"/>
                  <a:ext cx="36513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3123" y="3429000"/>
                  <a:ext cx="255591" cy="369332"/>
                </a:xfrm>
                <a:prstGeom prst="rect">
                  <a:avLst/>
                </a:prstGeom>
                <a:noFill/>
              </p:spPr>
              <p:txBody>
                <a:bodyPr wrap="square" rtlCol="0">
                  <a:spAutoFit/>
                </a:bodyPr>
                <a:lstStyle/>
                <a:p>
                  <a:pPr algn="ctr"/>
                  <a:r>
                    <a:rPr lang="en-US" altLang="zh-CN" dirty="0" smtClean="0"/>
                    <a:t>d</a:t>
                  </a:r>
                  <a:endParaRPr lang="zh-CN" altLang="en-US" dirty="0"/>
                </a:p>
              </p:txBody>
            </p:sp>
          </p:grpSp>
          <p:grpSp>
            <p:nvGrpSpPr>
              <p:cNvPr id="53" name="组合 52"/>
              <p:cNvGrpSpPr/>
              <p:nvPr/>
            </p:nvGrpSpPr>
            <p:grpSpPr>
              <a:xfrm>
                <a:off x="4133844" y="3429000"/>
                <a:ext cx="1022364" cy="369332"/>
                <a:chOff x="3111480" y="3429000"/>
                <a:chExt cx="1022364" cy="369332"/>
              </a:xfrm>
            </p:grpSpPr>
            <p:cxnSp>
              <p:nvCxnSpPr>
                <p:cNvPr id="54" name="直接箭头连接符 53"/>
                <p:cNvCxnSpPr/>
                <p:nvPr/>
              </p:nvCxnSpPr>
              <p:spPr>
                <a:xfrm>
                  <a:off x="3768714" y="3611565"/>
                  <a:ext cx="36513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rot="10800000">
                  <a:off x="3111480" y="3611565"/>
                  <a:ext cx="36513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13123" y="3429000"/>
                  <a:ext cx="255591" cy="369332"/>
                </a:xfrm>
                <a:prstGeom prst="rect">
                  <a:avLst/>
                </a:prstGeom>
                <a:noFill/>
              </p:spPr>
              <p:txBody>
                <a:bodyPr wrap="square" rtlCol="0">
                  <a:spAutoFit/>
                </a:bodyPr>
                <a:lstStyle/>
                <a:p>
                  <a:pPr algn="ctr"/>
                  <a:r>
                    <a:rPr lang="en-US" altLang="zh-CN" dirty="0" smtClean="0"/>
                    <a:t>d</a:t>
                  </a:r>
                  <a:endParaRPr lang="zh-CN" altLang="en-US" dirty="0"/>
                </a:p>
              </p:txBody>
            </p:sp>
          </p:grpSp>
          <p:cxnSp>
            <p:nvCxnSpPr>
              <p:cNvPr id="58" name="直接箭头连接符 57"/>
              <p:cNvCxnSpPr/>
              <p:nvPr/>
            </p:nvCxnSpPr>
            <p:spPr>
              <a:xfrm rot="5400000">
                <a:off x="2691581" y="4688698"/>
                <a:ext cx="40164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flipH="1" flipV="1">
                <a:off x="2655465" y="4031068"/>
                <a:ext cx="474669" cy="7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709837" y="4195773"/>
                <a:ext cx="328617" cy="369332"/>
              </a:xfrm>
              <a:prstGeom prst="rect">
                <a:avLst/>
              </a:prstGeom>
              <a:noFill/>
            </p:spPr>
            <p:txBody>
              <a:bodyPr wrap="square" rtlCol="0">
                <a:spAutoFit/>
              </a:bodyPr>
              <a:lstStyle/>
              <a:p>
                <a:pPr algn="ctr"/>
                <a:r>
                  <a:rPr lang="en-US" altLang="zh-CN" dirty="0" smtClean="0"/>
                  <a:t>d</a:t>
                </a:r>
                <a:endParaRPr lang="zh-CN" altLang="en-US" dirty="0"/>
              </a:p>
            </p:txBody>
          </p:sp>
        </p:grpSp>
        <p:sp>
          <p:nvSpPr>
            <p:cNvPr id="64" name="椭圆 63"/>
            <p:cNvSpPr/>
            <p:nvPr/>
          </p:nvSpPr>
          <p:spPr>
            <a:xfrm>
              <a:off x="3622662" y="4889520"/>
              <a:ext cx="73026" cy="730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3476610" y="4853007"/>
              <a:ext cx="401643" cy="369332"/>
            </a:xfrm>
            <a:prstGeom prst="rect">
              <a:avLst/>
            </a:prstGeom>
            <a:noFill/>
          </p:spPr>
          <p:txBody>
            <a:bodyPr wrap="square" rtlCol="0">
              <a:spAutoFit/>
            </a:bodyPr>
            <a:lstStyle/>
            <a:p>
              <a:pPr algn="ctr"/>
              <a:r>
                <a:rPr lang="en-US" altLang="zh-CN" dirty="0" smtClean="0"/>
                <a:t>p</a:t>
              </a:r>
              <a:endParaRPr lang="zh-CN" altLang="en-US" dirty="0"/>
            </a:p>
          </p:txBody>
        </p:sp>
      </p:grpSp>
      <p:sp>
        <p:nvSpPr>
          <p:cNvPr id="25" name="灯片编号占位符 24"/>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sp>
        <p:nvSpPr>
          <p:cNvPr id="26" name="页脚占位符 25"/>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ppt_x"/>
                                          </p:val>
                                        </p:tav>
                                        <p:tav tm="100000">
                                          <p:val>
                                            <p:strVal val="#ppt_x"/>
                                          </p:val>
                                        </p:tav>
                                      </p:tavLst>
                                    </p:anim>
                                    <p:anim calcmode="lin" valueType="num">
                                      <p:cBhvr additive="base">
                                        <p:cTn id="3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a:ln>
            <a:noFill/>
          </a:ln>
        </p:spPr>
        <p:txBody>
          <a:bodyPr>
            <a:normAutofit lnSpcReduction="10000"/>
          </a:bodyPr>
          <a:lstStyle/>
          <a:p>
            <a:r>
              <a:rPr lang="zh-CN" altLang="en-US" sz="2400" b="1" dirty="0" smtClean="0"/>
              <a:t>正确性</a:t>
            </a:r>
            <a:endParaRPr lang="en-US" altLang="zh-CN" sz="2400" b="1" dirty="0" smtClean="0"/>
          </a:p>
          <a:p>
            <a:r>
              <a:rPr lang="zh-CN" altLang="en-US" sz="2400" dirty="0" smtClean="0"/>
              <a:t>观察属于左半部分的</a:t>
            </a:r>
            <a:r>
              <a:rPr lang="en-US" altLang="zh-CN" sz="2400" dirty="0" smtClean="0"/>
              <a:t>d*d</a:t>
            </a:r>
            <a:r>
              <a:rPr lang="zh-CN" altLang="en-US" sz="2400" dirty="0" smtClean="0"/>
              <a:t>的正方形区域，如该区域内的点全部属于左半部分，通过横向纵向两条直线把</a:t>
            </a:r>
            <a:r>
              <a:rPr lang="en-US" altLang="zh-CN" sz="2400" dirty="0" smtClean="0"/>
              <a:t>d</a:t>
            </a:r>
            <a:r>
              <a:rPr lang="zh-CN" altLang="en-US" sz="2400" dirty="0" smtClean="0"/>
              <a:t>*</a:t>
            </a:r>
            <a:r>
              <a:rPr lang="en-US" altLang="zh-CN" sz="2400" dirty="0" smtClean="0"/>
              <a:t>d</a:t>
            </a:r>
            <a:r>
              <a:rPr lang="zh-CN" altLang="en-US" sz="2400" dirty="0" smtClean="0"/>
              <a:t>的正方形区域均分为</a:t>
            </a:r>
            <a:r>
              <a:rPr lang="en-US" altLang="zh-CN" sz="2400" dirty="0" smtClean="0"/>
              <a:t>4</a:t>
            </a:r>
            <a:r>
              <a:rPr lang="zh-CN" altLang="en-US" sz="2400" dirty="0" smtClean="0"/>
              <a:t>个</a:t>
            </a:r>
            <a:r>
              <a:rPr lang="en-US" altLang="zh-CN" sz="2400" dirty="0" smtClean="0"/>
              <a:t>d/2*2/2</a:t>
            </a:r>
            <a:r>
              <a:rPr lang="zh-CN" altLang="en-US" sz="2400" dirty="0" smtClean="0"/>
              <a:t>的小正方形，因为每个小正方形最远的两个点的距离为对角线即</a:t>
            </a:r>
            <a:r>
              <a:rPr lang="en-US" altLang="zh-CN" sz="2400" dirty="0" err="1" smtClean="0"/>
              <a:t>sqrt</a:t>
            </a:r>
            <a:r>
              <a:rPr lang="en-US" altLang="zh-CN" sz="2400" dirty="0" smtClean="0"/>
              <a:t>(2)*d/2&lt;d,</a:t>
            </a:r>
            <a:r>
              <a:rPr lang="zh-CN" altLang="en-US" sz="2400" dirty="0" smtClean="0"/>
              <a:t>出现矛盾</a:t>
            </a:r>
            <a:r>
              <a:rPr lang="en-US" altLang="zh-CN" sz="2400" dirty="0" smtClean="0"/>
              <a:t>,</a:t>
            </a:r>
            <a:r>
              <a:rPr lang="zh-CN" altLang="en-US" sz="2400" dirty="0" smtClean="0"/>
              <a:t>所以每个小正方形内最多只有一个点</a:t>
            </a:r>
            <a:r>
              <a:rPr lang="en-US" altLang="zh-CN" sz="2400" dirty="0" smtClean="0"/>
              <a:t>,</a:t>
            </a:r>
            <a:r>
              <a:rPr lang="zh-CN" altLang="en-US" sz="2400" dirty="0" smtClean="0"/>
              <a:t>则</a:t>
            </a:r>
            <a:r>
              <a:rPr lang="en-US" altLang="zh-CN" sz="2400" dirty="0" smtClean="0"/>
              <a:t>d</a:t>
            </a:r>
            <a:r>
              <a:rPr lang="zh-CN" altLang="en-US" sz="2400" dirty="0" smtClean="0"/>
              <a:t>*</a:t>
            </a:r>
            <a:r>
              <a:rPr lang="en-US" altLang="zh-CN" sz="2400" dirty="0" smtClean="0"/>
              <a:t>d</a:t>
            </a:r>
            <a:r>
              <a:rPr lang="zh-CN" altLang="en-US" sz="2400" dirty="0" smtClean="0"/>
              <a:t>的正方形区域内最多只有</a:t>
            </a:r>
            <a:r>
              <a:rPr lang="en-US" altLang="zh-CN" sz="2400" dirty="0" smtClean="0"/>
              <a:t>4</a:t>
            </a:r>
            <a:r>
              <a:rPr lang="zh-CN" altLang="en-US" sz="2400" dirty="0" smtClean="0"/>
              <a:t>个点。且一定出现在正方形的</a:t>
            </a:r>
            <a:r>
              <a:rPr lang="en-US" altLang="zh-CN" sz="2400" dirty="0" smtClean="0"/>
              <a:t>4</a:t>
            </a:r>
            <a:r>
              <a:rPr lang="zh-CN" altLang="en-US" sz="2400" dirty="0" smtClean="0"/>
              <a:t>个顶点上。</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dirty="0" smtClean="0"/>
              <a:t>同理属于右半区域的最多也只有</a:t>
            </a:r>
            <a:r>
              <a:rPr lang="en-US" altLang="zh-CN" sz="2400" dirty="0" smtClean="0"/>
              <a:t>4</a:t>
            </a:r>
            <a:r>
              <a:rPr lang="zh-CN" altLang="en-US" sz="2400" dirty="0" smtClean="0"/>
              <a:t>个点，所以整个</a:t>
            </a:r>
            <a:r>
              <a:rPr lang="en-US" altLang="zh-CN" sz="2400" dirty="0" smtClean="0"/>
              <a:t>2d*d</a:t>
            </a:r>
            <a:r>
              <a:rPr lang="zh-CN" altLang="en-US" sz="2400" dirty="0" smtClean="0"/>
              <a:t>区域内最多只有</a:t>
            </a:r>
            <a:r>
              <a:rPr lang="en-US" altLang="zh-CN" sz="2400" dirty="0" smtClean="0"/>
              <a:t>8</a:t>
            </a:r>
            <a:r>
              <a:rPr lang="zh-CN" altLang="en-US" sz="2400" dirty="0" smtClean="0"/>
              <a:t>个点。</a:t>
            </a:r>
            <a:endParaRPr lang="en-US" altLang="zh-CN" sz="2400" dirty="0" smtClean="0"/>
          </a:p>
          <a:p>
            <a:endParaRPr lang="en-US" altLang="zh-CN" sz="2400" dirty="0" smtClean="0"/>
          </a:p>
          <a:p>
            <a:endParaRPr lang="en-US" altLang="zh-CN" sz="2800" dirty="0" smtClean="0"/>
          </a:p>
          <a:p>
            <a:endParaRPr lang="en-US" altLang="zh-CN" sz="2800" dirty="0" smtClean="0"/>
          </a:p>
        </p:txBody>
      </p:sp>
      <p:grpSp>
        <p:nvGrpSpPr>
          <p:cNvPr id="39" name="组合 38"/>
          <p:cNvGrpSpPr/>
          <p:nvPr/>
        </p:nvGrpSpPr>
        <p:grpSpPr>
          <a:xfrm>
            <a:off x="3586149" y="3611565"/>
            <a:ext cx="1679598" cy="1789137"/>
            <a:chOff x="3586149" y="3611565"/>
            <a:chExt cx="1679598" cy="1789137"/>
          </a:xfrm>
        </p:grpSpPr>
        <p:grpSp>
          <p:nvGrpSpPr>
            <p:cNvPr id="34" name="组合 33"/>
            <p:cNvGrpSpPr/>
            <p:nvPr/>
          </p:nvGrpSpPr>
          <p:grpSpPr>
            <a:xfrm>
              <a:off x="3586149" y="3611565"/>
              <a:ext cx="1679598" cy="1789137"/>
              <a:chOff x="3257532" y="3940181"/>
              <a:chExt cx="1679598" cy="1789137"/>
            </a:xfrm>
          </p:grpSpPr>
          <p:sp>
            <p:nvSpPr>
              <p:cNvPr id="22" name="矩形 21"/>
              <p:cNvSpPr/>
              <p:nvPr/>
            </p:nvSpPr>
            <p:spPr>
              <a:xfrm>
                <a:off x="3476610" y="4232286"/>
                <a:ext cx="1241442" cy="12414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3257532" y="4853007"/>
                <a:ext cx="167959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3202763" y="4834750"/>
                <a:ext cx="178913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8" name="直接连接符 37"/>
            <p:cNvCxnSpPr>
              <a:stCxn id="22" idx="1"/>
              <a:endCxn id="22" idx="0"/>
            </p:cNvCxnSpPr>
            <p:nvPr/>
          </p:nvCxnSpPr>
          <p:spPr>
            <a:xfrm rot="10800000" flipH="1">
              <a:off x="3805226" y="3903671"/>
              <a:ext cx="620721" cy="62072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灯片编号占位符 11"/>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
        <p:nvSpPr>
          <p:cNvPr id="13" name="页脚占位符 12"/>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ppt_x"/>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7" end="7"/>
                                            </p:txEl>
                                          </p:spTgt>
                                        </p:tgtEl>
                                        <p:attrNameLst>
                                          <p:attrName>style.visibility</p:attrName>
                                        </p:attrNameLst>
                                      </p:cBhvr>
                                      <p:to>
                                        <p:strVal val="visible"/>
                                      </p:to>
                                    </p:set>
                                    <p:anim calcmode="lin" valueType="num">
                                      <p:cBhvr additive="base">
                                        <p:cTn id="31"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400" b="1" dirty="0" smtClean="0"/>
              <a:t>正确性</a:t>
            </a:r>
            <a:endParaRPr lang="en-US" altLang="zh-CN" sz="2400" b="1" dirty="0" smtClean="0"/>
          </a:p>
          <a:p>
            <a:r>
              <a:rPr lang="zh-CN" altLang="en-US" sz="2400" dirty="0" smtClean="0"/>
              <a:t>再仔细分析，如果有</a:t>
            </a:r>
            <a:r>
              <a:rPr lang="en-US" altLang="zh-CN" sz="2400" dirty="0" smtClean="0"/>
              <a:t>8</a:t>
            </a:r>
            <a:r>
              <a:rPr lang="zh-CN" altLang="en-US" sz="2400" dirty="0" smtClean="0"/>
              <a:t>个点，则一定有两对点是重合的，而算法一开始就已经排除了重复。</a:t>
            </a:r>
            <a:endParaRPr lang="en-US" altLang="zh-CN" sz="2400" dirty="0" smtClean="0"/>
          </a:p>
          <a:p>
            <a:r>
              <a:rPr lang="zh-CN" altLang="en-US" sz="2400" dirty="0" smtClean="0"/>
              <a:t>那是不是就一共只有</a:t>
            </a:r>
            <a:r>
              <a:rPr lang="en-US" altLang="zh-CN" sz="2400" dirty="0" smtClean="0"/>
              <a:t>6</a:t>
            </a:r>
            <a:r>
              <a:rPr lang="zh-CN" altLang="en-US" sz="2400" dirty="0" smtClean="0"/>
              <a:t>个点，只需判断后面的</a:t>
            </a:r>
            <a:r>
              <a:rPr lang="en-US" altLang="zh-CN" sz="2400" dirty="0" smtClean="0"/>
              <a:t>5</a:t>
            </a:r>
            <a:r>
              <a:rPr lang="zh-CN" altLang="en-US" sz="2400" dirty="0" smtClean="0"/>
              <a:t>个点呢？</a:t>
            </a:r>
            <a:endParaRPr lang="en-US" altLang="zh-CN" sz="2400" dirty="0" smtClean="0"/>
          </a:p>
          <a:p>
            <a:r>
              <a:rPr lang="zh-CN" altLang="en-US" sz="2400" dirty="0" smtClean="0"/>
              <a:t>下面如图所示是</a:t>
            </a:r>
            <a:r>
              <a:rPr lang="en-US" altLang="zh-CN" sz="2400" dirty="0" smtClean="0"/>
              <a:t>7</a:t>
            </a:r>
            <a:r>
              <a:rPr lang="zh-CN" altLang="en-US" sz="2400" dirty="0" smtClean="0"/>
              <a:t>个点的情况，所以最多是</a:t>
            </a:r>
            <a:r>
              <a:rPr lang="en-US" altLang="zh-CN" sz="2400" dirty="0" smtClean="0"/>
              <a:t>7</a:t>
            </a:r>
            <a:r>
              <a:rPr lang="zh-CN" altLang="en-US" sz="2400" dirty="0" smtClean="0"/>
              <a:t>个点，只需判断后面的</a:t>
            </a:r>
            <a:r>
              <a:rPr lang="en-US" altLang="zh-CN" sz="2400" dirty="0" smtClean="0"/>
              <a:t>6</a:t>
            </a:r>
            <a:r>
              <a:rPr lang="zh-CN" altLang="en-US" sz="2400" dirty="0" smtClean="0"/>
              <a:t>个点。</a:t>
            </a:r>
            <a:endParaRPr lang="en-US" altLang="zh-CN" sz="2400" dirty="0" smtClean="0"/>
          </a:p>
          <a:p>
            <a:endParaRPr lang="en-US" altLang="zh-CN" sz="2800" dirty="0" smtClean="0"/>
          </a:p>
          <a:p>
            <a:endParaRPr lang="en-US" altLang="zh-CN" sz="2800" dirty="0" smtClean="0"/>
          </a:p>
        </p:txBody>
      </p:sp>
      <p:pic>
        <p:nvPicPr>
          <p:cNvPr id="4097" name="Picture 1" descr="D:\Backup\我的文档\Tencent Files\30921504\Image\C2C\12EABD79AF7D3C19BD818C453EF07DCC.png"/>
          <p:cNvPicPr>
            <a:picLocks noChangeAspect="1" noChangeArrowheads="1"/>
          </p:cNvPicPr>
          <p:nvPr/>
        </p:nvPicPr>
        <p:blipFill>
          <a:blip r:embed="rId3" cstate="print"/>
          <a:srcRect/>
          <a:stretch>
            <a:fillRect/>
          </a:stretch>
        </p:blipFill>
        <p:spPr bwMode="auto">
          <a:xfrm>
            <a:off x="2709837" y="3794130"/>
            <a:ext cx="2702537" cy="1460520"/>
          </a:xfrm>
          <a:prstGeom prst="rect">
            <a:avLst/>
          </a:prstGeom>
          <a:noFill/>
        </p:spPr>
      </p:pic>
      <p:sp>
        <p:nvSpPr>
          <p:cNvPr id="7" name="灯片编号占位符 6"/>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
        <p:nvSpPr>
          <p:cNvPr id="8" name="页脚占位符 7"/>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7"/>
                                        </p:tgtEl>
                                        <p:attrNameLst>
                                          <p:attrName>style.visibility</p:attrName>
                                        </p:attrNameLst>
                                      </p:cBhvr>
                                      <p:to>
                                        <p:strVal val="visible"/>
                                      </p:to>
                                    </p:set>
                                    <p:anim calcmode="lin" valueType="num">
                                      <p:cBhvr additive="base">
                                        <p:cTn id="37" dur="500" fill="hold"/>
                                        <p:tgtEl>
                                          <p:spTgt spid="4097"/>
                                        </p:tgtEl>
                                        <p:attrNameLst>
                                          <p:attrName>ppt_x</p:attrName>
                                        </p:attrNameLst>
                                      </p:cBhvr>
                                      <p:tavLst>
                                        <p:tav tm="0">
                                          <p:val>
                                            <p:strVal val="#ppt_x"/>
                                          </p:val>
                                        </p:tav>
                                        <p:tav tm="100000">
                                          <p:val>
                                            <p:strVal val="#ppt_x"/>
                                          </p:val>
                                        </p:tav>
                                      </p:tavLst>
                                    </p:anim>
                                    <p:anim calcmode="lin" valueType="num">
                                      <p:cBhvr additive="base">
                                        <p:cTn id="38" dur="500" fill="hold"/>
                                        <p:tgtEl>
                                          <p:spTgt spid="40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经典问题</a:t>
            </a:r>
            <a:r>
              <a:rPr lang="en-US" altLang="zh-CN" sz="3200" b="1" dirty="0" smtClean="0"/>
              <a:t>4—</a:t>
            </a:r>
            <a:r>
              <a:rPr lang="zh-CN" altLang="en-US" sz="3200" b="1" dirty="0" smtClean="0"/>
              <a:t>最近点对问题</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800" b="1" dirty="0" smtClean="0"/>
              <a:t>算法导论中不严谨之处？</a:t>
            </a:r>
            <a:endParaRPr lang="en-US" altLang="zh-CN" sz="2800" b="1" dirty="0" smtClean="0"/>
          </a:p>
          <a:p>
            <a:r>
              <a:rPr lang="zh-CN" altLang="en-US" sz="2800" b="1" dirty="0" smtClean="0"/>
              <a:t>算法导论指出</a:t>
            </a:r>
            <a:r>
              <a:rPr lang="zh-CN" altLang="en-US" sz="2800" dirty="0" smtClean="0"/>
              <a:t>：只需考虑</a:t>
            </a:r>
            <a:r>
              <a:rPr lang="en-US" altLang="zh-CN" sz="2800" dirty="0" smtClean="0"/>
              <a:t>p</a:t>
            </a:r>
            <a:r>
              <a:rPr lang="zh-CN" altLang="en-US" sz="2800" dirty="0" smtClean="0"/>
              <a:t>后面的</a:t>
            </a:r>
            <a:r>
              <a:rPr lang="en-US" altLang="zh-CN" sz="2800" dirty="0" smtClean="0"/>
              <a:t>7</a:t>
            </a:r>
            <a:r>
              <a:rPr lang="zh-CN" altLang="en-US" sz="2800" dirty="0" smtClean="0"/>
              <a:t>个点，因为</a:t>
            </a:r>
            <a:r>
              <a:rPr lang="en-US" altLang="zh-CN" sz="2800" dirty="0" smtClean="0"/>
              <a:t>2d*d</a:t>
            </a:r>
            <a:r>
              <a:rPr lang="zh-CN" altLang="en-US" sz="2800" dirty="0" smtClean="0"/>
              <a:t>区域因为重合点最多有</a:t>
            </a:r>
            <a:r>
              <a:rPr lang="en-US" altLang="zh-CN" sz="2800" dirty="0" smtClean="0"/>
              <a:t>8</a:t>
            </a:r>
            <a:r>
              <a:rPr lang="zh-CN" altLang="en-US" sz="2800" dirty="0" smtClean="0"/>
              <a:t>个点。</a:t>
            </a:r>
            <a:endParaRPr lang="en-US" altLang="zh-CN" sz="2800" dirty="0" smtClean="0"/>
          </a:p>
          <a:p>
            <a:r>
              <a:rPr lang="zh-CN" altLang="en-US" sz="2800" b="1" dirty="0" smtClean="0"/>
              <a:t>问题是</a:t>
            </a:r>
            <a:r>
              <a:rPr lang="zh-CN" altLang="en-US" sz="2800" dirty="0" smtClean="0"/>
              <a:t>：如果有重合点可能就不是</a:t>
            </a:r>
            <a:r>
              <a:rPr lang="en-US" altLang="zh-CN" sz="2800" dirty="0" smtClean="0"/>
              <a:t>2</a:t>
            </a:r>
            <a:r>
              <a:rPr lang="zh-CN" altLang="en-US" sz="2800" dirty="0" smtClean="0"/>
              <a:t>个点重合，可能是</a:t>
            </a:r>
            <a:r>
              <a:rPr lang="en-US" altLang="zh-CN" sz="2800" dirty="0" smtClean="0"/>
              <a:t>3</a:t>
            </a:r>
            <a:r>
              <a:rPr lang="zh-CN" altLang="en-US" sz="2800" dirty="0" smtClean="0"/>
              <a:t>个，</a:t>
            </a:r>
            <a:r>
              <a:rPr lang="en-US" altLang="zh-CN" sz="2800" dirty="0" smtClean="0"/>
              <a:t>4</a:t>
            </a:r>
            <a:r>
              <a:rPr lang="zh-CN" altLang="en-US" sz="2800" dirty="0" smtClean="0"/>
              <a:t>个甚至更多。</a:t>
            </a:r>
            <a:endParaRPr lang="en-US" altLang="zh-CN" sz="2800" dirty="0" smtClean="0"/>
          </a:p>
          <a:p>
            <a:r>
              <a:rPr lang="zh-CN" altLang="en-US" sz="2800" b="1" dirty="0" smtClean="0"/>
              <a:t>当然</a:t>
            </a:r>
            <a:r>
              <a:rPr lang="zh-CN" altLang="en-US" sz="2800" dirty="0" smtClean="0"/>
              <a:t>：算法导论的做法不影响结果，因为如果更多的点重合，在递归时就已经算出</a:t>
            </a:r>
            <a:r>
              <a:rPr lang="en-US" altLang="zh-CN" sz="2800" dirty="0" smtClean="0"/>
              <a:t>d=0</a:t>
            </a:r>
            <a:r>
              <a:rPr lang="zh-CN" altLang="en-US" sz="2800" dirty="0" smtClean="0"/>
              <a:t>，后面判断</a:t>
            </a:r>
            <a:r>
              <a:rPr lang="en-US" altLang="zh-CN" sz="2800" dirty="0" smtClean="0"/>
              <a:t>7</a:t>
            </a:r>
            <a:r>
              <a:rPr lang="zh-CN" altLang="en-US" sz="2800" dirty="0" smtClean="0"/>
              <a:t>个点不影响结果，如果没有点重合，只需判断</a:t>
            </a:r>
            <a:r>
              <a:rPr lang="en-US" altLang="zh-CN" sz="2800" dirty="0" smtClean="0"/>
              <a:t>6</a:t>
            </a:r>
            <a:r>
              <a:rPr lang="zh-CN" altLang="en-US" sz="2800" dirty="0" smtClean="0"/>
              <a:t>个点，那么判断</a:t>
            </a:r>
            <a:r>
              <a:rPr lang="en-US" altLang="zh-CN" sz="2800" dirty="0" smtClean="0"/>
              <a:t>7</a:t>
            </a:r>
            <a:r>
              <a:rPr lang="zh-CN" altLang="en-US" sz="2800" dirty="0" smtClean="0"/>
              <a:t>个点也不影响正确性。</a:t>
            </a:r>
            <a:endParaRPr lang="en-US" altLang="zh-CN" sz="2800" dirty="0" smtClean="0"/>
          </a:p>
          <a:p>
            <a:r>
              <a:rPr lang="zh-CN" altLang="en-US" sz="2800" dirty="0" smtClean="0"/>
              <a:t>即使你不清楚上面的性质，但一开始进行了判重，且在枚举</a:t>
            </a:r>
            <a:r>
              <a:rPr lang="en-US" altLang="zh-CN" sz="2800" dirty="0" smtClean="0"/>
              <a:t>p’</a:t>
            </a:r>
            <a:r>
              <a:rPr lang="zh-CN" altLang="en-US" sz="2800" dirty="0" smtClean="0"/>
              <a:t>时增加了纵坐标相差不超过</a:t>
            </a:r>
            <a:r>
              <a:rPr lang="en-US" altLang="zh-CN" sz="2800" dirty="0" smtClean="0"/>
              <a:t>d</a:t>
            </a:r>
            <a:r>
              <a:rPr lang="zh-CN" altLang="en-US" sz="2800" dirty="0" smtClean="0"/>
              <a:t>的判断，一样可以在</a:t>
            </a:r>
            <a:r>
              <a:rPr lang="en-US" altLang="zh-CN" sz="2800" dirty="0" smtClean="0"/>
              <a:t>O(</a:t>
            </a:r>
            <a:r>
              <a:rPr lang="en-US" altLang="zh-CN" sz="2800" dirty="0" err="1" smtClean="0"/>
              <a:t>nlogn</a:t>
            </a:r>
            <a:r>
              <a:rPr lang="en-US" altLang="zh-CN" sz="2800" dirty="0" smtClean="0"/>
              <a:t>)</a:t>
            </a:r>
            <a:r>
              <a:rPr lang="zh-CN" altLang="en-US" sz="2800" dirty="0" smtClean="0"/>
              <a:t>，因为你无形之中用了上面的性质。</a:t>
            </a:r>
            <a:endParaRPr lang="en-US" altLang="zh-CN" sz="2800" dirty="0" smtClean="0"/>
          </a:p>
          <a:p>
            <a:endParaRPr lang="en-US" altLang="zh-CN" sz="28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1</a:t>
            </a:r>
            <a:r>
              <a:rPr lang="zh-CN" altLang="en-US" sz="3200" b="1" dirty="0" smtClean="0"/>
              <a:t>：</a:t>
            </a:r>
            <a:r>
              <a:rPr lang="en-US" altLang="zh-CN" sz="3200" b="1" dirty="0" smtClean="0"/>
              <a:t>CF429D Tricky Function</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pPr>
              <a:buClr>
                <a:srgbClr val="000000"/>
              </a:buClr>
            </a:pPr>
            <a:r>
              <a:rPr lang="zh-CN" altLang="en-US" sz="2800" dirty="0" smtClean="0"/>
              <a:t>给出一个长度为</a:t>
            </a:r>
            <a:r>
              <a:rPr lang="en-US" altLang="zh-CN" sz="2800" dirty="0" smtClean="0"/>
              <a:t>N</a:t>
            </a:r>
            <a:r>
              <a:rPr lang="zh-CN" altLang="en-US" sz="2800" dirty="0" smtClean="0"/>
              <a:t>的序列</a:t>
            </a:r>
            <a:r>
              <a:rPr lang="en-US" altLang="zh-CN" sz="2800" dirty="0" smtClean="0"/>
              <a:t>a</a:t>
            </a:r>
            <a:r>
              <a:rPr lang="zh-CN" altLang="en-US" sz="2800" dirty="0" smtClean="0"/>
              <a:t>。</a:t>
            </a:r>
          </a:p>
          <a:p>
            <a:pPr>
              <a:buClr>
                <a:srgbClr val="000000"/>
              </a:buClr>
            </a:pPr>
            <a:r>
              <a:rPr lang="zh-CN" altLang="en-US" sz="2800" dirty="0" smtClean="0"/>
              <a:t>定义</a:t>
            </a:r>
          </a:p>
          <a:p>
            <a:pPr>
              <a:buClr>
                <a:srgbClr val="000000"/>
              </a:buClr>
            </a:pPr>
            <a:r>
              <a:rPr lang="zh-CN" altLang="en-US" sz="2800" dirty="0" smtClean="0"/>
              <a:t>求最小的</a:t>
            </a:r>
            <a:r>
              <a:rPr lang="en-US" altLang="zh-CN" sz="2800" dirty="0" smtClean="0"/>
              <a:t>f(</a:t>
            </a:r>
            <a:r>
              <a:rPr lang="en-US" altLang="zh-CN" sz="2800" dirty="0" err="1" smtClean="0"/>
              <a:t>i,j</a:t>
            </a:r>
            <a:r>
              <a:rPr lang="en-US" altLang="zh-CN" sz="2800" dirty="0" smtClean="0"/>
              <a:t>)</a:t>
            </a:r>
          </a:p>
          <a:p>
            <a:pPr>
              <a:buClr>
                <a:srgbClr val="000000"/>
              </a:buClr>
            </a:pPr>
            <a:r>
              <a:rPr lang="en-US" altLang="zh-CN" sz="2800" dirty="0" smtClean="0"/>
              <a:t>N ≤ 100000</a:t>
            </a:r>
          </a:p>
          <a:p>
            <a:pPr>
              <a:buClr>
                <a:srgbClr val="000000"/>
              </a:buClr>
            </a:pPr>
            <a:r>
              <a:rPr lang="en-US" altLang="zh-CN" sz="2800" dirty="0" smtClean="0"/>
              <a:t>Time Limit: 2s</a:t>
            </a:r>
          </a:p>
          <a:p>
            <a:endParaRPr lang="en-US" altLang="zh-CN" sz="2800" dirty="0" smtClean="0"/>
          </a:p>
        </p:txBody>
      </p:sp>
      <p:graphicFrame>
        <p:nvGraphicFramePr>
          <p:cNvPr id="54274" name="Object 2" descr="ppt/media/image4.wmf">
            <a:hlinkClick r:id="" action="ppaction://ole?verb=0"/>
          </p:cNvPr>
          <p:cNvGraphicFramePr>
            <a:graphicFrameLocks/>
          </p:cNvGraphicFramePr>
          <p:nvPr/>
        </p:nvGraphicFramePr>
        <p:xfrm>
          <a:off x="1249317" y="1576361"/>
          <a:ext cx="3578225" cy="515938"/>
        </p:xfrm>
        <a:graphic>
          <a:graphicData uri="http://schemas.openxmlformats.org/presentationml/2006/ole">
            <p:oleObj spid="_x0000_s54274" r:id="rId4" imgW="1587240" imgH="228600" progId="">
              <p:embed/>
            </p:oleObj>
          </a:graphicData>
        </a:graphic>
      </p:graphicFrame>
      <p:graphicFrame>
        <p:nvGraphicFramePr>
          <p:cNvPr id="54275" name="Object 3" descr="ppt/media/image5.wmf">
            <a:hlinkClick r:id="" action="ppaction://ole?verb=0"/>
          </p:cNvPr>
          <p:cNvGraphicFramePr>
            <a:graphicFrameLocks/>
          </p:cNvGraphicFramePr>
          <p:nvPr/>
        </p:nvGraphicFramePr>
        <p:xfrm>
          <a:off x="5014867" y="1530324"/>
          <a:ext cx="2684462" cy="608012"/>
        </p:xfrm>
        <a:graphic>
          <a:graphicData uri="http://schemas.openxmlformats.org/presentationml/2006/ole">
            <p:oleObj spid="_x0000_s54275" r:id="rId5" imgW="1130040" imgH="291960" progId="">
              <p:embed/>
            </p:oleObj>
          </a:graphicData>
        </a:graphic>
      </p:graphicFrame>
      <p:sp>
        <p:nvSpPr>
          <p:cNvPr id="8" name="灯片编号占位符 7"/>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
        <p:nvSpPr>
          <p:cNvPr id="9" name="页脚占位符 8"/>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4"/>
                                        </p:tgtEl>
                                        <p:attrNameLst>
                                          <p:attrName>style.visibility</p:attrName>
                                        </p:attrNameLst>
                                      </p:cBhvr>
                                      <p:to>
                                        <p:strVal val="visible"/>
                                      </p:to>
                                    </p:set>
                                    <p:anim calcmode="lin" valueType="num">
                                      <p:cBhvr additive="base">
                                        <p:cTn id="23" dur="500" fill="hold"/>
                                        <p:tgtEl>
                                          <p:spTgt spid="54274"/>
                                        </p:tgtEl>
                                        <p:attrNameLst>
                                          <p:attrName>ppt_x</p:attrName>
                                        </p:attrNameLst>
                                      </p:cBhvr>
                                      <p:tavLst>
                                        <p:tav tm="0">
                                          <p:val>
                                            <p:strVal val="#ppt_x"/>
                                          </p:val>
                                        </p:tav>
                                        <p:tav tm="100000">
                                          <p:val>
                                            <p:strVal val="#ppt_x"/>
                                          </p:val>
                                        </p:tav>
                                      </p:tavLst>
                                    </p:anim>
                                    <p:anim calcmode="lin" valueType="num">
                                      <p:cBhvr additive="base">
                                        <p:cTn id="24" dur="500" fill="hold"/>
                                        <p:tgtEl>
                                          <p:spTgt spid="5427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4275"/>
                                        </p:tgtEl>
                                        <p:attrNameLst>
                                          <p:attrName>style.visibility</p:attrName>
                                        </p:attrNameLst>
                                      </p:cBhvr>
                                      <p:to>
                                        <p:strVal val="visible"/>
                                      </p:to>
                                    </p:set>
                                    <p:anim calcmode="lin" valueType="num">
                                      <p:cBhvr additive="base">
                                        <p:cTn id="27" dur="500" fill="hold"/>
                                        <p:tgtEl>
                                          <p:spTgt spid="54275"/>
                                        </p:tgtEl>
                                        <p:attrNameLst>
                                          <p:attrName>ppt_x</p:attrName>
                                        </p:attrNameLst>
                                      </p:cBhvr>
                                      <p:tavLst>
                                        <p:tav tm="0">
                                          <p:val>
                                            <p:strVal val="#ppt_x"/>
                                          </p:val>
                                        </p:tav>
                                        <p:tav tm="100000">
                                          <p:val>
                                            <p:strVal val="#ppt_x"/>
                                          </p:val>
                                        </p:tav>
                                      </p:tavLst>
                                    </p:anim>
                                    <p:anim calcmode="lin" valueType="num">
                                      <p:cBhvr additive="base">
                                        <p:cTn id="28" dur="500" fill="hold"/>
                                        <p:tgtEl>
                                          <p:spTgt spid="5427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5843">
                                            <p:txEl>
                                              <p:pRg st="2" end="2"/>
                                            </p:txEl>
                                          </p:spTgt>
                                        </p:tgtEl>
                                        <p:attrNameLst>
                                          <p:attrName>style.visibility</p:attrName>
                                        </p:attrNameLst>
                                      </p:cBhvr>
                                      <p:to>
                                        <p:strVal val="visible"/>
                                      </p:to>
                                    </p:set>
                                    <p:anim calcmode="lin" valueType="num">
                                      <p:cBhvr additive="base">
                                        <p:cTn id="3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5843">
                                            <p:txEl>
                                              <p:pRg st="3" end="3"/>
                                            </p:txEl>
                                          </p:spTgt>
                                        </p:tgtEl>
                                        <p:attrNameLst>
                                          <p:attrName>style.visibility</p:attrName>
                                        </p:attrNameLst>
                                      </p:cBhvr>
                                      <p:to>
                                        <p:strVal val="visible"/>
                                      </p:to>
                                    </p:set>
                                    <p:anim calcmode="lin" valueType="num">
                                      <p:cBhvr additive="base">
                                        <p:cTn id="3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5843">
                                            <p:txEl>
                                              <p:pRg st="4" end="4"/>
                                            </p:txEl>
                                          </p:spTgt>
                                        </p:tgtEl>
                                        <p:attrNameLst>
                                          <p:attrName>style.visibility</p:attrName>
                                        </p:attrNameLst>
                                      </p:cBhvr>
                                      <p:to>
                                        <p:strVal val="visible"/>
                                      </p:to>
                                    </p:set>
                                    <p:anim calcmode="lin" valueType="num">
                                      <p:cBhvr additive="base">
                                        <p:cTn id="4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63466" y="276225"/>
            <a:ext cx="8229600" cy="633413"/>
          </a:xfrm>
        </p:spPr>
        <p:txBody>
          <a:bodyPr>
            <a:normAutofit/>
          </a:bodyPr>
          <a:lstStyle/>
          <a:p>
            <a:pPr algn="l"/>
            <a:r>
              <a:rPr lang="zh-CN" altLang="en-US" sz="3200" b="1" dirty="0" smtClean="0"/>
              <a:t>一维分治</a:t>
            </a:r>
            <a:r>
              <a:rPr lang="en-US" altLang="zh-CN" sz="3200" b="1" dirty="0" smtClean="0"/>
              <a:t>1</a:t>
            </a:r>
            <a:r>
              <a:rPr lang="zh-CN" altLang="en-US" sz="3200" b="1" dirty="0" smtClean="0"/>
              <a:t>：</a:t>
            </a:r>
            <a:r>
              <a:rPr lang="en-US" altLang="zh-CN" sz="3200" b="1" dirty="0" smtClean="0"/>
              <a:t>CF429D Tricky Function</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pPr>
              <a:buClr>
                <a:srgbClr val="000000"/>
              </a:buClr>
            </a:pPr>
            <a:r>
              <a:rPr lang="zh-CN" altLang="en-US" sz="2800" dirty="0" smtClean="0"/>
              <a:t>设</a:t>
            </a:r>
            <a:r>
              <a:rPr lang="en-US" altLang="zh-CN" sz="2800" dirty="0" smtClean="0"/>
              <a:t>Sum[</a:t>
            </a:r>
            <a:r>
              <a:rPr lang="en-US" altLang="zh-CN" sz="2800" dirty="0" err="1" smtClean="0"/>
              <a:t>i</a:t>
            </a:r>
            <a:r>
              <a:rPr lang="en-US" altLang="zh-CN" sz="2800" dirty="0" smtClean="0"/>
              <a:t>]</a:t>
            </a:r>
            <a:r>
              <a:rPr lang="zh-CN" altLang="en-US" sz="2800" dirty="0" smtClean="0"/>
              <a:t>表示</a:t>
            </a:r>
            <a:r>
              <a:rPr lang="en-US" altLang="zh-CN" sz="2800" dirty="0" smtClean="0"/>
              <a:t>a[1]+a[2]+…+a[</a:t>
            </a:r>
            <a:r>
              <a:rPr lang="en-US" altLang="zh-CN" sz="2800" dirty="0" err="1" smtClean="0"/>
              <a:t>i</a:t>
            </a:r>
            <a:r>
              <a:rPr lang="en-US" altLang="zh-CN" sz="2800" dirty="0" smtClean="0"/>
              <a:t>]</a:t>
            </a:r>
            <a:endParaRPr lang="zh-CN" altLang="en-US" sz="2800" dirty="0" smtClean="0"/>
          </a:p>
          <a:p>
            <a:pPr>
              <a:buClr>
                <a:srgbClr val="000000"/>
              </a:buClr>
            </a:pPr>
            <a:r>
              <a:rPr lang="zh-CN" altLang="en-US" sz="2800" dirty="0" smtClean="0"/>
              <a:t>那么</a:t>
            </a:r>
            <a:r>
              <a:rPr lang="en-US" altLang="zh-CN" sz="2800" dirty="0" smtClean="0"/>
              <a:t>g(</a:t>
            </a:r>
            <a:r>
              <a:rPr lang="en-US" altLang="zh-CN" sz="2800" dirty="0" err="1" smtClean="0"/>
              <a:t>i,j</a:t>
            </a:r>
            <a:r>
              <a:rPr lang="en-US" altLang="zh-CN" sz="2800" dirty="0" smtClean="0"/>
              <a:t>)=Sum[j]-Sum[</a:t>
            </a:r>
            <a:r>
              <a:rPr lang="en-US" altLang="zh-CN" sz="2800" dirty="0" err="1" smtClean="0"/>
              <a:t>i</a:t>
            </a:r>
            <a:r>
              <a:rPr lang="en-US" altLang="zh-CN" sz="2800" dirty="0" smtClean="0"/>
              <a:t>]</a:t>
            </a:r>
          </a:p>
          <a:p>
            <a:pPr>
              <a:buClr>
                <a:srgbClr val="000000"/>
              </a:buClr>
            </a:pPr>
            <a:endParaRPr lang="zh-CN" altLang="en-US" sz="2800" dirty="0" smtClean="0"/>
          </a:p>
          <a:p>
            <a:pPr>
              <a:buClr>
                <a:srgbClr val="000000"/>
              </a:buClr>
            </a:pPr>
            <a:r>
              <a:rPr lang="zh-CN" altLang="en-US" sz="2800" dirty="0" smtClean="0"/>
              <a:t>问题变成：求形如</a:t>
            </a:r>
            <a:r>
              <a:rPr lang="en-US" altLang="zh-CN" sz="2800" dirty="0" smtClean="0"/>
              <a:t>( </a:t>
            </a:r>
            <a:r>
              <a:rPr lang="en-US" altLang="zh-CN" sz="2800" dirty="0" err="1" smtClean="0"/>
              <a:t>i</a:t>
            </a:r>
            <a:r>
              <a:rPr lang="en-US" altLang="zh-CN" sz="2800" dirty="0" smtClean="0"/>
              <a:t> , Sum[</a:t>
            </a:r>
            <a:r>
              <a:rPr lang="en-US" altLang="zh-CN" sz="2800" dirty="0" err="1" smtClean="0"/>
              <a:t>i</a:t>
            </a:r>
            <a:r>
              <a:rPr lang="en-US" altLang="zh-CN" sz="2800" dirty="0" smtClean="0"/>
              <a:t>] )</a:t>
            </a:r>
            <a:r>
              <a:rPr lang="zh-CN" altLang="en-US" sz="2800" dirty="0" smtClean="0"/>
              <a:t>点对间的最小距离。</a:t>
            </a:r>
          </a:p>
          <a:p>
            <a:pPr>
              <a:buClr>
                <a:srgbClr val="000000"/>
              </a:buClr>
            </a:pPr>
            <a:r>
              <a:rPr lang="zh-CN" altLang="en-US" sz="2800" dirty="0" smtClean="0"/>
              <a:t>用最近点对的方法求解。</a:t>
            </a:r>
            <a:endParaRPr lang="en-US" altLang="zh-CN" sz="2800" dirty="0" smtClean="0"/>
          </a:p>
          <a:p>
            <a:pPr>
              <a:buClr>
                <a:srgbClr val="000000"/>
              </a:buClr>
            </a:pPr>
            <a:r>
              <a:rPr lang="zh-CN" altLang="en-US" sz="2800" dirty="0" smtClean="0"/>
              <a:t>时间复杂度：</a:t>
            </a:r>
            <a:r>
              <a:rPr lang="en-US" altLang="zh-CN" sz="2800" dirty="0" smtClean="0"/>
              <a:t>O(</a:t>
            </a:r>
            <a:r>
              <a:rPr lang="en-US" altLang="zh-CN" sz="2800" dirty="0" err="1" smtClean="0"/>
              <a:t>NlogN</a:t>
            </a:r>
            <a:r>
              <a:rPr lang="en-US" altLang="zh-CN" sz="2800" dirty="0" smtClean="0"/>
              <a:t>)</a:t>
            </a:r>
          </a:p>
          <a:p>
            <a:endParaRPr lang="en-US" altLang="zh-CN" sz="2800" dirty="0" smtClean="0"/>
          </a:p>
        </p:txBody>
      </p:sp>
      <p:graphicFrame>
        <p:nvGraphicFramePr>
          <p:cNvPr id="56324" name="Object 4" descr="ppt/media/image6.wmf">
            <a:hlinkClick r:id="" action="ppaction://ole?verb=0"/>
          </p:cNvPr>
          <p:cNvGraphicFramePr>
            <a:graphicFrameLocks/>
          </p:cNvGraphicFramePr>
          <p:nvPr/>
        </p:nvGraphicFramePr>
        <p:xfrm>
          <a:off x="628596" y="2114532"/>
          <a:ext cx="4235508" cy="515937"/>
        </p:xfrm>
        <a:graphic>
          <a:graphicData uri="http://schemas.openxmlformats.org/presentationml/2006/ole">
            <p:oleObj spid="_x0000_s56324" r:id="rId4" imgW="2286000" imgH="228600" progId="">
              <p:embed/>
            </p:oleObj>
          </a:graphicData>
        </a:graphic>
      </p:graphicFrame>
      <p:sp>
        <p:nvSpPr>
          <p:cNvPr id="7" name="灯片编号占位符 6"/>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
        <p:nvSpPr>
          <p:cNvPr id="8" name="页脚占位符 7"/>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24"/>
                                        </p:tgtEl>
                                        <p:attrNameLst>
                                          <p:attrName>style.visibility</p:attrName>
                                        </p:attrNameLst>
                                      </p:cBhvr>
                                      <p:to>
                                        <p:strVal val="visible"/>
                                      </p:to>
                                    </p:set>
                                    <p:anim calcmode="lin" valueType="num">
                                      <p:cBhvr additive="base">
                                        <p:cTn id="25" dur="500" fill="hold"/>
                                        <p:tgtEl>
                                          <p:spTgt spid="56324"/>
                                        </p:tgtEl>
                                        <p:attrNameLst>
                                          <p:attrName>ppt_x</p:attrName>
                                        </p:attrNameLst>
                                      </p:cBhvr>
                                      <p:tavLst>
                                        <p:tav tm="0">
                                          <p:val>
                                            <p:strVal val="#ppt_x"/>
                                          </p:val>
                                        </p:tav>
                                        <p:tav tm="100000">
                                          <p:val>
                                            <p:strVal val="#ppt_x"/>
                                          </p:val>
                                        </p:tav>
                                      </p:tavLst>
                                    </p:anim>
                                    <p:anim calcmode="lin" valueType="num">
                                      <p:cBhvr additive="base">
                                        <p:cTn id="26"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2</a:t>
            </a:r>
            <a:r>
              <a:rPr lang="zh-CN" altLang="en-US" sz="3200" b="1" dirty="0" smtClean="0"/>
              <a:t>：蚂蚁</a:t>
            </a:r>
            <a:r>
              <a:rPr lang="en-US" altLang="zh-CN" sz="3200" b="1" dirty="0" smtClean="0"/>
              <a:t>(Ants,NEERC2008,LA4043)</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400" dirty="0" smtClean="0"/>
              <a:t>给出</a:t>
            </a:r>
            <a:r>
              <a:rPr lang="en-US" altLang="zh-CN" sz="2400" dirty="0" smtClean="0"/>
              <a:t>n(1&lt;=n&lt;=10000)</a:t>
            </a:r>
            <a:r>
              <a:rPr lang="zh-CN" altLang="en-US" sz="2400" dirty="0" smtClean="0"/>
              <a:t>个白点和</a:t>
            </a:r>
            <a:r>
              <a:rPr lang="en-US" altLang="zh-CN" sz="2400" dirty="0" smtClean="0"/>
              <a:t>n</a:t>
            </a:r>
            <a:r>
              <a:rPr lang="zh-CN" altLang="en-US" sz="2400" dirty="0" smtClean="0"/>
              <a:t>个黑点的坐标</a:t>
            </a:r>
            <a:r>
              <a:rPr lang="en-US" altLang="zh-CN" sz="2400" dirty="0" smtClean="0"/>
              <a:t>(</a:t>
            </a:r>
            <a:r>
              <a:rPr lang="zh-CN" altLang="en-US" sz="2400" dirty="0" smtClean="0"/>
              <a:t>不超过</a:t>
            </a:r>
            <a:r>
              <a:rPr lang="en-US" altLang="zh-CN" sz="2400" dirty="0" smtClean="0"/>
              <a:t>10000</a:t>
            </a:r>
            <a:r>
              <a:rPr lang="zh-CN" altLang="en-US" sz="2400" dirty="0" smtClean="0"/>
              <a:t>的整数</a:t>
            </a:r>
            <a:r>
              <a:rPr lang="en-US" altLang="zh-CN" sz="2400" dirty="0" smtClean="0"/>
              <a:t>)</a:t>
            </a:r>
            <a:r>
              <a:rPr lang="zh-CN" altLang="en-US" sz="2400" dirty="0" smtClean="0"/>
              <a:t>，要求用</a:t>
            </a:r>
            <a:r>
              <a:rPr lang="en-US" altLang="zh-CN" sz="2400" dirty="0" smtClean="0"/>
              <a:t>n</a:t>
            </a:r>
            <a:r>
              <a:rPr lang="zh-CN" altLang="en-US" sz="2400" dirty="0" smtClean="0"/>
              <a:t>条不相交的线段把它们连接起来，其中每条线段恰好连接一个白点和一个黑点，每个点恰好连接到一条线段。如图所示。 </a:t>
            </a:r>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dirty="0" smtClean="0"/>
              <a:t>输入保证没有两个坐标相同的点，且任意三点不共线。 </a:t>
            </a:r>
            <a:br>
              <a:rPr lang="zh-CN" altLang="en-US" sz="2400" dirty="0" smtClean="0"/>
            </a:br>
            <a:r>
              <a:rPr lang="zh-CN" altLang="en-US" sz="2400" dirty="0" smtClean="0"/>
              <a:t>所有白点和黑点均按照输入顺序编号为</a:t>
            </a:r>
            <a:r>
              <a:rPr lang="en-US" altLang="zh-CN" sz="2400" dirty="0" smtClean="0"/>
              <a:t>1~n</a:t>
            </a:r>
          </a:p>
        </p:txBody>
      </p:sp>
      <p:pic>
        <p:nvPicPr>
          <p:cNvPr id="57350" name="Picture 6"/>
          <p:cNvPicPr>
            <a:picLocks noChangeAspect="1" noChangeArrowheads="1"/>
          </p:cNvPicPr>
          <p:nvPr/>
        </p:nvPicPr>
        <p:blipFill>
          <a:blip r:embed="rId3" cstate="print"/>
          <a:srcRect/>
          <a:stretch>
            <a:fillRect/>
          </a:stretch>
        </p:blipFill>
        <p:spPr bwMode="auto">
          <a:xfrm>
            <a:off x="3074967" y="2516175"/>
            <a:ext cx="2116184" cy="2008215"/>
          </a:xfrm>
          <a:prstGeom prst="rect">
            <a:avLst/>
          </a:prstGeom>
          <a:noFill/>
          <a:ln w="9525">
            <a:noFill/>
            <a:miter lim="800000"/>
            <a:headEnd/>
            <a:tailEnd/>
          </a:ln>
          <a:effectLst/>
        </p:spPr>
      </p:pic>
      <p:sp>
        <p:nvSpPr>
          <p:cNvPr id="7" name="灯片编号占位符 6"/>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sp>
        <p:nvSpPr>
          <p:cNvPr id="8" name="页脚占位符 7"/>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50"/>
                                        </p:tgtEl>
                                        <p:attrNameLst>
                                          <p:attrName>style.visibility</p:attrName>
                                        </p:attrNameLst>
                                      </p:cBhvr>
                                      <p:to>
                                        <p:strVal val="visible"/>
                                      </p:to>
                                    </p:set>
                                    <p:anim calcmode="lin" valueType="num">
                                      <p:cBhvr additive="base">
                                        <p:cTn id="19" dur="500" fill="hold"/>
                                        <p:tgtEl>
                                          <p:spTgt spid="57350"/>
                                        </p:tgtEl>
                                        <p:attrNameLst>
                                          <p:attrName>ppt_x</p:attrName>
                                        </p:attrNameLst>
                                      </p:cBhvr>
                                      <p:tavLst>
                                        <p:tav tm="0">
                                          <p:val>
                                            <p:strVal val="#ppt_x"/>
                                          </p:val>
                                        </p:tav>
                                        <p:tav tm="100000">
                                          <p:val>
                                            <p:strVal val="#ppt_x"/>
                                          </p:val>
                                        </p:tav>
                                      </p:tavLst>
                                    </p:anim>
                                    <p:anim calcmode="lin" valueType="num">
                                      <p:cBhvr additive="base">
                                        <p:cTn id="20"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6" end="6"/>
                                            </p:txEl>
                                          </p:spTgt>
                                        </p:tgtEl>
                                        <p:attrNameLst>
                                          <p:attrName>style.visibility</p:attrName>
                                        </p:attrNameLst>
                                      </p:cBhvr>
                                      <p:to>
                                        <p:strVal val="visible"/>
                                      </p:to>
                                    </p:set>
                                    <p:anim calcmode="lin" valueType="num">
                                      <p:cBhvr additive="base">
                                        <p:cTn id="25"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2</a:t>
            </a:r>
            <a:r>
              <a:rPr lang="zh-CN" altLang="en-US" sz="3200" b="1" dirty="0" smtClean="0"/>
              <a:t>：蚂蚁</a:t>
            </a:r>
            <a:r>
              <a:rPr lang="en-US" altLang="zh-CN" sz="3200" b="1" dirty="0" smtClean="0"/>
              <a:t>(Ants,NEERC2008,LA4043)</a:t>
            </a:r>
            <a:endParaRPr lang="zh-CN" altLang="en-US" sz="3200" b="1" dirty="0"/>
          </a:p>
        </p:txBody>
      </p:sp>
      <p:sp>
        <p:nvSpPr>
          <p:cNvPr id="35843" name="Rectangle 3"/>
          <p:cNvSpPr>
            <a:spLocks noGrp="1" noChangeArrowheads="1"/>
          </p:cNvSpPr>
          <p:nvPr>
            <p:ph type="body" idx="1"/>
          </p:nvPr>
        </p:nvSpPr>
        <p:spPr>
          <a:xfrm>
            <a:off x="138204" y="1055655"/>
            <a:ext cx="8888382" cy="5578475"/>
          </a:xfrm>
        </p:spPr>
        <p:txBody>
          <a:bodyPr>
            <a:normAutofit/>
          </a:bodyPr>
          <a:lstStyle/>
          <a:p>
            <a:r>
              <a:rPr lang="zh-CN" altLang="en-US" sz="2400" dirty="0" smtClean="0"/>
              <a:t>本题可以使用最佳完美匹配解决。这里介绍一种分治的方法。</a:t>
            </a:r>
          </a:p>
          <a:p>
            <a:r>
              <a:rPr lang="zh-CN" altLang="en-US" sz="2400" dirty="0" smtClean="0"/>
              <a:t>首先，找出所有的点中纵坐标最小的点</a:t>
            </a:r>
            <a:r>
              <a:rPr lang="en-US" altLang="zh-CN" sz="2400" dirty="0" smtClean="0"/>
              <a:t>(</a:t>
            </a:r>
            <a:r>
              <a:rPr lang="zh-CN" altLang="en-US" sz="2400" dirty="0" smtClean="0"/>
              <a:t>如果纵坐标相同</a:t>
            </a:r>
            <a:r>
              <a:rPr lang="en-US" altLang="zh-CN" sz="2400" dirty="0" smtClean="0"/>
              <a:t>,</a:t>
            </a:r>
            <a:r>
              <a:rPr lang="zh-CN" altLang="en-US" sz="2400" dirty="0" smtClean="0"/>
              <a:t>就取横坐标小的点</a:t>
            </a:r>
            <a:r>
              <a:rPr lang="en-US" altLang="zh-CN" sz="2400" dirty="0" smtClean="0"/>
              <a:t>)</a:t>
            </a:r>
            <a:r>
              <a:rPr lang="zh-CN" altLang="en-US" sz="2400" dirty="0" smtClean="0"/>
              <a:t>记作</a:t>
            </a:r>
            <a:r>
              <a:rPr lang="en-US" altLang="zh-CN" sz="2400" dirty="0" smtClean="0"/>
              <a:t>X</a:t>
            </a:r>
            <a:r>
              <a:rPr lang="zh-CN" altLang="en-US" sz="2400" dirty="0" smtClean="0"/>
              <a:t>。 </a:t>
            </a:r>
            <a:endParaRPr lang="en-US" altLang="zh-CN" sz="2400" dirty="0" smtClean="0"/>
          </a:p>
          <a:p>
            <a:r>
              <a:rPr lang="zh-CN" altLang="en-US" sz="2400" dirty="0" smtClean="0"/>
              <a:t>那么，对于所有除了它之外的点</a:t>
            </a:r>
            <a:r>
              <a:rPr lang="en-US" altLang="zh-CN" sz="2400" dirty="0" smtClean="0"/>
              <a:t>I</a:t>
            </a:r>
            <a:r>
              <a:rPr lang="zh-CN" altLang="en-US" sz="2400" dirty="0" smtClean="0"/>
              <a:t>，向量 </a:t>
            </a:r>
            <a:r>
              <a:rPr lang="en-US" altLang="zh-CN" sz="2400" dirty="0" smtClean="0"/>
              <a:t>XI </a:t>
            </a:r>
            <a:r>
              <a:rPr lang="zh-CN" altLang="en-US" sz="2400" dirty="0" smtClean="0"/>
              <a:t>的极角就在</a:t>
            </a:r>
            <a:r>
              <a:rPr lang="en-US" altLang="zh-CN" sz="2400" dirty="0" smtClean="0"/>
              <a:t>[0,</a:t>
            </a:r>
            <a:r>
              <a:rPr lang="el-GR" altLang="zh-CN" sz="2400" dirty="0" smtClean="0"/>
              <a:t>π)</a:t>
            </a:r>
            <a:r>
              <a:rPr lang="zh-CN" altLang="en-US" sz="2400" dirty="0" smtClean="0"/>
              <a:t>的范围内。</a:t>
            </a:r>
          </a:p>
          <a:p>
            <a:r>
              <a:rPr lang="zh-CN" altLang="en-US" sz="2400" dirty="0" smtClean="0"/>
              <a:t>将这些点按照极角从小到大排个序。 </a:t>
            </a:r>
            <a:endParaRPr lang="en-US" altLang="zh-CN" sz="2400" dirty="0" smtClean="0"/>
          </a:p>
          <a:p>
            <a:r>
              <a:rPr lang="zh-CN" altLang="en-US" sz="2400" dirty="0" smtClean="0"/>
              <a:t>假设点</a:t>
            </a:r>
            <a:r>
              <a:rPr lang="en-US" altLang="zh-CN" sz="2400" dirty="0" smtClean="0"/>
              <a:t>X</a:t>
            </a:r>
            <a:r>
              <a:rPr lang="zh-CN" altLang="en-US" sz="2400" dirty="0" smtClean="0"/>
              <a:t>为黑点，一定可以找到一个白点</a:t>
            </a:r>
            <a:r>
              <a:rPr lang="en-US" altLang="zh-CN" sz="2400" dirty="0" smtClean="0"/>
              <a:t>Y</a:t>
            </a:r>
            <a:r>
              <a:rPr lang="zh-CN" altLang="en-US" sz="2400" dirty="0" smtClean="0"/>
              <a:t>，连接</a:t>
            </a:r>
            <a:r>
              <a:rPr lang="en-US" altLang="zh-CN" sz="2400" dirty="0" smtClean="0"/>
              <a:t>X</a:t>
            </a:r>
            <a:r>
              <a:rPr lang="zh-CN" altLang="en-US" sz="2400" dirty="0" smtClean="0"/>
              <a:t>和</a:t>
            </a:r>
            <a:r>
              <a:rPr lang="en-US" altLang="zh-CN" sz="2400" dirty="0" smtClean="0"/>
              <a:t>Y</a:t>
            </a:r>
            <a:r>
              <a:rPr lang="zh-CN" altLang="en-US" sz="2400" dirty="0" smtClean="0"/>
              <a:t>把原来的点分成两部分，这两部分</a:t>
            </a:r>
            <a:r>
              <a:rPr lang="en-US" altLang="zh-CN" sz="2400" dirty="0" smtClean="0"/>
              <a:t> </a:t>
            </a:r>
            <a:r>
              <a:rPr lang="zh-CN" altLang="en-US" sz="2400" dirty="0" smtClean="0"/>
              <a:t>的黑点和白点数相同，这样就分解出两个问题性质一样的子问题，递归下去即可。</a:t>
            </a:r>
            <a:br>
              <a:rPr lang="zh-CN" altLang="en-US" sz="2400" dirty="0" smtClean="0"/>
            </a:b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2</a:t>
            </a:r>
            <a:r>
              <a:rPr lang="zh-CN" altLang="en-US" sz="3200" b="1" dirty="0" smtClean="0"/>
              <a:t>：蚂蚁</a:t>
            </a:r>
            <a:r>
              <a:rPr lang="en-US" altLang="zh-CN" sz="3200" b="1" dirty="0" smtClean="0"/>
              <a:t>(Ants,NEERC2008,LA4043)</a:t>
            </a:r>
            <a:endParaRPr lang="zh-CN" altLang="en-US" sz="3200" b="1" dirty="0"/>
          </a:p>
        </p:txBody>
      </p:sp>
      <p:sp>
        <p:nvSpPr>
          <p:cNvPr id="35843" name="Rectangle 3"/>
          <p:cNvSpPr>
            <a:spLocks noGrp="1" noChangeArrowheads="1"/>
          </p:cNvSpPr>
          <p:nvPr>
            <p:ph type="body" idx="1"/>
          </p:nvPr>
        </p:nvSpPr>
        <p:spPr>
          <a:xfrm>
            <a:off x="80901" y="946116"/>
            <a:ext cx="8953560" cy="5578475"/>
          </a:xfrm>
        </p:spPr>
        <p:txBody>
          <a:bodyPr>
            <a:normAutofit/>
          </a:bodyPr>
          <a:lstStyle/>
          <a:p>
            <a:r>
              <a:rPr lang="zh-CN" altLang="en-US" sz="2000" dirty="0" smtClean="0"/>
              <a:t>把黑点看做</a:t>
            </a:r>
            <a:r>
              <a:rPr lang="en-US" altLang="zh-CN" sz="2000" dirty="0" smtClean="0"/>
              <a:t>1</a:t>
            </a:r>
            <a:r>
              <a:rPr lang="zh-CN" altLang="en-US" sz="2000" dirty="0" smtClean="0"/>
              <a:t>，白点看做</a:t>
            </a:r>
            <a:r>
              <a:rPr lang="en-US" altLang="zh-CN" sz="2000" dirty="0" smtClean="0"/>
              <a:t>-1</a:t>
            </a:r>
          </a:p>
          <a:p>
            <a:r>
              <a:rPr lang="zh-CN" altLang="en-US" sz="2000" dirty="0" smtClean="0"/>
              <a:t>则剩下的</a:t>
            </a:r>
            <a:r>
              <a:rPr lang="en-US" altLang="zh-CN" sz="2000" dirty="0" smtClean="0"/>
              <a:t>2n-1</a:t>
            </a:r>
            <a:r>
              <a:rPr lang="zh-CN" altLang="en-US" sz="2000" dirty="0" smtClean="0"/>
              <a:t>个点按照极角排序后就是</a:t>
            </a:r>
            <a:r>
              <a:rPr lang="en-US" altLang="zh-CN" sz="2000" dirty="0" smtClean="0"/>
              <a:t>n-1</a:t>
            </a:r>
            <a:r>
              <a:rPr lang="zh-CN" altLang="en-US" sz="2000" dirty="0" smtClean="0"/>
              <a:t>个</a:t>
            </a:r>
            <a:r>
              <a:rPr lang="en-US" altLang="zh-CN" sz="2000" dirty="0" smtClean="0"/>
              <a:t>1</a:t>
            </a:r>
            <a:r>
              <a:rPr lang="zh-CN" altLang="en-US" sz="2000" dirty="0" smtClean="0"/>
              <a:t>和</a:t>
            </a:r>
            <a:r>
              <a:rPr lang="en-US" altLang="zh-CN" sz="2000" dirty="0" smtClean="0"/>
              <a:t>n</a:t>
            </a:r>
            <a:r>
              <a:rPr lang="zh-CN" altLang="en-US" sz="2000" dirty="0" smtClean="0"/>
              <a:t>个</a:t>
            </a:r>
            <a:r>
              <a:rPr lang="en-US" altLang="zh-CN" sz="2000" dirty="0" smtClean="0"/>
              <a:t>-1</a:t>
            </a:r>
            <a:r>
              <a:rPr lang="zh-CN" altLang="en-US" sz="2000" dirty="0" smtClean="0"/>
              <a:t>组成的序列</a:t>
            </a:r>
            <a:r>
              <a:rPr lang="en-US" altLang="zh-CN" sz="2000" dirty="0" smtClean="0"/>
              <a:t>a[]</a:t>
            </a:r>
          </a:p>
          <a:p>
            <a:r>
              <a:rPr lang="zh-CN" altLang="en-US" sz="2000" dirty="0" smtClean="0"/>
              <a:t>可以证明：该序列中一定存在位置</a:t>
            </a:r>
            <a:r>
              <a:rPr lang="en-US" altLang="zh-CN" sz="2000" dirty="0" err="1" smtClean="0"/>
              <a:t>i</a:t>
            </a:r>
            <a:r>
              <a:rPr lang="zh-CN" altLang="en-US" sz="2000" dirty="0" smtClean="0"/>
              <a:t>，使得</a:t>
            </a:r>
            <a:r>
              <a:rPr lang="en-US" altLang="zh-CN" sz="2000" dirty="0" smtClean="0"/>
              <a:t>a[</a:t>
            </a:r>
            <a:r>
              <a:rPr lang="en-US" altLang="zh-CN" sz="2000" dirty="0" err="1" smtClean="0"/>
              <a:t>i</a:t>
            </a:r>
            <a:r>
              <a:rPr lang="en-US" altLang="zh-CN" sz="2000" dirty="0" smtClean="0"/>
              <a:t>]=-1</a:t>
            </a:r>
            <a:r>
              <a:rPr lang="zh-CN" altLang="en-US" sz="2000" dirty="0" smtClean="0"/>
              <a:t>且序列前缀和</a:t>
            </a:r>
            <a:r>
              <a:rPr lang="en-US" altLang="zh-CN" sz="2000" dirty="0" smtClean="0"/>
              <a:t>s[</a:t>
            </a:r>
            <a:r>
              <a:rPr lang="en-US" altLang="zh-CN" sz="2000" dirty="0" err="1" smtClean="0"/>
              <a:t>i</a:t>
            </a:r>
            <a:r>
              <a:rPr lang="en-US" altLang="zh-CN" sz="2000" dirty="0" smtClean="0"/>
              <a:t>]=-1</a:t>
            </a:r>
            <a:r>
              <a:rPr lang="zh-CN" altLang="en-US" sz="2000" dirty="0" smtClean="0"/>
              <a:t>。</a:t>
            </a:r>
            <a:endParaRPr lang="en-US" altLang="zh-CN" sz="2000" dirty="0" smtClean="0"/>
          </a:p>
          <a:p>
            <a:r>
              <a:rPr lang="zh-CN" altLang="en-US" sz="2000" dirty="0" smtClean="0"/>
              <a:t>证明：在坐标系中画出</a:t>
            </a:r>
            <a:r>
              <a:rPr lang="en-US" altLang="zh-CN" sz="2000" dirty="0" smtClean="0"/>
              <a:t>p</a:t>
            </a:r>
            <a:r>
              <a:rPr lang="en-US" altLang="zh-CN" sz="2000" baseline="-25000" dirty="0" smtClean="0"/>
              <a:t>1</a:t>
            </a:r>
            <a:r>
              <a:rPr lang="zh-CN" altLang="en-US" sz="2000" dirty="0" smtClean="0"/>
              <a:t>到</a:t>
            </a:r>
            <a:r>
              <a:rPr lang="en-US" altLang="zh-CN" sz="2000" dirty="0" smtClean="0"/>
              <a:t>p</a:t>
            </a:r>
            <a:r>
              <a:rPr lang="en-US" altLang="zh-CN" sz="2000" baseline="-25000" dirty="0" smtClean="0"/>
              <a:t>2n-1</a:t>
            </a:r>
            <a:r>
              <a:rPr lang="zh-CN" altLang="en-US" sz="2000" dirty="0" smtClean="0"/>
              <a:t>这</a:t>
            </a:r>
            <a:r>
              <a:rPr lang="en-US" altLang="zh-CN" sz="2000" dirty="0" smtClean="0"/>
              <a:t>2n-1</a:t>
            </a:r>
            <a:r>
              <a:rPr lang="zh-CN" altLang="en-US" sz="2000" dirty="0" smtClean="0"/>
              <a:t>个点</a:t>
            </a:r>
            <a:r>
              <a:rPr lang="en-US" altLang="zh-CN" sz="2000" dirty="0" smtClean="0"/>
              <a:t>,</a:t>
            </a:r>
            <a:r>
              <a:rPr lang="zh-CN" altLang="en-US" sz="2000" dirty="0" smtClean="0"/>
              <a:t>点</a:t>
            </a:r>
            <a:r>
              <a:rPr lang="en-US" altLang="zh-CN" sz="2000" dirty="0" smtClean="0"/>
              <a:t>p</a:t>
            </a:r>
            <a:r>
              <a:rPr lang="en-US" altLang="zh-CN" sz="2000" baseline="-25000" dirty="0" smtClean="0"/>
              <a:t>i</a:t>
            </a:r>
            <a:r>
              <a:rPr lang="zh-CN" altLang="en-US" sz="2000" dirty="0" smtClean="0"/>
              <a:t>横坐标表示位置</a:t>
            </a:r>
            <a:r>
              <a:rPr lang="en-US" altLang="zh-CN" sz="2000" dirty="0" err="1" smtClean="0"/>
              <a:t>i</a:t>
            </a:r>
            <a:r>
              <a:rPr lang="en-US" altLang="zh-CN" sz="2000" dirty="0" smtClean="0"/>
              <a:t>,</a:t>
            </a:r>
            <a:r>
              <a:rPr lang="zh-CN" altLang="en-US" sz="2000" dirty="0" smtClean="0"/>
              <a:t>纵坐标表示前缀和</a:t>
            </a:r>
            <a:r>
              <a:rPr lang="en-US" altLang="zh-CN" sz="2000" dirty="0" smtClean="0"/>
              <a:t>s[p</a:t>
            </a:r>
            <a:r>
              <a:rPr lang="en-US" altLang="zh-CN" sz="2000" baseline="-25000" dirty="0" smtClean="0"/>
              <a:t>i</a:t>
            </a:r>
            <a:r>
              <a:rPr lang="en-US" altLang="zh-CN" sz="2000" dirty="0" smtClean="0"/>
              <a:t>],</a:t>
            </a:r>
            <a:r>
              <a:rPr lang="zh-CN" altLang="en-US" sz="2000" dirty="0" smtClean="0"/>
              <a:t> 相邻点纵坐标相差</a:t>
            </a:r>
            <a:r>
              <a:rPr lang="en-US" altLang="zh-CN" sz="2000" dirty="0" smtClean="0"/>
              <a:t>1</a:t>
            </a:r>
            <a:r>
              <a:rPr lang="zh-CN" altLang="en-US" sz="2000" dirty="0" smtClean="0"/>
              <a:t>或</a:t>
            </a:r>
            <a:r>
              <a:rPr lang="en-US" altLang="zh-CN" sz="2000" dirty="0" smtClean="0"/>
              <a:t>-1,</a:t>
            </a:r>
            <a:r>
              <a:rPr lang="zh-CN" altLang="en-US" sz="2000" dirty="0" smtClean="0"/>
              <a:t>用线段连接相邻点</a:t>
            </a:r>
            <a:r>
              <a:rPr lang="en-US" altLang="zh-CN" sz="2000" dirty="0" smtClean="0"/>
              <a:t>,</a:t>
            </a:r>
            <a:r>
              <a:rPr lang="zh-CN" altLang="en-US" sz="2000" dirty="0" smtClean="0"/>
              <a:t>线段有“</a:t>
            </a:r>
            <a:r>
              <a:rPr lang="en-US" altLang="zh-CN" sz="2000" dirty="0" smtClean="0"/>
              <a:t>/</a:t>
            </a:r>
            <a:r>
              <a:rPr lang="zh-CN" altLang="en-US" sz="2000" dirty="0" smtClean="0"/>
              <a:t>”与“</a:t>
            </a:r>
            <a:r>
              <a:rPr lang="en-US" altLang="zh-CN" sz="2000" dirty="0" smtClean="0"/>
              <a:t>\</a:t>
            </a:r>
            <a:r>
              <a:rPr lang="zh-CN" altLang="en-US" sz="2000" dirty="0" smtClean="0"/>
              <a:t>”两种</a:t>
            </a:r>
            <a:r>
              <a:rPr lang="en-US" altLang="zh-CN" sz="2000" dirty="0" smtClean="0"/>
              <a:t>,</a:t>
            </a:r>
            <a:r>
              <a:rPr lang="zh-CN" altLang="en-US" sz="2000" dirty="0" smtClean="0"/>
              <a:t>“</a:t>
            </a:r>
            <a:r>
              <a:rPr lang="en-US" altLang="zh-CN" sz="2000" dirty="0" smtClean="0"/>
              <a:t>/</a:t>
            </a:r>
            <a:r>
              <a:rPr lang="zh-CN" altLang="en-US" sz="2000" dirty="0" smtClean="0"/>
              <a:t>”表示序列当前位置是</a:t>
            </a:r>
            <a:r>
              <a:rPr lang="en-US" altLang="zh-CN" sz="2000" dirty="0" smtClean="0"/>
              <a:t>1,</a:t>
            </a:r>
            <a:r>
              <a:rPr lang="zh-CN" altLang="en-US" sz="2000" dirty="0" smtClean="0"/>
              <a:t>所以纵坐标增加</a:t>
            </a:r>
            <a:r>
              <a:rPr lang="en-US" altLang="zh-CN" sz="2000" dirty="0" smtClean="0"/>
              <a:t>1,</a:t>
            </a:r>
            <a:r>
              <a:rPr lang="zh-CN" altLang="en-US" sz="2000" dirty="0" smtClean="0"/>
              <a:t>“</a:t>
            </a:r>
            <a:r>
              <a:rPr lang="en-US" altLang="zh-CN" sz="2000" dirty="0" smtClean="0"/>
              <a:t>\</a:t>
            </a:r>
            <a:r>
              <a:rPr lang="zh-CN" altLang="en-US" sz="2000" dirty="0" smtClean="0"/>
              <a:t>”表示序列当前位置是</a:t>
            </a:r>
            <a:r>
              <a:rPr lang="en-US" altLang="zh-CN" sz="2000" dirty="0" smtClean="0"/>
              <a:t>-1</a:t>
            </a:r>
            <a:r>
              <a:rPr lang="zh-CN" altLang="en-US" sz="2000" dirty="0" smtClean="0"/>
              <a:t>，所以纵坐标减少</a:t>
            </a:r>
            <a:r>
              <a:rPr lang="en-US" altLang="zh-CN" sz="2000" dirty="0" smtClean="0"/>
              <a:t>1</a:t>
            </a:r>
            <a:r>
              <a:rPr lang="zh-CN" altLang="en-US" sz="2000" dirty="0" smtClean="0"/>
              <a:t>。因此一定存在某个点</a:t>
            </a:r>
            <a:r>
              <a:rPr lang="en-US" altLang="zh-CN" sz="2000" dirty="0" smtClean="0"/>
              <a:t>p</a:t>
            </a:r>
            <a:r>
              <a:rPr lang="en-US" altLang="zh-CN" sz="2000" baseline="-25000" dirty="0" smtClean="0"/>
              <a:t>x</a:t>
            </a:r>
            <a:r>
              <a:rPr lang="zh-CN" altLang="en-US" sz="2000" dirty="0" smtClean="0"/>
              <a:t>与</a:t>
            </a:r>
            <a:r>
              <a:rPr lang="en-US" altLang="zh-CN" sz="2000" dirty="0" smtClean="0"/>
              <a:t>p</a:t>
            </a:r>
            <a:r>
              <a:rPr lang="en-US" altLang="zh-CN" sz="2000" baseline="-25000" dirty="0" smtClean="0"/>
              <a:t>x+1</a:t>
            </a:r>
            <a:r>
              <a:rPr lang="zh-CN" altLang="en-US" sz="2000" dirty="0" smtClean="0"/>
              <a:t>的连线如图，假如不存在，则所有的点</a:t>
            </a:r>
            <a:r>
              <a:rPr lang="en-US" altLang="zh-CN" sz="2000" dirty="0" smtClean="0"/>
              <a:t>p</a:t>
            </a:r>
            <a:r>
              <a:rPr lang="en-US" altLang="zh-CN" sz="2000" baseline="-25000" dirty="0" smtClean="0"/>
              <a:t>i</a:t>
            </a:r>
            <a:r>
              <a:rPr lang="zh-CN" altLang="en-US" sz="2000" dirty="0" smtClean="0"/>
              <a:t>就都在</a:t>
            </a:r>
            <a:r>
              <a:rPr lang="en-US" altLang="zh-CN" sz="2000" dirty="0" smtClean="0"/>
              <a:t>x</a:t>
            </a:r>
            <a:r>
              <a:rPr lang="zh-CN" altLang="en-US" sz="2000" dirty="0" smtClean="0"/>
              <a:t>轴上或</a:t>
            </a:r>
            <a:r>
              <a:rPr lang="en-US" altLang="zh-CN" sz="2000" dirty="0" smtClean="0"/>
              <a:t>x</a:t>
            </a:r>
            <a:r>
              <a:rPr lang="zh-CN" altLang="en-US" sz="2000" dirty="0" smtClean="0"/>
              <a:t>轴以上，不可能到达点</a:t>
            </a:r>
            <a:r>
              <a:rPr lang="en-US" altLang="zh-CN" sz="2000" dirty="0" smtClean="0"/>
              <a:t>p</a:t>
            </a:r>
            <a:r>
              <a:rPr lang="en-US" altLang="zh-CN" sz="2000" baseline="-25000" dirty="0" smtClean="0"/>
              <a:t>2n-1</a:t>
            </a:r>
            <a:r>
              <a:rPr lang="zh-CN" altLang="en-US" sz="2000" dirty="0" smtClean="0"/>
              <a:t>。得证。位置</a:t>
            </a:r>
            <a:r>
              <a:rPr lang="en-US" altLang="zh-CN" sz="2000" dirty="0" smtClean="0"/>
              <a:t>x+1</a:t>
            </a:r>
            <a:r>
              <a:rPr lang="zh-CN" altLang="en-US" sz="2000" dirty="0" smtClean="0"/>
              <a:t>的点</a:t>
            </a:r>
            <a:r>
              <a:rPr lang="en-US" altLang="zh-CN" sz="2000" dirty="0" smtClean="0"/>
              <a:t>p</a:t>
            </a:r>
            <a:r>
              <a:rPr lang="en-US" altLang="zh-CN" sz="2000" baseline="-25000" dirty="0" smtClean="0"/>
              <a:t>x+1</a:t>
            </a:r>
            <a:r>
              <a:rPr lang="zh-CN" altLang="en-US" sz="2000" dirty="0" smtClean="0"/>
              <a:t>就是要寻找的白点，因为</a:t>
            </a:r>
            <a:r>
              <a:rPr lang="en-US" altLang="zh-CN" sz="2000" dirty="0" smtClean="0"/>
              <a:t>a[x+1]=-1,</a:t>
            </a:r>
            <a:r>
              <a:rPr lang="zh-CN" altLang="en-US" sz="2000" dirty="0" smtClean="0"/>
              <a:t>且</a:t>
            </a:r>
            <a:r>
              <a:rPr lang="en-US" altLang="zh-CN" sz="2000" dirty="0" smtClean="0"/>
              <a:t>s[x+1]=-1</a:t>
            </a:r>
            <a:r>
              <a:rPr lang="zh-CN" altLang="en-US" sz="2000" dirty="0" smtClean="0"/>
              <a:t>。</a:t>
            </a:r>
            <a:endParaRPr lang="en-US" altLang="zh-CN" sz="2000" dirty="0" smtClean="0"/>
          </a:p>
          <a:p>
            <a:r>
              <a:rPr lang="zh-CN" altLang="en-US" sz="2000" dirty="0" smtClean="0"/>
              <a:t>连接</a:t>
            </a:r>
            <a:r>
              <a:rPr lang="en-US" altLang="zh-CN" sz="2000" dirty="0" smtClean="0"/>
              <a:t>X</a:t>
            </a:r>
            <a:r>
              <a:rPr lang="zh-CN" altLang="en-US" sz="2000" dirty="0" smtClean="0"/>
              <a:t>与</a:t>
            </a:r>
            <a:r>
              <a:rPr lang="en-US" altLang="zh-CN" sz="2000" dirty="0" smtClean="0"/>
              <a:t>p</a:t>
            </a:r>
            <a:r>
              <a:rPr lang="en-US" altLang="zh-CN" sz="2000" baseline="-25000" dirty="0" smtClean="0"/>
              <a:t>x+1</a:t>
            </a:r>
            <a:r>
              <a:rPr lang="en-US" altLang="zh-CN" sz="2000" dirty="0" smtClean="0"/>
              <a:t> ,</a:t>
            </a:r>
            <a:r>
              <a:rPr lang="zh-CN" altLang="en-US" sz="2000" dirty="0" smtClean="0"/>
              <a:t>因为</a:t>
            </a:r>
            <a:r>
              <a:rPr lang="en-US" altLang="zh-CN" sz="2000" dirty="0" smtClean="0"/>
              <a:t>s[x]=0,</a:t>
            </a:r>
            <a:r>
              <a:rPr lang="zh-CN" altLang="en-US" sz="2000" dirty="0" smtClean="0"/>
              <a:t>点集</a:t>
            </a:r>
            <a:r>
              <a:rPr lang="en-US" altLang="zh-CN" sz="2000" dirty="0" smtClean="0"/>
              <a:t>{p</a:t>
            </a:r>
            <a:r>
              <a:rPr lang="en-US" altLang="zh-CN" sz="2000" baseline="-25000" dirty="0" smtClean="0"/>
              <a:t>1</a:t>
            </a:r>
            <a:r>
              <a:rPr lang="en-US" altLang="zh-CN" sz="2000" dirty="0" smtClean="0"/>
              <a:t>,p</a:t>
            </a:r>
            <a:r>
              <a:rPr lang="en-US" altLang="zh-CN" sz="2000" baseline="-25000" dirty="0" smtClean="0"/>
              <a:t>2</a:t>
            </a:r>
            <a:r>
              <a:rPr lang="en-US" altLang="zh-CN" sz="2000" dirty="0" smtClean="0"/>
              <a:t>,…,p</a:t>
            </a:r>
            <a:r>
              <a:rPr lang="en-US" altLang="zh-CN" sz="2000" baseline="-25000" dirty="0" smtClean="0"/>
              <a:t>x</a:t>
            </a:r>
            <a:r>
              <a:rPr lang="zh-CN" altLang="en-US" sz="2000" dirty="0" smtClean="0"/>
              <a:t> </a:t>
            </a:r>
            <a:r>
              <a:rPr lang="en-US" altLang="zh-CN" sz="2000" dirty="0" smtClean="0"/>
              <a:t>}</a:t>
            </a:r>
            <a:r>
              <a:rPr lang="zh-CN" altLang="en-US" sz="2000" dirty="0" smtClean="0"/>
              <a:t>和</a:t>
            </a:r>
            <a:r>
              <a:rPr lang="en-US" altLang="zh-CN" sz="2000" dirty="0" smtClean="0"/>
              <a:t>{p</a:t>
            </a:r>
            <a:r>
              <a:rPr lang="en-US" altLang="zh-CN" sz="2000" baseline="-25000" dirty="0" smtClean="0"/>
              <a:t>x+2</a:t>
            </a:r>
            <a:r>
              <a:rPr lang="en-US" altLang="zh-CN" sz="2000" dirty="0" smtClean="0"/>
              <a:t>,p</a:t>
            </a:r>
            <a:r>
              <a:rPr lang="en-US" altLang="zh-CN" sz="2000" baseline="-25000" dirty="0" smtClean="0"/>
              <a:t>x+3</a:t>
            </a:r>
            <a:r>
              <a:rPr lang="en-US" altLang="zh-CN" sz="2000" dirty="0" smtClean="0"/>
              <a:t>,…,p</a:t>
            </a:r>
            <a:r>
              <a:rPr lang="en-US" altLang="zh-CN" sz="2000" baseline="-25000" dirty="0" smtClean="0"/>
              <a:t>2n-1</a:t>
            </a:r>
            <a:r>
              <a:rPr lang="en-US" altLang="zh-CN" sz="2000" dirty="0" smtClean="0"/>
              <a:t>}</a:t>
            </a:r>
            <a:r>
              <a:rPr lang="zh-CN" altLang="en-US" sz="2000" dirty="0" smtClean="0"/>
              <a:t>都满足黑色点数等于白色点数</a:t>
            </a:r>
            <a:r>
              <a:rPr lang="en-US" altLang="zh-CN" sz="2000" dirty="0" smtClean="0"/>
              <a:t>,</a:t>
            </a:r>
            <a:r>
              <a:rPr lang="zh-CN" altLang="en-US" sz="2000" dirty="0" smtClean="0"/>
              <a:t>可以接下去递归处理。</a:t>
            </a:r>
            <a:r>
              <a:rPr lang="zh-CN" altLang="en-US" sz="2400" dirty="0" smtClean="0"/>
              <a:t/>
            </a:r>
            <a:br>
              <a:rPr lang="zh-CN" altLang="en-US" sz="2400" dirty="0" smtClean="0"/>
            </a:br>
            <a:endParaRPr lang="en-US" altLang="zh-CN" sz="2400" dirty="0" smtClean="0"/>
          </a:p>
        </p:txBody>
      </p:sp>
      <p:grpSp>
        <p:nvGrpSpPr>
          <p:cNvPr id="2" name="组合 36"/>
          <p:cNvGrpSpPr/>
          <p:nvPr/>
        </p:nvGrpSpPr>
        <p:grpSpPr>
          <a:xfrm>
            <a:off x="2833556" y="4706954"/>
            <a:ext cx="3381529" cy="1898677"/>
            <a:chOff x="384514" y="4233080"/>
            <a:chExt cx="3785843" cy="2116960"/>
          </a:xfrm>
        </p:grpSpPr>
        <p:cxnSp>
          <p:nvCxnSpPr>
            <p:cNvPr id="5" name="直接箭头连接符 4"/>
            <p:cNvCxnSpPr/>
            <p:nvPr/>
          </p:nvCxnSpPr>
          <p:spPr>
            <a:xfrm flipV="1">
              <a:off x="409518" y="5583267"/>
              <a:ext cx="3687813" cy="365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5400000" flipH="1" flipV="1">
              <a:off x="-265972" y="5236394"/>
              <a:ext cx="200821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flipH="1" flipV="1">
              <a:off x="738135" y="5254650"/>
              <a:ext cx="365130" cy="36513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a:off x="738135" y="5254650"/>
              <a:ext cx="365130"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2544" y="5072085"/>
              <a:ext cx="328617" cy="369332"/>
            </a:xfrm>
            <a:prstGeom prst="rect">
              <a:avLst/>
            </a:prstGeom>
            <a:noFill/>
          </p:spPr>
          <p:txBody>
            <a:bodyPr wrap="square" rtlCol="0">
              <a:spAutoFit/>
            </a:bodyPr>
            <a:lstStyle/>
            <a:p>
              <a:r>
                <a:rPr lang="en-US" altLang="zh-CN" dirty="0" smtClean="0"/>
                <a:t>1</a:t>
              </a:r>
              <a:endParaRPr lang="zh-CN" altLang="en-US" dirty="0"/>
            </a:p>
          </p:txBody>
        </p:sp>
        <p:cxnSp>
          <p:nvCxnSpPr>
            <p:cNvPr id="16" name="直接连接符 15"/>
            <p:cNvCxnSpPr/>
            <p:nvPr/>
          </p:nvCxnSpPr>
          <p:spPr>
            <a:xfrm rot="5400000">
              <a:off x="3403584" y="5802345"/>
              <a:ext cx="365130"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57213" y="5542552"/>
              <a:ext cx="328617" cy="369332"/>
            </a:xfrm>
            <a:prstGeom prst="rect">
              <a:avLst/>
            </a:prstGeom>
            <a:noFill/>
          </p:spPr>
          <p:txBody>
            <a:bodyPr wrap="square" rtlCol="0">
              <a:spAutoFit/>
            </a:bodyPr>
            <a:lstStyle/>
            <a:p>
              <a:r>
                <a:rPr lang="en-US" altLang="zh-CN" dirty="0" smtClean="0"/>
                <a:t>1</a:t>
              </a:r>
              <a:endParaRPr lang="zh-CN" altLang="en-US" dirty="0"/>
            </a:p>
          </p:txBody>
        </p:sp>
        <p:sp>
          <p:nvSpPr>
            <p:cNvPr id="18" name="椭圆 17"/>
            <p:cNvSpPr/>
            <p:nvPr/>
          </p:nvSpPr>
          <p:spPr>
            <a:xfrm>
              <a:off x="3549636" y="5948397"/>
              <a:ext cx="73026" cy="730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endCxn id="18" idx="3"/>
            </p:cNvCxnSpPr>
            <p:nvPr/>
          </p:nvCxnSpPr>
          <p:spPr>
            <a:xfrm flipV="1">
              <a:off x="738135" y="6010729"/>
              <a:ext cx="2822195" cy="10694"/>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4514" y="5834656"/>
              <a:ext cx="474669" cy="369332"/>
            </a:xfrm>
            <a:prstGeom prst="rect">
              <a:avLst/>
            </a:prstGeom>
            <a:noFill/>
          </p:spPr>
          <p:txBody>
            <a:bodyPr wrap="square" rtlCol="0">
              <a:spAutoFit/>
            </a:bodyPr>
            <a:lstStyle/>
            <a:p>
              <a:r>
                <a:rPr lang="en-US" altLang="zh-CN" dirty="0" smtClean="0"/>
                <a:t>-1</a:t>
              </a:r>
              <a:endParaRPr lang="zh-CN" altLang="en-US" dirty="0"/>
            </a:p>
          </p:txBody>
        </p:sp>
        <p:sp>
          <p:nvSpPr>
            <p:cNvPr id="23" name="TextBox 22"/>
            <p:cNvSpPr txBox="1"/>
            <p:nvPr/>
          </p:nvSpPr>
          <p:spPr>
            <a:xfrm>
              <a:off x="3257532" y="5210139"/>
              <a:ext cx="693748" cy="369332"/>
            </a:xfrm>
            <a:prstGeom prst="rect">
              <a:avLst/>
            </a:prstGeom>
            <a:noFill/>
          </p:spPr>
          <p:txBody>
            <a:bodyPr wrap="square" rtlCol="0">
              <a:spAutoFit/>
            </a:bodyPr>
            <a:lstStyle/>
            <a:p>
              <a:r>
                <a:rPr lang="en-US" altLang="zh-CN" dirty="0" smtClean="0"/>
                <a:t>2n-1</a:t>
              </a:r>
              <a:endParaRPr lang="zh-CN" altLang="en-US" dirty="0"/>
            </a:p>
          </p:txBody>
        </p:sp>
        <p:cxnSp>
          <p:nvCxnSpPr>
            <p:cNvPr id="24" name="直接连接符 23"/>
            <p:cNvCxnSpPr/>
            <p:nvPr/>
          </p:nvCxnSpPr>
          <p:spPr>
            <a:xfrm rot="5400000">
              <a:off x="920700" y="5437215"/>
              <a:ext cx="365130"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066752" y="5218137"/>
              <a:ext cx="73026" cy="730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920700" y="4848805"/>
              <a:ext cx="474669" cy="369332"/>
            </a:xfrm>
            <a:prstGeom prst="rect">
              <a:avLst/>
            </a:prstGeom>
            <a:noFill/>
          </p:spPr>
          <p:txBody>
            <a:bodyPr wrap="square" rtlCol="0">
              <a:spAutoFit/>
            </a:bodyPr>
            <a:lstStyle/>
            <a:p>
              <a:r>
                <a:rPr lang="en-US" altLang="zh-CN" dirty="0" smtClean="0"/>
                <a:t>p</a:t>
              </a:r>
              <a:r>
                <a:rPr lang="en-US" altLang="zh-CN" baseline="-25000" dirty="0" smtClean="0"/>
                <a:t>1</a:t>
              </a:r>
              <a:endParaRPr lang="zh-CN" altLang="en-US" baseline="-25000" dirty="0"/>
            </a:p>
          </p:txBody>
        </p:sp>
        <p:sp>
          <p:nvSpPr>
            <p:cNvPr id="28" name="TextBox 27"/>
            <p:cNvSpPr txBox="1"/>
            <p:nvPr/>
          </p:nvSpPr>
          <p:spPr>
            <a:xfrm>
              <a:off x="3330558" y="5980708"/>
              <a:ext cx="839799" cy="369332"/>
            </a:xfrm>
            <a:prstGeom prst="rect">
              <a:avLst/>
            </a:prstGeom>
            <a:noFill/>
          </p:spPr>
          <p:txBody>
            <a:bodyPr wrap="square" rtlCol="0">
              <a:spAutoFit/>
            </a:bodyPr>
            <a:lstStyle/>
            <a:p>
              <a:r>
                <a:rPr lang="en-US" altLang="zh-CN" dirty="0" smtClean="0"/>
                <a:t>P</a:t>
              </a:r>
              <a:r>
                <a:rPr lang="en-US" altLang="zh-CN" baseline="-25000" dirty="0" smtClean="0"/>
                <a:t>2n-1</a:t>
              </a:r>
              <a:endParaRPr lang="zh-CN" altLang="en-US" baseline="-25000" dirty="0"/>
            </a:p>
          </p:txBody>
        </p:sp>
        <p:cxnSp>
          <p:nvCxnSpPr>
            <p:cNvPr id="30" name="直接连接符 29"/>
            <p:cNvCxnSpPr/>
            <p:nvPr/>
          </p:nvCxnSpPr>
          <p:spPr>
            <a:xfrm rot="16200000" flipH="1">
              <a:off x="2089116" y="5619780"/>
              <a:ext cx="438156" cy="36513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2089116" y="5546754"/>
              <a:ext cx="73026" cy="730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417733" y="5948397"/>
              <a:ext cx="73026" cy="7302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943064" y="5177422"/>
              <a:ext cx="547695" cy="369332"/>
            </a:xfrm>
            <a:prstGeom prst="rect">
              <a:avLst/>
            </a:prstGeom>
            <a:noFill/>
          </p:spPr>
          <p:txBody>
            <a:bodyPr wrap="square" rtlCol="0">
              <a:spAutoFit/>
            </a:bodyPr>
            <a:lstStyle/>
            <a:p>
              <a:r>
                <a:rPr lang="en-US" altLang="zh-CN" dirty="0" smtClean="0"/>
                <a:t>P</a:t>
              </a:r>
              <a:r>
                <a:rPr lang="en-US" altLang="zh-CN" baseline="-25000" dirty="0" smtClean="0"/>
                <a:t>x</a:t>
              </a:r>
              <a:endParaRPr lang="zh-CN" altLang="en-US" baseline="-25000" dirty="0"/>
            </a:p>
          </p:txBody>
        </p:sp>
        <p:sp>
          <p:nvSpPr>
            <p:cNvPr id="35" name="TextBox 34"/>
            <p:cNvSpPr txBox="1"/>
            <p:nvPr/>
          </p:nvSpPr>
          <p:spPr>
            <a:xfrm>
              <a:off x="2271681" y="5944195"/>
              <a:ext cx="547695" cy="369332"/>
            </a:xfrm>
            <a:prstGeom prst="rect">
              <a:avLst/>
            </a:prstGeom>
            <a:noFill/>
          </p:spPr>
          <p:txBody>
            <a:bodyPr wrap="square" rtlCol="0">
              <a:spAutoFit/>
            </a:bodyPr>
            <a:lstStyle/>
            <a:p>
              <a:r>
                <a:rPr lang="en-US" altLang="zh-CN" dirty="0" smtClean="0"/>
                <a:t>P</a:t>
              </a:r>
              <a:r>
                <a:rPr lang="en-US" altLang="zh-CN" baseline="-25000" dirty="0" smtClean="0"/>
                <a:t>x+1</a:t>
              </a:r>
              <a:endParaRPr lang="zh-CN" altLang="en-US" baseline="-25000" dirty="0"/>
            </a:p>
          </p:txBody>
        </p:sp>
      </p:grpSp>
      <p:sp>
        <p:nvSpPr>
          <p:cNvPr id="31" name="灯片编号占位符 30"/>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sp>
        <p:nvSpPr>
          <p:cNvPr id="36" name="页脚占位符 35"/>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4" end="4"/>
                                            </p:txEl>
                                          </p:spTgt>
                                        </p:tgtEl>
                                        <p:attrNameLst>
                                          <p:attrName>style.visibility</p:attrName>
                                        </p:attrNameLst>
                                      </p:cBhvr>
                                      <p:to>
                                        <p:strVal val="visible"/>
                                      </p:to>
                                    </p:set>
                                    <p:anim calcmode="lin" valueType="num">
                                      <p:cBhvr additive="base">
                                        <p:cTn id="43"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6225"/>
            <a:ext cx="8229600" cy="633413"/>
          </a:xfrm>
        </p:spPr>
        <p:txBody>
          <a:bodyPr>
            <a:normAutofit fontScale="90000"/>
          </a:bodyPr>
          <a:lstStyle/>
          <a:p>
            <a:pPr algn="l"/>
            <a:r>
              <a:rPr lang="zh-CN" altLang="en-US" sz="3600" b="1" dirty="0"/>
              <a:t>分治算法设计过程图</a:t>
            </a:r>
          </a:p>
        </p:txBody>
      </p:sp>
      <p:grpSp>
        <p:nvGrpSpPr>
          <p:cNvPr id="2" name="Group 3"/>
          <p:cNvGrpSpPr>
            <a:grpSpLocks noChangeAspect="1"/>
          </p:cNvGrpSpPr>
          <p:nvPr/>
        </p:nvGrpSpPr>
        <p:grpSpPr bwMode="auto">
          <a:xfrm>
            <a:off x="398492" y="1773238"/>
            <a:ext cx="8316912" cy="4019550"/>
            <a:chOff x="0" y="0"/>
            <a:chExt cx="8568" cy="4368"/>
          </a:xfrm>
        </p:grpSpPr>
        <p:sp>
          <p:nvSpPr>
            <p:cNvPr id="9220" name="AutoShape 4"/>
            <p:cNvSpPr>
              <a:spLocks noChangeAspect="1" noChangeArrowheads="1"/>
            </p:cNvSpPr>
            <p:nvPr/>
          </p:nvSpPr>
          <p:spPr bwMode="auto">
            <a:xfrm>
              <a:off x="0" y="0"/>
              <a:ext cx="8568" cy="4368"/>
            </a:xfrm>
            <a:prstGeom prst="rect">
              <a:avLst/>
            </a:prstGeom>
            <a:noFill/>
            <a:ln w="9525">
              <a:noFill/>
              <a:miter lim="800000"/>
              <a:headEnd/>
              <a:tailEnd/>
            </a:ln>
            <a:effectLst/>
          </p:spPr>
          <p:txBody>
            <a:bodyPr/>
            <a:lstStyle/>
            <a:p>
              <a:endParaRPr lang="zh-CN" altLang="en-US"/>
            </a:p>
          </p:txBody>
        </p:sp>
        <p:sp>
          <p:nvSpPr>
            <p:cNvPr id="9221" name="AutoShape 5"/>
            <p:cNvSpPr>
              <a:spLocks noChangeArrowheads="1"/>
            </p:cNvSpPr>
            <p:nvPr/>
          </p:nvSpPr>
          <p:spPr bwMode="auto">
            <a:xfrm>
              <a:off x="3888" y="0"/>
              <a:ext cx="902" cy="469"/>
            </a:xfrm>
            <a:prstGeom prst="flowChartProcess">
              <a:avLst/>
            </a:prstGeom>
            <a:solidFill>
              <a:srgbClr val="FFFFFF"/>
            </a:solidFill>
            <a:ln w="9525" cap="flat" cmpd="sng">
              <a:solidFill>
                <a:srgbClr val="000000"/>
              </a:solidFill>
              <a:miter lim="800000"/>
              <a:headEnd/>
              <a:tailEnd/>
            </a:ln>
            <a:effectLst/>
          </p:spPr>
          <p:txBody>
            <a:bodyPr/>
            <a:lstStyle/>
            <a:p>
              <a:pPr algn="ctr" eaLnBrk="0" hangingPunct="0"/>
              <a:r>
                <a:rPr lang="zh-CN" b="1">
                  <a:latin typeface="Times New Roman" pitchFamily="18" charset="0"/>
                </a:rPr>
                <a:t>问题</a:t>
              </a:r>
              <a:r>
                <a:rPr lang="zh-CN" altLang="zh-CN" b="1">
                  <a:latin typeface="Times New Roman" pitchFamily="18" charset="0"/>
                </a:rPr>
                <a:t>S</a:t>
              </a:r>
              <a:endParaRPr lang="zh-CN" altLang="zh-CN" b="1" u="sng">
                <a:latin typeface="Tahoma" pitchFamily="34" charset="0"/>
              </a:endParaRPr>
            </a:p>
          </p:txBody>
        </p:sp>
        <p:sp>
          <p:nvSpPr>
            <p:cNvPr id="9222" name="AutoShape 6"/>
            <p:cNvSpPr>
              <a:spLocks noChangeArrowheads="1"/>
            </p:cNvSpPr>
            <p:nvPr/>
          </p:nvSpPr>
          <p:spPr bwMode="auto">
            <a:xfrm>
              <a:off x="4002" y="3900"/>
              <a:ext cx="901" cy="468"/>
            </a:xfrm>
            <a:prstGeom prst="flowChartProcess">
              <a:avLst/>
            </a:prstGeom>
            <a:solidFill>
              <a:srgbClr val="FFFFFF"/>
            </a:solidFill>
            <a:ln w="9525" cap="flat" cmpd="sng">
              <a:solidFill>
                <a:srgbClr val="000000"/>
              </a:solidFill>
              <a:miter lim="800000"/>
              <a:headEnd/>
              <a:tailEnd/>
            </a:ln>
            <a:effectLst/>
          </p:spPr>
          <p:txBody>
            <a:bodyPr/>
            <a:lstStyle/>
            <a:p>
              <a:pPr algn="just" eaLnBrk="0" hangingPunct="0"/>
              <a:r>
                <a:rPr lang="zh-CN" b="1">
                  <a:latin typeface="Times New Roman" pitchFamily="18" charset="0"/>
                </a:rPr>
                <a:t>问题</a:t>
              </a:r>
              <a:r>
                <a:rPr lang="zh-CN" altLang="zh-CN" b="1">
                  <a:latin typeface="Times New Roman" pitchFamily="18" charset="0"/>
                </a:rPr>
                <a:t>S</a:t>
              </a:r>
              <a:endParaRPr lang="zh-CN" altLang="zh-CN" b="1" u="sng">
                <a:latin typeface="Tahoma" pitchFamily="34" charset="0"/>
              </a:endParaRPr>
            </a:p>
          </p:txBody>
        </p:sp>
        <p:sp>
          <p:nvSpPr>
            <p:cNvPr id="9223" name="AutoShape 7"/>
            <p:cNvSpPr>
              <a:spLocks noChangeArrowheads="1"/>
            </p:cNvSpPr>
            <p:nvPr/>
          </p:nvSpPr>
          <p:spPr bwMode="auto">
            <a:xfrm>
              <a:off x="4002" y="3900"/>
              <a:ext cx="901" cy="468"/>
            </a:xfrm>
            <a:prstGeom prst="flowChartProcess">
              <a:avLst/>
            </a:prstGeom>
            <a:solidFill>
              <a:srgbClr val="FFFFFF"/>
            </a:solidFill>
            <a:ln w="9525" cap="flat" cmpd="sng">
              <a:solidFill>
                <a:srgbClr val="000000"/>
              </a:solidFill>
              <a:miter lim="800000"/>
              <a:headEnd/>
              <a:tailEnd/>
            </a:ln>
            <a:effectLst/>
          </p:spPr>
          <p:txBody>
            <a:bodyPr/>
            <a:lstStyle/>
            <a:p>
              <a:pPr algn="just" eaLnBrk="0" hangingPunct="0"/>
              <a:r>
                <a:rPr lang="zh-CN" b="1">
                  <a:latin typeface="Times New Roman" pitchFamily="18" charset="0"/>
                </a:rPr>
                <a:t>问题</a:t>
              </a:r>
              <a:r>
                <a:rPr lang="zh-CN" altLang="zh-CN" b="1">
                  <a:latin typeface="Times New Roman" pitchFamily="18" charset="0"/>
                </a:rPr>
                <a:t>S</a:t>
              </a:r>
              <a:endParaRPr lang="zh-CN" altLang="zh-CN" b="1" u="sng">
                <a:latin typeface="Tahoma" pitchFamily="34" charset="0"/>
              </a:endParaRPr>
            </a:p>
          </p:txBody>
        </p:sp>
        <p:sp>
          <p:nvSpPr>
            <p:cNvPr id="9224" name="AutoShape 8"/>
            <p:cNvSpPr>
              <a:spLocks noChangeArrowheads="1"/>
            </p:cNvSpPr>
            <p:nvPr/>
          </p:nvSpPr>
          <p:spPr bwMode="auto">
            <a:xfrm>
              <a:off x="4002" y="3900"/>
              <a:ext cx="901" cy="468"/>
            </a:xfrm>
            <a:prstGeom prst="flowChartProcess">
              <a:avLst/>
            </a:prstGeom>
            <a:solidFill>
              <a:srgbClr val="FFFFFF"/>
            </a:solidFill>
            <a:ln w="9525" cap="flat" cmpd="sng">
              <a:solidFill>
                <a:srgbClr val="000000"/>
              </a:solidFill>
              <a:miter lim="800000"/>
              <a:headEnd/>
              <a:tailEnd/>
            </a:ln>
            <a:effectLst/>
          </p:spPr>
          <p:txBody>
            <a:bodyPr lIns="36000" rIns="36000"/>
            <a:lstStyle/>
            <a:p>
              <a:pPr algn="ctr" eaLnBrk="0" hangingPunct="0"/>
              <a:r>
                <a:rPr lang="zh-CN" altLang="zh-CN" b="1">
                  <a:latin typeface="Times New Roman" pitchFamily="18" charset="0"/>
                </a:rPr>
                <a:t>S</a:t>
              </a:r>
              <a:r>
                <a:rPr lang="zh-CN" b="1">
                  <a:latin typeface="Times New Roman" pitchFamily="18" charset="0"/>
                </a:rPr>
                <a:t>的解</a:t>
              </a:r>
              <a:endParaRPr lang="zh-CN" b="1" u="sng">
                <a:latin typeface="Tahoma" pitchFamily="34" charset="0"/>
              </a:endParaRPr>
            </a:p>
          </p:txBody>
        </p:sp>
        <p:sp>
          <p:nvSpPr>
            <p:cNvPr id="9225" name="AutoShape 9"/>
            <p:cNvSpPr>
              <a:spLocks noChangeArrowheads="1"/>
            </p:cNvSpPr>
            <p:nvPr/>
          </p:nvSpPr>
          <p:spPr bwMode="auto">
            <a:xfrm>
              <a:off x="828" y="1092"/>
              <a:ext cx="903" cy="469"/>
            </a:xfrm>
            <a:prstGeom prst="flowChartProcess">
              <a:avLst/>
            </a:prstGeom>
            <a:solidFill>
              <a:srgbClr val="FFFFFF"/>
            </a:solidFill>
            <a:ln w="9525" cap="flat" cmpd="sng">
              <a:solidFill>
                <a:srgbClr val="000000"/>
              </a:solidFill>
              <a:miter lim="800000"/>
              <a:headEnd/>
              <a:tailEnd/>
            </a:ln>
            <a:effectLst/>
          </p:spPr>
          <p:txBody>
            <a:bodyPr lIns="36000" rIns="36000"/>
            <a:lstStyle/>
            <a:p>
              <a:pPr algn="ctr" eaLnBrk="0" hangingPunct="0"/>
              <a:r>
                <a:rPr lang="zh-CN" b="1">
                  <a:latin typeface="Times New Roman" pitchFamily="18" charset="0"/>
                </a:rPr>
                <a:t>问题</a:t>
              </a:r>
              <a:r>
                <a:rPr lang="zh-CN" altLang="zh-CN" b="1">
                  <a:latin typeface="Times New Roman" pitchFamily="18" charset="0"/>
                </a:rPr>
                <a:t>S1</a:t>
              </a:r>
              <a:endParaRPr lang="zh-CN" altLang="zh-CN" b="1" u="sng">
                <a:latin typeface="Tahoma" pitchFamily="34" charset="0"/>
              </a:endParaRPr>
            </a:p>
          </p:txBody>
        </p:sp>
        <p:sp>
          <p:nvSpPr>
            <p:cNvPr id="9226" name="AutoShape 10"/>
            <p:cNvSpPr>
              <a:spLocks noChangeArrowheads="1"/>
            </p:cNvSpPr>
            <p:nvPr/>
          </p:nvSpPr>
          <p:spPr bwMode="auto">
            <a:xfrm>
              <a:off x="3348" y="1092"/>
              <a:ext cx="900" cy="470"/>
            </a:xfrm>
            <a:prstGeom prst="flowChartProcess">
              <a:avLst/>
            </a:prstGeom>
            <a:solidFill>
              <a:srgbClr val="FFFFFF"/>
            </a:solidFill>
            <a:ln w="9525" cap="flat" cmpd="sng">
              <a:solidFill>
                <a:srgbClr val="000000"/>
              </a:solidFill>
              <a:miter lim="800000"/>
              <a:headEnd/>
              <a:tailEnd/>
            </a:ln>
            <a:effectLst/>
          </p:spPr>
          <p:txBody>
            <a:bodyPr/>
            <a:lstStyle/>
            <a:p>
              <a:pPr algn="just" eaLnBrk="0" hangingPunct="0"/>
              <a:r>
                <a:rPr lang="zh-CN" altLang="zh-CN" b="1">
                  <a:latin typeface="Times New Roman" pitchFamily="18" charset="0"/>
                </a:rPr>
                <a:t>……</a:t>
              </a:r>
              <a:endParaRPr lang="zh-CN" altLang="zh-CN" b="1" u="sng">
                <a:latin typeface="Tahoma" pitchFamily="34" charset="0"/>
              </a:endParaRPr>
            </a:p>
          </p:txBody>
        </p:sp>
        <p:sp>
          <p:nvSpPr>
            <p:cNvPr id="9227" name="AutoShape 11"/>
            <p:cNvSpPr>
              <a:spLocks noChangeArrowheads="1"/>
            </p:cNvSpPr>
            <p:nvPr/>
          </p:nvSpPr>
          <p:spPr bwMode="auto">
            <a:xfrm>
              <a:off x="2088" y="1092"/>
              <a:ext cx="903" cy="469"/>
            </a:xfrm>
            <a:prstGeom prst="flowChartProcess">
              <a:avLst/>
            </a:prstGeom>
            <a:solidFill>
              <a:srgbClr val="FFFFFF"/>
            </a:solidFill>
            <a:ln w="9525" cap="flat" cmpd="sng">
              <a:solidFill>
                <a:srgbClr val="000000"/>
              </a:solidFill>
              <a:miter lim="800000"/>
              <a:headEnd/>
              <a:tailEnd/>
            </a:ln>
            <a:effectLst/>
          </p:spPr>
          <p:txBody>
            <a:bodyPr lIns="36000" rIns="36000"/>
            <a:lstStyle/>
            <a:p>
              <a:pPr algn="ctr" eaLnBrk="0" hangingPunct="0"/>
              <a:r>
                <a:rPr lang="zh-CN" b="1">
                  <a:latin typeface="Times New Roman" pitchFamily="18" charset="0"/>
                </a:rPr>
                <a:t>问题</a:t>
              </a:r>
              <a:r>
                <a:rPr lang="zh-CN" altLang="zh-CN" b="1">
                  <a:latin typeface="Times New Roman" pitchFamily="18" charset="0"/>
                </a:rPr>
                <a:t>S</a:t>
              </a:r>
              <a:r>
                <a:rPr lang="zh-CN" altLang="zh-CN" b="1" baseline="-25000">
                  <a:latin typeface="Times New Roman" pitchFamily="18" charset="0"/>
                </a:rPr>
                <a:t>2</a:t>
              </a:r>
              <a:endParaRPr lang="zh-CN" altLang="zh-CN" b="1" u="sng">
                <a:latin typeface="Tahoma" pitchFamily="34" charset="0"/>
              </a:endParaRPr>
            </a:p>
          </p:txBody>
        </p:sp>
        <p:sp>
          <p:nvSpPr>
            <p:cNvPr id="9228" name="AutoShape 12"/>
            <p:cNvSpPr>
              <a:spLocks noChangeArrowheads="1"/>
            </p:cNvSpPr>
            <p:nvPr/>
          </p:nvSpPr>
          <p:spPr bwMode="auto">
            <a:xfrm>
              <a:off x="4608" y="1092"/>
              <a:ext cx="903" cy="469"/>
            </a:xfrm>
            <a:prstGeom prst="flowChartProcess">
              <a:avLst/>
            </a:prstGeom>
            <a:solidFill>
              <a:srgbClr val="FFFFFF"/>
            </a:solidFill>
            <a:ln w="9525" cap="flat" cmpd="sng">
              <a:solidFill>
                <a:srgbClr val="000000"/>
              </a:solidFill>
              <a:miter lim="800000"/>
              <a:headEnd/>
              <a:tailEnd/>
            </a:ln>
            <a:effectLst/>
          </p:spPr>
          <p:txBody>
            <a:bodyPr lIns="36000" rIns="36000"/>
            <a:lstStyle/>
            <a:p>
              <a:pPr algn="just" eaLnBrk="0" hangingPunct="0"/>
              <a:r>
                <a:rPr lang="zh-CN" b="1">
                  <a:latin typeface="Times New Roman" pitchFamily="18" charset="0"/>
                </a:rPr>
                <a:t>问题</a:t>
              </a:r>
              <a:r>
                <a:rPr lang="zh-CN" altLang="zh-CN" b="1">
                  <a:latin typeface="Times New Roman" pitchFamily="18" charset="0"/>
                </a:rPr>
                <a:t>S</a:t>
              </a:r>
              <a:r>
                <a:rPr lang="zh-CN" altLang="zh-CN" b="1" baseline="-25000">
                  <a:latin typeface="Times New Roman" pitchFamily="18" charset="0"/>
                </a:rPr>
                <a:t>i</a:t>
              </a:r>
              <a:endParaRPr lang="zh-CN" altLang="zh-CN" b="1" u="sng">
                <a:latin typeface="Tahoma" pitchFamily="34" charset="0"/>
              </a:endParaRPr>
            </a:p>
          </p:txBody>
        </p:sp>
        <p:sp>
          <p:nvSpPr>
            <p:cNvPr id="9229" name="AutoShape 13"/>
            <p:cNvSpPr>
              <a:spLocks noChangeArrowheads="1"/>
            </p:cNvSpPr>
            <p:nvPr/>
          </p:nvSpPr>
          <p:spPr bwMode="auto">
            <a:xfrm>
              <a:off x="7128" y="1092"/>
              <a:ext cx="901" cy="470"/>
            </a:xfrm>
            <a:prstGeom prst="flowChartProcess">
              <a:avLst/>
            </a:prstGeom>
            <a:solidFill>
              <a:srgbClr val="FFFFFF"/>
            </a:solidFill>
            <a:ln w="9525" cap="flat" cmpd="sng">
              <a:solidFill>
                <a:srgbClr val="000000"/>
              </a:solidFill>
              <a:miter lim="800000"/>
              <a:headEnd/>
              <a:tailEnd/>
            </a:ln>
            <a:effectLst/>
          </p:spPr>
          <p:txBody>
            <a:bodyPr lIns="36000" rIns="36000"/>
            <a:lstStyle/>
            <a:p>
              <a:pPr algn="just" eaLnBrk="0" hangingPunct="0"/>
              <a:r>
                <a:rPr lang="zh-CN" b="1">
                  <a:latin typeface="Times New Roman" pitchFamily="18" charset="0"/>
                </a:rPr>
                <a:t>问题</a:t>
              </a:r>
              <a:r>
                <a:rPr lang="zh-CN" altLang="zh-CN" b="1">
                  <a:latin typeface="Times New Roman" pitchFamily="18" charset="0"/>
                </a:rPr>
                <a:t>Sn</a:t>
              </a:r>
              <a:endParaRPr lang="zh-CN" altLang="zh-CN" b="1" u="sng">
                <a:latin typeface="Tahoma" pitchFamily="34" charset="0"/>
              </a:endParaRPr>
            </a:p>
          </p:txBody>
        </p:sp>
        <p:sp>
          <p:nvSpPr>
            <p:cNvPr id="9230" name="AutoShape 14"/>
            <p:cNvSpPr>
              <a:spLocks noChangeArrowheads="1"/>
            </p:cNvSpPr>
            <p:nvPr/>
          </p:nvSpPr>
          <p:spPr bwMode="auto">
            <a:xfrm>
              <a:off x="5868" y="1092"/>
              <a:ext cx="904" cy="469"/>
            </a:xfrm>
            <a:prstGeom prst="flowChartProcess">
              <a:avLst/>
            </a:prstGeom>
            <a:solidFill>
              <a:srgbClr val="FFFFFF"/>
            </a:solidFill>
            <a:ln w="9525" cap="flat" cmpd="sng">
              <a:solidFill>
                <a:srgbClr val="000000"/>
              </a:solidFill>
              <a:miter lim="800000"/>
              <a:headEnd/>
              <a:tailEnd/>
            </a:ln>
            <a:effectLst/>
          </p:spPr>
          <p:txBody>
            <a:bodyPr/>
            <a:lstStyle/>
            <a:p>
              <a:pPr algn="ctr" eaLnBrk="0" hangingPunct="0"/>
              <a:r>
                <a:rPr lang="zh-CN" altLang="zh-CN" b="1">
                  <a:latin typeface="Times New Roman" pitchFamily="18" charset="0"/>
                </a:rPr>
                <a:t>……</a:t>
              </a:r>
              <a:endParaRPr lang="zh-CN" altLang="zh-CN" b="1" u="sng">
                <a:latin typeface="Tahoma" pitchFamily="34" charset="0"/>
              </a:endParaRPr>
            </a:p>
          </p:txBody>
        </p:sp>
        <p:sp>
          <p:nvSpPr>
            <p:cNvPr id="9231" name="AutoShape 15"/>
            <p:cNvSpPr>
              <a:spLocks noChangeArrowheads="1"/>
            </p:cNvSpPr>
            <p:nvPr/>
          </p:nvSpPr>
          <p:spPr bwMode="auto">
            <a:xfrm>
              <a:off x="828" y="2808"/>
              <a:ext cx="903" cy="469"/>
            </a:xfrm>
            <a:prstGeom prst="flowChartProcess">
              <a:avLst/>
            </a:prstGeom>
            <a:solidFill>
              <a:srgbClr val="FFFFFF"/>
            </a:solidFill>
            <a:ln w="9525" cap="flat" cmpd="sng">
              <a:solidFill>
                <a:srgbClr val="000000"/>
              </a:solidFill>
              <a:miter lim="800000"/>
              <a:headEnd/>
              <a:tailEnd/>
            </a:ln>
            <a:effectLst/>
          </p:spPr>
          <p:txBody>
            <a:bodyPr lIns="36000" rIns="36000"/>
            <a:lstStyle/>
            <a:p>
              <a:pPr algn="ctr" eaLnBrk="0" hangingPunct="0"/>
              <a:r>
                <a:rPr lang="zh-CN" altLang="zh-CN" b="1">
                  <a:latin typeface="Times New Roman" pitchFamily="18" charset="0"/>
                </a:rPr>
                <a:t>S</a:t>
              </a:r>
              <a:r>
                <a:rPr lang="zh-CN" altLang="zh-CN" b="1" baseline="-25000">
                  <a:latin typeface="Times New Roman" pitchFamily="18" charset="0"/>
                </a:rPr>
                <a:t>1</a:t>
              </a:r>
              <a:r>
                <a:rPr lang="zh-CN" b="1">
                  <a:latin typeface="Times New Roman" pitchFamily="18" charset="0"/>
                </a:rPr>
                <a:t>的解</a:t>
              </a:r>
              <a:endParaRPr lang="zh-CN" b="1" u="sng">
                <a:latin typeface="Tahoma" pitchFamily="34" charset="0"/>
              </a:endParaRPr>
            </a:p>
          </p:txBody>
        </p:sp>
        <p:sp>
          <p:nvSpPr>
            <p:cNvPr id="9232" name="AutoShape 16"/>
            <p:cNvSpPr>
              <a:spLocks noChangeArrowheads="1"/>
            </p:cNvSpPr>
            <p:nvPr/>
          </p:nvSpPr>
          <p:spPr bwMode="auto">
            <a:xfrm>
              <a:off x="3348" y="2808"/>
              <a:ext cx="900" cy="470"/>
            </a:xfrm>
            <a:prstGeom prst="flowChartProcess">
              <a:avLst/>
            </a:prstGeom>
            <a:solidFill>
              <a:srgbClr val="FFFFFF"/>
            </a:solidFill>
            <a:ln w="9525" cap="flat" cmpd="sng">
              <a:solidFill>
                <a:srgbClr val="000000"/>
              </a:solidFill>
              <a:miter lim="800000"/>
              <a:headEnd/>
              <a:tailEnd/>
            </a:ln>
            <a:effectLst/>
          </p:spPr>
          <p:txBody>
            <a:bodyPr/>
            <a:lstStyle/>
            <a:p>
              <a:pPr algn="ctr" eaLnBrk="0" hangingPunct="0"/>
              <a:r>
                <a:rPr lang="zh-CN" altLang="zh-CN" b="1">
                  <a:latin typeface="Times New Roman" pitchFamily="18" charset="0"/>
                </a:rPr>
                <a:t>……</a:t>
              </a:r>
              <a:endParaRPr lang="zh-CN" altLang="zh-CN" b="1" u="sng">
                <a:latin typeface="Tahoma" pitchFamily="34" charset="0"/>
              </a:endParaRPr>
            </a:p>
          </p:txBody>
        </p:sp>
        <p:sp>
          <p:nvSpPr>
            <p:cNvPr id="9233" name="AutoShape 17"/>
            <p:cNvSpPr>
              <a:spLocks noChangeArrowheads="1"/>
            </p:cNvSpPr>
            <p:nvPr/>
          </p:nvSpPr>
          <p:spPr bwMode="auto">
            <a:xfrm>
              <a:off x="2088" y="2808"/>
              <a:ext cx="903" cy="469"/>
            </a:xfrm>
            <a:prstGeom prst="flowChartProcess">
              <a:avLst/>
            </a:prstGeom>
            <a:solidFill>
              <a:srgbClr val="FFFFFF"/>
            </a:solidFill>
            <a:ln w="9525" cap="flat" cmpd="sng">
              <a:solidFill>
                <a:srgbClr val="000000"/>
              </a:solidFill>
              <a:miter lim="800000"/>
              <a:headEnd/>
              <a:tailEnd/>
            </a:ln>
            <a:effectLst/>
          </p:spPr>
          <p:txBody>
            <a:bodyPr lIns="36000" rIns="36000"/>
            <a:lstStyle/>
            <a:p>
              <a:pPr algn="ctr" eaLnBrk="0" hangingPunct="0"/>
              <a:r>
                <a:rPr lang="zh-CN" altLang="zh-CN" b="1">
                  <a:latin typeface="Times New Roman" pitchFamily="18" charset="0"/>
                </a:rPr>
                <a:t>S</a:t>
              </a:r>
              <a:r>
                <a:rPr lang="zh-CN" altLang="zh-CN" b="1" baseline="-25000">
                  <a:latin typeface="Times New Roman" pitchFamily="18" charset="0"/>
                </a:rPr>
                <a:t>2</a:t>
              </a:r>
              <a:r>
                <a:rPr lang="zh-CN" b="1">
                  <a:latin typeface="Times New Roman" pitchFamily="18" charset="0"/>
                </a:rPr>
                <a:t>的解</a:t>
              </a:r>
              <a:endParaRPr lang="zh-CN" b="1" u="sng">
                <a:latin typeface="Tahoma" pitchFamily="34" charset="0"/>
              </a:endParaRPr>
            </a:p>
          </p:txBody>
        </p:sp>
        <p:sp>
          <p:nvSpPr>
            <p:cNvPr id="9234" name="AutoShape 18"/>
            <p:cNvSpPr>
              <a:spLocks noChangeArrowheads="1"/>
            </p:cNvSpPr>
            <p:nvPr/>
          </p:nvSpPr>
          <p:spPr bwMode="auto">
            <a:xfrm>
              <a:off x="4608" y="2808"/>
              <a:ext cx="903" cy="469"/>
            </a:xfrm>
            <a:prstGeom prst="flowChartProcess">
              <a:avLst/>
            </a:prstGeom>
            <a:solidFill>
              <a:srgbClr val="FFFFFF"/>
            </a:solidFill>
            <a:ln w="9525" cap="flat" cmpd="sng">
              <a:solidFill>
                <a:srgbClr val="000000"/>
              </a:solidFill>
              <a:miter lim="800000"/>
              <a:headEnd/>
              <a:tailEnd/>
            </a:ln>
            <a:effectLst/>
          </p:spPr>
          <p:txBody>
            <a:bodyPr lIns="36000" rIns="36000"/>
            <a:lstStyle/>
            <a:p>
              <a:pPr algn="ctr" eaLnBrk="0" hangingPunct="0"/>
              <a:r>
                <a:rPr lang="zh-CN" altLang="zh-CN" b="1">
                  <a:latin typeface="Times New Roman" pitchFamily="18" charset="0"/>
                </a:rPr>
                <a:t>S</a:t>
              </a:r>
              <a:r>
                <a:rPr lang="zh-CN" altLang="zh-CN" b="1" baseline="-25000">
                  <a:latin typeface="Times New Roman" pitchFamily="18" charset="0"/>
                </a:rPr>
                <a:t>i</a:t>
              </a:r>
              <a:r>
                <a:rPr lang="zh-CN" b="1">
                  <a:latin typeface="Times New Roman" pitchFamily="18" charset="0"/>
                </a:rPr>
                <a:t>的解</a:t>
              </a:r>
              <a:endParaRPr lang="zh-CN" b="1" u="sng">
                <a:latin typeface="Tahoma" pitchFamily="34" charset="0"/>
              </a:endParaRPr>
            </a:p>
          </p:txBody>
        </p:sp>
        <p:sp>
          <p:nvSpPr>
            <p:cNvPr id="9235" name="AutoShape 19"/>
            <p:cNvSpPr>
              <a:spLocks noChangeArrowheads="1"/>
            </p:cNvSpPr>
            <p:nvPr/>
          </p:nvSpPr>
          <p:spPr bwMode="auto">
            <a:xfrm>
              <a:off x="7128" y="2808"/>
              <a:ext cx="901" cy="470"/>
            </a:xfrm>
            <a:prstGeom prst="flowChartProcess">
              <a:avLst/>
            </a:prstGeom>
            <a:solidFill>
              <a:srgbClr val="FFFFFF"/>
            </a:solidFill>
            <a:ln w="9525" cap="flat" cmpd="sng">
              <a:solidFill>
                <a:srgbClr val="000000"/>
              </a:solidFill>
              <a:miter lim="800000"/>
              <a:headEnd/>
              <a:tailEnd/>
            </a:ln>
            <a:effectLst/>
          </p:spPr>
          <p:txBody>
            <a:bodyPr lIns="36000" rIns="36000"/>
            <a:lstStyle/>
            <a:p>
              <a:pPr algn="ctr" eaLnBrk="0" hangingPunct="0"/>
              <a:r>
                <a:rPr lang="zh-CN" altLang="zh-CN" b="1">
                  <a:latin typeface="Times New Roman" pitchFamily="18" charset="0"/>
                </a:rPr>
                <a:t>S</a:t>
              </a:r>
              <a:r>
                <a:rPr lang="zh-CN" altLang="zh-CN" b="1" baseline="-25000">
                  <a:latin typeface="Times New Roman" pitchFamily="18" charset="0"/>
                </a:rPr>
                <a:t>n</a:t>
              </a:r>
              <a:r>
                <a:rPr lang="zh-CN" b="1">
                  <a:latin typeface="Times New Roman" pitchFamily="18" charset="0"/>
                </a:rPr>
                <a:t>的解</a:t>
              </a:r>
              <a:endParaRPr lang="zh-CN" b="1" u="sng">
                <a:latin typeface="Tahoma" pitchFamily="34" charset="0"/>
              </a:endParaRPr>
            </a:p>
          </p:txBody>
        </p:sp>
        <p:sp>
          <p:nvSpPr>
            <p:cNvPr id="9236" name="AutoShape 20"/>
            <p:cNvSpPr>
              <a:spLocks noChangeArrowheads="1"/>
            </p:cNvSpPr>
            <p:nvPr/>
          </p:nvSpPr>
          <p:spPr bwMode="auto">
            <a:xfrm>
              <a:off x="5868" y="2808"/>
              <a:ext cx="904" cy="469"/>
            </a:xfrm>
            <a:prstGeom prst="flowChartProcess">
              <a:avLst/>
            </a:prstGeom>
            <a:solidFill>
              <a:srgbClr val="FFFFFF"/>
            </a:solidFill>
            <a:ln w="9525" cap="flat" cmpd="sng">
              <a:solidFill>
                <a:srgbClr val="000000"/>
              </a:solidFill>
              <a:miter lim="800000"/>
              <a:headEnd/>
              <a:tailEnd/>
            </a:ln>
            <a:effectLst/>
          </p:spPr>
          <p:txBody>
            <a:bodyPr/>
            <a:lstStyle/>
            <a:p>
              <a:pPr algn="ctr" eaLnBrk="0" hangingPunct="0"/>
              <a:r>
                <a:rPr lang="zh-CN" altLang="zh-CN" b="1">
                  <a:latin typeface="Times New Roman" pitchFamily="18" charset="0"/>
                </a:rPr>
                <a:t>……</a:t>
              </a:r>
              <a:endParaRPr lang="zh-CN" altLang="zh-CN" b="1" u="sng">
                <a:latin typeface="Tahoma" pitchFamily="34" charset="0"/>
              </a:endParaRPr>
            </a:p>
          </p:txBody>
        </p:sp>
        <p:sp>
          <p:nvSpPr>
            <p:cNvPr id="9237" name="Line 21"/>
            <p:cNvSpPr>
              <a:spLocks noChangeShapeType="1"/>
            </p:cNvSpPr>
            <p:nvPr/>
          </p:nvSpPr>
          <p:spPr bwMode="auto">
            <a:xfrm>
              <a:off x="180" y="2184"/>
              <a:ext cx="8388" cy="1"/>
            </a:xfrm>
            <a:prstGeom prst="line">
              <a:avLst/>
            </a:prstGeom>
            <a:noFill/>
            <a:ln w="9525" cap="flat" cmpd="sng">
              <a:solidFill>
                <a:srgbClr val="000000"/>
              </a:solidFill>
              <a:prstDash val="dash"/>
              <a:round/>
              <a:headEnd/>
              <a:tailEnd/>
            </a:ln>
            <a:effectLst/>
          </p:spPr>
          <p:txBody>
            <a:bodyPr/>
            <a:lstStyle/>
            <a:p>
              <a:endParaRPr lang="zh-CN" altLang="en-US"/>
            </a:p>
          </p:txBody>
        </p:sp>
        <p:sp>
          <p:nvSpPr>
            <p:cNvPr id="9238" name="Line 22"/>
            <p:cNvSpPr>
              <a:spLocks noChangeShapeType="1"/>
            </p:cNvSpPr>
            <p:nvPr/>
          </p:nvSpPr>
          <p:spPr bwMode="auto">
            <a:xfrm flipH="1">
              <a:off x="1260" y="468"/>
              <a:ext cx="3060" cy="624"/>
            </a:xfrm>
            <a:prstGeom prst="line">
              <a:avLst/>
            </a:prstGeom>
            <a:noFill/>
            <a:ln w="9525" cap="flat" cmpd="sng">
              <a:solidFill>
                <a:srgbClr val="000000"/>
              </a:solidFill>
              <a:round/>
              <a:headEnd/>
              <a:tailEnd/>
            </a:ln>
            <a:effectLst/>
          </p:spPr>
          <p:txBody>
            <a:bodyPr/>
            <a:lstStyle/>
            <a:p>
              <a:endParaRPr lang="zh-CN" altLang="en-US"/>
            </a:p>
          </p:txBody>
        </p:sp>
        <p:sp>
          <p:nvSpPr>
            <p:cNvPr id="9239" name="Line 23"/>
            <p:cNvSpPr>
              <a:spLocks noChangeShapeType="1"/>
            </p:cNvSpPr>
            <p:nvPr/>
          </p:nvSpPr>
          <p:spPr bwMode="auto">
            <a:xfrm flipH="1">
              <a:off x="2520" y="468"/>
              <a:ext cx="1800" cy="624"/>
            </a:xfrm>
            <a:prstGeom prst="line">
              <a:avLst/>
            </a:prstGeom>
            <a:noFill/>
            <a:ln w="9525" cap="flat" cmpd="sng">
              <a:solidFill>
                <a:srgbClr val="000000"/>
              </a:solidFill>
              <a:round/>
              <a:headEnd/>
              <a:tailEnd/>
            </a:ln>
            <a:effectLst/>
          </p:spPr>
          <p:txBody>
            <a:bodyPr/>
            <a:lstStyle/>
            <a:p>
              <a:endParaRPr lang="zh-CN" altLang="en-US"/>
            </a:p>
          </p:txBody>
        </p:sp>
        <p:sp>
          <p:nvSpPr>
            <p:cNvPr id="9240" name="Line 24"/>
            <p:cNvSpPr>
              <a:spLocks noChangeShapeType="1"/>
            </p:cNvSpPr>
            <p:nvPr/>
          </p:nvSpPr>
          <p:spPr bwMode="auto">
            <a:xfrm flipH="1">
              <a:off x="3780" y="468"/>
              <a:ext cx="540" cy="624"/>
            </a:xfrm>
            <a:prstGeom prst="line">
              <a:avLst/>
            </a:prstGeom>
            <a:noFill/>
            <a:ln w="9525" cap="flat" cmpd="sng">
              <a:solidFill>
                <a:srgbClr val="000000"/>
              </a:solidFill>
              <a:round/>
              <a:headEnd/>
              <a:tailEnd/>
            </a:ln>
            <a:effectLst/>
          </p:spPr>
          <p:txBody>
            <a:bodyPr/>
            <a:lstStyle/>
            <a:p>
              <a:endParaRPr lang="zh-CN" altLang="en-US"/>
            </a:p>
          </p:txBody>
        </p:sp>
        <p:sp>
          <p:nvSpPr>
            <p:cNvPr id="9241" name="Line 25"/>
            <p:cNvSpPr>
              <a:spLocks noChangeShapeType="1"/>
            </p:cNvSpPr>
            <p:nvPr/>
          </p:nvSpPr>
          <p:spPr bwMode="auto">
            <a:xfrm>
              <a:off x="4320" y="468"/>
              <a:ext cx="720" cy="624"/>
            </a:xfrm>
            <a:prstGeom prst="line">
              <a:avLst/>
            </a:prstGeom>
            <a:noFill/>
            <a:ln w="9525" cap="flat" cmpd="sng">
              <a:solidFill>
                <a:srgbClr val="000000"/>
              </a:solidFill>
              <a:round/>
              <a:headEnd/>
              <a:tailEnd/>
            </a:ln>
            <a:effectLst/>
          </p:spPr>
          <p:txBody>
            <a:bodyPr/>
            <a:lstStyle/>
            <a:p>
              <a:endParaRPr lang="zh-CN" altLang="en-US"/>
            </a:p>
          </p:txBody>
        </p:sp>
        <p:sp>
          <p:nvSpPr>
            <p:cNvPr id="9242" name="Line 26"/>
            <p:cNvSpPr>
              <a:spLocks noChangeShapeType="1"/>
            </p:cNvSpPr>
            <p:nvPr/>
          </p:nvSpPr>
          <p:spPr bwMode="auto">
            <a:xfrm>
              <a:off x="4320" y="468"/>
              <a:ext cx="1980" cy="624"/>
            </a:xfrm>
            <a:prstGeom prst="line">
              <a:avLst/>
            </a:prstGeom>
            <a:noFill/>
            <a:ln w="9525" cap="flat" cmpd="sng">
              <a:solidFill>
                <a:srgbClr val="000000"/>
              </a:solidFill>
              <a:round/>
              <a:headEnd/>
              <a:tailEnd/>
            </a:ln>
            <a:effectLst/>
          </p:spPr>
          <p:txBody>
            <a:bodyPr/>
            <a:lstStyle/>
            <a:p>
              <a:endParaRPr lang="zh-CN" altLang="en-US"/>
            </a:p>
          </p:txBody>
        </p:sp>
        <p:sp>
          <p:nvSpPr>
            <p:cNvPr id="9243" name="Line 27"/>
            <p:cNvSpPr>
              <a:spLocks noChangeShapeType="1"/>
            </p:cNvSpPr>
            <p:nvPr/>
          </p:nvSpPr>
          <p:spPr bwMode="auto">
            <a:xfrm>
              <a:off x="4320" y="468"/>
              <a:ext cx="3240" cy="624"/>
            </a:xfrm>
            <a:prstGeom prst="line">
              <a:avLst/>
            </a:prstGeom>
            <a:noFill/>
            <a:ln w="9525" cap="flat" cmpd="sng">
              <a:solidFill>
                <a:srgbClr val="000000"/>
              </a:solidFill>
              <a:round/>
              <a:headEnd/>
              <a:tailEnd/>
            </a:ln>
            <a:effectLst/>
          </p:spPr>
          <p:txBody>
            <a:bodyPr/>
            <a:lstStyle/>
            <a:p>
              <a:endParaRPr lang="zh-CN" altLang="en-US"/>
            </a:p>
          </p:txBody>
        </p:sp>
        <p:sp>
          <p:nvSpPr>
            <p:cNvPr id="9244" name="Line 28"/>
            <p:cNvSpPr>
              <a:spLocks noChangeShapeType="1"/>
            </p:cNvSpPr>
            <p:nvPr/>
          </p:nvSpPr>
          <p:spPr bwMode="auto">
            <a:xfrm>
              <a:off x="1260" y="1560"/>
              <a:ext cx="0" cy="1248"/>
            </a:xfrm>
            <a:prstGeom prst="line">
              <a:avLst/>
            </a:prstGeom>
            <a:noFill/>
            <a:ln w="9525" cap="flat" cmpd="sng">
              <a:solidFill>
                <a:srgbClr val="000000"/>
              </a:solidFill>
              <a:round/>
              <a:headEnd/>
              <a:tailEnd/>
            </a:ln>
            <a:effectLst/>
          </p:spPr>
          <p:txBody>
            <a:bodyPr/>
            <a:lstStyle/>
            <a:p>
              <a:endParaRPr lang="zh-CN" altLang="en-US"/>
            </a:p>
          </p:txBody>
        </p:sp>
        <p:sp>
          <p:nvSpPr>
            <p:cNvPr id="9245" name="Line 29"/>
            <p:cNvSpPr>
              <a:spLocks noChangeShapeType="1"/>
            </p:cNvSpPr>
            <p:nvPr/>
          </p:nvSpPr>
          <p:spPr bwMode="auto">
            <a:xfrm>
              <a:off x="2520" y="1560"/>
              <a:ext cx="1" cy="1248"/>
            </a:xfrm>
            <a:prstGeom prst="line">
              <a:avLst/>
            </a:prstGeom>
            <a:noFill/>
            <a:ln w="9525" cap="flat" cmpd="sng">
              <a:solidFill>
                <a:srgbClr val="000000"/>
              </a:solidFill>
              <a:round/>
              <a:headEnd/>
              <a:tailEnd/>
            </a:ln>
            <a:effectLst/>
          </p:spPr>
          <p:txBody>
            <a:bodyPr/>
            <a:lstStyle/>
            <a:p>
              <a:endParaRPr lang="zh-CN" altLang="en-US"/>
            </a:p>
          </p:txBody>
        </p:sp>
        <p:sp>
          <p:nvSpPr>
            <p:cNvPr id="9246" name="Line 30"/>
            <p:cNvSpPr>
              <a:spLocks noChangeShapeType="1"/>
            </p:cNvSpPr>
            <p:nvPr/>
          </p:nvSpPr>
          <p:spPr bwMode="auto">
            <a:xfrm>
              <a:off x="3780" y="1560"/>
              <a:ext cx="1" cy="1248"/>
            </a:xfrm>
            <a:prstGeom prst="line">
              <a:avLst/>
            </a:prstGeom>
            <a:noFill/>
            <a:ln w="9525" cap="flat" cmpd="sng">
              <a:solidFill>
                <a:srgbClr val="000000"/>
              </a:solidFill>
              <a:round/>
              <a:headEnd/>
              <a:tailEnd/>
            </a:ln>
            <a:effectLst/>
          </p:spPr>
          <p:txBody>
            <a:bodyPr/>
            <a:lstStyle/>
            <a:p>
              <a:endParaRPr lang="zh-CN" altLang="en-US"/>
            </a:p>
          </p:txBody>
        </p:sp>
        <p:sp>
          <p:nvSpPr>
            <p:cNvPr id="9247" name="Line 31"/>
            <p:cNvSpPr>
              <a:spLocks noChangeShapeType="1"/>
            </p:cNvSpPr>
            <p:nvPr/>
          </p:nvSpPr>
          <p:spPr bwMode="auto">
            <a:xfrm>
              <a:off x="5040" y="1560"/>
              <a:ext cx="1" cy="1248"/>
            </a:xfrm>
            <a:prstGeom prst="line">
              <a:avLst/>
            </a:prstGeom>
            <a:noFill/>
            <a:ln w="9525" cap="flat" cmpd="sng">
              <a:solidFill>
                <a:srgbClr val="000000"/>
              </a:solidFill>
              <a:round/>
              <a:headEnd/>
              <a:tailEnd/>
            </a:ln>
            <a:effectLst/>
          </p:spPr>
          <p:txBody>
            <a:bodyPr/>
            <a:lstStyle/>
            <a:p>
              <a:endParaRPr lang="zh-CN" altLang="en-US"/>
            </a:p>
          </p:txBody>
        </p:sp>
        <p:sp>
          <p:nvSpPr>
            <p:cNvPr id="9248" name="Line 32"/>
            <p:cNvSpPr>
              <a:spLocks noChangeShapeType="1"/>
            </p:cNvSpPr>
            <p:nvPr/>
          </p:nvSpPr>
          <p:spPr bwMode="auto">
            <a:xfrm>
              <a:off x="6300" y="1560"/>
              <a:ext cx="1" cy="1248"/>
            </a:xfrm>
            <a:prstGeom prst="line">
              <a:avLst/>
            </a:prstGeom>
            <a:noFill/>
            <a:ln w="9525" cap="flat" cmpd="sng">
              <a:solidFill>
                <a:srgbClr val="000000"/>
              </a:solidFill>
              <a:round/>
              <a:headEnd/>
              <a:tailEnd/>
            </a:ln>
            <a:effectLst/>
          </p:spPr>
          <p:txBody>
            <a:bodyPr/>
            <a:lstStyle/>
            <a:p>
              <a:endParaRPr lang="zh-CN" altLang="en-US"/>
            </a:p>
          </p:txBody>
        </p:sp>
        <p:sp>
          <p:nvSpPr>
            <p:cNvPr id="9249" name="Line 33"/>
            <p:cNvSpPr>
              <a:spLocks noChangeShapeType="1"/>
            </p:cNvSpPr>
            <p:nvPr/>
          </p:nvSpPr>
          <p:spPr bwMode="auto">
            <a:xfrm>
              <a:off x="7560" y="1560"/>
              <a:ext cx="1" cy="1248"/>
            </a:xfrm>
            <a:prstGeom prst="line">
              <a:avLst/>
            </a:prstGeom>
            <a:noFill/>
            <a:ln w="9525" cap="flat" cmpd="sng">
              <a:solidFill>
                <a:srgbClr val="000000"/>
              </a:solidFill>
              <a:round/>
              <a:headEnd/>
              <a:tailEnd/>
            </a:ln>
            <a:effectLst/>
          </p:spPr>
          <p:txBody>
            <a:bodyPr/>
            <a:lstStyle/>
            <a:p>
              <a:endParaRPr lang="zh-CN" altLang="en-US"/>
            </a:p>
          </p:txBody>
        </p:sp>
        <p:sp>
          <p:nvSpPr>
            <p:cNvPr id="9250" name="Line 34"/>
            <p:cNvSpPr>
              <a:spLocks noChangeShapeType="1"/>
            </p:cNvSpPr>
            <p:nvPr/>
          </p:nvSpPr>
          <p:spPr bwMode="auto">
            <a:xfrm>
              <a:off x="1260" y="3276"/>
              <a:ext cx="3240" cy="624"/>
            </a:xfrm>
            <a:prstGeom prst="line">
              <a:avLst/>
            </a:prstGeom>
            <a:noFill/>
            <a:ln w="9525" cap="flat" cmpd="sng">
              <a:solidFill>
                <a:srgbClr val="000000"/>
              </a:solidFill>
              <a:round/>
              <a:headEnd/>
              <a:tailEnd/>
            </a:ln>
            <a:effectLst/>
          </p:spPr>
          <p:txBody>
            <a:bodyPr/>
            <a:lstStyle/>
            <a:p>
              <a:endParaRPr lang="zh-CN" altLang="en-US"/>
            </a:p>
          </p:txBody>
        </p:sp>
        <p:sp>
          <p:nvSpPr>
            <p:cNvPr id="9251" name="Line 35"/>
            <p:cNvSpPr>
              <a:spLocks noChangeShapeType="1"/>
            </p:cNvSpPr>
            <p:nvPr/>
          </p:nvSpPr>
          <p:spPr bwMode="auto">
            <a:xfrm>
              <a:off x="2520" y="3276"/>
              <a:ext cx="1980" cy="624"/>
            </a:xfrm>
            <a:prstGeom prst="line">
              <a:avLst/>
            </a:prstGeom>
            <a:noFill/>
            <a:ln w="9525" cap="flat" cmpd="sng">
              <a:solidFill>
                <a:srgbClr val="000000"/>
              </a:solidFill>
              <a:round/>
              <a:headEnd/>
              <a:tailEnd/>
            </a:ln>
            <a:effectLst/>
          </p:spPr>
          <p:txBody>
            <a:bodyPr/>
            <a:lstStyle/>
            <a:p>
              <a:endParaRPr lang="zh-CN" altLang="en-US"/>
            </a:p>
          </p:txBody>
        </p:sp>
        <p:sp>
          <p:nvSpPr>
            <p:cNvPr id="9252" name="Line 36"/>
            <p:cNvSpPr>
              <a:spLocks noChangeShapeType="1"/>
            </p:cNvSpPr>
            <p:nvPr/>
          </p:nvSpPr>
          <p:spPr bwMode="auto">
            <a:xfrm flipH="1" flipV="1">
              <a:off x="3780" y="3276"/>
              <a:ext cx="720" cy="624"/>
            </a:xfrm>
            <a:prstGeom prst="line">
              <a:avLst/>
            </a:prstGeom>
            <a:noFill/>
            <a:ln w="9525" cap="flat" cmpd="sng">
              <a:solidFill>
                <a:srgbClr val="000000"/>
              </a:solidFill>
              <a:round/>
              <a:headEnd/>
              <a:tailEnd/>
            </a:ln>
            <a:effectLst/>
          </p:spPr>
          <p:txBody>
            <a:bodyPr/>
            <a:lstStyle/>
            <a:p>
              <a:endParaRPr lang="zh-CN" altLang="en-US"/>
            </a:p>
          </p:txBody>
        </p:sp>
        <p:sp>
          <p:nvSpPr>
            <p:cNvPr id="9253" name="Line 37"/>
            <p:cNvSpPr>
              <a:spLocks noChangeShapeType="1"/>
            </p:cNvSpPr>
            <p:nvPr/>
          </p:nvSpPr>
          <p:spPr bwMode="auto">
            <a:xfrm flipV="1">
              <a:off x="4500" y="3276"/>
              <a:ext cx="540" cy="624"/>
            </a:xfrm>
            <a:prstGeom prst="line">
              <a:avLst/>
            </a:prstGeom>
            <a:noFill/>
            <a:ln w="9525" cap="flat" cmpd="sng">
              <a:solidFill>
                <a:srgbClr val="000000"/>
              </a:solidFill>
              <a:round/>
              <a:headEnd/>
              <a:tailEnd/>
            </a:ln>
            <a:effectLst/>
          </p:spPr>
          <p:txBody>
            <a:bodyPr/>
            <a:lstStyle/>
            <a:p>
              <a:endParaRPr lang="zh-CN" altLang="en-US"/>
            </a:p>
          </p:txBody>
        </p:sp>
        <p:sp>
          <p:nvSpPr>
            <p:cNvPr id="9254" name="Line 38"/>
            <p:cNvSpPr>
              <a:spLocks noChangeShapeType="1"/>
            </p:cNvSpPr>
            <p:nvPr/>
          </p:nvSpPr>
          <p:spPr bwMode="auto">
            <a:xfrm flipV="1">
              <a:off x="4500" y="3276"/>
              <a:ext cx="1800" cy="624"/>
            </a:xfrm>
            <a:prstGeom prst="line">
              <a:avLst/>
            </a:prstGeom>
            <a:noFill/>
            <a:ln w="9525" cap="flat" cmpd="sng">
              <a:solidFill>
                <a:srgbClr val="000000"/>
              </a:solidFill>
              <a:round/>
              <a:headEnd/>
              <a:tailEnd/>
            </a:ln>
            <a:effectLst/>
          </p:spPr>
          <p:txBody>
            <a:bodyPr/>
            <a:lstStyle/>
            <a:p>
              <a:endParaRPr lang="zh-CN" altLang="en-US"/>
            </a:p>
          </p:txBody>
        </p:sp>
        <p:sp>
          <p:nvSpPr>
            <p:cNvPr id="9255" name="Line 39"/>
            <p:cNvSpPr>
              <a:spLocks noChangeShapeType="1"/>
            </p:cNvSpPr>
            <p:nvPr/>
          </p:nvSpPr>
          <p:spPr bwMode="auto">
            <a:xfrm flipV="1">
              <a:off x="4500" y="3276"/>
              <a:ext cx="3060" cy="624"/>
            </a:xfrm>
            <a:prstGeom prst="line">
              <a:avLst/>
            </a:prstGeom>
            <a:noFill/>
            <a:ln w="9525" cap="flat" cmpd="sng">
              <a:solidFill>
                <a:srgbClr val="000000"/>
              </a:solidFill>
              <a:round/>
              <a:headEnd/>
              <a:tailEnd/>
            </a:ln>
            <a:effectLst/>
          </p:spPr>
          <p:txBody>
            <a:bodyPr/>
            <a:lstStyle/>
            <a:p>
              <a:endParaRPr lang="zh-CN" altLang="en-US"/>
            </a:p>
          </p:txBody>
        </p:sp>
        <p:sp>
          <p:nvSpPr>
            <p:cNvPr id="9256" name="Text Box 40"/>
            <p:cNvSpPr txBox="1">
              <a:spLocks noChangeArrowheads="1"/>
            </p:cNvSpPr>
            <p:nvPr/>
          </p:nvSpPr>
          <p:spPr bwMode="auto">
            <a:xfrm>
              <a:off x="1536" y="247"/>
              <a:ext cx="1440" cy="468"/>
            </a:xfrm>
            <a:prstGeom prst="rect">
              <a:avLst/>
            </a:prstGeom>
            <a:solidFill>
              <a:srgbClr val="FFFFFF"/>
            </a:solidFill>
            <a:ln w="9525">
              <a:noFill/>
              <a:miter lim="800000"/>
              <a:headEnd/>
              <a:tailEnd/>
            </a:ln>
            <a:effectLst/>
          </p:spPr>
          <p:txBody>
            <a:bodyPr/>
            <a:lstStyle/>
            <a:p>
              <a:pPr algn="just" eaLnBrk="0" hangingPunct="0"/>
              <a:r>
                <a:rPr lang="zh-CN" b="1" dirty="0">
                  <a:solidFill>
                    <a:srgbClr val="FF0000"/>
                  </a:solidFill>
                  <a:latin typeface="Times New Roman" pitchFamily="18" charset="0"/>
                </a:rPr>
                <a:t>问题的分解</a:t>
              </a:r>
              <a:endParaRPr lang="zh-CN" b="1" u="sng" dirty="0">
                <a:solidFill>
                  <a:srgbClr val="FF0000"/>
                </a:solidFill>
                <a:latin typeface="Tahoma" pitchFamily="34" charset="0"/>
              </a:endParaRPr>
            </a:p>
          </p:txBody>
        </p:sp>
        <p:sp>
          <p:nvSpPr>
            <p:cNvPr id="9257" name="Text Box 41"/>
            <p:cNvSpPr txBox="1">
              <a:spLocks noChangeArrowheads="1"/>
            </p:cNvSpPr>
            <p:nvPr/>
          </p:nvSpPr>
          <p:spPr bwMode="auto">
            <a:xfrm>
              <a:off x="1505" y="3738"/>
              <a:ext cx="1620" cy="468"/>
            </a:xfrm>
            <a:prstGeom prst="rect">
              <a:avLst/>
            </a:prstGeom>
            <a:solidFill>
              <a:srgbClr val="FFFFFF"/>
            </a:solidFill>
            <a:ln w="9525">
              <a:noFill/>
              <a:miter lim="800000"/>
              <a:headEnd/>
              <a:tailEnd/>
            </a:ln>
            <a:effectLst/>
          </p:spPr>
          <p:txBody>
            <a:bodyPr/>
            <a:lstStyle/>
            <a:p>
              <a:pPr algn="just" eaLnBrk="0" hangingPunct="0"/>
              <a:r>
                <a:rPr lang="zh-CN" b="1" dirty="0">
                  <a:solidFill>
                    <a:srgbClr val="FF0000"/>
                  </a:solidFill>
                  <a:latin typeface="Times New Roman" pitchFamily="18" charset="0"/>
                </a:rPr>
                <a:t>子集解的合并</a:t>
              </a:r>
              <a:endParaRPr lang="zh-CN" b="1" u="sng" dirty="0">
                <a:solidFill>
                  <a:srgbClr val="FF0000"/>
                </a:solidFill>
                <a:latin typeface="Tahoma" pitchFamily="34" charset="0"/>
              </a:endParaRPr>
            </a:p>
          </p:txBody>
        </p:sp>
        <p:sp>
          <p:nvSpPr>
            <p:cNvPr id="9258" name="Text Box 42"/>
            <p:cNvSpPr txBox="1">
              <a:spLocks noChangeArrowheads="1"/>
            </p:cNvSpPr>
            <p:nvPr/>
          </p:nvSpPr>
          <p:spPr bwMode="auto">
            <a:xfrm>
              <a:off x="3896" y="1941"/>
              <a:ext cx="1106" cy="468"/>
            </a:xfrm>
            <a:prstGeom prst="rect">
              <a:avLst/>
            </a:prstGeom>
            <a:solidFill>
              <a:srgbClr val="FFFFFF"/>
            </a:solidFill>
            <a:ln w="9525">
              <a:noFill/>
              <a:miter lim="800000"/>
              <a:headEnd/>
              <a:tailEnd/>
            </a:ln>
            <a:effectLst/>
          </p:spPr>
          <p:txBody>
            <a:bodyPr lIns="0" rIns="0"/>
            <a:lstStyle/>
            <a:p>
              <a:pPr algn="ctr" eaLnBrk="0" hangingPunct="0"/>
              <a:r>
                <a:rPr lang="zh-CN" altLang="en-US" b="1" dirty="0" smtClean="0">
                  <a:solidFill>
                    <a:srgbClr val="FF0000"/>
                  </a:solidFill>
                  <a:latin typeface="Times New Roman" pitchFamily="18" charset="0"/>
                </a:rPr>
                <a:t>递归</a:t>
              </a:r>
              <a:r>
                <a:rPr lang="zh-CN" altLang="zh-CN" b="1" dirty="0" smtClean="0">
                  <a:solidFill>
                    <a:srgbClr val="FF0000"/>
                  </a:solidFill>
                  <a:latin typeface="Times New Roman" pitchFamily="18" charset="0"/>
                </a:rPr>
                <a:t>求解</a:t>
              </a:r>
              <a:r>
                <a:rPr lang="zh-CN" b="1" dirty="0" smtClean="0">
                  <a:solidFill>
                    <a:srgbClr val="FF0000"/>
                  </a:solidFill>
                  <a:latin typeface="Times New Roman" pitchFamily="18" charset="0"/>
                </a:rPr>
                <a:t>子</a:t>
              </a:r>
              <a:r>
                <a:rPr lang="zh-CN" b="1" dirty="0">
                  <a:solidFill>
                    <a:srgbClr val="FF0000"/>
                  </a:solidFill>
                  <a:latin typeface="Times New Roman" pitchFamily="18" charset="0"/>
                </a:rPr>
                <a:t>问</a:t>
              </a:r>
              <a:r>
                <a:rPr lang="zh-CN" b="1" dirty="0" smtClean="0">
                  <a:solidFill>
                    <a:srgbClr val="FF0000"/>
                  </a:solidFill>
                  <a:latin typeface="Times New Roman" pitchFamily="18" charset="0"/>
                </a:rPr>
                <a:t>题</a:t>
              </a:r>
              <a:endParaRPr lang="zh-CN" b="1" u="sng" dirty="0">
                <a:solidFill>
                  <a:srgbClr val="FF0000"/>
                </a:solidFill>
                <a:latin typeface="Tahoma" pitchFamily="34" charset="0"/>
              </a:endParaRPr>
            </a:p>
          </p:txBody>
        </p:sp>
      </p:grpSp>
      <p:sp>
        <p:nvSpPr>
          <p:cNvPr id="45" name="灯片编号占位符 44"/>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46" name="页脚占位符 45"/>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2</a:t>
            </a:r>
            <a:r>
              <a:rPr lang="zh-CN" altLang="en-US" sz="3200" b="1" dirty="0" smtClean="0"/>
              <a:t>：蚂蚁</a:t>
            </a:r>
            <a:r>
              <a:rPr lang="en-US" altLang="zh-CN" sz="3200" b="1" dirty="0" smtClean="0"/>
              <a:t>(Ants,NEERC2008,LA4043)</a:t>
            </a:r>
            <a:endParaRPr lang="zh-CN" altLang="en-US" sz="3200" b="1" dirty="0"/>
          </a:p>
        </p:txBody>
      </p:sp>
      <p:sp>
        <p:nvSpPr>
          <p:cNvPr id="35843" name="Rectangle 3"/>
          <p:cNvSpPr>
            <a:spLocks noGrp="1" noChangeArrowheads="1"/>
          </p:cNvSpPr>
          <p:nvPr>
            <p:ph type="body" idx="1"/>
          </p:nvPr>
        </p:nvSpPr>
        <p:spPr>
          <a:xfrm>
            <a:off x="117414" y="1055655"/>
            <a:ext cx="8953560" cy="5578475"/>
          </a:xfrm>
        </p:spPr>
        <p:txBody>
          <a:bodyPr>
            <a:normAutofit lnSpcReduction="10000"/>
          </a:bodyPr>
          <a:lstStyle/>
          <a:p>
            <a:r>
              <a:rPr lang="zh-CN" altLang="en-US" sz="2400" dirty="0" smtClean="0"/>
              <a:t>另一个分治方法。</a:t>
            </a:r>
            <a:endParaRPr lang="en-US" altLang="zh-CN" sz="2400" dirty="0" smtClean="0"/>
          </a:p>
          <a:p>
            <a:r>
              <a:rPr lang="zh-CN" altLang="en-US" sz="2400" dirty="0" smtClean="0"/>
              <a:t>直接把点集分成两个不相交子集，两个子集都满足黑色点数等于白色点数</a:t>
            </a:r>
            <a:endParaRPr lang="en-US" altLang="zh-CN" sz="2400" dirty="0" smtClean="0"/>
          </a:p>
          <a:p>
            <a:r>
              <a:rPr lang="zh-CN" altLang="en-US" sz="2400" dirty="0" smtClean="0"/>
              <a:t>一样，找出所有的点中纵坐标最小的点</a:t>
            </a:r>
            <a:r>
              <a:rPr lang="en-US" altLang="zh-CN" sz="2400" dirty="0" smtClean="0"/>
              <a:t>(</a:t>
            </a:r>
            <a:r>
              <a:rPr lang="zh-CN" altLang="en-US" sz="2400" dirty="0" smtClean="0"/>
              <a:t>如果纵坐标相同</a:t>
            </a:r>
            <a:r>
              <a:rPr lang="en-US" altLang="zh-CN" sz="2400" dirty="0" smtClean="0"/>
              <a:t>,</a:t>
            </a:r>
            <a:r>
              <a:rPr lang="zh-CN" altLang="en-US" sz="2400" dirty="0" smtClean="0"/>
              <a:t>就取横坐标小的点</a:t>
            </a:r>
            <a:r>
              <a:rPr lang="en-US" altLang="zh-CN" sz="2400" dirty="0" smtClean="0"/>
              <a:t>)</a:t>
            </a:r>
            <a:r>
              <a:rPr lang="zh-CN" altLang="en-US" sz="2400" dirty="0" smtClean="0"/>
              <a:t>记作</a:t>
            </a:r>
            <a:r>
              <a:rPr lang="en-US" altLang="zh-CN" sz="2400" dirty="0" smtClean="0"/>
              <a:t>X</a:t>
            </a:r>
            <a:r>
              <a:rPr lang="zh-CN" altLang="en-US" sz="2400" dirty="0" smtClean="0"/>
              <a:t>。 那么，对于所有除了它之外的点</a:t>
            </a:r>
            <a:r>
              <a:rPr lang="en-US" altLang="zh-CN" sz="2400" dirty="0" smtClean="0"/>
              <a:t>I</a:t>
            </a:r>
            <a:r>
              <a:rPr lang="zh-CN" altLang="en-US" sz="2400" dirty="0" smtClean="0"/>
              <a:t>，向量 </a:t>
            </a:r>
            <a:r>
              <a:rPr lang="en-US" altLang="zh-CN" sz="2400" dirty="0" smtClean="0"/>
              <a:t>XI </a:t>
            </a:r>
            <a:r>
              <a:rPr lang="zh-CN" altLang="en-US" sz="2400" dirty="0" smtClean="0"/>
              <a:t>的极角就在</a:t>
            </a:r>
            <a:r>
              <a:rPr lang="en-US" altLang="zh-CN" sz="2400" dirty="0" smtClean="0"/>
              <a:t>[0,</a:t>
            </a:r>
            <a:r>
              <a:rPr lang="el-GR" altLang="zh-CN" sz="2400" dirty="0" smtClean="0"/>
              <a:t>π)</a:t>
            </a:r>
            <a:r>
              <a:rPr lang="zh-CN" altLang="en-US" sz="2400" dirty="0" smtClean="0"/>
              <a:t>的范围内。将这些点按照极角从小到大排个序。  </a:t>
            </a:r>
            <a:endParaRPr lang="en-US" altLang="zh-CN" sz="2400" dirty="0" smtClean="0"/>
          </a:p>
          <a:p>
            <a:r>
              <a:rPr lang="zh-CN" altLang="en-US" sz="2400" dirty="0" smtClean="0"/>
              <a:t>假设</a:t>
            </a:r>
            <a:r>
              <a:rPr lang="en-US" altLang="zh-CN" sz="2400" dirty="0" smtClean="0"/>
              <a:t>X</a:t>
            </a:r>
            <a:r>
              <a:rPr lang="zh-CN" altLang="en-US" sz="2400" dirty="0" smtClean="0"/>
              <a:t>是黑点，排序后如果第</a:t>
            </a:r>
            <a:r>
              <a:rPr lang="en-US" altLang="zh-CN" sz="2400" dirty="0" smtClean="0"/>
              <a:t>1</a:t>
            </a:r>
            <a:r>
              <a:rPr lang="zh-CN" altLang="en-US" sz="2400" dirty="0" smtClean="0"/>
              <a:t>个点是白点，则直接连接，再递归处理剩下的</a:t>
            </a:r>
            <a:r>
              <a:rPr lang="en-US" altLang="zh-CN" sz="2400" dirty="0" smtClean="0"/>
              <a:t>2N-2</a:t>
            </a:r>
            <a:r>
              <a:rPr lang="zh-CN" altLang="en-US" sz="2400" dirty="0" smtClean="0"/>
              <a:t>个点；如果第</a:t>
            </a:r>
            <a:r>
              <a:rPr lang="en-US" altLang="zh-CN" sz="2400" dirty="0" smtClean="0"/>
              <a:t>1</a:t>
            </a:r>
            <a:r>
              <a:rPr lang="zh-CN" altLang="en-US" sz="2400" dirty="0" smtClean="0"/>
              <a:t>个点是黑点，一样把黑点看做</a:t>
            </a:r>
            <a:r>
              <a:rPr lang="en-US" altLang="zh-CN" sz="2400" dirty="0" smtClean="0"/>
              <a:t>1</a:t>
            </a:r>
            <a:r>
              <a:rPr lang="zh-CN" altLang="en-US" sz="2400" dirty="0" smtClean="0"/>
              <a:t>，白点看做</a:t>
            </a:r>
            <a:r>
              <a:rPr lang="en-US" altLang="zh-CN" sz="2400" dirty="0" smtClean="0"/>
              <a:t>-1</a:t>
            </a:r>
            <a:r>
              <a:rPr lang="zh-CN" altLang="en-US" sz="2400" dirty="0" smtClean="0"/>
              <a:t>，前缀和</a:t>
            </a:r>
            <a:r>
              <a:rPr lang="en-US" altLang="zh-CN" sz="2400" dirty="0" smtClean="0"/>
              <a:t>s[2n-1]=-1,s[1],</a:t>
            </a:r>
            <a:r>
              <a:rPr lang="zh-CN" altLang="en-US" sz="2400" dirty="0" smtClean="0"/>
              <a:t>相邻前缀和相差</a:t>
            </a:r>
            <a:r>
              <a:rPr lang="en-US" altLang="zh-CN" sz="2400" dirty="0" smtClean="0"/>
              <a:t>1</a:t>
            </a:r>
            <a:r>
              <a:rPr lang="zh-CN" altLang="en-US" sz="2400" dirty="0" smtClean="0"/>
              <a:t>或</a:t>
            </a:r>
            <a:r>
              <a:rPr lang="en-US" altLang="zh-CN" sz="2400" dirty="0" smtClean="0"/>
              <a:t>-1</a:t>
            </a:r>
            <a:r>
              <a:rPr lang="zh-CN" altLang="en-US" sz="2400" dirty="0" smtClean="0"/>
              <a:t>，从 </a:t>
            </a:r>
            <a:r>
              <a:rPr lang="en-US" altLang="zh-CN" sz="2400" dirty="0" smtClean="0"/>
              <a:t>1(s[1])</a:t>
            </a:r>
            <a:r>
              <a:rPr lang="zh-CN" altLang="en-US" sz="2400" dirty="0" smtClean="0"/>
              <a:t>变成最后的</a:t>
            </a:r>
            <a:r>
              <a:rPr lang="en-US" altLang="zh-CN" sz="2400" dirty="0" smtClean="0"/>
              <a:t>-1(s[2n-1]),</a:t>
            </a:r>
            <a:r>
              <a:rPr lang="zh-CN" altLang="en-US" sz="2400" dirty="0" smtClean="0"/>
              <a:t>则一定存在位置</a:t>
            </a:r>
            <a:r>
              <a:rPr lang="en-US" altLang="zh-CN" sz="2400" dirty="0" err="1" smtClean="0"/>
              <a:t>i</a:t>
            </a:r>
            <a:r>
              <a:rPr lang="en-US" altLang="zh-CN" sz="2400" dirty="0" smtClean="0"/>
              <a:t>(1&lt;</a:t>
            </a:r>
            <a:r>
              <a:rPr lang="en-US" altLang="zh-CN" sz="2400" dirty="0" err="1" smtClean="0"/>
              <a:t>i</a:t>
            </a:r>
            <a:r>
              <a:rPr lang="en-US" altLang="zh-CN" sz="2400" dirty="0" smtClean="0"/>
              <a:t>&lt;2n-1)</a:t>
            </a:r>
            <a:r>
              <a:rPr lang="zh-CN" altLang="en-US" sz="2400" dirty="0" smtClean="0"/>
              <a:t>满足</a:t>
            </a:r>
            <a:r>
              <a:rPr lang="en-US" altLang="zh-CN" sz="2400" dirty="0" smtClean="0"/>
              <a:t>s[</a:t>
            </a:r>
            <a:r>
              <a:rPr lang="en-US" altLang="zh-CN" sz="2400" dirty="0" err="1" smtClean="0"/>
              <a:t>i</a:t>
            </a:r>
            <a:r>
              <a:rPr lang="en-US" altLang="zh-CN" sz="2400" dirty="0" smtClean="0"/>
              <a:t>]=0,</a:t>
            </a:r>
            <a:r>
              <a:rPr lang="zh-CN" altLang="en-US" sz="2400" dirty="0" smtClean="0"/>
              <a:t>则把原点集分成</a:t>
            </a:r>
            <a:r>
              <a:rPr lang="en-US" altLang="zh-CN" sz="2400" dirty="0" smtClean="0"/>
              <a:t>{p</a:t>
            </a:r>
            <a:r>
              <a:rPr lang="en-US" altLang="zh-CN" sz="2400" baseline="-25000" dirty="0" smtClean="0"/>
              <a:t>1</a:t>
            </a:r>
            <a:r>
              <a:rPr lang="en-US" altLang="zh-CN" sz="2400" dirty="0" smtClean="0"/>
              <a:t>,p</a:t>
            </a:r>
            <a:r>
              <a:rPr lang="en-US" altLang="zh-CN" sz="2400" baseline="-25000" dirty="0" smtClean="0"/>
              <a:t>2</a:t>
            </a:r>
            <a:r>
              <a:rPr lang="en-US" altLang="zh-CN" sz="2400" dirty="0" smtClean="0"/>
              <a:t>,…p</a:t>
            </a:r>
            <a:r>
              <a:rPr lang="en-US" altLang="zh-CN" sz="2400" baseline="-25000" dirty="0" smtClean="0"/>
              <a:t>i</a:t>
            </a:r>
            <a:r>
              <a:rPr lang="en-US" altLang="zh-CN" sz="2400" dirty="0" smtClean="0"/>
              <a:t>}</a:t>
            </a:r>
            <a:r>
              <a:rPr lang="zh-CN" altLang="en-US" sz="2400" dirty="0" smtClean="0"/>
              <a:t>和</a:t>
            </a:r>
            <a:r>
              <a:rPr lang="en-US" altLang="zh-CN" sz="2400" dirty="0" smtClean="0"/>
              <a:t>{X,p</a:t>
            </a:r>
            <a:r>
              <a:rPr lang="en-US" altLang="zh-CN" sz="2400" baseline="-25000" dirty="0" smtClean="0"/>
              <a:t>i+1</a:t>
            </a:r>
            <a:r>
              <a:rPr lang="en-US" altLang="zh-CN" sz="2400" dirty="0" smtClean="0"/>
              <a:t>,…,p</a:t>
            </a:r>
            <a:r>
              <a:rPr lang="en-US" altLang="zh-CN" sz="2400" baseline="-25000" dirty="0" smtClean="0"/>
              <a:t>2n-1</a:t>
            </a:r>
            <a:r>
              <a:rPr lang="en-US" altLang="zh-CN" sz="2400" dirty="0" smtClean="0"/>
              <a:t>}</a:t>
            </a:r>
            <a:r>
              <a:rPr lang="zh-CN" altLang="en-US" sz="2400" dirty="0" smtClean="0"/>
              <a:t>就可以了，再递归处理两个点集。</a:t>
            </a:r>
            <a:endParaRPr lang="en-US" altLang="zh-CN" sz="2400" dirty="0" smtClean="0"/>
          </a:p>
          <a:p>
            <a:r>
              <a:rPr lang="zh-CN" altLang="en-US" sz="2400" dirty="0" smtClean="0"/>
              <a:t>上面两个分治法的时间复杂度都是</a:t>
            </a:r>
            <a:r>
              <a:rPr lang="en-US" altLang="zh-CN" sz="2400" dirty="0" smtClean="0"/>
              <a:t>O(n^2*</a:t>
            </a:r>
            <a:r>
              <a:rPr lang="en-US" altLang="zh-CN" sz="2400" dirty="0" err="1" smtClean="0"/>
              <a:t>logn</a:t>
            </a:r>
            <a:r>
              <a:rPr lang="en-US" altLang="zh-CN" sz="2400" dirty="0" smtClean="0"/>
              <a:t>)</a:t>
            </a:r>
            <a:r>
              <a:rPr lang="zh-CN" altLang="en-US" sz="2400" dirty="0" smtClean="0"/>
              <a:t>。</a:t>
            </a:r>
            <a:br>
              <a:rPr lang="zh-CN" altLang="en-US" sz="2400" dirty="0" smtClean="0"/>
            </a:b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3 </a:t>
            </a:r>
            <a:r>
              <a:rPr lang="zh-CN" altLang="en-US" sz="3200" b="1" dirty="0" smtClean="0"/>
              <a:t>：</a:t>
            </a:r>
            <a:r>
              <a:rPr lang="en-US" altLang="zh-CN" sz="3200" b="1" dirty="0" smtClean="0"/>
              <a:t>UVA 1608 Non-boring sequences</a:t>
            </a:r>
            <a:endParaRPr lang="zh-CN" altLang="en-US" sz="3200" b="1" dirty="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zh-CN" sz="2400" dirty="0" smtClean="0"/>
              <a:t>如果一个序列的任意连续子序列至少有一个只出现一次的元素，则称这个序列是不无聊</a:t>
            </a:r>
            <a:r>
              <a:rPr lang="en-US" altLang="zh-CN" sz="2400" dirty="0" smtClean="0"/>
              <a:t>(Non-boring)</a:t>
            </a:r>
            <a:r>
              <a:rPr lang="zh-CN" altLang="zh-CN" sz="2400" dirty="0" smtClean="0"/>
              <a:t>的。</a:t>
            </a:r>
          </a:p>
          <a:p>
            <a:pPr>
              <a:buClr>
                <a:srgbClr val="000000"/>
              </a:buClr>
            </a:pPr>
            <a:r>
              <a:rPr lang="zh-CN" altLang="en-US" sz="2400" dirty="0" smtClean="0"/>
              <a:t>给一个长度为</a:t>
            </a:r>
            <a:r>
              <a:rPr lang="en-US" altLang="zh-CN" sz="2400" dirty="0" smtClean="0"/>
              <a:t>N</a:t>
            </a:r>
            <a:r>
              <a:rPr lang="zh-CN" altLang="en-US" sz="2400" dirty="0" smtClean="0"/>
              <a:t>的序列</a:t>
            </a:r>
            <a:r>
              <a:rPr lang="en-US" altLang="zh-CN" sz="2400" dirty="0" smtClean="0"/>
              <a:t>A</a:t>
            </a:r>
            <a:r>
              <a:rPr lang="zh-CN" altLang="en-US" sz="2400" dirty="0" smtClean="0"/>
              <a:t>，现要判断它是否是不无聊的。</a:t>
            </a:r>
          </a:p>
          <a:p>
            <a:r>
              <a:rPr lang="en-US" altLang="zh-CN" sz="2400" dirty="0" smtClean="0"/>
              <a:t>1&lt;=N ≤ 200000</a:t>
            </a:r>
            <a:r>
              <a:rPr lang="zh-CN" altLang="en-US" sz="2400" dirty="0" smtClean="0"/>
              <a:t>，</a:t>
            </a:r>
            <a:r>
              <a:rPr lang="en-US" altLang="zh-CN" sz="2400" dirty="0" smtClean="0"/>
              <a:t>0&lt;=</a:t>
            </a:r>
            <a:r>
              <a:rPr lang="zh-CN" altLang="en-US" sz="2400" dirty="0" smtClean="0"/>
              <a:t>元素</a:t>
            </a:r>
            <a:r>
              <a:rPr lang="en-US" altLang="zh-CN" sz="2400" dirty="0" smtClean="0"/>
              <a:t>&lt;=10^9</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3 </a:t>
            </a:r>
            <a:r>
              <a:rPr lang="zh-CN" altLang="en-US" sz="3200" b="1" dirty="0" smtClean="0"/>
              <a:t>：</a:t>
            </a:r>
            <a:r>
              <a:rPr lang="en-US" altLang="zh-CN" sz="3200" b="1" dirty="0" smtClean="0"/>
              <a:t>UVA 1608 Non-boring sequences</a:t>
            </a:r>
            <a:endParaRPr lang="zh-CN" altLang="en-US" sz="3200" b="1" dirty="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t>采用分治的方法。</a:t>
            </a:r>
            <a:endParaRPr lang="en-US" altLang="zh-CN" sz="2400" dirty="0" smtClean="0"/>
          </a:p>
          <a:p>
            <a:pPr>
              <a:buClr>
                <a:srgbClr val="000000"/>
              </a:buClr>
            </a:pPr>
            <a:r>
              <a:rPr lang="zh-CN" altLang="en-US" sz="2400" dirty="0" smtClean="0"/>
              <a:t>如果原数组不存在只出现一次的数，则序列是“无聊”的。</a:t>
            </a:r>
            <a:endParaRPr lang="en-US" altLang="zh-CN" sz="2400" dirty="0" smtClean="0"/>
          </a:p>
          <a:p>
            <a:pPr>
              <a:buClr>
                <a:srgbClr val="000000"/>
              </a:buClr>
            </a:pPr>
            <a:r>
              <a:rPr lang="zh-CN" altLang="en-US" sz="2400" dirty="0" smtClean="0"/>
              <a:t>否则假设原数组中仅出现一次的数的位置为</a:t>
            </a:r>
            <a:r>
              <a:rPr lang="en-US" altLang="zh-CN" sz="2400" dirty="0" smtClean="0"/>
              <a:t>p,</a:t>
            </a:r>
            <a:r>
              <a:rPr lang="zh-CN" altLang="en-US" sz="2400" dirty="0" smtClean="0"/>
              <a:t>则我们容易知道包含</a:t>
            </a:r>
            <a:r>
              <a:rPr lang="en-US" altLang="zh-CN" sz="2400" dirty="0" smtClean="0"/>
              <a:t>p</a:t>
            </a:r>
            <a:r>
              <a:rPr lang="zh-CN" altLang="en-US" sz="2400" dirty="0" smtClean="0"/>
              <a:t>的所有区间均是“不无聊”的。我们只需要判断</a:t>
            </a:r>
            <a:r>
              <a:rPr lang="en-US" altLang="zh-CN" sz="2400" dirty="0" smtClean="0"/>
              <a:t>[1,p-1]</a:t>
            </a:r>
            <a:r>
              <a:rPr lang="zh-CN" altLang="en-US" sz="2400" dirty="0" smtClean="0"/>
              <a:t>和</a:t>
            </a:r>
            <a:r>
              <a:rPr lang="en-US" altLang="zh-CN" sz="2400" dirty="0" smtClean="0"/>
              <a:t>[p+1,n]</a:t>
            </a:r>
            <a:r>
              <a:rPr lang="zh-CN" altLang="en-US" sz="2400" dirty="0" smtClean="0"/>
              <a:t>其相应的子区间即可。</a:t>
            </a:r>
            <a:endParaRPr lang="en-US" altLang="zh-CN" sz="2400" dirty="0" smtClean="0"/>
          </a:p>
          <a:p>
            <a:pPr>
              <a:buClr>
                <a:srgbClr val="000000"/>
              </a:buClr>
            </a:pPr>
            <a:r>
              <a:rPr lang="zh-CN" altLang="en-US" sz="2400" dirty="0" smtClean="0"/>
              <a:t>在判断某一个区间内某一个数是否出现一次的时候，我们只需要判断和他相同且距离其最近的左边和右边的数是否在此区间内即可，我们可以在</a:t>
            </a:r>
            <a:r>
              <a:rPr lang="en-US" altLang="zh-CN" sz="2400" dirty="0" smtClean="0"/>
              <a:t>O(n)</a:t>
            </a:r>
            <a:r>
              <a:rPr lang="zh-CN" altLang="en-US" sz="2400" dirty="0" smtClean="0"/>
              <a:t>内预处理出</a:t>
            </a:r>
            <a:r>
              <a:rPr lang="en-US" altLang="zh-CN" sz="2400" dirty="0" smtClean="0"/>
              <a:t>L[</a:t>
            </a:r>
            <a:r>
              <a:rPr lang="en-US" altLang="zh-CN" sz="2400" dirty="0" err="1" smtClean="0"/>
              <a:t>i</a:t>
            </a:r>
            <a:r>
              <a:rPr lang="en-US" altLang="zh-CN" sz="2400" dirty="0" smtClean="0"/>
              <a:t>]</a:t>
            </a:r>
            <a:r>
              <a:rPr lang="zh-CN" altLang="en-US" sz="2400" dirty="0" smtClean="0"/>
              <a:t>和</a:t>
            </a:r>
            <a:r>
              <a:rPr lang="en-US" altLang="zh-CN" sz="2400" dirty="0" smtClean="0"/>
              <a:t>R[</a:t>
            </a:r>
            <a:r>
              <a:rPr lang="en-US" altLang="zh-CN" sz="2400" dirty="0" err="1" smtClean="0"/>
              <a:t>i</a:t>
            </a:r>
            <a:r>
              <a:rPr lang="en-US" altLang="zh-CN" sz="2400" dirty="0" smtClean="0"/>
              <a:t>]</a:t>
            </a:r>
            <a:r>
              <a:rPr lang="zh-CN" altLang="en-US" sz="2400" dirty="0" smtClean="0"/>
              <a:t>。</a:t>
            </a:r>
            <a:endParaRPr lang="en-US" altLang="zh-CN" sz="2400" dirty="0" smtClean="0"/>
          </a:p>
          <a:p>
            <a:pPr>
              <a:buClr>
                <a:srgbClr val="000000"/>
              </a:buClr>
            </a:pPr>
            <a:r>
              <a:rPr lang="zh-CN" altLang="en-US" sz="2400" dirty="0" smtClean="0"/>
              <a:t>这样的时间复杂度为</a:t>
            </a:r>
            <a:r>
              <a:rPr lang="en-US" altLang="zh-CN" sz="2400" dirty="0" smtClean="0"/>
              <a:t>O(n^2)</a:t>
            </a:r>
            <a:r>
              <a:rPr lang="zh-CN" altLang="en-US" sz="2400" dirty="0" smtClean="0"/>
              <a:t>。</a:t>
            </a:r>
            <a:endParaRPr lang="en-US" altLang="zh-CN" sz="2400" dirty="0" smtClean="0"/>
          </a:p>
          <a:p>
            <a:pPr>
              <a:buClr>
                <a:srgbClr val="000000"/>
              </a:buClr>
            </a:pPr>
            <a:r>
              <a:rPr lang="zh-CN" altLang="en-US" sz="2400" b="1" dirty="0" smtClean="0"/>
              <a:t>优化</a:t>
            </a:r>
            <a:r>
              <a:rPr lang="zh-CN" altLang="en-US" sz="2400" dirty="0" smtClean="0"/>
              <a:t>：在区间内寻找该元素的时候从两端向中间寻找，这样的时间复杂度极限为</a:t>
            </a:r>
            <a:r>
              <a:rPr lang="en-US" altLang="zh-CN" sz="2400" dirty="0" smtClean="0"/>
              <a:t>T(n)=2*T(n/2)+O(n)</a:t>
            </a:r>
            <a:r>
              <a:rPr lang="zh-CN" altLang="en-US" sz="2400" dirty="0" smtClean="0"/>
              <a:t>，即</a:t>
            </a:r>
            <a:r>
              <a:rPr lang="en-US" altLang="zh-CN" sz="2400" dirty="0" smtClean="0"/>
              <a:t>O(</a:t>
            </a:r>
            <a:r>
              <a:rPr lang="en-US" altLang="zh-CN" sz="2400" dirty="0" err="1" smtClean="0"/>
              <a:t>nlogn</a:t>
            </a:r>
            <a:r>
              <a:rPr lang="en-US" altLang="zh-CN" sz="2400" dirty="0" smtClean="0"/>
              <a:t>)</a:t>
            </a:r>
            <a:r>
              <a:rPr lang="zh-CN" altLang="en-US" sz="2400" dirty="0" smtClean="0"/>
              <a:t>。</a:t>
            </a: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42</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3 </a:t>
            </a:r>
            <a:r>
              <a:rPr lang="zh-CN" altLang="en-US" sz="3200" b="1" dirty="0" smtClean="0"/>
              <a:t>：</a:t>
            </a:r>
            <a:r>
              <a:rPr lang="en-US" altLang="zh-CN" sz="3200" b="1" dirty="0" smtClean="0"/>
              <a:t>UVA 1608 Non-boring sequences</a:t>
            </a:r>
            <a:endParaRPr lang="zh-CN" altLang="en-US" sz="3200" b="1" dirty="0"/>
          </a:p>
        </p:txBody>
      </p:sp>
      <p:sp>
        <p:nvSpPr>
          <p:cNvPr id="35843" name="Rectangle 3"/>
          <p:cNvSpPr>
            <a:spLocks noGrp="1" noChangeArrowheads="1"/>
          </p:cNvSpPr>
          <p:nvPr>
            <p:ph type="body" idx="1"/>
          </p:nvPr>
        </p:nvSpPr>
        <p:spPr>
          <a:xfrm>
            <a:off x="117414" y="1055655"/>
            <a:ext cx="8953560" cy="5578475"/>
          </a:xfrm>
        </p:spPr>
        <p:txBody>
          <a:bodyPr>
            <a:normAutofit lnSpcReduction="10000"/>
          </a:bodyPr>
          <a:lstStyle/>
          <a:p>
            <a:pPr>
              <a:buClr>
                <a:srgbClr val="000000"/>
              </a:buClr>
            </a:pPr>
            <a:r>
              <a:rPr lang="zh-CN" altLang="en-US" sz="2000" b="1" dirty="0" smtClean="0"/>
              <a:t>证明如下：</a:t>
            </a:r>
            <a:endParaRPr lang="en-US" altLang="zh-CN" sz="2000" b="1" dirty="0" smtClean="0"/>
          </a:p>
          <a:p>
            <a:pPr>
              <a:buClr>
                <a:srgbClr val="000000"/>
              </a:buClr>
            </a:pPr>
            <a:endParaRPr lang="en-US" altLang="zh-CN" sz="2000" b="1" dirty="0" smtClean="0"/>
          </a:p>
          <a:p>
            <a:pPr>
              <a:buClr>
                <a:srgbClr val="000000"/>
              </a:buClr>
            </a:pPr>
            <a:endParaRPr lang="en-US" altLang="zh-CN" sz="2000" b="1" dirty="0" smtClean="0"/>
          </a:p>
          <a:p>
            <a:pPr>
              <a:buClr>
                <a:srgbClr val="000000"/>
              </a:buClr>
            </a:pPr>
            <a:endParaRPr lang="en-US" altLang="zh-CN" sz="2000" b="1" dirty="0" smtClean="0"/>
          </a:p>
          <a:p>
            <a:pPr>
              <a:buClr>
                <a:srgbClr val="000000"/>
              </a:buClr>
            </a:pPr>
            <a:endParaRPr lang="en-US" altLang="zh-CN" sz="2000" b="1" dirty="0" smtClean="0"/>
          </a:p>
          <a:p>
            <a:pPr>
              <a:buClr>
                <a:srgbClr val="000000"/>
              </a:buClr>
            </a:pPr>
            <a:endParaRPr lang="en-US" altLang="zh-CN" sz="2000" b="1" dirty="0" smtClean="0"/>
          </a:p>
          <a:p>
            <a:pPr>
              <a:buClr>
                <a:srgbClr val="000000"/>
              </a:buClr>
            </a:pPr>
            <a:endParaRPr lang="en-US" altLang="zh-CN" sz="2000" b="1" dirty="0" smtClean="0"/>
          </a:p>
          <a:p>
            <a:pPr>
              <a:buClr>
                <a:srgbClr val="000000"/>
              </a:buClr>
            </a:pPr>
            <a:endParaRPr lang="en-US" altLang="zh-CN" sz="2000" b="1" dirty="0" smtClean="0"/>
          </a:p>
          <a:p>
            <a:pPr>
              <a:buClr>
                <a:srgbClr val="000000"/>
              </a:buClr>
            </a:pPr>
            <a:r>
              <a:rPr lang="zh-CN" altLang="en-US" sz="2000" dirty="0" smtClean="0"/>
              <a:t>算法时间主要消耗在枚举区间内出现一次的位置</a:t>
            </a:r>
            <a:r>
              <a:rPr lang="en-US" altLang="zh-CN" sz="2000" dirty="0" smtClean="0"/>
              <a:t>p</a:t>
            </a:r>
            <a:r>
              <a:rPr lang="zh-CN" altLang="en-US" sz="2000" dirty="0" smtClean="0"/>
              <a:t>上，从两边枚举，每个区间枚举次数为分割成的较小那块长度的两倍。</a:t>
            </a:r>
            <a:endParaRPr lang="en-US" altLang="zh-CN" sz="2000" dirty="0" smtClean="0"/>
          </a:p>
          <a:p>
            <a:pPr>
              <a:buClr>
                <a:srgbClr val="000000"/>
              </a:buClr>
            </a:pPr>
            <a:r>
              <a:rPr lang="en-US" altLang="zh-CN" sz="2000" dirty="0" smtClean="0"/>
              <a:t>T(n)=max{T(k)+T(n-k)+2*min(</a:t>
            </a:r>
            <a:r>
              <a:rPr lang="en-US" altLang="zh-CN" sz="2000" dirty="0" err="1" smtClean="0"/>
              <a:t>k,n</a:t>
            </a:r>
            <a:r>
              <a:rPr lang="en-US" altLang="zh-CN" sz="2000" dirty="0" smtClean="0"/>
              <a:t>-k)}</a:t>
            </a:r>
          </a:p>
          <a:p>
            <a:pPr>
              <a:buClr>
                <a:srgbClr val="000000"/>
              </a:buClr>
            </a:pPr>
            <a:r>
              <a:rPr lang="zh-CN" altLang="en-US" sz="2000" dirty="0" smtClean="0"/>
              <a:t>把上图中红色块的长度累加起来就是总枚举次数。</a:t>
            </a:r>
            <a:endParaRPr lang="en-US" altLang="zh-CN" sz="2000" dirty="0" smtClean="0"/>
          </a:p>
          <a:p>
            <a:pPr>
              <a:buClr>
                <a:srgbClr val="000000"/>
              </a:buClr>
            </a:pPr>
            <a:r>
              <a:rPr lang="zh-CN" altLang="en-US" sz="2000" dirty="0" smtClean="0"/>
              <a:t>观察每个红色块，其大小一定小于等于其父亲块大小的</a:t>
            </a:r>
            <a:r>
              <a:rPr lang="en-US" altLang="zh-CN" sz="2000" dirty="0" smtClean="0"/>
              <a:t>1/2</a:t>
            </a:r>
            <a:r>
              <a:rPr lang="zh-CN" altLang="en-US" sz="2000" dirty="0" smtClean="0"/>
              <a:t>。</a:t>
            </a:r>
            <a:endParaRPr lang="en-US" altLang="zh-CN" sz="2000" dirty="0" smtClean="0"/>
          </a:p>
          <a:p>
            <a:pPr>
              <a:buClr>
                <a:srgbClr val="000000"/>
              </a:buClr>
            </a:pPr>
            <a:r>
              <a:rPr lang="zh-CN" altLang="en-US" sz="2000" dirty="0" smtClean="0"/>
              <a:t>上图递归树中的块，只要长度</a:t>
            </a:r>
            <a:r>
              <a:rPr lang="en-US" altLang="zh-CN" sz="2000" dirty="0" smtClean="0"/>
              <a:t>&gt;1</a:t>
            </a:r>
            <a:r>
              <a:rPr lang="zh-CN" altLang="en-US" sz="2000" dirty="0" smtClean="0"/>
              <a:t>就要继续递归下去，递归树中叶子节点都是长度为</a:t>
            </a:r>
            <a:r>
              <a:rPr lang="en-US" altLang="zh-CN" sz="2000" dirty="0" smtClean="0"/>
              <a:t>1</a:t>
            </a:r>
            <a:r>
              <a:rPr lang="zh-CN" altLang="en-US" sz="2000" dirty="0" smtClean="0"/>
              <a:t>的块，考虑每个位置</a:t>
            </a:r>
            <a:r>
              <a:rPr lang="en-US" altLang="zh-CN" sz="2000" dirty="0" err="1" smtClean="0"/>
              <a:t>i</a:t>
            </a:r>
            <a:r>
              <a:rPr lang="zh-CN" altLang="en-US" sz="2000" dirty="0" smtClean="0"/>
              <a:t>对总枚举次数产生的影响，即有多少个红色块包含位置</a:t>
            </a:r>
            <a:r>
              <a:rPr lang="en-US" altLang="zh-CN" sz="2000" dirty="0" err="1" smtClean="0"/>
              <a:t>i</a:t>
            </a:r>
            <a:r>
              <a:rPr lang="zh-CN" altLang="en-US" sz="2000" dirty="0" smtClean="0"/>
              <a:t>，从下往上考虑，由于</a:t>
            </a:r>
            <a:r>
              <a:rPr lang="en-US" altLang="zh-CN" sz="2000" dirty="0" smtClean="0"/>
              <a:t>Size(</a:t>
            </a:r>
            <a:r>
              <a:rPr lang="zh-CN" altLang="en-US" sz="2000" dirty="0" smtClean="0"/>
              <a:t>父亲块</a:t>
            </a:r>
            <a:r>
              <a:rPr lang="en-US" altLang="zh-CN" sz="2000" dirty="0" smtClean="0"/>
              <a:t>)&gt;=2*Size(</a:t>
            </a:r>
            <a:r>
              <a:rPr lang="zh-CN" altLang="en-US" sz="2000" dirty="0" smtClean="0"/>
              <a:t>儿子块</a:t>
            </a:r>
            <a:r>
              <a:rPr lang="en-US" altLang="zh-CN" sz="2000" dirty="0" smtClean="0"/>
              <a:t>)</a:t>
            </a:r>
            <a:r>
              <a:rPr lang="zh-CN" altLang="en-US" sz="2000" dirty="0" smtClean="0"/>
              <a:t>，所以包含位置</a:t>
            </a:r>
            <a:r>
              <a:rPr lang="en-US" altLang="zh-CN" sz="2000" dirty="0" err="1" smtClean="0"/>
              <a:t>i</a:t>
            </a:r>
            <a:r>
              <a:rPr lang="zh-CN" altLang="en-US" sz="2000" dirty="0" smtClean="0"/>
              <a:t>的红色块的数量为</a:t>
            </a:r>
            <a:r>
              <a:rPr lang="en-US" altLang="zh-CN" sz="2000" dirty="0" smtClean="0"/>
              <a:t>O(</a:t>
            </a:r>
            <a:r>
              <a:rPr lang="en-US" altLang="zh-CN" sz="2000" dirty="0" err="1" smtClean="0"/>
              <a:t>logn</a:t>
            </a:r>
            <a:r>
              <a:rPr lang="en-US" altLang="zh-CN" sz="2000" dirty="0" smtClean="0"/>
              <a:t>)</a:t>
            </a:r>
            <a:r>
              <a:rPr lang="zh-CN" altLang="en-US" sz="2000" dirty="0" smtClean="0"/>
              <a:t>，所以总时间复杂度为 </a:t>
            </a:r>
            <a:r>
              <a:rPr lang="en-US" altLang="zh-CN" sz="2000" dirty="0" smtClean="0"/>
              <a:t>O(</a:t>
            </a:r>
            <a:r>
              <a:rPr lang="en-US" altLang="zh-CN" sz="2000" dirty="0" err="1" smtClean="0"/>
              <a:t>nlogn</a:t>
            </a:r>
            <a:r>
              <a:rPr lang="en-US" altLang="zh-CN" sz="2000" dirty="0" smtClean="0"/>
              <a:t>)</a:t>
            </a:r>
            <a:r>
              <a:rPr lang="zh-CN" altLang="en-US" sz="2000" dirty="0" smtClean="0"/>
              <a:t>。</a:t>
            </a:r>
            <a:endParaRPr lang="en-US" altLang="zh-CN" sz="2000" dirty="0" smtClean="0"/>
          </a:p>
          <a:p>
            <a:pPr>
              <a:buClr>
                <a:srgbClr val="000000"/>
              </a:buClr>
            </a:pPr>
            <a:endParaRPr lang="en-US" altLang="zh-CN" sz="2400" dirty="0" smtClean="0"/>
          </a:p>
        </p:txBody>
      </p:sp>
      <p:grpSp>
        <p:nvGrpSpPr>
          <p:cNvPr id="2" name="组合 69"/>
          <p:cNvGrpSpPr/>
          <p:nvPr/>
        </p:nvGrpSpPr>
        <p:grpSpPr>
          <a:xfrm>
            <a:off x="1504908" y="1165194"/>
            <a:ext cx="6499314" cy="2300319"/>
            <a:chOff x="1504908" y="1530324"/>
            <a:chExt cx="6499314" cy="3213146"/>
          </a:xfrm>
        </p:grpSpPr>
        <p:sp>
          <p:nvSpPr>
            <p:cNvPr id="4" name="圆角矩形 3"/>
            <p:cNvSpPr/>
            <p:nvPr/>
          </p:nvSpPr>
          <p:spPr>
            <a:xfrm>
              <a:off x="2563785" y="1530324"/>
              <a:ext cx="3067092"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4" idx="2"/>
              <a:endCxn id="7" idx="0"/>
            </p:cNvCxnSpPr>
            <p:nvPr/>
          </p:nvCxnSpPr>
          <p:spPr>
            <a:xfrm rot="5400000">
              <a:off x="3111481" y="1530324"/>
              <a:ext cx="547695" cy="142400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2271681" y="2516175"/>
              <a:ext cx="803286"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498974" y="2516175"/>
              <a:ext cx="2263806"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4" idx="2"/>
              <a:endCxn id="8" idx="0"/>
            </p:cNvCxnSpPr>
            <p:nvPr/>
          </p:nvCxnSpPr>
          <p:spPr>
            <a:xfrm rot="16200000" flipH="1">
              <a:off x="4590257" y="1475554"/>
              <a:ext cx="547695" cy="15335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2"/>
              <a:endCxn id="17" idx="0"/>
            </p:cNvCxnSpPr>
            <p:nvPr/>
          </p:nvCxnSpPr>
          <p:spPr>
            <a:xfrm rot="16200000" flipH="1">
              <a:off x="2773735" y="2853919"/>
              <a:ext cx="328617" cy="52943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3111480" y="3282948"/>
              <a:ext cx="182565"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1870038" y="3282948"/>
              <a:ext cx="620721"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7" idx="2"/>
              <a:endCxn id="22" idx="0"/>
            </p:cNvCxnSpPr>
            <p:nvPr/>
          </p:nvCxnSpPr>
          <p:spPr>
            <a:xfrm rot="5400000">
              <a:off x="2262554" y="2872177"/>
              <a:ext cx="328617" cy="492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4279896" y="3282948"/>
              <a:ext cx="547695"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6032520" y="3282948"/>
              <a:ext cx="1716111" cy="4381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a:stCxn id="8" idx="2"/>
              <a:endCxn id="26" idx="0"/>
            </p:cNvCxnSpPr>
            <p:nvPr/>
          </p:nvCxnSpPr>
          <p:spPr>
            <a:xfrm rot="5400000">
              <a:off x="4928003" y="2580073"/>
              <a:ext cx="328617" cy="10771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8" idx="2"/>
              <a:endCxn id="27" idx="0"/>
            </p:cNvCxnSpPr>
            <p:nvPr/>
          </p:nvCxnSpPr>
          <p:spPr>
            <a:xfrm rot="16200000" flipH="1">
              <a:off x="6096418" y="2488789"/>
              <a:ext cx="328617" cy="12596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2563785" y="4013208"/>
              <a:ext cx="109539"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1504908" y="4013208"/>
              <a:ext cx="511182"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a:stCxn id="22" idx="2"/>
              <a:endCxn id="33" idx="0"/>
            </p:cNvCxnSpPr>
            <p:nvPr/>
          </p:nvCxnSpPr>
          <p:spPr>
            <a:xfrm rot="5400000">
              <a:off x="1824397" y="3657206"/>
              <a:ext cx="292104" cy="419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2" idx="2"/>
              <a:endCxn id="32" idx="0"/>
            </p:cNvCxnSpPr>
            <p:nvPr/>
          </p:nvCxnSpPr>
          <p:spPr>
            <a:xfrm rot="16200000" flipH="1">
              <a:off x="2253425" y="3648078"/>
              <a:ext cx="292104" cy="4381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965428" y="4013208"/>
              <a:ext cx="45719"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330558" y="4013208"/>
              <a:ext cx="146052"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17" idx="2"/>
              <a:endCxn id="38" idx="0"/>
            </p:cNvCxnSpPr>
            <p:nvPr/>
          </p:nvCxnSpPr>
          <p:spPr>
            <a:xfrm rot="5400000">
              <a:off x="2949474" y="3759919"/>
              <a:ext cx="292104" cy="2144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2"/>
              <a:endCxn id="39" idx="0"/>
            </p:cNvCxnSpPr>
            <p:nvPr/>
          </p:nvCxnSpPr>
          <p:spPr>
            <a:xfrm rot="16200000" flipH="1">
              <a:off x="3157121" y="3766745"/>
              <a:ext cx="292104" cy="20082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4133844" y="4013208"/>
              <a:ext cx="182565"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a:off x="4718052" y="4013208"/>
              <a:ext cx="365130"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26" idx="2"/>
              <a:endCxn id="44" idx="0"/>
            </p:cNvCxnSpPr>
            <p:nvPr/>
          </p:nvCxnSpPr>
          <p:spPr>
            <a:xfrm rot="5400000">
              <a:off x="4243384" y="3702848"/>
              <a:ext cx="292104" cy="3286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26" idx="2"/>
              <a:endCxn id="45" idx="0"/>
            </p:cNvCxnSpPr>
            <p:nvPr/>
          </p:nvCxnSpPr>
          <p:spPr>
            <a:xfrm rot="16200000" flipH="1">
              <a:off x="4581128" y="3693719"/>
              <a:ext cx="292104" cy="34687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5557851" y="4013208"/>
              <a:ext cx="1131903"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7420014" y="4013208"/>
              <a:ext cx="584208"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箭头连接符 52"/>
            <p:cNvCxnSpPr>
              <a:stCxn id="27" idx="2"/>
              <a:endCxn id="50" idx="0"/>
            </p:cNvCxnSpPr>
            <p:nvPr/>
          </p:nvCxnSpPr>
          <p:spPr>
            <a:xfrm rot="5400000">
              <a:off x="6361138" y="3483770"/>
              <a:ext cx="292104" cy="76677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27" idx="2"/>
              <a:endCxn id="51" idx="0"/>
            </p:cNvCxnSpPr>
            <p:nvPr/>
          </p:nvCxnSpPr>
          <p:spPr>
            <a:xfrm rot="16200000" flipH="1">
              <a:off x="7155295" y="3456385"/>
              <a:ext cx="292104" cy="8215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a:off x="1502607"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16200000" flipH="1">
              <a:off x="1710254"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rot="5400000">
              <a:off x="2365266"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6200000" flipH="1">
              <a:off x="2572913"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a:off x="3145692"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6200000" flipH="1">
              <a:off x="3353339"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5400000">
              <a:off x="3971838"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16200000" flipH="1">
              <a:off x="4179485"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a:off x="4642725"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6200000" flipH="1">
              <a:off x="4850372"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5400000">
              <a:off x="5852258"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rot="16200000" flipH="1">
              <a:off x="6059905"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7458830"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6200000" flipH="1">
              <a:off x="7666477"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54" name="灯片编号占位符 53"/>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sp>
        <p:nvSpPr>
          <p:cNvPr id="70" name="页脚占位符 69"/>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8" end="8"/>
                                            </p:txEl>
                                          </p:spTgt>
                                        </p:tgtEl>
                                        <p:attrNameLst>
                                          <p:attrName>style.visibility</p:attrName>
                                        </p:attrNameLst>
                                      </p:cBhvr>
                                      <p:to>
                                        <p:strVal val="visible"/>
                                      </p:to>
                                    </p:set>
                                    <p:anim calcmode="lin" valueType="num">
                                      <p:cBhvr additive="base">
                                        <p:cTn id="25"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9" end="9"/>
                                            </p:txEl>
                                          </p:spTgt>
                                        </p:tgtEl>
                                        <p:attrNameLst>
                                          <p:attrName>style.visibility</p:attrName>
                                        </p:attrNameLst>
                                      </p:cBhvr>
                                      <p:to>
                                        <p:strVal val="visible"/>
                                      </p:to>
                                    </p:set>
                                    <p:anim calcmode="lin" valueType="num">
                                      <p:cBhvr additive="base">
                                        <p:cTn id="31"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10" end="10"/>
                                            </p:txEl>
                                          </p:spTgt>
                                        </p:tgtEl>
                                        <p:attrNameLst>
                                          <p:attrName>style.visibility</p:attrName>
                                        </p:attrNameLst>
                                      </p:cBhvr>
                                      <p:to>
                                        <p:strVal val="visible"/>
                                      </p:to>
                                    </p:set>
                                    <p:anim calcmode="lin" valueType="num">
                                      <p:cBhvr additive="base">
                                        <p:cTn id="37"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11" end="11"/>
                                            </p:txEl>
                                          </p:spTgt>
                                        </p:tgtEl>
                                        <p:attrNameLst>
                                          <p:attrName>style.visibility</p:attrName>
                                        </p:attrNameLst>
                                      </p:cBhvr>
                                      <p:to>
                                        <p:strVal val="visible"/>
                                      </p:to>
                                    </p:set>
                                    <p:anim calcmode="lin" valueType="num">
                                      <p:cBhvr additive="base">
                                        <p:cTn id="43"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12" end="12"/>
                                            </p:txEl>
                                          </p:spTgt>
                                        </p:tgtEl>
                                        <p:attrNameLst>
                                          <p:attrName>style.visibility</p:attrName>
                                        </p:attrNameLst>
                                      </p:cBhvr>
                                      <p:to>
                                        <p:strVal val="visible"/>
                                      </p:to>
                                    </p:set>
                                    <p:anim calcmode="lin" valueType="num">
                                      <p:cBhvr additive="base">
                                        <p:cTn id="49" dur="500" fill="hold"/>
                                        <p:tgtEl>
                                          <p:spTgt spid="3584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4 </a:t>
            </a:r>
            <a:r>
              <a:rPr lang="zh-CN" altLang="en-US" sz="3200" b="1" dirty="0" smtClean="0"/>
              <a:t>：</a:t>
            </a:r>
            <a:r>
              <a:rPr lang="en-US" altLang="zh-CN" sz="3200" b="1" dirty="0" smtClean="0"/>
              <a:t>CF549F </a:t>
            </a:r>
            <a:r>
              <a:rPr lang="en-US" altLang="zh-CN" sz="3200" b="1" dirty="0" err="1" smtClean="0">
                <a:sym typeface="+mn-ea"/>
              </a:rPr>
              <a:t>Yura</a:t>
            </a:r>
            <a:r>
              <a:rPr lang="en-US" altLang="zh-CN" sz="3200" b="1" dirty="0" smtClean="0">
                <a:sym typeface="+mn-ea"/>
              </a:rPr>
              <a:t> and Developers</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sym typeface="+mn-ea"/>
              </a:rPr>
              <a:t>给出一个长度为</a:t>
            </a:r>
            <a:r>
              <a:rPr lang="en-US" altLang="zh-CN" sz="2400" dirty="0" smtClean="0">
                <a:sym typeface="+mn-ea"/>
              </a:rPr>
              <a:t>n</a:t>
            </a:r>
            <a:r>
              <a:rPr lang="zh-CN" altLang="en-US" sz="2400" dirty="0" smtClean="0">
                <a:sym typeface="+mn-ea"/>
              </a:rPr>
              <a:t>的序列</a:t>
            </a:r>
            <a:r>
              <a:rPr lang="en-US" altLang="zh-CN" sz="2400" dirty="0" smtClean="0">
                <a:sym typeface="+mn-ea"/>
              </a:rPr>
              <a:t>a</a:t>
            </a:r>
            <a:r>
              <a:rPr lang="zh-CN" altLang="en-US" sz="2400" dirty="0" smtClean="0">
                <a:sym typeface="+mn-ea"/>
              </a:rPr>
              <a:t>和一个整数</a:t>
            </a:r>
            <a:r>
              <a:rPr lang="en-US" altLang="zh-CN" sz="2400" dirty="0" smtClean="0">
                <a:sym typeface="+mn-ea"/>
              </a:rPr>
              <a:t>k</a:t>
            </a:r>
            <a:r>
              <a:rPr lang="zh-CN" altLang="en-US" sz="2400" dirty="0" smtClean="0">
                <a:sym typeface="+mn-ea"/>
              </a:rPr>
              <a:t>。询问有多少个长度大于</a:t>
            </a:r>
            <a:r>
              <a:rPr lang="en-US" altLang="zh-CN" sz="2400" dirty="0" smtClean="0">
                <a:sym typeface="+mn-ea"/>
              </a:rPr>
              <a:t>1</a:t>
            </a:r>
            <a:r>
              <a:rPr lang="zh-CN" altLang="en-US" sz="2400" dirty="0" smtClean="0">
                <a:sym typeface="+mn-ea"/>
              </a:rPr>
              <a:t>的区间满足：在去掉最大值后剩下的数之和能被</a:t>
            </a:r>
            <a:r>
              <a:rPr lang="en-US" altLang="zh-CN" sz="2400" dirty="0" smtClean="0">
                <a:sym typeface="+mn-ea"/>
              </a:rPr>
              <a:t>K</a:t>
            </a:r>
            <a:r>
              <a:rPr lang="zh-CN" altLang="en-US" sz="2400" dirty="0" smtClean="0">
                <a:sym typeface="+mn-ea"/>
              </a:rPr>
              <a:t>整除。</a:t>
            </a:r>
          </a:p>
          <a:p>
            <a:r>
              <a:rPr lang="en-US" altLang="zh-CN" sz="2400" dirty="0" smtClean="0"/>
              <a:t>1 ≤ n ≤ 300 000, 1 ≤ k ≤ 1 000 000, 1 ≤ </a:t>
            </a:r>
            <a:r>
              <a:rPr lang="en-US" altLang="zh-CN" sz="2400" dirty="0" err="1" smtClean="0"/>
              <a:t>ai</a:t>
            </a:r>
            <a:r>
              <a:rPr lang="en-US" altLang="zh-CN" sz="2400" dirty="0" smtClean="0"/>
              <a:t> ≤ 10^9</a:t>
            </a:r>
            <a:br>
              <a:rPr lang="en-US" altLang="zh-CN" sz="2400" dirty="0" smtClean="0"/>
            </a:br>
            <a:r>
              <a:rPr lang="zh-CN" altLang="en-US" sz="2400" dirty="0" smtClean="0"/>
              <a:t/>
            </a:r>
            <a:br>
              <a:rPr lang="zh-CN" altLang="en-US" sz="2400" dirty="0" smtClean="0"/>
            </a:b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44</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4 </a:t>
            </a:r>
            <a:r>
              <a:rPr lang="zh-CN" altLang="en-US" sz="3200" b="1" dirty="0" smtClean="0"/>
              <a:t>：</a:t>
            </a:r>
            <a:r>
              <a:rPr lang="en-US" altLang="zh-CN" sz="3200" b="1" dirty="0" smtClean="0"/>
              <a:t>CF549F </a:t>
            </a:r>
            <a:r>
              <a:rPr lang="en-US" altLang="zh-CN" sz="3200" b="1" dirty="0" err="1" smtClean="0">
                <a:sym typeface="+mn-ea"/>
              </a:rPr>
              <a:t>Yura</a:t>
            </a:r>
            <a:r>
              <a:rPr lang="en-US" altLang="zh-CN" sz="3200" b="1" dirty="0" smtClean="0">
                <a:sym typeface="+mn-ea"/>
              </a:rPr>
              <a:t> and Developers</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t>记当前分治区间</a:t>
            </a:r>
            <a:r>
              <a:rPr lang="en-US" altLang="zh-CN" sz="2400" dirty="0" smtClean="0"/>
              <a:t>[L,R]</a:t>
            </a:r>
            <a:r>
              <a:rPr lang="zh-CN" altLang="en-US" sz="2400" dirty="0" smtClean="0"/>
              <a:t>的最大值是</a:t>
            </a:r>
            <a:r>
              <a:rPr lang="en-US" altLang="zh-CN" sz="2400" dirty="0" smtClean="0"/>
              <a:t>a</a:t>
            </a:r>
            <a:r>
              <a:rPr lang="en-US" altLang="zh-CN" sz="2400" baseline="-25000" dirty="0" smtClean="0"/>
              <a:t>m</a:t>
            </a:r>
            <a:r>
              <a:rPr lang="zh-CN" altLang="en-US" sz="2400" dirty="0" smtClean="0"/>
              <a:t>。显然，这个区间的答案就是区间</a:t>
            </a:r>
            <a:r>
              <a:rPr lang="en-US" altLang="zh-CN" sz="2400" dirty="0" smtClean="0"/>
              <a:t>[L,m-1]</a:t>
            </a:r>
            <a:r>
              <a:rPr lang="zh-CN" altLang="en-US" sz="2400" dirty="0" smtClean="0"/>
              <a:t>和区间</a:t>
            </a:r>
            <a:r>
              <a:rPr lang="en-US" altLang="zh-CN" sz="2400" dirty="0" smtClean="0"/>
              <a:t>[m+1,R]</a:t>
            </a:r>
            <a:r>
              <a:rPr lang="zh-CN" altLang="en-US" sz="2400" dirty="0" smtClean="0"/>
              <a:t>以及跨过</a:t>
            </a:r>
            <a:r>
              <a:rPr lang="en-US" altLang="zh-CN" sz="2400" dirty="0" smtClean="0"/>
              <a:t>m</a:t>
            </a:r>
            <a:r>
              <a:rPr lang="zh-CN" altLang="en-US" sz="2400" dirty="0" smtClean="0"/>
              <a:t>的答案之和。</a:t>
            </a:r>
          </a:p>
          <a:p>
            <a:pPr>
              <a:buClr>
                <a:srgbClr val="000000"/>
              </a:buClr>
            </a:pPr>
            <a:r>
              <a:rPr lang="zh-CN" altLang="en-US" sz="2400" dirty="0" smtClean="0"/>
              <a:t>设前缀和数组</a:t>
            </a:r>
            <a:r>
              <a:rPr lang="en-US" altLang="zh-CN" sz="2400" dirty="0" smtClean="0"/>
              <a:t>S[</a:t>
            </a:r>
            <a:r>
              <a:rPr lang="en-US" altLang="zh-CN" sz="2400" dirty="0" err="1" smtClean="0"/>
              <a:t>i</a:t>
            </a:r>
            <a:r>
              <a:rPr lang="en-US" altLang="zh-CN" sz="2400" dirty="0" smtClean="0"/>
              <a:t>]</a:t>
            </a:r>
            <a:r>
              <a:rPr lang="zh-CN" altLang="en-US" sz="2400" dirty="0" smtClean="0"/>
              <a:t>，那么一个合法的区间</a:t>
            </a:r>
            <a:r>
              <a:rPr lang="en-US" altLang="zh-CN" sz="2400" dirty="0" smtClean="0"/>
              <a:t>[</a:t>
            </a:r>
            <a:r>
              <a:rPr lang="en-US" altLang="zh-CN" sz="2400" dirty="0" err="1" smtClean="0"/>
              <a:t>i,j</a:t>
            </a:r>
            <a:r>
              <a:rPr lang="en-US" altLang="zh-CN" sz="2400" dirty="0" smtClean="0"/>
              <a:t>]</a:t>
            </a:r>
            <a:r>
              <a:rPr lang="zh-CN" altLang="en-US" sz="2400" dirty="0" smtClean="0"/>
              <a:t>满足：</a:t>
            </a:r>
          </a:p>
          <a:p>
            <a:pPr>
              <a:buClr>
                <a:srgbClr val="000000"/>
              </a:buClr>
            </a:pPr>
            <a:endParaRPr lang="zh-CN" altLang="en-US" sz="2400" dirty="0" smtClean="0"/>
          </a:p>
          <a:p>
            <a:pPr>
              <a:buClr>
                <a:srgbClr val="000000"/>
              </a:buClr>
            </a:pPr>
            <a:endParaRPr lang="zh-CN" altLang="en-US" sz="2400" baseline="-25000" dirty="0" smtClean="0"/>
          </a:p>
          <a:p>
            <a:pPr>
              <a:buClr>
                <a:srgbClr val="000000"/>
              </a:buClr>
            </a:pPr>
            <a:endParaRPr lang="zh-CN" altLang="en-US" sz="2400" baseline="-25000" dirty="0" smtClean="0"/>
          </a:p>
          <a:p>
            <a:pPr>
              <a:buClr>
                <a:srgbClr val="000000"/>
              </a:buClr>
            </a:pPr>
            <a:r>
              <a:rPr lang="zh-CN" altLang="en-US" sz="2400" dirty="0" smtClean="0"/>
              <a:t>所以只要维护左边的</a:t>
            </a:r>
            <a:r>
              <a:rPr lang="en-US" altLang="zh-CN" sz="2400" dirty="0" smtClean="0"/>
              <a:t>S</a:t>
            </a:r>
            <a:r>
              <a:rPr lang="en-US" altLang="zh-CN" sz="2400" baseline="-25000" dirty="0" smtClean="0"/>
              <a:t>i-1</a:t>
            </a:r>
            <a:r>
              <a:rPr lang="en-US" altLang="zh-CN" sz="2400" dirty="0" smtClean="0"/>
              <a:t>+a</a:t>
            </a:r>
            <a:r>
              <a:rPr lang="en-US" altLang="zh-CN" sz="2400" baseline="-25000" dirty="0" smtClean="0"/>
              <a:t>m</a:t>
            </a:r>
            <a:r>
              <a:rPr lang="zh-CN" altLang="en-US" sz="2400" dirty="0" smtClean="0"/>
              <a:t>就可以了。</a:t>
            </a:r>
            <a:r>
              <a:rPr lang="en-US" altLang="zh-CN" sz="2400" dirty="0" smtClean="0"/>
              <a:t/>
            </a:r>
            <a:br>
              <a:rPr lang="en-US" altLang="zh-CN" sz="2400" dirty="0" smtClean="0"/>
            </a:br>
            <a:r>
              <a:rPr lang="zh-CN" altLang="en-US" sz="2400" dirty="0" smtClean="0"/>
              <a:t/>
            </a:r>
            <a:br>
              <a:rPr lang="zh-CN" altLang="en-US" sz="2400" dirty="0" smtClean="0"/>
            </a:br>
            <a:endParaRPr lang="en-US" altLang="zh-CN" sz="2400" dirty="0" smtClean="0"/>
          </a:p>
        </p:txBody>
      </p:sp>
      <p:graphicFrame>
        <p:nvGraphicFramePr>
          <p:cNvPr id="65538" name="Object 2">
            <a:hlinkClick r:id="" action="ppaction://ole?verb=0"/>
          </p:cNvPr>
          <p:cNvGraphicFramePr>
            <a:graphicFrameLocks/>
          </p:cNvGraphicFramePr>
          <p:nvPr/>
        </p:nvGraphicFramePr>
        <p:xfrm>
          <a:off x="1373188" y="2278064"/>
          <a:ext cx="4257689" cy="1077910"/>
        </p:xfrm>
        <a:graphic>
          <a:graphicData uri="http://schemas.openxmlformats.org/presentationml/2006/ole">
            <p:oleObj spid="_x0000_s65538" r:id="rId4" imgW="1562040" imgH="482400" progId="">
              <p:embed/>
            </p:oleObj>
          </a:graphicData>
        </a:graphic>
      </p:graphicFrame>
      <p:sp>
        <p:nvSpPr>
          <p:cNvPr id="7" name="灯片编号占位符 6"/>
          <p:cNvSpPr>
            <a:spLocks noGrp="1"/>
          </p:cNvSpPr>
          <p:nvPr>
            <p:ph type="sldNum" sz="quarter" idx="12"/>
          </p:nvPr>
        </p:nvSpPr>
        <p:spPr/>
        <p:txBody>
          <a:bodyPr/>
          <a:lstStyle/>
          <a:p>
            <a:fld id="{0C913308-F349-4B6D-A68A-DD1791B4A57B}" type="slidenum">
              <a:rPr lang="zh-CN" altLang="en-US" smtClean="0"/>
              <a:pPr/>
              <a:t>45</a:t>
            </a:fld>
            <a:endParaRPr lang="zh-CN" altLang="en-US" dirty="0"/>
          </a:p>
        </p:txBody>
      </p:sp>
      <p:sp>
        <p:nvSpPr>
          <p:cNvPr id="8" name="页脚占位符 7"/>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538"/>
                                        </p:tgtEl>
                                        <p:attrNameLst>
                                          <p:attrName>style.visibility</p:attrName>
                                        </p:attrNameLst>
                                      </p:cBhvr>
                                      <p:to>
                                        <p:strVal val="visible"/>
                                      </p:to>
                                    </p:set>
                                    <p:anim calcmode="lin" valueType="num">
                                      <p:cBhvr additive="base">
                                        <p:cTn id="25" dur="500" fill="hold"/>
                                        <p:tgtEl>
                                          <p:spTgt spid="65538"/>
                                        </p:tgtEl>
                                        <p:attrNameLst>
                                          <p:attrName>ppt_x</p:attrName>
                                        </p:attrNameLst>
                                      </p:cBhvr>
                                      <p:tavLst>
                                        <p:tav tm="0">
                                          <p:val>
                                            <p:strVal val="#ppt_x"/>
                                          </p:val>
                                        </p:tav>
                                        <p:tav tm="100000">
                                          <p:val>
                                            <p:strVal val="#ppt_x"/>
                                          </p:val>
                                        </p:tav>
                                      </p:tavLst>
                                    </p:anim>
                                    <p:anim calcmode="lin" valueType="num">
                                      <p:cBhvr additive="base">
                                        <p:cTn id="26" dur="500" fill="hold"/>
                                        <p:tgtEl>
                                          <p:spTgt spid="655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 calcmode="lin" valueType="num">
                                      <p:cBhvr additive="base">
                                        <p:cTn id="3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4 </a:t>
            </a:r>
            <a:r>
              <a:rPr lang="zh-CN" altLang="en-US" sz="3200" b="1" dirty="0" smtClean="0"/>
              <a:t>：</a:t>
            </a:r>
            <a:r>
              <a:rPr lang="en-US" altLang="zh-CN" sz="3200" b="1" dirty="0" smtClean="0"/>
              <a:t>CF549F </a:t>
            </a:r>
            <a:r>
              <a:rPr lang="en-US" altLang="zh-CN" sz="3200" b="1" dirty="0" err="1" smtClean="0">
                <a:sym typeface="+mn-ea"/>
              </a:rPr>
              <a:t>Yura</a:t>
            </a:r>
            <a:r>
              <a:rPr lang="en-US" altLang="zh-CN" sz="3200" b="1" dirty="0" smtClean="0">
                <a:sym typeface="+mn-ea"/>
              </a:rPr>
              <a:t> and Developers</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t>递归树示意如下：</a:t>
            </a:r>
            <a:endParaRPr lang="en-US" altLang="zh-CN" sz="2400" dirty="0" smtClean="0"/>
          </a:p>
          <a:p>
            <a:pPr>
              <a:buClr>
                <a:srgbClr val="000000"/>
              </a:buClr>
            </a:pPr>
            <a:endParaRPr lang="en-US" altLang="zh-CN" sz="2400" dirty="0" smtClean="0"/>
          </a:p>
          <a:p>
            <a:pPr>
              <a:buClr>
                <a:srgbClr val="000000"/>
              </a:buClr>
            </a:pPr>
            <a:endParaRPr lang="en-US" altLang="zh-CN" sz="2400" dirty="0" smtClean="0"/>
          </a:p>
          <a:p>
            <a:pPr>
              <a:buClr>
                <a:srgbClr val="000000"/>
              </a:buClr>
            </a:pPr>
            <a:endParaRPr lang="en-US" altLang="zh-CN" sz="2400" dirty="0" smtClean="0"/>
          </a:p>
          <a:p>
            <a:pPr>
              <a:buClr>
                <a:srgbClr val="000000"/>
              </a:buClr>
            </a:pPr>
            <a:endParaRPr lang="en-US" altLang="zh-CN" sz="2400" dirty="0" smtClean="0"/>
          </a:p>
          <a:p>
            <a:pPr>
              <a:buClr>
                <a:srgbClr val="000000"/>
              </a:buClr>
            </a:pPr>
            <a:endParaRPr lang="en-US" altLang="zh-CN" sz="2400" dirty="0" smtClean="0"/>
          </a:p>
          <a:p>
            <a:pPr>
              <a:buClr>
                <a:srgbClr val="000000"/>
              </a:buClr>
            </a:pPr>
            <a:endParaRPr lang="en-US" altLang="zh-CN" sz="2400" dirty="0" smtClean="0"/>
          </a:p>
          <a:p>
            <a:pPr>
              <a:buClr>
                <a:srgbClr val="000000"/>
              </a:buClr>
            </a:pPr>
            <a:r>
              <a:rPr lang="zh-CN" altLang="en-US" sz="2400" dirty="0" smtClean="0"/>
              <a:t>每一层时间复杂度为</a:t>
            </a:r>
            <a:r>
              <a:rPr lang="en-US" altLang="zh-CN" sz="2400" dirty="0" smtClean="0"/>
              <a:t>O(n),</a:t>
            </a:r>
            <a:r>
              <a:rPr lang="zh-CN" altLang="en-US" sz="2400" dirty="0" smtClean="0"/>
              <a:t>深度最坏情况下是</a:t>
            </a:r>
            <a:r>
              <a:rPr lang="en-US" altLang="zh-CN" sz="2400" dirty="0" smtClean="0"/>
              <a:t>O(n),</a:t>
            </a:r>
            <a:r>
              <a:rPr lang="zh-CN" altLang="en-US" sz="2400" dirty="0" smtClean="0"/>
              <a:t>所以时间复杂度最坏情况下为</a:t>
            </a:r>
            <a:r>
              <a:rPr lang="en-US" altLang="zh-CN" sz="2400" dirty="0" smtClean="0"/>
              <a:t> O(n^2)</a:t>
            </a:r>
            <a:r>
              <a:rPr lang="zh-CN" altLang="en-US" sz="2400" dirty="0" smtClean="0"/>
              <a:t>。</a:t>
            </a:r>
            <a:r>
              <a:rPr lang="en-US" altLang="zh-CN" sz="2400" dirty="0" smtClean="0"/>
              <a:t/>
            </a:r>
            <a:br>
              <a:rPr lang="en-US" altLang="zh-CN" sz="2400" dirty="0" smtClean="0"/>
            </a:br>
            <a:r>
              <a:rPr lang="zh-CN" altLang="en-US" sz="2400" dirty="0" smtClean="0"/>
              <a:t/>
            </a:r>
            <a:br>
              <a:rPr lang="zh-CN" altLang="en-US" sz="2400" dirty="0" smtClean="0"/>
            </a:br>
            <a:endParaRPr lang="en-US" altLang="zh-CN" sz="2400" dirty="0" smtClean="0"/>
          </a:p>
        </p:txBody>
      </p:sp>
      <p:grpSp>
        <p:nvGrpSpPr>
          <p:cNvPr id="2" name="组合 69"/>
          <p:cNvGrpSpPr/>
          <p:nvPr/>
        </p:nvGrpSpPr>
        <p:grpSpPr>
          <a:xfrm>
            <a:off x="1577934" y="1530324"/>
            <a:ext cx="6499314" cy="2300319"/>
            <a:chOff x="1504908" y="1530324"/>
            <a:chExt cx="6499314" cy="3213146"/>
          </a:xfrm>
        </p:grpSpPr>
        <p:sp>
          <p:nvSpPr>
            <p:cNvPr id="6" name="圆角矩形 5"/>
            <p:cNvSpPr/>
            <p:nvPr/>
          </p:nvSpPr>
          <p:spPr>
            <a:xfrm>
              <a:off x="2563785" y="1530324"/>
              <a:ext cx="3067092"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6" idx="2"/>
              <a:endCxn id="8" idx="0"/>
            </p:cNvCxnSpPr>
            <p:nvPr/>
          </p:nvCxnSpPr>
          <p:spPr>
            <a:xfrm rot="5400000">
              <a:off x="3111481" y="1530324"/>
              <a:ext cx="547695" cy="142400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2271681" y="2516175"/>
              <a:ext cx="803286"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498974" y="2516175"/>
              <a:ext cx="2263806"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6" idx="2"/>
              <a:endCxn id="9" idx="0"/>
            </p:cNvCxnSpPr>
            <p:nvPr/>
          </p:nvCxnSpPr>
          <p:spPr>
            <a:xfrm rot="16200000" flipH="1">
              <a:off x="4590257" y="1475554"/>
              <a:ext cx="547695" cy="15335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2"/>
              <a:endCxn id="12" idx="0"/>
            </p:cNvCxnSpPr>
            <p:nvPr/>
          </p:nvCxnSpPr>
          <p:spPr>
            <a:xfrm rot="16200000" flipH="1">
              <a:off x="2773735" y="2853919"/>
              <a:ext cx="328617" cy="52943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3111480" y="3282948"/>
              <a:ext cx="182565"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870038" y="3282948"/>
              <a:ext cx="620721"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8" idx="2"/>
              <a:endCxn id="13" idx="0"/>
            </p:cNvCxnSpPr>
            <p:nvPr/>
          </p:nvCxnSpPr>
          <p:spPr>
            <a:xfrm rot="5400000">
              <a:off x="2262554" y="2872177"/>
              <a:ext cx="328617" cy="492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4279896" y="3282948"/>
              <a:ext cx="547695"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6032520" y="3282948"/>
              <a:ext cx="1716111" cy="4381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9" idx="2"/>
              <a:endCxn id="15" idx="0"/>
            </p:cNvCxnSpPr>
            <p:nvPr/>
          </p:nvCxnSpPr>
          <p:spPr>
            <a:xfrm rot="5400000">
              <a:off x="4928003" y="2580073"/>
              <a:ext cx="328617" cy="10771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2"/>
              <a:endCxn id="16" idx="0"/>
            </p:cNvCxnSpPr>
            <p:nvPr/>
          </p:nvCxnSpPr>
          <p:spPr>
            <a:xfrm rot="16200000" flipH="1">
              <a:off x="6096418" y="2488789"/>
              <a:ext cx="328617" cy="12596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563785" y="4013208"/>
              <a:ext cx="109539"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504908" y="4013208"/>
              <a:ext cx="511182"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a:stCxn id="13" idx="2"/>
              <a:endCxn id="20" idx="0"/>
            </p:cNvCxnSpPr>
            <p:nvPr/>
          </p:nvCxnSpPr>
          <p:spPr>
            <a:xfrm rot="5400000">
              <a:off x="1824397" y="3657206"/>
              <a:ext cx="292104" cy="419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2"/>
              <a:endCxn id="19" idx="0"/>
            </p:cNvCxnSpPr>
            <p:nvPr/>
          </p:nvCxnSpPr>
          <p:spPr>
            <a:xfrm rot="16200000" flipH="1">
              <a:off x="2253425" y="3648078"/>
              <a:ext cx="292104" cy="4381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965428" y="4013208"/>
              <a:ext cx="45719"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330558" y="4013208"/>
              <a:ext cx="146052"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12" idx="2"/>
              <a:endCxn id="23" idx="0"/>
            </p:cNvCxnSpPr>
            <p:nvPr/>
          </p:nvCxnSpPr>
          <p:spPr>
            <a:xfrm rot="5400000">
              <a:off x="2949474" y="3759919"/>
              <a:ext cx="292104" cy="2144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2"/>
              <a:endCxn id="24" idx="0"/>
            </p:cNvCxnSpPr>
            <p:nvPr/>
          </p:nvCxnSpPr>
          <p:spPr>
            <a:xfrm rot="16200000" flipH="1">
              <a:off x="3157121" y="3766745"/>
              <a:ext cx="292104" cy="20082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4133844" y="4013208"/>
              <a:ext cx="182565"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718052" y="4013208"/>
              <a:ext cx="365130"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a:stCxn id="15" idx="2"/>
              <a:endCxn id="27" idx="0"/>
            </p:cNvCxnSpPr>
            <p:nvPr/>
          </p:nvCxnSpPr>
          <p:spPr>
            <a:xfrm rot="5400000">
              <a:off x="4243384" y="3702848"/>
              <a:ext cx="292104" cy="3286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5" idx="2"/>
              <a:endCxn id="28" idx="0"/>
            </p:cNvCxnSpPr>
            <p:nvPr/>
          </p:nvCxnSpPr>
          <p:spPr>
            <a:xfrm rot="16200000" flipH="1">
              <a:off x="4581128" y="3693719"/>
              <a:ext cx="292104" cy="34687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557851" y="4013208"/>
              <a:ext cx="1131903"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420014" y="4013208"/>
              <a:ext cx="584208"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stCxn id="16" idx="2"/>
              <a:endCxn id="31" idx="0"/>
            </p:cNvCxnSpPr>
            <p:nvPr/>
          </p:nvCxnSpPr>
          <p:spPr>
            <a:xfrm rot="5400000">
              <a:off x="6361138" y="3483770"/>
              <a:ext cx="292104" cy="76677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6" idx="2"/>
              <a:endCxn id="32" idx="0"/>
            </p:cNvCxnSpPr>
            <p:nvPr/>
          </p:nvCxnSpPr>
          <p:spPr>
            <a:xfrm rot="16200000" flipH="1">
              <a:off x="7155295" y="3456385"/>
              <a:ext cx="292104" cy="8215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5400000">
              <a:off x="1502607"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16200000" flipH="1">
              <a:off x="1710254"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5400000">
              <a:off x="2365266"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16200000" flipH="1">
              <a:off x="2572913"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5400000">
              <a:off x="3145692"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16200000" flipH="1">
              <a:off x="3353339"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5400000">
              <a:off x="3971838"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16200000" flipH="1">
              <a:off x="4179485"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rot="5400000">
              <a:off x="4642725"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16200000" flipH="1">
              <a:off x="4850372"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5400000">
              <a:off x="5852258"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16200000" flipH="1">
              <a:off x="6059905"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5400000">
              <a:off x="7458830"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rot="16200000" flipH="1">
              <a:off x="7666477"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51" name="灯片编号占位符 50"/>
          <p:cNvSpPr>
            <a:spLocks noGrp="1"/>
          </p:cNvSpPr>
          <p:nvPr>
            <p:ph type="sldNum" sz="quarter" idx="12"/>
          </p:nvPr>
        </p:nvSpPr>
        <p:spPr/>
        <p:txBody>
          <a:bodyPr/>
          <a:lstStyle/>
          <a:p>
            <a:fld id="{0C913308-F349-4B6D-A68A-DD1791B4A57B}" type="slidenum">
              <a:rPr lang="zh-CN" altLang="en-US" smtClean="0"/>
              <a:pPr/>
              <a:t>46</a:t>
            </a:fld>
            <a:endParaRPr lang="zh-CN" altLang="en-US" dirty="0"/>
          </a:p>
        </p:txBody>
      </p:sp>
      <p:sp>
        <p:nvSpPr>
          <p:cNvPr id="52" name="页脚占位符 51"/>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7" end="7"/>
                                            </p:txEl>
                                          </p:spTgt>
                                        </p:tgtEl>
                                        <p:attrNameLst>
                                          <p:attrName>style.visibility</p:attrName>
                                        </p:attrNameLst>
                                      </p:cBhvr>
                                      <p:to>
                                        <p:strVal val="visible"/>
                                      </p:to>
                                    </p:set>
                                    <p:anim calcmode="lin" valueType="num">
                                      <p:cBhvr additive="base">
                                        <p:cTn id="2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9979" y="276225"/>
            <a:ext cx="8229600" cy="633413"/>
          </a:xfrm>
        </p:spPr>
        <p:txBody>
          <a:bodyPr>
            <a:normAutofit/>
          </a:bodyPr>
          <a:lstStyle/>
          <a:p>
            <a:pPr algn="l"/>
            <a:r>
              <a:rPr lang="zh-CN" altLang="en-US" sz="3200" b="1" dirty="0" smtClean="0"/>
              <a:t>一维分治</a:t>
            </a:r>
            <a:r>
              <a:rPr lang="en-US" altLang="zh-CN" sz="3200" b="1" dirty="0" smtClean="0"/>
              <a:t>4 </a:t>
            </a:r>
            <a:r>
              <a:rPr lang="zh-CN" altLang="en-US" sz="3200" b="1" dirty="0" smtClean="0"/>
              <a:t>：</a:t>
            </a:r>
            <a:r>
              <a:rPr lang="en-US" altLang="zh-CN" sz="3200" b="1" dirty="0" smtClean="0"/>
              <a:t>CF549F </a:t>
            </a:r>
            <a:r>
              <a:rPr lang="en-US" altLang="zh-CN" sz="3200" b="1" dirty="0" err="1" smtClean="0">
                <a:sym typeface="+mn-ea"/>
              </a:rPr>
              <a:t>Yura</a:t>
            </a:r>
            <a:r>
              <a:rPr lang="en-US" altLang="zh-CN" sz="3200" b="1" dirty="0" smtClean="0">
                <a:sym typeface="+mn-ea"/>
              </a:rPr>
              <a:t> and Developers</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lnSpcReduction="10000"/>
          </a:bodyPr>
          <a:lstStyle/>
          <a:p>
            <a:pPr>
              <a:buClr>
                <a:srgbClr val="000000"/>
              </a:buClr>
            </a:pPr>
            <a:r>
              <a:rPr lang="zh-CN" altLang="en-US" sz="2400" dirty="0" smtClean="0"/>
              <a:t>可以换个思路。刚才是从区间入手，现在从最大值入手。</a:t>
            </a:r>
            <a:endParaRPr lang="en-US" altLang="zh-CN" sz="2400" dirty="0" smtClean="0"/>
          </a:p>
          <a:p>
            <a:pPr>
              <a:buClr>
                <a:srgbClr val="000000"/>
              </a:buClr>
            </a:pPr>
            <a:r>
              <a:rPr lang="zh-CN" altLang="en-US" sz="2400" dirty="0" smtClean="0"/>
              <a:t>枚举每个最大值，然后确定出以它为最大值的区间，能向左和向右扩展到哪里，这个可以打两个单调队列解决。剩下就是统计答案了。 </a:t>
            </a:r>
            <a:endParaRPr lang="en-US" altLang="zh-CN" sz="2400" dirty="0" smtClean="0"/>
          </a:p>
          <a:p>
            <a:pPr>
              <a:buClr>
                <a:srgbClr val="000000"/>
              </a:buClr>
            </a:pPr>
            <a:r>
              <a:rPr lang="zh-CN" altLang="en-US" sz="2400" dirty="0" smtClean="0"/>
              <a:t>首先设</a:t>
            </a:r>
            <a:r>
              <a:rPr lang="en-US" altLang="zh-CN" sz="2400" dirty="0" smtClean="0"/>
              <a:t>s[</a:t>
            </a:r>
            <a:r>
              <a:rPr lang="en-US" altLang="zh-CN" sz="2400" dirty="0" err="1" smtClean="0"/>
              <a:t>i</a:t>
            </a:r>
            <a:r>
              <a:rPr lang="en-US" altLang="zh-CN" sz="2400" dirty="0" smtClean="0"/>
              <a:t>]</a:t>
            </a:r>
            <a:r>
              <a:rPr lang="zh-CN" altLang="en-US" sz="2400" dirty="0" smtClean="0"/>
              <a:t>为前缀和，假设最大值为</a:t>
            </a:r>
            <a:r>
              <a:rPr lang="en-US" altLang="zh-CN" sz="2400" dirty="0" smtClean="0"/>
              <a:t>a[m]</a:t>
            </a:r>
            <a:r>
              <a:rPr lang="zh-CN" altLang="en-US" sz="2400" dirty="0" smtClean="0"/>
              <a:t>，区间能向左</a:t>
            </a:r>
            <a:r>
              <a:rPr lang="en-US" altLang="zh-CN" sz="2400" dirty="0" smtClean="0"/>
              <a:t>(</a:t>
            </a:r>
            <a:r>
              <a:rPr lang="zh-CN" altLang="en-US" sz="2400" dirty="0" smtClean="0"/>
              <a:t>右</a:t>
            </a:r>
            <a:r>
              <a:rPr lang="en-US" altLang="zh-CN" sz="2400" dirty="0" smtClean="0"/>
              <a:t>)</a:t>
            </a:r>
            <a:r>
              <a:rPr lang="zh-CN" altLang="en-US" sz="2400" dirty="0" smtClean="0"/>
              <a:t>扩展到</a:t>
            </a:r>
            <a:r>
              <a:rPr lang="en-US" altLang="zh-CN" sz="2400" dirty="0" smtClean="0"/>
              <a:t>l[m],r[m]</a:t>
            </a:r>
            <a:r>
              <a:rPr lang="zh-CN" altLang="en-US" sz="2400" dirty="0" smtClean="0"/>
              <a:t>。如果一个以</a:t>
            </a:r>
            <a:r>
              <a:rPr lang="en-US" altLang="zh-CN" sz="2400" dirty="0" smtClean="0"/>
              <a:t>a[m]</a:t>
            </a:r>
            <a:r>
              <a:rPr lang="zh-CN" altLang="en-US" sz="2400" dirty="0" smtClean="0"/>
              <a:t>为最大值的区间</a:t>
            </a:r>
            <a:r>
              <a:rPr lang="en-US" altLang="zh-CN" sz="2400" dirty="0" smtClean="0"/>
              <a:t>[</a:t>
            </a:r>
            <a:r>
              <a:rPr lang="en-US" altLang="zh-CN" sz="2400" dirty="0" err="1" smtClean="0"/>
              <a:t>i,j</a:t>
            </a:r>
            <a:r>
              <a:rPr lang="en-US" altLang="zh-CN" sz="2400" dirty="0" smtClean="0"/>
              <a:t>](l[m]≤</a:t>
            </a:r>
            <a:r>
              <a:rPr lang="en-US" altLang="zh-CN" sz="2400" dirty="0" err="1" smtClean="0"/>
              <a:t>i≤m,m≤j≤r</a:t>
            </a:r>
            <a:r>
              <a:rPr lang="en-US" altLang="zh-CN" sz="2400" dirty="0" smtClean="0"/>
              <a:t>[m]</a:t>
            </a:r>
            <a:r>
              <a:rPr lang="zh-CN" altLang="en-US" sz="2400" dirty="0" smtClean="0"/>
              <a:t>）能够满足条件，当且仅当满足：</a:t>
            </a:r>
            <a:r>
              <a:rPr lang="en-US" altLang="zh-CN" sz="2400" dirty="0" smtClean="0"/>
              <a:t>(s[j]-s[i-1]-a[m])%k=0</a:t>
            </a:r>
          </a:p>
          <a:p>
            <a:pPr>
              <a:buClr>
                <a:srgbClr val="000000"/>
              </a:buClr>
            </a:pPr>
            <a:r>
              <a:rPr lang="zh-CN" altLang="en-US" sz="2400" b="1" dirty="0" smtClean="0"/>
              <a:t>统计答案</a:t>
            </a:r>
            <a:r>
              <a:rPr lang="zh-CN" altLang="en-US" sz="2400" dirty="0" smtClean="0"/>
              <a:t>：枚举每个</a:t>
            </a:r>
            <a:r>
              <a:rPr lang="en-US" altLang="zh-CN" sz="2400" dirty="0" smtClean="0"/>
              <a:t>a[m],</a:t>
            </a:r>
            <a:r>
              <a:rPr lang="zh-CN" altLang="en-US" sz="2400" dirty="0" smtClean="0"/>
              <a:t>再枚举以</a:t>
            </a:r>
            <a:r>
              <a:rPr lang="en-US" altLang="zh-CN" sz="2400" dirty="0" smtClean="0"/>
              <a:t>a[m]</a:t>
            </a:r>
            <a:r>
              <a:rPr lang="zh-CN" altLang="en-US" sz="2400" dirty="0" smtClean="0"/>
              <a:t>为最大值的区间的左</a:t>
            </a:r>
            <a:r>
              <a:rPr lang="en-US" altLang="zh-CN" sz="2400" dirty="0" smtClean="0"/>
              <a:t>(</a:t>
            </a:r>
            <a:r>
              <a:rPr lang="zh-CN" altLang="en-US" sz="2400" dirty="0" smtClean="0"/>
              <a:t>或右</a:t>
            </a:r>
            <a:r>
              <a:rPr lang="en-US" altLang="zh-CN" sz="2400" dirty="0" smtClean="0"/>
              <a:t>)</a:t>
            </a:r>
            <a:r>
              <a:rPr lang="zh-CN" altLang="en-US" sz="2400" dirty="0" smtClean="0"/>
              <a:t>边界</a:t>
            </a:r>
            <a:r>
              <a:rPr lang="en-US" altLang="zh-CN" sz="2400" dirty="0" err="1" smtClean="0"/>
              <a:t>i</a:t>
            </a:r>
            <a:r>
              <a:rPr lang="zh-CN" altLang="en-US" sz="2400" dirty="0" smtClean="0"/>
              <a:t>，然后就是插入一个形如</a:t>
            </a:r>
            <a:r>
              <a:rPr lang="en-US" altLang="zh-CN" sz="2400" dirty="0" smtClean="0"/>
              <a:t>(</a:t>
            </a:r>
            <a:r>
              <a:rPr lang="en-US" altLang="zh-CN" sz="2400" dirty="0" err="1" smtClean="0"/>
              <a:t>l,r,x</a:t>
            </a:r>
            <a:r>
              <a:rPr lang="en-US" altLang="zh-CN" sz="2400" dirty="0" smtClean="0"/>
              <a:t>)</a:t>
            </a:r>
            <a:r>
              <a:rPr lang="zh-CN" altLang="en-US" sz="2400" dirty="0" smtClean="0"/>
              <a:t>的询问，询问有多少个</a:t>
            </a:r>
            <a:r>
              <a:rPr lang="en-US" altLang="zh-CN" sz="2400" dirty="0" smtClean="0"/>
              <a:t>s[j](j∈[</a:t>
            </a:r>
            <a:r>
              <a:rPr lang="en-US" altLang="zh-CN" sz="2400" dirty="0" err="1" smtClean="0"/>
              <a:t>l,r</a:t>
            </a:r>
            <a:r>
              <a:rPr lang="en-US" altLang="zh-CN" sz="2400" dirty="0" smtClean="0"/>
              <a:t>]</a:t>
            </a:r>
            <a:r>
              <a:rPr lang="zh-CN" altLang="en-US" sz="2400" dirty="0" smtClean="0"/>
              <a:t>且</a:t>
            </a:r>
            <a:r>
              <a:rPr lang="en-US" altLang="zh-CN" sz="2400" dirty="0" smtClean="0"/>
              <a:t>s[j]=x)</a:t>
            </a:r>
            <a:r>
              <a:rPr lang="zh-CN" altLang="en-US" sz="2400" dirty="0" smtClean="0"/>
              <a:t>。假设有</a:t>
            </a:r>
            <a:r>
              <a:rPr lang="en-US" altLang="zh-CN" sz="2400" dirty="0" smtClean="0"/>
              <a:t>q</a:t>
            </a:r>
            <a:r>
              <a:rPr lang="zh-CN" altLang="en-US" sz="2400" dirty="0" smtClean="0"/>
              <a:t>个询问，解决的时间复杂度为</a:t>
            </a:r>
            <a:r>
              <a:rPr lang="en-US" altLang="zh-CN" sz="2400" dirty="0" smtClean="0"/>
              <a:t>O(q*</a:t>
            </a:r>
            <a:r>
              <a:rPr lang="en-US" altLang="zh-CN" sz="2400" dirty="0" err="1" smtClean="0"/>
              <a:t>cost+n</a:t>
            </a:r>
            <a:r>
              <a:rPr lang="en-US" altLang="zh-CN" sz="2400" dirty="0" smtClean="0"/>
              <a:t>)</a:t>
            </a:r>
            <a:r>
              <a:rPr lang="zh-CN" altLang="en-US" sz="2400" dirty="0" smtClean="0"/>
              <a:t>。</a:t>
            </a:r>
            <a:r>
              <a:rPr lang="en-US" altLang="zh-CN" sz="2400" dirty="0" smtClean="0"/>
              <a:t>cost</a:t>
            </a:r>
            <a:r>
              <a:rPr lang="zh-CN" altLang="en-US" sz="2400" dirty="0" smtClean="0"/>
              <a:t>表示每次询问的代价。</a:t>
            </a:r>
            <a:endParaRPr lang="en-US" altLang="zh-CN" sz="2400" dirty="0" smtClean="0"/>
          </a:p>
          <a:p>
            <a:pPr>
              <a:buClr>
                <a:srgbClr val="000000"/>
              </a:buClr>
              <a:buNone/>
            </a:pPr>
            <a:r>
              <a:rPr lang="en-US" altLang="zh-CN" sz="2400" dirty="0" smtClean="0"/>
              <a:t/>
            </a:r>
            <a:br>
              <a:rPr lang="en-US" altLang="zh-CN" sz="2400" dirty="0" smtClean="0"/>
            </a:br>
            <a:r>
              <a:rPr lang="zh-CN" altLang="en-US" sz="2400" dirty="0" smtClean="0"/>
              <a:t/>
            </a:r>
            <a:br>
              <a:rPr lang="zh-CN" altLang="en-US" sz="2400" dirty="0" smtClean="0"/>
            </a:b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47</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4 </a:t>
            </a:r>
            <a:r>
              <a:rPr lang="zh-CN" altLang="en-US" sz="3200" b="1" dirty="0" smtClean="0"/>
              <a:t>：</a:t>
            </a:r>
            <a:r>
              <a:rPr lang="en-US" altLang="zh-CN" sz="3200" b="1" dirty="0" smtClean="0"/>
              <a:t>CF549F </a:t>
            </a:r>
            <a:r>
              <a:rPr lang="en-US" altLang="zh-CN" sz="3200" b="1" dirty="0" err="1" smtClean="0">
                <a:sym typeface="+mn-ea"/>
              </a:rPr>
              <a:t>Yura</a:t>
            </a:r>
            <a:r>
              <a:rPr lang="en-US" altLang="zh-CN" sz="3200" b="1" dirty="0" smtClean="0">
                <a:sym typeface="+mn-ea"/>
              </a:rPr>
              <a:t> and Developers</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b="1" dirty="0" smtClean="0"/>
              <a:t>对于询问个数</a:t>
            </a:r>
            <a:r>
              <a:rPr lang="en-US" altLang="zh-CN" sz="2400" b="1" dirty="0" smtClean="0"/>
              <a:t>q</a:t>
            </a:r>
            <a:endParaRPr lang="en-US" altLang="zh-CN" sz="2400" dirty="0" smtClean="0"/>
          </a:p>
          <a:p>
            <a:pPr>
              <a:buClr>
                <a:srgbClr val="000000"/>
              </a:buClr>
            </a:pPr>
            <a:r>
              <a:rPr lang="zh-CN" altLang="en-US" sz="2400" dirty="0" smtClean="0"/>
              <a:t>如果对于一个</a:t>
            </a:r>
            <a:r>
              <a:rPr lang="en-US" altLang="zh-CN" sz="2400" dirty="0" smtClean="0"/>
              <a:t>m</a:t>
            </a:r>
            <a:r>
              <a:rPr lang="zh-CN" altLang="en-US" sz="2400" dirty="0" smtClean="0"/>
              <a:t>，以</a:t>
            </a:r>
            <a:r>
              <a:rPr lang="en-US" altLang="zh-CN" sz="2400" dirty="0" smtClean="0"/>
              <a:t>a[m]</a:t>
            </a:r>
            <a:r>
              <a:rPr lang="zh-CN" altLang="en-US" sz="2400" dirty="0" smtClean="0"/>
              <a:t>为最大值可以扩展到</a:t>
            </a:r>
            <a:r>
              <a:rPr lang="en-US" altLang="zh-CN" sz="2400" dirty="0" smtClean="0"/>
              <a:t>l[m],r[m]</a:t>
            </a:r>
            <a:r>
              <a:rPr lang="zh-CN" altLang="en-US" sz="2400" dirty="0" smtClean="0"/>
              <a:t>，那么相当于把区间</a:t>
            </a:r>
            <a:r>
              <a:rPr lang="en-US" altLang="zh-CN" sz="2400" dirty="0" smtClean="0"/>
              <a:t>[l[m],r[m]]</a:t>
            </a:r>
            <a:r>
              <a:rPr lang="zh-CN" altLang="en-US" sz="2400" dirty="0" smtClean="0"/>
              <a:t>切成两部分，然后如果左半部分比右半部分小，就枚举左边界，否则枚举右边界，那么</a:t>
            </a:r>
            <a:r>
              <a:rPr lang="en-US" altLang="zh-CN" sz="2400" dirty="0" smtClean="0"/>
              <a:t>q</a:t>
            </a:r>
            <a:r>
              <a:rPr lang="zh-CN" altLang="en-US" sz="2400" dirty="0" smtClean="0"/>
              <a:t>是</a:t>
            </a:r>
            <a:r>
              <a:rPr lang="en-US" altLang="zh-CN" sz="2400" dirty="0" err="1" smtClean="0"/>
              <a:t>nlogn</a:t>
            </a:r>
            <a:r>
              <a:rPr lang="zh-CN" altLang="en-US" sz="2400" dirty="0" smtClean="0"/>
              <a:t>的。</a:t>
            </a:r>
            <a:endParaRPr lang="en-US" altLang="zh-CN" sz="2400" dirty="0" smtClean="0"/>
          </a:p>
          <a:p>
            <a:pPr>
              <a:buClr>
                <a:srgbClr val="000000"/>
              </a:buClr>
            </a:pPr>
            <a:r>
              <a:rPr lang="zh-CN" altLang="en-US" sz="2400" dirty="0" smtClean="0"/>
              <a:t>配合下图</a:t>
            </a:r>
            <a:r>
              <a:rPr lang="en-US" altLang="zh-CN" sz="2400" dirty="0" smtClean="0"/>
              <a:t>,</a:t>
            </a:r>
            <a:r>
              <a:rPr lang="zh-CN" altLang="en-US" sz="2400" dirty="0" smtClean="0"/>
              <a:t>与上题是一样的原理。</a:t>
            </a:r>
            <a:endParaRPr lang="en-US" altLang="zh-CN" sz="2400" dirty="0" smtClean="0"/>
          </a:p>
          <a:p>
            <a:pPr>
              <a:buClr>
                <a:srgbClr val="000000"/>
              </a:buClr>
              <a:buNone/>
            </a:pPr>
            <a:r>
              <a:rPr lang="en-US" altLang="zh-CN" sz="2400" dirty="0" smtClean="0"/>
              <a:t/>
            </a:r>
            <a:br>
              <a:rPr lang="en-US" altLang="zh-CN" sz="2400" dirty="0" smtClean="0"/>
            </a:br>
            <a:r>
              <a:rPr lang="zh-CN" altLang="en-US" sz="2400" dirty="0" smtClean="0"/>
              <a:t/>
            </a:r>
            <a:br>
              <a:rPr lang="zh-CN" altLang="en-US" sz="2400" dirty="0" smtClean="0"/>
            </a:br>
            <a:endParaRPr lang="en-US" altLang="zh-CN" sz="2400" dirty="0" smtClean="0"/>
          </a:p>
        </p:txBody>
      </p:sp>
      <p:grpSp>
        <p:nvGrpSpPr>
          <p:cNvPr id="4" name="组合 69"/>
          <p:cNvGrpSpPr/>
          <p:nvPr/>
        </p:nvGrpSpPr>
        <p:grpSpPr>
          <a:xfrm>
            <a:off x="1395369" y="3209922"/>
            <a:ext cx="6499314" cy="2300319"/>
            <a:chOff x="1504908" y="1530324"/>
            <a:chExt cx="6499314" cy="3213146"/>
          </a:xfrm>
        </p:grpSpPr>
        <p:sp>
          <p:nvSpPr>
            <p:cNvPr id="5" name="圆角矩形 4"/>
            <p:cNvSpPr/>
            <p:nvPr/>
          </p:nvSpPr>
          <p:spPr>
            <a:xfrm>
              <a:off x="2563785" y="1530324"/>
              <a:ext cx="3067092"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5" idx="2"/>
              <a:endCxn id="7" idx="0"/>
            </p:cNvCxnSpPr>
            <p:nvPr/>
          </p:nvCxnSpPr>
          <p:spPr>
            <a:xfrm rot="5400000">
              <a:off x="3111481" y="1530324"/>
              <a:ext cx="547695" cy="142400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2271681" y="2516175"/>
              <a:ext cx="803286"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498974" y="2516175"/>
              <a:ext cx="2263806"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5" idx="2"/>
              <a:endCxn id="8" idx="0"/>
            </p:cNvCxnSpPr>
            <p:nvPr/>
          </p:nvCxnSpPr>
          <p:spPr>
            <a:xfrm rot="16200000" flipH="1">
              <a:off x="4590257" y="1475554"/>
              <a:ext cx="547695" cy="15335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2"/>
              <a:endCxn id="11" idx="0"/>
            </p:cNvCxnSpPr>
            <p:nvPr/>
          </p:nvCxnSpPr>
          <p:spPr>
            <a:xfrm rot="16200000" flipH="1">
              <a:off x="2773735" y="2853919"/>
              <a:ext cx="328617" cy="52943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3111480" y="3282948"/>
              <a:ext cx="182565"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870038" y="3282948"/>
              <a:ext cx="620721"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a:stCxn id="7" idx="2"/>
              <a:endCxn id="12" idx="0"/>
            </p:cNvCxnSpPr>
            <p:nvPr/>
          </p:nvCxnSpPr>
          <p:spPr>
            <a:xfrm rot="5400000">
              <a:off x="2262554" y="2872177"/>
              <a:ext cx="328617" cy="492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4279896" y="3282948"/>
              <a:ext cx="547695"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6032520" y="3282948"/>
              <a:ext cx="1716111" cy="4381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8" idx="2"/>
              <a:endCxn id="14" idx="0"/>
            </p:cNvCxnSpPr>
            <p:nvPr/>
          </p:nvCxnSpPr>
          <p:spPr>
            <a:xfrm rot="5400000">
              <a:off x="4928003" y="2580073"/>
              <a:ext cx="328617" cy="107713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2"/>
              <a:endCxn id="15" idx="0"/>
            </p:cNvCxnSpPr>
            <p:nvPr/>
          </p:nvCxnSpPr>
          <p:spPr>
            <a:xfrm rot="16200000" flipH="1">
              <a:off x="6096418" y="2488789"/>
              <a:ext cx="328617" cy="12596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2563785" y="4013208"/>
              <a:ext cx="109539"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1504908" y="4013208"/>
              <a:ext cx="511182"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2" idx="2"/>
              <a:endCxn id="19" idx="0"/>
            </p:cNvCxnSpPr>
            <p:nvPr/>
          </p:nvCxnSpPr>
          <p:spPr>
            <a:xfrm rot="5400000">
              <a:off x="1824397" y="3657206"/>
              <a:ext cx="292104" cy="419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2"/>
              <a:endCxn id="18" idx="0"/>
            </p:cNvCxnSpPr>
            <p:nvPr/>
          </p:nvCxnSpPr>
          <p:spPr>
            <a:xfrm rot="16200000" flipH="1">
              <a:off x="2253425" y="3648078"/>
              <a:ext cx="292104" cy="4381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2965428" y="4013208"/>
              <a:ext cx="45719"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330558" y="4013208"/>
              <a:ext cx="146052"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a:stCxn id="11" idx="2"/>
              <a:endCxn id="22" idx="0"/>
            </p:cNvCxnSpPr>
            <p:nvPr/>
          </p:nvCxnSpPr>
          <p:spPr>
            <a:xfrm rot="5400000">
              <a:off x="2949474" y="3759919"/>
              <a:ext cx="292104" cy="2144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1" idx="2"/>
              <a:endCxn id="23" idx="0"/>
            </p:cNvCxnSpPr>
            <p:nvPr/>
          </p:nvCxnSpPr>
          <p:spPr>
            <a:xfrm rot="16200000" flipH="1">
              <a:off x="3157121" y="3766745"/>
              <a:ext cx="292104" cy="20082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4133844" y="4013208"/>
              <a:ext cx="182565"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718052" y="4013208"/>
              <a:ext cx="365130"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a:stCxn id="14" idx="2"/>
              <a:endCxn id="26" idx="0"/>
            </p:cNvCxnSpPr>
            <p:nvPr/>
          </p:nvCxnSpPr>
          <p:spPr>
            <a:xfrm rot="5400000">
              <a:off x="4243384" y="3702848"/>
              <a:ext cx="292104" cy="32861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27" idx="0"/>
            </p:cNvCxnSpPr>
            <p:nvPr/>
          </p:nvCxnSpPr>
          <p:spPr>
            <a:xfrm rot="16200000" flipH="1">
              <a:off x="4581128" y="3693719"/>
              <a:ext cx="292104" cy="34687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5557851" y="4013208"/>
              <a:ext cx="1131903" cy="4381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7420014" y="4013208"/>
              <a:ext cx="584208" cy="43815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p:cNvCxnSpPr>
              <a:stCxn id="15" idx="2"/>
              <a:endCxn id="30" idx="0"/>
            </p:cNvCxnSpPr>
            <p:nvPr/>
          </p:nvCxnSpPr>
          <p:spPr>
            <a:xfrm rot="5400000">
              <a:off x="6361138" y="3483770"/>
              <a:ext cx="292104" cy="76677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2"/>
              <a:endCxn id="31" idx="0"/>
            </p:cNvCxnSpPr>
            <p:nvPr/>
          </p:nvCxnSpPr>
          <p:spPr>
            <a:xfrm rot="16200000" flipH="1">
              <a:off x="7155295" y="3456385"/>
              <a:ext cx="292104" cy="8215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a:off x="1502607"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16200000" flipH="1">
              <a:off x="1710254"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a:off x="2365266"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rot="16200000" flipH="1">
              <a:off x="2572913"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3145692"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rot="16200000" flipH="1">
              <a:off x="3353339"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5400000">
              <a:off x="3971838"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6200000" flipH="1">
              <a:off x="4179485"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rot="5400000">
              <a:off x="4642725"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rot="16200000" flipH="1">
              <a:off x="4850372"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5400000">
              <a:off x="5852258"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rot="16200000" flipH="1">
              <a:off x="6059905"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7458830" y="4490180"/>
              <a:ext cx="292104" cy="21447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H="1">
              <a:off x="7666477" y="4497006"/>
              <a:ext cx="292104" cy="20082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50" name="灯片编号占位符 49"/>
          <p:cNvSpPr>
            <a:spLocks noGrp="1"/>
          </p:cNvSpPr>
          <p:nvPr>
            <p:ph type="sldNum" sz="quarter" idx="12"/>
          </p:nvPr>
        </p:nvSpPr>
        <p:spPr/>
        <p:txBody>
          <a:bodyPr/>
          <a:lstStyle/>
          <a:p>
            <a:fld id="{0C913308-F349-4B6D-A68A-DD1791B4A57B}" type="slidenum">
              <a:rPr lang="zh-CN" altLang="en-US" smtClean="0"/>
              <a:pPr/>
              <a:t>48</a:t>
            </a:fld>
            <a:endParaRPr lang="zh-CN" altLang="en-US" dirty="0"/>
          </a:p>
        </p:txBody>
      </p:sp>
      <p:sp>
        <p:nvSpPr>
          <p:cNvPr id="51" name="页脚占位符 50"/>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4 </a:t>
            </a:r>
            <a:r>
              <a:rPr lang="zh-CN" altLang="en-US" sz="3200" b="1" dirty="0" smtClean="0"/>
              <a:t>：</a:t>
            </a:r>
            <a:r>
              <a:rPr lang="en-US" altLang="zh-CN" sz="3200" b="1" dirty="0" smtClean="0"/>
              <a:t>CF549F </a:t>
            </a:r>
            <a:r>
              <a:rPr lang="en-US" altLang="zh-CN" sz="3200" b="1" dirty="0" err="1" smtClean="0">
                <a:sym typeface="+mn-ea"/>
              </a:rPr>
              <a:t>Yura</a:t>
            </a:r>
            <a:r>
              <a:rPr lang="en-US" altLang="zh-CN" sz="3200" b="1" dirty="0" smtClean="0">
                <a:sym typeface="+mn-ea"/>
              </a:rPr>
              <a:t> and Developers</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fontScale="92500" lnSpcReduction="10000"/>
          </a:bodyPr>
          <a:lstStyle/>
          <a:p>
            <a:pPr>
              <a:buClr>
                <a:srgbClr val="000000"/>
              </a:buClr>
            </a:pPr>
            <a:r>
              <a:rPr lang="zh-CN" altLang="en-US" sz="2400" b="1" dirty="0" smtClean="0"/>
              <a:t>对于询问代价</a:t>
            </a:r>
            <a:r>
              <a:rPr lang="en-US" altLang="zh-CN" sz="2400" b="1" dirty="0" smtClean="0"/>
              <a:t>cost</a:t>
            </a:r>
            <a:endParaRPr lang="en-US" altLang="zh-CN" sz="2400" dirty="0" smtClean="0"/>
          </a:p>
          <a:p>
            <a:pPr>
              <a:buClr>
                <a:srgbClr val="000000"/>
              </a:buClr>
            </a:pPr>
            <a:r>
              <a:rPr lang="zh-CN" altLang="en-US" sz="2400" dirty="0" smtClean="0"/>
              <a:t>询问有多少个</a:t>
            </a:r>
            <a:r>
              <a:rPr lang="en-US" altLang="zh-CN" sz="2400" dirty="0" smtClean="0"/>
              <a:t>s[j](j∈[</a:t>
            </a:r>
            <a:r>
              <a:rPr lang="en-US" altLang="zh-CN" sz="2400" dirty="0" err="1" smtClean="0"/>
              <a:t>l,r</a:t>
            </a:r>
            <a:r>
              <a:rPr lang="en-US" altLang="zh-CN" sz="2400" dirty="0" smtClean="0"/>
              <a:t>]</a:t>
            </a:r>
            <a:r>
              <a:rPr lang="zh-CN" altLang="en-US" sz="2400" dirty="0" smtClean="0"/>
              <a:t>且</a:t>
            </a:r>
            <a:r>
              <a:rPr lang="en-US" altLang="zh-CN" sz="2400" dirty="0" smtClean="0"/>
              <a:t>s[j]=x)</a:t>
            </a:r>
            <a:r>
              <a:rPr lang="zh-CN" altLang="en-US" sz="2400" dirty="0" smtClean="0"/>
              <a:t>，直接枚举太慢不可取。</a:t>
            </a:r>
            <a:endParaRPr lang="en-US" altLang="zh-CN" sz="2400" dirty="0" smtClean="0"/>
          </a:p>
          <a:p>
            <a:pPr>
              <a:buClr>
                <a:srgbClr val="000000"/>
              </a:buClr>
            </a:pPr>
            <a:r>
              <a:rPr lang="zh-CN" altLang="en-US" sz="2400" dirty="0" smtClean="0"/>
              <a:t>可以把原数组</a:t>
            </a:r>
            <a:r>
              <a:rPr lang="en-US" altLang="zh-CN" sz="2400" dirty="0" smtClean="0"/>
              <a:t>a[</a:t>
            </a:r>
            <a:r>
              <a:rPr lang="en-US" altLang="zh-CN" sz="2400" dirty="0" err="1" smtClean="0"/>
              <a:t>i</a:t>
            </a:r>
            <a:r>
              <a:rPr lang="en-US" altLang="zh-CN" sz="2400" dirty="0" smtClean="0"/>
              <a:t>]%k</a:t>
            </a:r>
            <a:r>
              <a:rPr lang="zh-CN" altLang="en-US" sz="2400" dirty="0" smtClean="0"/>
              <a:t>后的值进行排序，并记录每个数的左右界。这样每个询问就可以用二分在</a:t>
            </a:r>
            <a:r>
              <a:rPr lang="en-US" altLang="zh-CN" sz="2400" dirty="0" smtClean="0"/>
              <a:t>O(</a:t>
            </a:r>
            <a:r>
              <a:rPr lang="en-US" altLang="zh-CN" sz="2400" dirty="0" err="1" smtClean="0"/>
              <a:t>logn</a:t>
            </a:r>
            <a:r>
              <a:rPr lang="en-US" altLang="zh-CN" sz="2400" dirty="0" smtClean="0"/>
              <a:t>)</a:t>
            </a:r>
            <a:r>
              <a:rPr lang="zh-CN" altLang="en-US" sz="2400" dirty="0" smtClean="0"/>
              <a:t>内完成。</a:t>
            </a:r>
            <a:endParaRPr lang="en-US" altLang="zh-CN" sz="2400" dirty="0" smtClean="0"/>
          </a:p>
          <a:p>
            <a:pPr>
              <a:buClr>
                <a:srgbClr val="000000"/>
              </a:buClr>
            </a:pPr>
            <a:r>
              <a:rPr lang="zh-CN" altLang="en-US" sz="2400" dirty="0" smtClean="0"/>
              <a:t>总时间复杂度为</a:t>
            </a:r>
            <a:r>
              <a:rPr lang="en-US" altLang="zh-CN" sz="2400" dirty="0" smtClean="0"/>
              <a:t>O(n*</a:t>
            </a:r>
            <a:r>
              <a:rPr lang="en-US" altLang="zh-CN" sz="2400" dirty="0" err="1" smtClean="0"/>
              <a:t>logn</a:t>
            </a:r>
            <a:r>
              <a:rPr lang="en-US" altLang="zh-CN" sz="2400" dirty="0" smtClean="0"/>
              <a:t>*</a:t>
            </a:r>
            <a:r>
              <a:rPr lang="en-US" altLang="zh-CN" sz="2400" dirty="0" err="1" smtClean="0"/>
              <a:t>logn</a:t>
            </a:r>
            <a:r>
              <a:rPr lang="en-US" altLang="zh-CN" sz="2400" dirty="0" smtClean="0"/>
              <a:t>)</a:t>
            </a:r>
            <a:r>
              <a:rPr lang="zh-CN" altLang="en-US" sz="2400" dirty="0" smtClean="0"/>
              <a:t> 。用可持久化线段树同样可以做到。</a:t>
            </a:r>
            <a:endParaRPr lang="en-US" altLang="zh-CN" sz="2400" dirty="0" smtClean="0"/>
          </a:p>
          <a:p>
            <a:pPr>
              <a:buClr>
                <a:srgbClr val="000000"/>
              </a:buClr>
            </a:pPr>
            <a:r>
              <a:rPr lang="zh-CN" altLang="en-US" sz="2400" b="1" dirty="0" smtClean="0"/>
              <a:t>更好的方法：</a:t>
            </a:r>
            <a:endParaRPr lang="en-US" altLang="zh-CN" sz="2400" b="1" dirty="0" smtClean="0"/>
          </a:p>
          <a:p>
            <a:pPr>
              <a:buClr>
                <a:srgbClr val="000000"/>
              </a:buClr>
            </a:pPr>
            <a:r>
              <a:rPr lang="zh-CN" altLang="en-US" sz="2400" dirty="0" smtClean="0"/>
              <a:t>对于询问</a:t>
            </a:r>
            <a:r>
              <a:rPr lang="en-US" altLang="zh-CN" sz="2400" dirty="0" smtClean="0"/>
              <a:t>(</a:t>
            </a:r>
            <a:r>
              <a:rPr lang="en-US" altLang="zh-CN" sz="2400" dirty="0" err="1" smtClean="0"/>
              <a:t>l,r,x</a:t>
            </a:r>
            <a:r>
              <a:rPr lang="en-US" altLang="zh-CN" sz="2400" dirty="0" smtClean="0"/>
              <a:t>)</a:t>
            </a:r>
            <a:r>
              <a:rPr lang="zh-CN" altLang="en-US" sz="2400" dirty="0" smtClean="0"/>
              <a:t>来说，询问的答案为</a:t>
            </a:r>
            <a:r>
              <a:rPr lang="en-US" altLang="zh-CN" sz="2400" dirty="0" smtClean="0"/>
              <a:t>f[r][x]-f[l-1][x],f[r][x]</a:t>
            </a:r>
            <a:r>
              <a:rPr lang="zh-CN" altLang="en-US" sz="2400" dirty="0" smtClean="0"/>
              <a:t>表示</a:t>
            </a:r>
            <a:r>
              <a:rPr lang="en-US" altLang="zh-CN" sz="2400" dirty="0" smtClean="0"/>
              <a:t>s[1],s[2]</a:t>
            </a:r>
            <a:r>
              <a:rPr lang="zh-CN" altLang="en-US" sz="2400" dirty="0" smtClean="0"/>
              <a:t>到</a:t>
            </a:r>
            <a:r>
              <a:rPr lang="en-US" altLang="zh-CN" sz="2400" dirty="0" smtClean="0"/>
              <a:t>s[r]</a:t>
            </a:r>
            <a:r>
              <a:rPr lang="zh-CN" altLang="en-US" sz="2400" dirty="0" smtClean="0"/>
              <a:t>中等于</a:t>
            </a:r>
            <a:r>
              <a:rPr lang="en-US" altLang="zh-CN" sz="2400" dirty="0" smtClean="0"/>
              <a:t>x</a:t>
            </a:r>
            <a:r>
              <a:rPr lang="zh-CN" altLang="en-US" sz="2400" dirty="0" smtClean="0"/>
              <a:t>的个数，维护</a:t>
            </a:r>
            <a:r>
              <a:rPr lang="en-US" altLang="zh-CN" sz="2400" dirty="0" smtClean="0"/>
              <a:t>f</a:t>
            </a:r>
            <a:r>
              <a:rPr lang="zh-CN" altLang="en-US" sz="2400" dirty="0" smtClean="0"/>
              <a:t>很低效。</a:t>
            </a:r>
            <a:endParaRPr lang="en-US" altLang="zh-CN" sz="2400" dirty="0" smtClean="0"/>
          </a:p>
          <a:p>
            <a:pPr>
              <a:buClr>
                <a:srgbClr val="000000"/>
              </a:buClr>
            </a:pPr>
            <a:r>
              <a:rPr lang="zh-CN" altLang="en-US" sz="2400" dirty="0" smtClean="0"/>
              <a:t>可以这样做：处理所有询问</a:t>
            </a:r>
            <a:r>
              <a:rPr lang="en-US" altLang="zh-CN" sz="2400" dirty="0" smtClean="0"/>
              <a:t>,</a:t>
            </a:r>
            <a:r>
              <a:rPr lang="zh-CN" altLang="en-US" sz="2400" dirty="0" smtClean="0"/>
              <a:t>每个询问</a:t>
            </a:r>
            <a:r>
              <a:rPr lang="en-US" altLang="zh-CN" sz="2400" dirty="0" smtClean="0"/>
              <a:t>(</a:t>
            </a:r>
            <a:r>
              <a:rPr lang="en-US" altLang="zh-CN" sz="2400" dirty="0" err="1" smtClean="0"/>
              <a:t>l,r,x</a:t>
            </a:r>
            <a:r>
              <a:rPr lang="en-US" altLang="zh-CN" sz="2400" dirty="0" smtClean="0"/>
              <a:t>)</a:t>
            </a:r>
            <a:r>
              <a:rPr lang="zh-CN" altLang="en-US" sz="2400" dirty="0" smtClean="0"/>
              <a:t>插入</a:t>
            </a:r>
            <a:r>
              <a:rPr lang="en-US" altLang="zh-CN" sz="2400" dirty="0" smtClean="0"/>
              <a:t>2</a:t>
            </a:r>
            <a:r>
              <a:rPr lang="zh-CN" altLang="en-US" sz="2400" dirty="0" smtClean="0"/>
              <a:t>条记录</a:t>
            </a:r>
            <a:r>
              <a:rPr lang="en-US" altLang="zh-CN" sz="2400" dirty="0" smtClean="0"/>
              <a:t>,</a:t>
            </a:r>
            <a:r>
              <a:rPr lang="zh-CN" altLang="en-US" sz="2400" dirty="0" smtClean="0"/>
              <a:t>一条插入记录</a:t>
            </a:r>
            <a:r>
              <a:rPr lang="en-US" altLang="zh-CN" sz="2400" dirty="0" smtClean="0"/>
              <a:t>(x,-1)</a:t>
            </a:r>
            <a:r>
              <a:rPr lang="zh-CN" altLang="en-US" sz="2400" dirty="0" smtClean="0"/>
              <a:t>到结点</a:t>
            </a:r>
            <a:r>
              <a:rPr lang="en-US" altLang="zh-CN" sz="2400" dirty="0" smtClean="0"/>
              <a:t>l-1</a:t>
            </a:r>
            <a:r>
              <a:rPr lang="zh-CN" altLang="en-US" sz="2400" dirty="0" smtClean="0"/>
              <a:t>的询问链表中</a:t>
            </a:r>
            <a:r>
              <a:rPr lang="en-US" altLang="zh-CN" sz="2400" dirty="0" smtClean="0"/>
              <a:t>,</a:t>
            </a:r>
            <a:r>
              <a:rPr lang="zh-CN" altLang="en-US" sz="2400" dirty="0" smtClean="0"/>
              <a:t>再插入</a:t>
            </a:r>
            <a:r>
              <a:rPr lang="en-US" altLang="zh-CN" sz="2400" dirty="0" smtClean="0"/>
              <a:t>(x,1)</a:t>
            </a:r>
            <a:r>
              <a:rPr lang="zh-CN" altLang="en-US" sz="2400" dirty="0" smtClean="0"/>
              <a:t>到结点</a:t>
            </a:r>
            <a:r>
              <a:rPr lang="en-US" altLang="zh-CN" sz="2400" dirty="0" smtClean="0"/>
              <a:t>r</a:t>
            </a:r>
            <a:r>
              <a:rPr lang="zh-CN" altLang="en-US" sz="2400" dirty="0" smtClean="0"/>
              <a:t>的询问链表中。</a:t>
            </a:r>
            <a:endParaRPr lang="en-US" altLang="zh-CN" sz="2400" dirty="0" smtClean="0"/>
          </a:p>
          <a:p>
            <a:pPr>
              <a:buClr>
                <a:srgbClr val="000000"/>
              </a:buClr>
            </a:pPr>
            <a:r>
              <a:rPr lang="zh-CN" altLang="en-US" sz="2400" dirty="0" smtClean="0"/>
              <a:t>记录 </a:t>
            </a:r>
            <a:r>
              <a:rPr lang="en-US" altLang="zh-CN" sz="2400" dirty="0" err="1" smtClean="0"/>
              <a:t>cnt</a:t>
            </a:r>
            <a:r>
              <a:rPr lang="en-US" altLang="zh-CN" sz="2400" dirty="0" smtClean="0"/>
              <a:t>[x]</a:t>
            </a:r>
            <a:r>
              <a:rPr lang="zh-CN" altLang="en-US" sz="2400" dirty="0" smtClean="0"/>
              <a:t>表示前缀和为</a:t>
            </a:r>
            <a:r>
              <a:rPr lang="en-US" altLang="zh-CN" sz="2400" dirty="0" smtClean="0"/>
              <a:t>x</a:t>
            </a:r>
            <a:r>
              <a:rPr lang="zh-CN" altLang="en-US" sz="2400" dirty="0" smtClean="0"/>
              <a:t>的出现次数</a:t>
            </a:r>
            <a:r>
              <a:rPr lang="en-US" altLang="zh-CN" sz="2400" dirty="0" smtClean="0"/>
              <a:t>,</a:t>
            </a:r>
            <a:r>
              <a:rPr lang="zh-CN" altLang="en-US" sz="2400" dirty="0" smtClean="0"/>
              <a:t>从小到大枚举位置</a:t>
            </a:r>
            <a:r>
              <a:rPr lang="en-US" altLang="zh-CN" sz="2400" dirty="0" err="1" smtClean="0"/>
              <a:t>i</a:t>
            </a:r>
            <a:r>
              <a:rPr lang="en-US" altLang="zh-CN" sz="2400" dirty="0" smtClean="0"/>
              <a:t>,</a:t>
            </a:r>
            <a:r>
              <a:rPr lang="zh-CN" altLang="en-US" sz="2400" dirty="0" smtClean="0"/>
              <a:t>更新</a:t>
            </a:r>
            <a:r>
              <a:rPr lang="en-US" altLang="zh-CN" sz="2400" dirty="0" err="1" smtClean="0"/>
              <a:t>cnt</a:t>
            </a:r>
            <a:r>
              <a:rPr lang="en-US" altLang="zh-CN" sz="2400" dirty="0" smtClean="0"/>
              <a:t>[s[</a:t>
            </a:r>
            <a:r>
              <a:rPr lang="en-US" altLang="zh-CN" sz="2400" dirty="0" err="1" smtClean="0"/>
              <a:t>i</a:t>
            </a:r>
            <a:r>
              <a:rPr lang="en-US" altLang="zh-CN" sz="2400" dirty="0" smtClean="0"/>
              <a:t>]]++,</a:t>
            </a:r>
            <a:r>
              <a:rPr lang="zh-CN" altLang="en-US" sz="2400" dirty="0" smtClean="0"/>
              <a:t>扫描结点</a:t>
            </a:r>
            <a:r>
              <a:rPr lang="en-US" altLang="zh-CN" sz="2400" dirty="0" err="1" smtClean="0"/>
              <a:t>i</a:t>
            </a:r>
            <a:r>
              <a:rPr lang="zh-CN" altLang="en-US" sz="2400" dirty="0" smtClean="0"/>
              <a:t>的询问链表</a:t>
            </a:r>
            <a:r>
              <a:rPr lang="en-US" altLang="zh-CN" sz="2400" dirty="0" smtClean="0"/>
              <a:t>,</a:t>
            </a:r>
            <a:r>
              <a:rPr lang="zh-CN" altLang="en-US" sz="2400" dirty="0" smtClean="0"/>
              <a:t>对于其中的每一个记录</a:t>
            </a:r>
            <a:r>
              <a:rPr lang="en-US" altLang="zh-CN" sz="2400" dirty="0" smtClean="0"/>
              <a:t>(</a:t>
            </a:r>
            <a:r>
              <a:rPr lang="en-US" altLang="zh-CN" sz="2400" dirty="0" err="1" smtClean="0"/>
              <a:t>value,sign</a:t>
            </a:r>
            <a:r>
              <a:rPr lang="en-US" altLang="zh-CN" sz="2400" dirty="0" smtClean="0"/>
              <a:t>)</a:t>
            </a:r>
            <a:r>
              <a:rPr lang="zh-CN" altLang="en-US" sz="2400" dirty="0" smtClean="0"/>
              <a:t>更新答案</a:t>
            </a:r>
            <a:r>
              <a:rPr lang="en-US" altLang="zh-CN" sz="2400" dirty="0" err="1" smtClean="0"/>
              <a:t>ans</a:t>
            </a:r>
            <a:r>
              <a:rPr lang="en-US" altLang="zh-CN" sz="2400" dirty="0" smtClean="0"/>
              <a:t>+=</a:t>
            </a:r>
            <a:r>
              <a:rPr lang="en-US" altLang="zh-CN" sz="2400" dirty="0" err="1" smtClean="0"/>
              <a:t>cnt</a:t>
            </a:r>
            <a:r>
              <a:rPr lang="en-US" altLang="zh-CN" sz="2400" dirty="0" smtClean="0"/>
              <a:t>[value]*sign</a:t>
            </a:r>
            <a:r>
              <a:rPr lang="zh-CN" altLang="en-US" sz="2400" dirty="0" smtClean="0"/>
              <a:t> </a:t>
            </a:r>
            <a:endParaRPr lang="en-US" altLang="zh-CN" sz="2400" dirty="0" smtClean="0"/>
          </a:p>
          <a:p>
            <a:pPr>
              <a:buClr>
                <a:srgbClr val="000000"/>
              </a:buClr>
            </a:pPr>
            <a:r>
              <a:rPr lang="zh-CN" altLang="en-US" sz="2400" dirty="0" smtClean="0"/>
              <a:t>均摊下来</a:t>
            </a:r>
            <a:r>
              <a:rPr lang="en-US" altLang="zh-CN" sz="2400" dirty="0" smtClean="0"/>
              <a:t>cost</a:t>
            </a:r>
            <a:r>
              <a:rPr lang="zh-CN" altLang="en-US" sz="2400" dirty="0" smtClean="0"/>
              <a:t>为</a:t>
            </a:r>
            <a:r>
              <a:rPr lang="en-US" altLang="zh-CN" sz="2400" dirty="0" smtClean="0"/>
              <a:t>O(e)</a:t>
            </a:r>
            <a:r>
              <a:rPr lang="zh-CN" altLang="en-US" sz="2400" dirty="0" smtClean="0"/>
              <a:t>。总时间复杂度为</a:t>
            </a:r>
            <a:r>
              <a:rPr lang="en-US" altLang="zh-CN" sz="2400" dirty="0" smtClean="0"/>
              <a:t>O(</a:t>
            </a:r>
            <a:r>
              <a:rPr lang="en-US" altLang="zh-CN" sz="2400" dirty="0" err="1" smtClean="0"/>
              <a:t>nlogn</a:t>
            </a:r>
            <a:r>
              <a:rPr lang="en-US" altLang="zh-CN" sz="2400" dirty="0" smtClean="0"/>
              <a:t>)</a:t>
            </a:r>
            <a:r>
              <a:rPr lang="zh-CN" altLang="en-US" sz="2400" dirty="0" smtClean="0"/>
              <a:t>。</a:t>
            </a:r>
            <a:br>
              <a:rPr lang="zh-CN" altLang="en-US" sz="2400" dirty="0" smtClean="0"/>
            </a:b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49</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6" end="6"/>
                                            </p:txEl>
                                          </p:spTgt>
                                        </p:tgtEl>
                                        <p:attrNameLst>
                                          <p:attrName>style.visibility</p:attrName>
                                        </p:attrNameLst>
                                      </p:cBhvr>
                                      <p:to>
                                        <p:strVal val="visible"/>
                                      </p:to>
                                    </p:set>
                                    <p:anim calcmode="lin" valueType="num">
                                      <p:cBhvr additive="base">
                                        <p:cTn id="4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7" end="7"/>
                                            </p:txEl>
                                          </p:spTgt>
                                        </p:tgtEl>
                                        <p:attrNameLst>
                                          <p:attrName>style.visibility</p:attrName>
                                        </p:attrNameLst>
                                      </p:cBhvr>
                                      <p:to>
                                        <p:strVal val="visible"/>
                                      </p:to>
                                    </p:set>
                                    <p:anim calcmode="lin" valueType="num">
                                      <p:cBhvr additive="base">
                                        <p:cTn id="5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5843">
                                            <p:txEl>
                                              <p:pRg st="8" end="8"/>
                                            </p:txEl>
                                          </p:spTgt>
                                        </p:tgtEl>
                                        <p:attrNameLst>
                                          <p:attrName>style.visibility</p:attrName>
                                        </p:attrNameLst>
                                      </p:cBhvr>
                                      <p:to>
                                        <p:strVal val="visible"/>
                                      </p:to>
                                    </p:set>
                                    <p:anim calcmode="lin" valueType="num">
                                      <p:cBhvr additive="base">
                                        <p:cTn id="61"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lstStyle/>
          <a:p>
            <a:pPr algn="l"/>
            <a:r>
              <a:rPr lang="zh-CN" altLang="en-US" sz="3200" b="1" dirty="0" smtClean="0"/>
              <a:t>经典问题</a:t>
            </a:r>
            <a:r>
              <a:rPr lang="en-US" altLang="zh-CN" sz="3200" b="1" dirty="0" smtClean="0"/>
              <a:t>1—</a:t>
            </a:r>
            <a:r>
              <a:rPr lang="zh-CN" altLang="en-US" sz="3200" b="1" dirty="0" smtClean="0"/>
              <a:t>棋</a:t>
            </a:r>
            <a:r>
              <a:rPr lang="zh-CN" altLang="en-US" sz="3200" b="1" dirty="0"/>
              <a:t>盘覆盖</a:t>
            </a:r>
          </a:p>
        </p:txBody>
      </p:sp>
      <p:sp>
        <p:nvSpPr>
          <p:cNvPr id="35843" name="Rectangle 3"/>
          <p:cNvSpPr>
            <a:spLocks noGrp="1" noChangeArrowheads="1"/>
          </p:cNvSpPr>
          <p:nvPr>
            <p:ph type="body" idx="1"/>
          </p:nvPr>
        </p:nvSpPr>
        <p:spPr>
          <a:xfrm>
            <a:off x="255618" y="1019175"/>
            <a:ext cx="8602662" cy="5578475"/>
          </a:xfrm>
        </p:spPr>
        <p:txBody>
          <a:bodyPr>
            <a:normAutofit/>
          </a:bodyPr>
          <a:lstStyle/>
          <a:p>
            <a:pPr>
              <a:lnSpc>
                <a:spcPct val="120000"/>
              </a:lnSpc>
            </a:pPr>
            <a:r>
              <a:rPr lang="zh-CN" altLang="en-US" sz="2800" dirty="0">
                <a:latin typeface="+mn-ea"/>
              </a:rPr>
              <a:t>有一个2</a:t>
            </a:r>
            <a:r>
              <a:rPr lang="zh-CN" altLang="en-US" sz="2800" baseline="30000" dirty="0">
                <a:latin typeface="+mn-ea"/>
              </a:rPr>
              <a:t>k</a:t>
            </a:r>
            <a:r>
              <a:rPr lang="zh-CN" altLang="en-US" sz="2800" dirty="0">
                <a:latin typeface="+mn-ea"/>
              </a:rPr>
              <a:t>*2</a:t>
            </a:r>
            <a:r>
              <a:rPr lang="zh-CN" altLang="en-US" sz="2800" baseline="30000" dirty="0">
                <a:latin typeface="+mn-ea"/>
                <a:sym typeface="Arial" pitchFamily="34" charset="0"/>
              </a:rPr>
              <a:t>k</a:t>
            </a:r>
            <a:r>
              <a:rPr lang="zh-CN" altLang="en-US" sz="2800" dirty="0">
                <a:latin typeface="+mn-ea"/>
              </a:rPr>
              <a:t>的方格棋盘，恰有一个方格是黑色的，其他为白色。你的任务</a:t>
            </a:r>
            <a:r>
              <a:rPr lang="zh-CN" altLang="en-US" sz="2800" dirty="0" smtClean="0">
                <a:latin typeface="+mn-ea"/>
              </a:rPr>
              <a:t>是用包含3个方格的L</a:t>
            </a:r>
            <a:r>
              <a:rPr lang="zh-CN" altLang="en-US" sz="2800" dirty="0">
                <a:latin typeface="+mn-ea"/>
              </a:rPr>
              <a:t>型牌覆盖所有白色方格。黑色方格不能被覆盖</a:t>
            </a:r>
            <a:r>
              <a:rPr lang="zh-CN" altLang="en-US" sz="2800" dirty="0" smtClean="0">
                <a:latin typeface="+mn-ea"/>
              </a:rPr>
              <a:t>，且</a:t>
            </a:r>
            <a:r>
              <a:rPr lang="zh-CN" altLang="en-US" sz="2800" dirty="0">
                <a:latin typeface="+mn-ea"/>
              </a:rPr>
              <a:t>任意一个白色方格不能同时被两个或更多牌覆盖。如下图所示为L型牌的4种旋转方式。</a:t>
            </a:r>
          </a:p>
        </p:txBody>
      </p:sp>
      <p:grpSp>
        <p:nvGrpSpPr>
          <p:cNvPr id="28" name="组合 27"/>
          <p:cNvGrpSpPr/>
          <p:nvPr/>
        </p:nvGrpSpPr>
        <p:grpSpPr>
          <a:xfrm>
            <a:off x="2308194" y="4232286"/>
            <a:ext cx="4026218" cy="683578"/>
            <a:chOff x="2339975" y="5228306"/>
            <a:chExt cx="4026218" cy="683578"/>
          </a:xfrm>
        </p:grpSpPr>
        <p:sp>
          <p:nvSpPr>
            <p:cNvPr id="35854" name="Rectangle 14"/>
            <p:cNvSpPr>
              <a:spLocks noChangeArrowheads="1"/>
            </p:cNvSpPr>
            <p:nvPr/>
          </p:nvSpPr>
          <p:spPr bwMode="auto">
            <a:xfrm rot="10800000">
              <a:off x="4937165" y="5546754"/>
              <a:ext cx="323850" cy="323700"/>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grpSp>
          <p:nvGrpSpPr>
            <p:cNvPr id="24" name="组合 23"/>
            <p:cNvGrpSpPr/>
            <p:nvPr/>
          </p:nvGrpSpPr>
          <p:grpSpPr>
            <a:xfrm>
              <a:off x="2339975" y="5228306"/>
              <a:ext cx="4026218" cy="683578"/>
              <a:chOff x="2339975" y="3929066"/>
              <a:chExt cx="4026218" cy="683578"/>
            </a:xfrm>
          </p:grpSpPr>
          <p:grpSp>
            <p:nvGrpSpPr>
              <p:cNvPr id="22" name="组合 21"/>
              <p:cNvGrpSpPr/>
              <p:nvPr/>
            </p:nvGrpSpPr>
            <p:grpSpPr>
              <a:xfrm>
                <a:off x="2339975" y="3965244"/>
                <a:ext cx="648335" cy="647400"/>
                <a:chOff x="2339975" y="3965244"/>
                <a:chExt cx="648335" cy="647400"/>
              </a:xfrm>
            </p:grpSpPr>
            <p:sp>
              <p:nvSpPr>
                <p:cNvPr id="35846" name="Rectangle 6"/>
                <p:cNvSpPr>
                  <a:spLocks noChangeArrowheads="1"/>
                </p:cNvSpPr>
                <p:nvPr/>
              </p:nvSpPr>
              <p:spPr bwMode="auto">
                <a:xfrm>
                  <a:off x="2340610" y="3965879"/>
                  <a:ext cx="323850" cy="323700"/>
                </a:xfrm>
                <a:prstGeom prst="rect">
                  <a:avLst/>
                </a:prstGeom>
                <a:solidFill>
                  <a:schemeClr val="tx1"/>
                </a:solidFill>
                <a:ln w="9525" cmpd="sng">
                  <a:solidFill>
                    <a:schemeClr val="tx1"/>
                  </a:solidFill>
                  <a:miter lim="800000"/>
                  <a:headEnd/>
                  <a:tailEnd/>
                </a:ln>
                <a:effectLst/>
              </p:spPr>
              <p:txBody>
                <a:bodyPr anchor="ctr"/>
                <a:lstStyle/>
                <a:p>
                  <a:endParaRPr lang="zh-CN" altLang="en-US" dirty="0">
                    <a:solidFill>
                      <a:srgbClr val="FF0000"/>
                    </a:solidFill>
                  </a:endParaRPr>
                </a:p>
              </p:txBody>
            </p:sp>
            <p:sp>
              <p:nvSpPr>
                <p:cNvPr id="35847" name="Rectangle 7"/>
                <p:cNvSpPr>
                  <a:spLocks noChangeArrowheads="1"/>
                </p:cNvSpPr>
                <p:nvPr/>
              </p:nvSpPr>
              <p:spPr bwMode="auto">
                <a:xfrm>
                  <a:off x="2664460" y="3965244"/>
                  <a:ext cx="323850" cy="323700"/>
                </a:xfrm>
                <a:prstGeom prst="rect">
                  <a:avLst/>
                </a:prstGeom>
                <a:solidFill>
                  <a:schemeClr val="tx1"/>
                </a:solidFill>
                <a:ln w="9525" cap="flat" cmpd="sng">
                  <a:solidFill>
                    <a:schemeClr val="tx1"/>
                  </a:solidFill>
                  <a:miter lim="800000"/>
                  <a:headEnd/>
                  <a:tailEnd/>
                </a:ln>
                <a:effectLst/>
              </p:spPr>
              <p:txBody>
                <a:bodyPr anchor="ctr"/>
                <a:lstStyle/>
                <a:p>
                  <a:endParaRPr lang="zh-CN" altLang="en-US">
                    <a:solidFill>
                      <a:schemeClr val="tx1">
                        <a:lumMod val="95000"/>
                        <a:lumOff val="5000"/>
                      </a:schemeClr>
                    </a:solidFill>
                  </a:endParaRPr>
                </a:p>
              </p:txBody>
            </p:sp>
            <p:sp>
              <p:nvSpPr>
                <p:cNvPr id="35848" name="Rectangle 8"/>
                <p:cNvSpPr>
                  <a:spLocks noChangeArrowheads="1"/>
                </p:cNvSpPr>
                <p:nvPr/>
              </p:nvSpPr>
              <p:spPr bwMode="auto">
                <a:xfrm>
                  <a:off x="2339975" y="4288944"/>
                  <a:ext cx="323850" cy="323700"/>
                </a:xfrm>
                <a:prstGeom prst="rect">
                  <a:avLst/>
                </a:prstGeom>
                <a:solidFill>
                  <a:schemeClr val="tx1"/>
                </a:solidFill>
                <a:ln w="9525" cap="flat" cmpd="sng">
                  <a:solidFill>
                    <a:schemeClr val="tx1"/>
                  </a:solidFill>
                  <a:miter lim="800000"/>
                  <a:headEnd/>
                  <a:tailEnd/>
                </a:ln>
                <a:effectLst/>
              </p:spPr>
              <p:txBody>
                <a:bodyPr anchor="ctr"/>
                <a:lstStyle/>
                <a:p>
                  <a:endParaRPr lang="zh-CN" altLang="en-US">
                    <a:solidFill>
                      <a:schemeClr val="tx1">
                        <a:lumMod val="95000"/>
                        <a:lumOff val="5000"/>
                      </a:schemeClr>
                    </a:solidFill>
                  </a:endParaRPr>
                </a:p>
              </p:txBody>
            </p:sp>
          </p:grpSp>
          <p:grpSp>
            <p:nvGrpSpPr>
              <p:cNvPr id="4" name="Group 9"/>
              <p:cNvGrpSpPr>
                <a:grpSpLocks/>
              </p:cNvGrpSpPr>
              <p:nvPr/>
            </p:nvGrpSpPr>
            <p:grpSpPr bwMode="auto">
              <a:xfrm rot="5400000">
                <a:off x="3414545" y="3960017"/>
                <a:ext cx="648035" cy="647700"/>
                <a:chOff x="0" y="0"/>
                <a:chExt cx="1021" cy="1020"/>
              </a:xfrm>
              <a:solidFill>
                <a:schemeClr val="tx1"/>
              </a:solidFill>
            </p:grpSpPr>
            <p:sp>
              <p:nvSpPr>
                <p:cNvPr id="35850" name="Rectangle 10"/>
                <p:cNvSpPr>
                  <a:spLocks noChangeArrowheads="1"/>
                </p:cNvSpPr>
                <p:nvPr/>
              </p:nvSpPr>
              <p:spPr bwMode="auto">
                <a:xfrm>
                  <a:off x="1" y="1"/>
                  <a:ext cx="510" cy="510"/>
                </a:xfrm>
                <a:prstGeom prst="rect">
                  <a:avLst/>
                </a:prstGeom>
                <a:grpFill/>
                <a:ln w="9525" cap="flat" cmpd="sng">
                  <a:solidFill>
                    <a:schemeClr val="tx1"/>
                  </a:solidFill>
                  <a:miter lim="800000"/>
                  <a:headEnd/>
                  <a:tailEnd/>
                </a:ln>
                <a:effectLst/>
              </p:spPr>
              <p:txBody>
                <a:bodyPr anchor="ctr"/>
                <a:lstStyle/>
                <a:p>
                  <a:endParaRPr lang="zh-CN" altLang="en-US"/>
                </a:p>
              </p:txBody>
            </p:sp>
            <p:sp>
              <p:nvSpPr>
                <p:cNvPr id="35851" name="Rectangle 11"/>
                <p:cNvSpPr>
                  <a:spLocks noChangeArrowheads="1"/>
                </p:cNvSpPr>
                <p:nvPr/>
              </p:nvSpPr>
              <p:spPr bwMode="auto">
                <a:xfrm>
                  <a:off x="511" y="0"/>
                  <a:ext cx="510" cy="510"/>
                </a:xfrm>
                <a:prstGeom prst="rect">
                  <a:avLst/>
                </a:prstGeom>
                <a:grpFill/>
                <a:ln w="9525" cap="flat" cmpd="sng">
                  <a:solidFill>
                    <a:schemeClr val="tx1"/>
                  </a:solidFill>
                  <a:miter lim="800000"/>
                  <a:headEnd/>
                  <a:tailEnd/>
                </a:ln>
                <a:effectLst/>
              </p:spPr>
              <p:txBody>
                <a:bodyPr anchor="ctr"/>
                <a:lstStyle/>
                <a:p>
                  <a:endParaRPr lang="zh-CN" altLang="en-US"/>
                </a:p>
              </p:txBody>
            </p:sp>
            <p:sp>
              <p:nvSpPr>
                <p:cNvPr id="35852" name="Rectangle 12"/>
                <p:cNvSpPr>
                  <a:spLocks noChangeArrowheads="1"/>
                </p:cNvSpPr>
                <p:nvPr/>
              </p:nvSpPr>
              <p:spPr bwMode="auto">
                <a:xfrm>
                  <a:off x="0" y="510"/>
                  <a:ext cx="510" cy="510"/>
                </a:xfrm>
                <a:prstGeom prst="rect">
                  <a:avLst/>
                </a:prstGeom>
                <a:grpFill/>
                <a:ln w="9525" cap="flat" cmpd="sng">
                  <a:solidFill>
                    <a:schemeClr val="tx1"/>
                  </a:solidFill>
                  <a:miter lim="800000"/>
                  <a:headEnd/>
                  <a:tailEnd/>
                </a:ln>
                <a:effectLst/>
              </p:spPr>
              <p:txBody>
                <a:bodyPr anchor="ctr"/>
                <a:lstStyle/>
                <a:p>
                  <a:endParaRPr lang="zh-CN" altLang="en-US"/>
                </a:p>
              </p:txBody>
            </p:sp>
          </p:grpSp>
          <p:grpSp>
            <p:nvGrpSpPr>
              <p:cNvPr id="23" name="组合 22"/>
              <p:cNvGrpSpPr/>
              <p:nvPr/>
            </p:nvGrpSpPr>
            <p:grpSpPr>
              <a:xfrm>
                <a:off x="4606925" y="3929066"/>
                <a:ext cx="648335" cy="642941"/>
                <a:chOff x="4606925" y="3929066"/>
                <a:chExt cx="648335" cy="642941"/>
              </a:xfrm>
            </p:grpSpPr>
            <p:sp>
              <p:nvSpPr>
                <p:cNvPr id="35855" name="Rectangle 15"/>
                <p:cNvSpPr>
                  <a:spLocks noChangeArrowheads="1"/>
                </p:cNvSpPr>
                <p:nvPr/>
              </p:nvSpPr>
              <p:spPr bwMode="auto">
                <a:xfrm rot="10800000">
                  <a:off x="4606925" y="4248307"/>
                  <a:ext cx="323850" cy="323700"/>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sp>
              <p:nvSpPr>
                <p:cNvPr id="35856" name="Rectangle 16"/>
                <p:cNvSpPr>
                  <a:spLocks noChangeArrowheads="1"/>
                </p:cNvSpPr>
                <p:nvPr/>
              </p:nvSpPr>
              <p:spPr bwMode="auto">
                <a:xfrm rot="10800000">
                  <a:off x="4931410" y="3929066"/>
                  <a:ext cx="323850" cy="323700"/>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grpSp>
          <p:grpSp>
            <p:nvGrpSpPr>
              <p:cNvPr id="6" name="Group 17"/>
              <p:cNvGrpSpPr>
                <a:grpSpLocks/>
              </p:cNvGrpSpPr>
              <p:nvPr/>
            </p:nvGrpSpPr>
            <p:grpSpPr bwMode="auto">
              <a:xfrm rot="16200000">
                <a:off x="5718325" y="3929551"/>
                <a:ext cx="648035" cy="647700"/>
                <a:chOff x="0" y="0"/>
                <a:chExt cx="1021" cy="1020"/>
              </a:xfrm>
              <a:solidFill>
                <a:schemeClr val="tx1"/>
              </a:solidFill>
            </p:grpSpPr>
            <p:sp>
              <p:nvSpPr>
                <p:cNvPr id="35858" name="Rectangle 18"/>
                <p:cNvSpPr>
                  <a:spLocks noChangeArrowheads="1"/>
                </p:cNvSpPr>
                <p:nvPr/>
              </p:nvSpPr>
              <p:spPr bwMode="auto">
                <a:xfrm>
                  <a:off x="1" y="1"/>
                  <a:ext cx="510" cy="510"/>
                </a:xfrm>
                <a:prstGeom prst="rect">
                  <a:avLst/>
                </a:prstGeom>
                <a:grpFill/>
                <a:ln w="9525" cap="flat" cmpd="sng">
                  <a:solidFill>
                    <a:schemeClr val="tx1"/>
                  </a:solidFill>
                  <a:miter lim="800000"/>
                  <a:headEnd/>
                  <a:tailEnd/>
                </a:ln>
                <a:effectLst/>
              </p:spPr>
              <p:txBody>
                <a:bodyPr anchor="ctr"/>
                <a:lstStyle/>
                <a:p>
                  <a:endParaRPr lang="zh-CN" altLang="en-US"/>
                </a:p>
              </p:txBody>
            </p:sp>
            <p:sp>
              <p:nvSpPr>
                <p:cNvPr id="35859" name="Rectangle 19"/>
                <p:cNvSpPr>
                  <a:spLocks noChangeArrowheads="1"/>
                </p:cNvSpPr>
                <p:nvPr/>
              </p:nvSpPr>
              <p:spPr bwMode="auto">
                <a:xfrm>
                  <a:off x="511" y="0"/>
                  <a:ext cx="510" cy="510"/>
                </a:xfrm>
                <a:prstGeom prst="rect">
                  <a:avLst/>
                </a:prstGeom>
                <a:grpFill/>
                <a:ln w="9525" cap="flat" cmpd="sng">
                  <a:solidFill>
                    <a:schemeClr val="tx1"/>
                  </a:solidFill>
                  <a:miter lim="800000"/>
                  <a:headEnd/>
                  <a:tailEnd/>
                </a:ln>
                <a:effectLst/>
              </p:spPr>
              <p:txBody>
                <a:bodyPr anchor="ctr"/>
                <a:lstStyle/>
                <a:p>
                  <a:endParaRPr lang="zh-CN" altLang="en-US"/>
                </a:p>
              </p:txBody>
            </p:sp>
            <p:sp>
              <p:nvSpPr>
                <p:cNvPr id="35860" name="Rectangle 20"/>
                <p:cNvSpPr>
                  <a:spLocks noChangeArrowheads="1"/>
                </p:cNvSpPr>
                <p:nvPr/>
              </p:nvSpPr>
              <p:spPr bwMode="auto">
                <a:xfrm>
                  <a:off x="0" y="510"/>
                  <a:ext cx="510" cy="510"/>
                </a:xfrm>
                <a:prstGeom prst="rect">
                  <a:avLst/>
                </a:prstGeom>
                <a:grpFill/>
                <a:ln w="9525" cap="flat" cmpd="sng">
                  <a:solidFill>
                    <a:schemeClr val="tx1"/>
                  </a:solidFill>
                  <a:miter lim="800000"/>
                  <a:headEnd/>
                  <a:tailEnd/>
                </a:ln>
                <a:effectLst/>
              </p:spPr>
              <p:txBody>
                <a:bodyPr anchor="ctr"/>
                <a:lstStyle/>
                <a:p>
                  <a:endParaRPr lang="zh-CN" altLang="en-US"/>
                </a:p>
              </p:txBody>
            </p:sp>
          </p:grpSp>
        </p:grpSp>
      </p:grpSp>
      <p:sp>
        <p:nvSpPr>
          <p:cNvPr id="26" name="灯片编号占位符 25"/>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
        <p:nvSpPr>
          <p:cNvPr id="27" name="页脚占位符 2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4 </a:t>
            </a:r>
            <a:r>
              <a:rPr lang="zh-CN" altLang="en-US" sz="3200" b="1" dirty="0" smtClean="0"/>
              <a:t>：</a:t>
            </a:r>
            <a:r>
              <a:rPr lang="en-US" altLang="zh-CN" sz="3200" b="1" dirty="0" smtClean="0"/>
              <a:t>CF549F </a:t>
            </a:r>
            <a:r>
              <a:rPr lang="en-US" altLang="zh-CN" sz="3200" b="1" dirty="0" err="1" smtClean="0">
                <a:sym typeface="+mn-ea"/>
              </a:rPr>
              <a:t>Yura</a:t>
            </a:r>
            <a:r>
              <a:rPr lang="en-US" altLang="zh-CN" sz="3200" b="1" dirty="0" smtClean="0">
                <a:sym typeface="+mn-ea"/>
              </a:rPr>
              <a:t> and Developers</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fontScale="92500" lnSpcReduction="10000"/>
          </a:bodyPr>
          <a:lstStyle/>
          <a:p>
            <a:pPr>
              <a:buClr>
                <a:srgbClr val="000000"/>
              </a:buClr>
            </a:pPr>
            <a:r>
              <a:rPr lang="zh-CN" altLang="en-US" sz="2000" dirty="0" smtClean="0"/>
              <a:t>举例：</a:t>
            </a:r>
            <a:r>
              <a:rPr lang="en-US" altLang="zh-CN" sz="2000" dirty="0" smtClean="0"/>
              <a:t>N=4,</a:t>
            </a:r>
            <a:r>
              <a:rPr lang="zh-CN" altLang="en-US" sz="2000" dirty="0" smtClean="0"/>
              <a:t>序列为</a:t>
            </a:r>
            <a:r>
              <a:rPr lang="en-US" altLang="zh-CN" sz="2000" dirty="0" smtClean="0"/>
              <a:t>{4,3,2,5},K=3</a:t>
            </a:r>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r>
              <a:rPr lang="zh-CN" altLang="en-US" sz="2000" dirty="0" smtClean="0"/>
              <a:t>枚举</a:t>
            </a:r>
            <a:r>
              <a:rPr lang="en-US" altLang="zh-CN" sz="2000" dirty="0" smtClean="0"/>
              <a:t>a[1],</a:t>
            </a:r>
            <a:r>
              <a:rPr lang="zh-CN" altLang="en-US" sz="2000" dirty="0" smtClean="0"/>
              <a:t>以</a:t>
            </a:r>
            <a:r>
              <a:rPr lang="en-US" altLang="zh-CN" sz="2000" dirty="0" smtClean="0"/>
              <a:t>a[1]</a:t>
            </a:r>
            <a:r>
              <a:rPr lang="zh-CN" altLang="en-US" sz="2000" dirty="0" smtClean="0"/>
              <a:t>为最大值的区间为</a:t>
            </a:r>
            <a:r>
              <a:rPr lang="en-US" altLang="zh-CN" sz="2000" dirty="0" smtClean="0"/>
              <a:t>[1,3],</a:t>
            </a:r>
            <a:r>
              <a:rPr lang="zh-CN" altLang="en-US" sz="2000" dirty="0" smtClean="0"/>
              <a:t>左部分小</a:t>
            </a:r>
            <a:r>
              <a:rPr lang="en-US" altLang="zh-CN" sz="2000" dirty="0" smtClean="0"/>
              <a:t>,</a:t>
            </a:r>
            <a:r>
              <a:rPr lang="zh-CN" altLang="en-US" sz="2000" dirty="0" smtClean="0"/>
              <a:t>枚举左边界</a:t>
            </a:r>
            <a:r>
              <a:rPr lang="en-US" altLang="zh-CN" sz="2000" dirty="0" smtClean="0"/>
              <a:t>L=1,</a:t>
            </a:r>
            <a:r>
              <a:rPr lang="zh-CN" altLang="en-US" sz="2000" dirty="0" smtClean="0"/>
              <a:t>右边界的区间是</a:t>
            </a:r>
            <a:r>
              <a:rPr lang="en-US" altLang="zh-CN" sz="2000" dirty="0" smtClean="0"/>
              <a:t>[2,3],</a:t>
            </a:r>
            <a:r>
              <a:rPr lang="zh-CN" altLang="en-US" sz="2000" dirty="0" smtClean="0"/>
              <a:t>增加一个询问</a:t>
            </a:r>
            <a:r>
              <a:rPr lang="en-US" altLang="zh-CN" sz="2000" dirty="0" smtClean="0"/>
              <a:t>(2,3,1),</a:t>
            </a:r>
            <a:r>
              <a:rPr lang="zh-CN" altLang="en-US" sz="2000" dirty="0" smtClean="0"/>
              <a:t>向结点</a:t>
            </a:r>
            <a:r>
              <a:rPr lang="en-US" altLang="zh-CN" sz="2000" dirty="0" smtClean="0"/>
              <a:t>1</a:t>
            </a:r>
            <a:r>
              <a:rPr lang="zh-CN" altLang="en-US" sz="2000" dirty="0" smtClean="0"/>
              <a:t>插入记录</a:t>
            </a:r>
            <a:r>
              <a:rPr lang="en-US" altLang="zh-CN" sz="2000" dirty="0" smtClean="0"/>
              <a:t>(1,-1),</a:t>
            </a:r>
            <a:r>
              <a:rPr lang="zh-CN" altLang="en-US" sz="2000" dirty="0" smtClean="0"/>
              <a:t>向结点</a:t>
            </a:r>
            <a:r>
              <a:rPr lang="en-US" altLang="zh-CN" sz="2000" dirty="0" smtClean="0"/>
              <a:t>3</a:t>
            </a:r>
            <a:r>
              <a:rPr lang="zh-CN" altLang="en-US" sz="2000" dirty="0" smtClean="0"/>
              <a:t>插入记录</a:t>
            </a:r>
            <a:r>
              <a:rPr lang="en-US" altLang="zh-CN" sz="2000" dirty="0" smtClean="0"/>
              <a:t>(1,1)</a:t>
            </a:r>
          </a:p>
          <a:p>
            <a:pPr>
              <a:buClr>
                <a:srgbClr val="000000"/>
              </a:buClr>
            </a:pPr>
            <a:r>
              <a:rPr lang="zh-CN" altLang="en-US" sz="2100" dirty="0" smtClean="0"/>
              <a:t>枚举</a:t>
            </a:r>
            <a:r>
              <a:rPr lang="en-US" altLang="zh-CN" sz="2100" dirty="0" smtClean="0"/>
              <a:t>a[2],</a:t>
            </a:r>
            <a:r>
              <a:rPr lang="zh-CN" altLang="en-US" sz="2100" dirty="0" smtClean="0"/>
              <a:t>以</a:t>
            </a:r>
            <a:r>
              <a:rPr lang="en-US" altLang="zh-CN" sz="2100" dirty="0" smtClean="0"/>
              <a:t>a[2]</a:t>
            </a:r>
            <a:r>
              <a:rPr lang="zh-CN" altLang="en-US" sz="2100" dirty="0" smtClean="0"/>
              <a:t>为最大值的区间为</a:t>
            </a:r>
            <a:r>
              <a:rPr lang="en-US" altLang="zh-CN" sz="2100" dirty="0" smtClean="0"/>
              <a:t>[2,3],</a:t>
            </a:r>
            <a:r>
              <a:rPr lang="zh-CN" altLang="en-US" sz="2100" dirty="0" smtClean="0"/>
              <a:t>左部分小</a:t>
            </a:r>
            <a:r>
              <a:rPr lang="en-US" altLang="zh-CN" sz="2100" dirty="0" smtClean="0"/>
              <a:t>,</a:t>
            </a:r>
            <a:r>
              <a:rPr lang="zh-CN" altLang="en-US" sz="2100" dirty="0" smtClean="0"/>
              <a:t>枚举左边界</a:t>
            </a:r>
            <a:r>
              <a:rPr lang="en-US" altLang="zh-CN" sz="2100" dirty="0" smtClean="0"/>
              <a:t>L=2,</a:t>
            </a:r>
            <a:r>
              <a:rPr lang="zh-CN" altLang="en-US" sz="2100" dirty="0" smtClean="0"/>
              <a:t>右边界的区间只能取</a:t>
            </a:r>
            <a:r>
              <a:rPr lang="en-US" altLang="zh-CN" sz="2100" dirty="0" smtClean="0"/>
              <a:t>[3,3],</a:t>
            </a:r>
            <a:r>
              <a:rPr lang="zh-CN" altLang="en-US" sz="2100" dirty="0" smtClean="0"/>
              <a:t>增加一个询问</a:t>
            </a:r>
            <a:r>
              <a:rPr lang="en-US" altLang="zh-CN" sz="2100" dirty="0" smtClean="0"/>
              <a:t>(3,3,1),</a:t>
            </a:r>
            <a:r>
              <a:rPr lang="zh-CN" altLang="en-US" sz="2100" dirty="0" smtClean="0"/>
              <a:t>向结点</a:t>
            </a:r>
            <a:r>
              <a:rPr lang="en-US" altLang="zh-CN" sz="2100" dirty="0" smtClean="0"/>
              <a:t>2</a:t>
            </a:r>
            <a:r>
              <a:rPr lang="zh-CN" altLang="en-US" sz="2100" dirty="0" smtClean="0"/>
              <a:t>插入记录</a:t>
            </a:r>
            <a:r>
              <a:rPr lang="en-US" altLang="zh-CN" sz="2100" dirty="0" smtClean="0"/>
              <a:t>(1,-1),</a:t>
            </a:r>
            <a:r>
              <a:rPr lang="zh-CN" altLang="en-US" sz="2100" dirty="0" smtClean="0"/>
              <a:t>向结点</a:t>
            </a:r>
            <a:r>
              <a:rPr lang="en-US" altLang="zh-CN" sz="2100" dirty="0" smtClean="0"/>
              <a:t>3</a:t>
            </a:r>
            <a:r>
              <a:rPr lang="zh-CN" altLang="en-US" sz="2100" dirty="0" smtClean="0"/>
              <a:t>插入记录</a:t>
            </a:r>
            <a:r>
              <a:rPr lang="en-US" altLang="zh-CN" sz="2100" dirty="0" smtClean="0"/>
              <a:t>(1,1)</a:t>
            </a:r>
          </a:p>
          <a:p>
            <a:pPr>
              <a:buClr>
                <a:srgbClr val="000000"/>
              </a:buClr>
            </a:pPr>
            <a:r>
              <a:rPr lang="zh-CN" altLang="en-US" sz="2100" dirty="0" smtClean="0"/>
              <a:t>枚举</a:t>
            </a:r>
            <a:r>
              <a:rPr lang="en-US" altLang="zh-CN" sz="2100" dirty="0" smtClean="0"/>
              <a:t>a[3],</a:t>
            </a:r>
            <a:r>
              <a:rPr lang="zh-CN" altLang="en-US" sz="2100" dirty="0" smtClean="0"/>
              <a:t>以</a:t>
            </a:r>
            <a:r>
              <a:rPr lang="en-US" altLang="zh-CN" sz="2100" dirty="0" smtClean="0"/>
              <a:t>a[3]</a:t>
            </a:r>
            <a:r>
              <a:rPr lang="zh-CN" altLang="en-US" sz="2100" dirty="0" smtClean="0"/>
              <a:t>为最大值的区间为</a:t>
            </a:r>
            <a:r>
              <a:rPr lang="en-US" altLang="zh-CN" sz="2100" dirty="0" smtClean="0"/>
              <a:t>[3,3],</a:t>
            </a:r>
            <a:r>
              <a:rPr lang="zh-CN" altLang="en-US" sz="2100" dirty="0" smtClean="0"/>
              <a:t>不需要考虑</a:t>
            </a:r>
            <a:endParaRPr lang="en-US" altLang="zh-CN" sz="2100" dirty="0" smtClean="0"/>
          </a:p>
          <a:p>
            <a:pPr>
              <a:buClr>
                <a:srgbClr val="000000"/>
              </a:buClr>
            </a:pPr>
            <a:r>
              <a:rPr lang="zh-CN" altLang="en-US" sz="2100" dirty="0" smtClean="0"/>
              <a:t>枚举</a:t>
            </a:r>
            <a:r>
              <a:rPr lang="en-US" altLang="zh-CN" sz="2100" dirty="0" smtClean="0"/>
              <a:t>a[4],</a:t>
            </a:r>
            <a:r>
              <a:rPr lang="zh-CN" altLang="en-US" sz="2100" dirty="0" smtClean="0"/>
              <a:t>以</a:t>
            </a:r>
            <a:r>
              <a:rPr lang="en-US" altLang="zh-CN" sz="2100" dirty="0" smtClean="0"/>
              <a:t>a[4]</a:t>
            </a:r>
            <a:r>
              <a:rPr lang="zh-CN" altLang="en-US" sz="2100" dirty="0" smtClean="0"/>
              <a:t>为最大值的区间为</a:t>
            </a:r>
            <a:r>
              <a:rPr lang="en-US" altLang="zh-CN" sz="2100" dirty="0" smtClean="0"/>
              <a:t>[1,4],</a:t>
            </a:r>
            <a:r>
              <a:rPr lang="zh-CN" altLang="en-US" sz="2100" dirty="0" smtClean="0"/>
              <a:t>右部分小，枚举右边界</a:t>
            </a:r>
            <a:r>
              <a:rPr lang="en-US" altLang="zh-CN" sz="2100" dirty="0" smtClean="0"/>
              <a:t>R=4,</a:t>
            </a:r>
            <a:r>
              <a:rPr lang="zh-CN" altLang="en-US" sz="2100" dirty="0" smtClean="0"/>
              <a:t>左边界区间为</a:t>
            </a:r>
            <a:r>
              <a:rPr lang="en-US" altLang="zh-CN" sz="2100" dirty="0" smtClean="0"/>
              <a:t>[1,3],</a:t>
            </a:r>
            <a:r>
              <a:rPr lang="zh-CN" altLang="en-US" sz="2100" dirty="0" smtClean="0"/>
              <a:t>增加询问</a:t>
            </a:r>
            <a:r>
              <a:rPr lang="en-US" altLang="zh-CN" sz="2100" dirty="0" smtClean="0"/>
              <a:t>(0,2,0)</a:t>
            </a:r>
            <a:r>
              <a:rPr lang="zh-CN" altLang="en-US" sz="2100" dirty="0" smtClean="0"/>
              <a:t>，向结点</a:t>
            </a:r>
            <a:r>
              <a:rPr lang="en-US" altLang="zh-CN" sz="2100" dirty="0" smtClean="0"/>
              <a:t>-1</a:t>
            </a:r>
            <a:r>
              <a:rPr lang="zh-CN" altLang="en-US" sz="2100" dirty="0" smtClean="0"/>
              <a:t>插入记录</a:t>
            </a:r>
            <a:r>
              <a:rPr lang="en-US" altLang="zh-CN" sz="2100" dirty="0" smtClean="0"/>
              <a:t>(0,-1),</a:t>
            </a:r>
            <a:r>
              <a:rPr lang="zh-CN" altLang="en-US" sz="2100" dirty="0" smtClean="0"/>
              <a:t>向结点</a:t>
            </a:r>
            <a:r>
              <a:rPr lang="en-US" altLang="zh-CN" sz="2100" dirty="0" smtClean="0"/>
              <a:t>2</a:t>
            </a:r>
            <a:r>
              <a:rPr lang="zh-CN" altLang="en-US" sz="2100" dirty="0" smtClean="0"/>
              <a:t>插入记录</a:t>
            </a:r>
            <a:r>
              <a:rPr lang="en-US" altLang="zh-CN" sz="2100" dirty="0" smtClean="0"/>
              <a:t>(0,1)</a:t>
            </a:r>
            <a:r>
              <a:rPr lang="zh-CN" altLang="en-US" sz="2400" dirty="0" smtClean="0"/>
              <a:t/>
            </a:r>
            <a:br>
              <a:rPr lang="zh-CN" altLang="en-US" sz="2400" dirty="0" smtClean="0"/>
            </a:br>
            <a:endParaRPr lang="en-US" altLang="zh-CN" sz="2400" dirty="0" smtClean="0"/>
          </a:p>
        </p:txBody>
      </p:sp>
      <p:graphicFrame>
        <p:nvGraphicFramePr>
          <p:cNvPr id="4" name="表格 3"/>
          <p:cNvGraphicFramePr>
            <a:graphicFrameLocks noGrp="1"/>
          </p:cNvGraphicFramePr>
          <p:nvPr/>
        </p:nvGraphicFramePr>
        <p:xfrm>
          <a:off x="373006" y="1420785"/>
          <a:ext cx="4819716" cy="2194560"/>
        </p:xfrm>
        <a:graphic>
          <a:graphicData uri="http://schemas.openxmlformats.org/drawingml/2006/table">
            <a:tbl>
              <a:tblPr firstRow="1" bandRow="1">
                <a:tableStyleId>{5C22544A-7EE6-4342-B048-85BDC9FD1C3A}</a:tableStyleId>
              </a:tblPr>
              <a:tblGrid>
                <a:gridCol w="797507"/>
                <a:gridCol w="579554"/>
                <a:gridCol w="688531"/>
                <a:gridCol w="688531"/>
                <a:gridCol w="688531"/>
                <a:gridCol w="688531"/>
                <a:gridCol w="688531"/>
              </a:tblGrid>
              <a:tr h="310361">
                <a:tc>
                  <a:txBody>
                    <a:bodyPr/>
                    <a:lstStyle/>
                    <a:p>
                      <a:pPr algn="ctr"/>
                      <a:r>
                        <a:rPr lang="en-US" altLang="zh-CN" b="0" dirty="0" err="1" smtClean="0"/>
                        <a:t>i</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2</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4</a:t>
                      </a:r>
                      <a:endParaRPr lang="zh-CN" altLang="en-US" b="0" dirty="0"/>
                    </a:p>
                  </a:txBody>
                  <a:tcPr/>
                </a:tc>
              </a:tr>
              <a:tr h="310361">
                <a:tc>
                  <a:txBody>
                    <a:bodyPr/>
                    <a:lstStyle/>
                    <a:p>
                      <a:pPr algn="ctr"/>
                      <a:r>
                        <a:rPr lang="en-US" altLang="zh-CN" b="0" dirty="0" smtClean="0"/>
                        <a:t>A[</a:t>
                      </a:r>
                      <a:r>
                        <a:rPr lang="en-US" altLang="zh-CN" b="0" dirty="0" err="1" smtClean="0"/>
                        <a:t>i</a:t>
                      </a:r>
                      <a:r>
                        <a:rPr lang="en-US" altLang="zh-CN" b="0" dirty="0" smtClean="0"/>
                        <a:t>]</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4</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2</a:t>
                      </a:r>
                      <a:endParaRPr lang="zh-CN" altLang="en-US" b="0" dirty="0"/>
                    </a:p>
                  </a:txBody>
                  <a:tcPr/>
                </a:tc>
                <a:tc>
                  <a:txBody>
                    <a:bodyPr/>
                    <a:lstStyle/>
                    <a:p>
                      <a:pPr algn="ctr"/>
                      <a:r>
                        <a:rPr lang="en-US" altLang="zh-CN" b="0" dirty="0" smtClean="0"/>
                        <a:t>5</a:t>
                      </a:r>
                      <a:endParaRPr lang="zh-CN" altLang="en-US" b="0" dirty="0"/>
                    </a:p>
                  </a:txBody>
                  <a:tcPr/>
                </a:tc>
              </a:tr>
              <a:tr h="310361">
                <a:tc>
                  <a:txBody>
                    <a:bodyPr/>
                    <a:lstStyle/>
                    <a:p>
                      <a:pPr algn="ctr"/>
                      <a:r>
                        <a:rPr lang="en-US" altLang="zh-CN" b="0" dirty="0" smtClean="0"/>
                        <a:t>L[</a:t>
                      </a:r>
                      <a:r>
                        <a:rPr lang="en-US" altLang="zh-CN" b="0" dirty="0" err="1" smtClean="0"/>
                        <a:t>i</a:t>
                      </a:r>
                      <a:r>
                        <a:rPr lang="en-US" altLang="zh-CN" b="0" dirty="0" smtClean="0"/>
                        <a:t>]</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2</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1</a:t>
                      </a:r>
                      <a:endParaRPr lang="zh-CN" altLang="en-US" b="0" dirty="0"/>
                    </a:p>
                  </a:txBody>
                  <a:tcPr/>
                </a:tc>
              </a:tr>
              <a:tr h="310361">
                <a:tc>
                  <a:txBody>
                    <a:bodyPr/>
                    <a:lstStyle/>
                    <a:p>
                      <a:pPr algn="ctr"/>
                      <a:r>
                        <a:rPr lang="en-US" altLang="zh-CN" b="0" dirty="0" smtClean="0"/>
                        <a:t>R[</a:t>
                      </a:r>
                      <a:r>
                        <a:rPr lang="en-US" altLang="zh-CN" b="0" dirty="0" err="1" smtClean="0"/>
                        <a:t>i</a:t>
                      </a:r>
                      <a:r>
                        <a:rPr lang="en-US" altLang="zh-CN" b="0" dirty="0" smtClean="0"/>
                        <a:t>]</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4</a:t>
                      </a:r>
                      <a:endParaRPr lang="zh-CN" altLang="en-US" b="0" dirty="0"/>
                    </a:p>
                  </a:txBody>
                  <a:tcPr/>
                </a:tc>
              </a:tr>
              <a:tr h="310361">
                <a:tc>
                  <a:txBody>
                    <a:bodyPr/>
                    <a:lstStyle/>
                    <a:p>
                      <a:pPr algn="ctr"/>
                      <a:r>
                        <a:rPr lang="en-US" altLang="zh-CN" b="0" dirty="0" smtClean="0"/>
                        <a:t>A[</a:t>
                      </a:r>
                      <a:r>
                        <a:rPr lang="en-US" altLang="zh-CN" b="0" dirty="0" err="1" smtClean="0"/>
                        <a:t>i</a:t>
                      </a:r>
                      <a:r>
                        <a:rPr lang="en-US" altLang="zh-CN" b="0" dirty="0" smtClean="0"/>
                        <a:t>]%K</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2</a:t>
                      </a:r>
                      <a:endParaRPr lang="zh-CN" altLang="en-US" b="0" dirty="0"/>
                    </a:p>
                  </a:txBody>
                  <a:tcPr/>
                </a:tc>
                <a:tc>
                  <a:txBody>
                    <a:bodyPr/>
                    <a:lstStyle/>
                    <a:p>
                      <a:pPr algn="ctr"/>
                      <a:r>
                        <a:rPr lang="en-US" altLang="zh-CN" b="0" dirty="0" smtClean="0"/>
                        <a:t>2</a:t>
                      </a:r>
                      <a:endParaRPr lang="zh-CN" altLang="en-US" b="0" dirty="0"/>
                    </a:p>
                  </a:txBody>
                  <a:tcPr/>
                </a:tc>
              </a:tr>
              <a:tr h="3103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t>S[</a:t>
                      </a:r>
                      <a:r>
                        <a:rPr lang="en-US" altLang="zh-CN" b="0" dirty="0" err="1" smtClean="0"/>
                        <a:t>i</a:t>
                      </a:r>
                      <a:r>
                        <a:rPr lang="en-US" altLang="zh-CN" b="0" dirty="0" smtClean="0"/>
                        <a:t>]%K</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2</a:t>
                      </a:r>
                      <a:endParaRPr lang="zh-CN" altLang="en-US" b="0" dirty="0"/>
                    </a:p>
                  </a:txBody>
                  <a:tcPr/>
                </a:tc>
              </a:tr>
            </a:tbl>
          </a:graphicData>
        </a:graphic>
      </p:graphicFrame>
      <p:graphicFrame>
        <p:nvGraphicFramePr>
          <p:cNvPr id="5" name="表格 4"/>
          <p:cNvGraphicFramePr>
            <a:graphicFrameLocks noGrp="1"/>
          </p:cNvGraphicFramePr>
          <p:nvPr/>
        </p:nvGraphicFramePr>
        <p:xfrm>
          <a:off x="5703903" y="1417005"/>
          <a:ext cx="565116" cy="2194560"/>
        </p:xfrm>
        <a:graphic>
          <a:graphicData uri="http://schemas.openxmlformats.org/drawingml/2006/table">
            <a:tbl>
              <a:tblPr firstRow="1" bandRow="1">
                <a:tableStyleId>{5C22544A-7EE6-4342-B048-85BDC9FD1C3A}</a:tableStyleId>
              </a:tblPr>
              <a:tblGrid>
                <a:gridCol w="565116"/>
              </a:tblGrid>
              <a:tr h="346874">
                <a:tc>
                  <a:txBody>
                    <a:bodyPr/>
                    <a:lstStyle/>
                    <a:p>
                      <a:pPr algn="ctr"/>
                      <a:r>
                        <a:rPr lang="en-US" altLang="zh-CN" dirty="0" smtClean="0"/>
                        <a:t>-1</a:t>
                      </a:r>
                      <a:endParaRPr lang="zh-CN" altLang="en-US" dirty="0"/>
                    </a:p>
                  </a:txBody>
                  <a:tcPr/>
                </a:tc>
              </a:tr>
              <a:tr h="346874">
                <a:tc>
                  <a:txBody>
                    <a:bodyPr/>
                    <a:lstStyle/>
                    <a:p>
                      <a:pPr algn="ctr"/>
                      <a:r>
                        <a:rPr lang="en-US" altLang="zh-CN" dirty="0" smtClean="0"/>
                        <a:t>0</a:t>
                      </a:r>
                      <a:endParaRPr lang="zh-CN" altLang="en-US" dirty="0"/>
                    </a:p>
                  </a:txBody>
                  <a:tcPr/>
                </a:tc>
              </a:tr>
              <a:tr h="346874">
                <a:tc>
                  <a:txBody>
                    <a:bodyPr/>
                    <a:lstStyle/>
                    <a:p>
                      <a:pPr algn="ctr"/>
                      <a:r>
                        <a:rPr lang="en-US" altLang="zh-CN" dirty="0" smtClean="0"/>
                        <a:t>1</a:t>
                      </a:r>
                      <a:endParaRPr lang="zh-CN" altLang="en-US" dirty="0"/>
                    </a:p>
                  </a:txBody>
                  <a:tcPr/>
                </a:tc>
              </a:tr>
              <a:tr h="346874">
                <a:tc>
                  <a:txBody>
                    <a:bodyPr/>
                    <a:lstStyle/>
                    <a:p>
                      <a:pPr algn="ctr"/>
                      <a:r>
                        <a:rPr lang="en-US" altLang="zh-CN" dirty="0" smtClean="0"/>
                        <a:t>2</a:t>
                      </a:r>
                      <a:endParaRPr lang="zh-CN" altLang="en-US" dirty="0"/>
                    </a:p>
                  </a:txBody>
                  <a:tcPr/>
                </a:tc>
              </a:tr>
              <a:tr h="346874">
                <a:tc>
                  <a:txBody>
                    <a:bodyPr/>
                    <a:lstStyle/>
                    <a:p>
                      <a:pPr algn="ctr"/>
                      <a:r>
                        <a:rPr lang="en-US" altLang="zh-CN" dirty="0" smtClean="0"/>
                        <a:t>3</a:t>
                      </a:r>
                      <a:endParaRPr lang="zh-CN" altLang="en-US" dirty="0"/>
                    </a:p>
                  </a:txBody>
                  <a:tcPr/>
                </a:tc>
              </a:tr>
              <a:tr h="346874">
                <a:tc>
                  <a:txBody>
                    <a:bodyPr/>
                    <a:lstStyle/>
                    <a:p>
                      <a:pPr algn="ctr"/>
                      <a:r>
                        <a:rPr lang="en-US" altLang="zh-CN" dirty="0" smtClean="0"/>
                        <a:t>4</a:t>
                      </a:r>
                      <a:endParaRPr lang="zh-CN" altLang="en-US" dirty="0"/>
                    </a:p>
                  </a:txBody>
                  <a:tcPr/>
                </a:tc>
              </a:tr>
            </a:tbl>
          </a:graphicData>
        </a:graphic>
      </p:graphicFrame>
      <p:grpSp>
        <p:nvGrpSpPr>
          <p:cNvPr id="9" name="组合 8"/>
          <p:cNvGrpSpPr/>
          <p:nvPr/>
        </p:nvGrpSpPr>
        <p:grpSpPr>
          <a:xfrm>
            <a:off x="6178572" y="2187558"/>
            <a:ext cx="1022364" cy="292104"/>
            <a:chOff x="6543702" y="2041506"/>
            <a:chExt cx="1022364" cy="292104"/>
          </a:xfrm>
        </p:grpSpPr>
        <p:cxnSp>
          <p:nvCxnSpPr>
            <p:cNvPr id="7" name="直接箭头连接符 6"/>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(1,-1)</a:t>
              </a:r>
              <a:endParaRPr lang="zh-CN" altLang="en-US" dirty="0">
                <a:solidFill>
                  <a:srgbClr val="FF0000"/>
                </a:solidFill>
              </a:endParaRPr>
            </a:p>
          </p:txBody>
        </p:sp>
      </p:grpSp>
      <p:grpSp>
        <p:nvGrpSpPr>
          <p:cNvPr id="19" name="组合 18"/>
          <p:cNvGrpSpPr/>
          <p:nvPr/>
        </p:nvGrpSpPr>
        <p:grpSpPr>
          <a:xfrm>
            <a:off x="6178572" y="2917818"/>
            <a:ext cx="1022364" cy="292104"/>
            <a:chOff x="6543702" y="2041506"/>
            <a:chExt cx="1022364" cy="292104"/>
          </a:xfrm>
        </p:grpSpPr>
        <p:cxnSp>
          <p:nvCxnSpPr>
            <p:cNvPr id="20" name="直接箭头连接符 19"/>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(1,1)</a:t>
              </a:r>
              <a:endParaRPr lang="zh-CN" altLang="en-US" dirty="0">
                <a:solidFill>
                  <a:srgbClr val="FF0000"/>
                </a:solidFill>
              </a:endParaRPr>
            </a:p>
          </p:txBody>
        </p:sp>
      </p:grpSp>
      <p:grpSp>
        <p:nvGrpSpPr>
          <p:cNvPr id="22" name="组合 21"/>
          <p:cNvGrpSpPr/>
          <p:nvPr/>
        </p:nvGrpSpPr>
        <p:grpSpPr>
          <a:xfrm>
            <a:off x="7200936" y="2917818"/>
            <a:ext cx="1022364" cy="292104"/>
            <a:chOff x="6543702" y="2041506"/>
            <a:chExt cx="1022364" cy="292104"/>
          </a:xfrm>
        </p:grpSpPr>
        <p:cxnSp>
          <p:nvCxnSpPr>
            <p:cNvPr id="23" name="直接箭头连接符 22"/>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(1,1)</a:t>
              </a:r>
              <a:endParaRPr lang="zh-CN" altLang="en-US" dirty="0">
                <a:solidFill>
                  <a:srgbClr val="FF0000"/>
                </a:solidFill>
              </a:endParaRPr>
            </a:p>
          </p:txBody>
        </p:sp>
      </p:grpSp>
      <p:grpSp>
        <p:nvGrpSpPr>
          <p:cNvPr id="25" name="组合 24"/>
          <p:cNvGrpSpPr/>
          <p:nvPr/>
        </p:nvGrpSpPr>
        <p:grpSpPr>
          <a:xfrm>
            <a:off x="6178572" y="2552688"/>
            <a:ext cx="1022364" cy="292104"/>
            <a:chOff x="6543702" y="2041506"/>
            <a:chExt cx="1022364" cy="292104"/>
          </a:xfrm>
        </p:grpSpPr>
        <p:cxnSp>
          <p:nvCxnSpPr>
            <p:cNvPr id="26" name="直接箭头连接符 25"/>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(1,-1)</a:t>
              </a:r>
              <a:endParaRPr lang="zh-CN" altLang="en-US" dirty="0">
                <a:solidFill>
                  <a:srgbClr val="FF0000"/>
                </a:solidFill>
              </a:endParaRPr>
            </a:p>
          </p:txBody>
        </p:sp>
      </p:grpSp>
      <p:grpSp>
        <p:nvGrpSpPr>
          <p:cNvPr id="28" name="组合 27"/>
          <p:cNvGrpSpPr/>
          <p:nvPr/>
        </p:nvGrpSpPr>
        <p:grpSpPr>
          <a:xfrm>
            <a:off x="6178572" y="1457298"/>
            <a:ext cx="1022364" cy="292104"/>
            <a:chOff x="6543702" y="2041506"/>
            <a:chExt cx="1022364" cy="292104"/>
          </a:xfrm>
        </p:grpSpPr>
        <p:cxnSp>
          <p:nvCxnSpPr>
            <p:cNvPr id="29" name="直接箭头连接符 28"/>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(0,-1)</a:t>
              </a:r>
              <a:endParaRPr lang="zh-CN" altLang="en-US" dirty="0">
                <a:solidFill>
                  <a:srgbClr val="FF0000"/>
                </a:solidFill>
              </a:endParaRPr>
            </a:p>
          </p:txBody>
        </p:sp>
      </p:grpSp>
      <p:grpSp>
        <p:nvGrpSpPr>
          <p:cNvPr id="31" name="组合 30"/>
          <p:cNvGrpSpPr/>
          <p:nvPr/>
        </p:nvGrpSpPr>
        <p:grpSpPr>
          <a:xfrm>
            <a:off x="7200936" y="2552688"/>
            <a:ext cx="1022364" cy="292104"/>
            <a:chOff x="6543702" y="2041506"/>
            <a:chExt cx="1022364" cy="292104"/>
          </a:xfrm>
        </p:grpSpPr>
        <p:cxnSp>
          <p:nvCxnSpPr>
            <p:cNvPr id="32" name="直接箭头连接符 31"/>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(0,1)</a:t>
              </a:r>
              <a:endParaRPr lang="zh-CN" altLang="en-US" dirty="0">
                <a:solidFill>
                  <a:srgbClr val="FF0000"/>
                </a:solidFill>
              </a:endParaRPr>
            </a:p>
          </p:txBody>
        </p:sp>
      </p:grpSp>
      <p:sp>
        <p:nvSpPr>
          <p:cNvPr id="36" name="灯片编号占位符 35"/>
          <p:cNvSpPr>
            <a:spLocks noGrp="1"/>
          </p:cNvSpPr>
          <p:nvPr>
            <p:ph type="sldNum" sz="quarter" idx="12"/>
          </p:nvPr>
        </p:nvSpPr>
        <p:spPr/>
        <p:txBody>
          <a:bodyPr/>
          <a:lstStyle/>
          <a:p>
            <a:fld id="{0C913308-F349-4B6D-A68A-DD1791B4A57B}" type="slidenum">
              <a:rPr lang="zh-CN" altLang="en-US" smtClean="0"/>
              <a:pPr/>
              <a:t>50</a:t>
            </a:fld>
            <a:endParaRPr lang="zh-CN" altLang="en-US" dirty="0"/>
          </a:p>
        </p:txBody>
      </p:sp>
      <p:sp>
        <p:nvSpPr>
          <p:cNvPr id="37" name="页脚占位符 3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9" end="9"/>
                                            </p:txEl>
                                          </p:spTgt>
                                        </p:tgtEl>
                                        <p:attrNameLst>
                                          <p:attrName>style.visibility</p:attrName>
                                        </p:attrNameLst>
                                      </p:cBhvr>
                                      <p:to>
                                        <p:strVal val="visible"/>
                                      </p:to>
                                    </p:set>
                                    <p:anim calcmode="lin" valueType="num">
                                      <p:cBhvr additive="base">
                                        <p:cTn id="31"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10" end="10"/>
                                            </p:txEl>
                                          </p:spTgt>
                                        </p:tgtEl>
                                        <p:attrNameLst>
                                          <p:attrName>style.visibility</p:attrName>
                                        </p:attrNameLst>
                                      </p:cBhvr>
                                      <p:to>
                                        <p:strVal val="visible"/>
                                      </p:to>
                                    </p:set>
                                    <p:anim calcmode="lin" valueType="num">
                                      <p:cBhvr additive="base">
                                        <p:cTn id="49"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5843">
                                            <p:txEl>
                                              <p:pRg st="11" end="11"/>
                                            </p:txEl>
                                          </p:spTgt>
                                        </p:tgtEl>
                                        <p:attrNameLst>
                                          <p:attrName>style.visibility</p:attrName>
                                        </p:attrNameLst>
                                      </p:cBhvr>
                                      <p:to>
                                        <p:strVal val="visible"/>
                                      </p:to>
                                    </p:set>
                                    <p:anim calcmode="lin" valueType="num">
                                      <p:cBhvr additive="base">
                                        <p:cTn id="67"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5843">
                                            <p:txEl>
                                              <p:pRg st="12" end="12"/>
                                            </p:txEl>
                                          </p:spTgt>
                                        </p:tgtEl>
                                        <p:attrNameLst>
                                          <p:attrName>style.visibility</p:attrName>
                                        </p:attrNameLst>
                                      </p:cBhvr>
                                      <p:to>
                                        <p:strVal val="visible"/>
                                      </p:to>
                                    </p:set>
                                    <p:anim calcmode="lin" valueType="num">
                                      <p:cBhvr additive="base">
                                        <p:cTn id="73" dur="500" fill="hold"/>
                                        <p:tgtEl>
                                          <p:spTgt spid="3584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84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additive="base">
                                        <p:cTn id="85" dur="500" fill="hold"/>
                                        <p:tgtEl>
                                          <p:spTgt spid="31"/>
                                        </p:tgtEl>
                                        <p:attrNameLst>
                                          <p:attrName>ppt_x</p:attrName>
                                        </p:attrNameLst>
                                      </p:cBhvr>
                                      <p:tavLst>
                                        <p:tav tm="0">
                                          <p:val>
                                            <p:strVal val="#ppt_x"/>
                                          </p:val>
                                        </p:tav>
                                        <p:tav tm="100000">
                                          <p:val>
                                            <p:strVal val="#ppt_x"/>
                                          </p:val>
                                        </p:tav>
                                      </p:tavLst>
                                    </p:anim>
                                    <p:anim calcmode="lin" valueType="num">
                                      <p:cBhvr additive="base">
                                        <p:cTn id="8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4 </a:t>
            </a:r>
            <a:r>
              <a:rPr lang="zh-CN" altLang="en-US" sz="3200" b="1" dirty="0" smtClean="0"/>
              <a:t>：</a:t>
            </a:r>
            <a:r>
              <a:rPr lang="en-US" altLang="zh-CN" sz="3200" b="1" dirty="0" smtClean="0"/>
              <a:t>CF549F </a:t>
            </a:r>
            <a:r>
              <a:rPr lang="en-US" altLang="zh-CN" sz="3200" b="1" dirty="0" err="1" smtClean="0">
                <a:sym typeface="+mn-ea"/>
              </a:rPr>
              <a:t>Yura</a:t>
            </a:r>
            <a:r>
              <a:rPr lang="en-US" altLang="zh-CN" sz="3200" b="1" dirty="0" smtClean="0">
                <a:sym typeface="+mn-ea"/>
              </a:rPr>
              <a:t> and Developers</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fontScale="92500" lnSpcReduction="20000"/>
          </a:bodyPr>
          <a:lstStyle/>
          <a:p>
            <a:pPr>
              <a:buClr>
                <a:srgbClr val="000000"/>
              </a:buClr>
            </a:pPr>
            <a:r>
              <a:rPr lang="zh-CN" altLang="en-US" sz="2000" dirty="0" smtClean="0"/>
              <a:t>举例：</a:t>
            </a:r>
            <a:r>
              <a:rPr lang="en-US" altLang="zh-CN" sz="2000" dirty="0" smtClean="0"/>
              <a:t>N=4,</a:t>
            </a:r>
            <a:r>
              <a:rPr lang="zh-CN" altLang="en-US" sz="2000" dirty="0" smtClean="0"/>
              <a:t>序列为</a:t>
            </a:r>
            <a:r>
              <a:rPr lang="en-US" altLang="zh-CN" sz="2000" dirty="0" smtClean="0"/>
              <a:t>{4,3,2,5},K=3</a:t>
            </a:r>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200" dirty="0" smtClean="0"/>
          </a:p>
          <a:p>
            <a:pPr>
              <a:buClr>
                <a:srgbClr val="000000"/>
              </a:buClr>
            </a:pPr>
            <a:r>
              <a:rPr lang="zh-CN" altLang="en-US" sz="2200" dirty="0" smtClean="0"/>
              <a:t>一开始</a:t>
            </a:r>
            <a:r>
              <a:rPr lang="en-US" altLang="zh-CN" sz="2200" dirty="0" err="1" smtClean="0"/>
              <a:t>cnt</a:t>
            </a:r>
            <a:r>
              <a:rPr lang="en-US" altLang="zh-CN" sz="2200" dirty="0" smtClean="0"/>
              <a:t>[0]=</a:t>
            </a:r>
            <a:r>
              <a:rPr lang="en-US" altLang="zh-CN" sz="2200" dirty="0" err="1" smtClean="0"/>
              <a:t>cnt</a:t>
            </a:r>
            <a:r>
              <a:rPr lang="en-US" altLang="zh-CN" sz="2200" dirty="0" smtClean="0"/>
              <a:t>[1]=</a:t>
            </a:r>
            <a:r>
              <a:rPr lang="en-US" altLang="zh-CN" sz="2200" dirty="0" err="1" smtClean="0"/>
              <a:t>cnt</a:t>
            </a:r>
            <a:r>
              <a:rPr lang="en-US" altLang="zh-CN" sz="2200" dirty="0" smtClean="0"/>
              <a:t>[2]=0,ans=0</a:t>
            </a:r>
          </a:p>
          <a:p>
            <a:pPr>
              <a:buClr>
                <a:srgbClr val="000000"/>
              </a:buClr>
            </a:pPr>
            <a:r>
              <a:rPr lang="en-US" altLang="zh-CN" sz="2200" dirty="0" err="1" smtClean="0"/>
              <a:t>i</a:t>
            </a:r>
            <a:r>
              <a:rPr lang="en-US" altLang="zh-CN" sz="2200" dirty="0" smtClean="0"/>
              <a:t>=-1,cnt[]={1,0,0},</a:t>
            </a:r>
            <a:r>
              <a:rPr lang="zh-CN" altLang="en-US" sz="2200" dirty="0" smtClean="0"/>
              <a:t>枚举结点</a:t>
            </a:r>
            <a:r>
              <a:rPr lang="en-US" altLang="zh-CN" sz="2200" dirty="0" smtClean="0"/>
              <a:t>-1</a:t>
            </a:r>
            <a:r>
              <a:rPr lang="zh-CN" altLang="en-US" sz="2200" dirty="0" smtClean="0"/>
              <a:t>的询问链表</a:t>
            </a:r>
            <a:r>
              <a:rPr lang="en-US" altLang="zh-CN" sz="2200" dirty="0" smtClean="0"/>
              <a:t>,</a:t>
            </a:r>
            <a:r>
              <a:rPr lang="zh-CN" altLang="en-US" sz="2200" dirty="0" smtClean="0"/>
              <a:t>更新</a:t>
            </a:r>
            <a:r>
              <a:rPr lang="en-US" altLang="zh-CN" sz="2200" dirty="0" err="1" smtClean="0"/>
              <a:t>ans</a:t>
            </a:r>
            <a:r>
              <a:rPr lang="en-US" altLang="zh-CN" sz="2200" dirty="0" smtClean="0"/>
              <a:t>=-1</a:t>
            </a:r>
          </a:p>
          <a:p>
            <a:pPr>
              <a:buClr>
                <a:srgbClr val="000000"/>
              </a:buClr>
            </a:pPr>
            <a:r>
              <a:rPr lang="en-US" altLang="zh-CN" sz="2200" dirty="0" err="1" smtClean="0"/>
              <a:t>i</a:t>
            </a:r>
            <a:r>
              <a:rPr lang="en-US" altLang="zh-CN" sz="2200" dirty="0" smtClean="0"/>
              <a:t>=0,cnt[]={2,0,0},</a:t>
            </a:r>
            <a:r>
              <a:rPr lang="zh-CN" altLang="en-US" sz="2200" dirty="0" smtClean="0"/>
              <a:t>结点</a:t>
            </a:r>
            <a:r>
              <a:rPr lang="en-US" altLang="zh-CN" sz="2200" dirty="0" smtClean="0"/>
              <a:t>0</a:t>
            </a:r>
            <a:r>
              <a:rPr lang="zh-CN" altLang="en-US" sz="2200" dirty="0" smtClean="0"/>
              <a:t>后没有询问链表</a:t>
            </a:r>
            <a:r>
              <a:rPr lang="en-US" altLang="zh-CN" sz="2200" dirty="0" smtClean="0"/>
              <a:t>,</a:t>
            </a:r>
            <a:r>
              <a:rPr lang="en-US" altLang="zh-CN" sz="2200" dirty="0" err="1" smtClean="0"/>
              <a:t>ans</a:t>
            </a:r>
            <a:r>
              <a:rPr lang="zh-CN" altLang="en-US" sz="2200" dirty="0" smtClean="0"/>
              <a:t>保持不变</a:t>
            </a:r>
            <a:endParaRPr lang="en-US" altLang="zh-CN" sz="2200" dirty="0" smtClean="0"/>
          </a:p>
          <a:p>
            <a:pPr>
              <a:buClr>
                <a:srgbClr val="000000"/>
              </a:buClr>
            </a:pPr>
            <a:r>
              <a:rPr lang="en-US" altLang="zh-CN" sz="2200" dirty="0" err="1" smtClean="0"/>
              <a:t>i</a:t>
            </a:r>
            <a:r>
              <a:rPr lang="en-US" altLang="zh-CN" sz="2200" dirty="0" smtClean="0"/>
              <a:t>=1,cnt[]={2,1,0},</a:t>
            </a:r>
            <a:r>
              <a:rPr lang="zh-CN" altLang="en-US" sz="2200" dirty="0" smtClean="0"/>
              <a:t>枚举结点</a:t>
            </a:r>
            <a:r>
              <a:rPr lang="en-US" altLang="zh-CN" sz="2200" dirty="0" smtClean="0"/>
              <a:t>1</a:t>
            </a:r>
            <a:r>
              <a:rPr lang="zh-CN" altLang="en-US" sz="2200" dirty="0" smtClean="0"/>
              <a:t>的询问链表</a:t>
            </a:r>
            <a:r>
              <a:rPr lang="en-US" altLang="zh-CN" sz="2200" dirty="0" smtClean="0"/>
              <a:t>,</a:t>
            </a:r>
            <a:r>
              <a:rPr lang="en-US" altLang="zh-CN" sz="2200" dirty="0" err="1" smtClean="0"/>
              <a:t>ans</a:t>
            </a:r>
            <a:r>
              <a:rPr lang="en-US" altLang="zh-CN" sz="2200" dirty="0" smtClean="0"/>
              <a:t>=</a:t>
            </a:r>
            <a:r>
              <a:rPr lang="en-US" altLang="zh-CN" sz="2200" dirty="0" err="1" smtClean="0"/>
              <a:t>ans+cnt</a:t>
            </a:r>
            <a:r>
              <a:rPr lang="en-US" altLang="zh-CN" sz="2200" dirty="0" smtClean="0"/>
              <a:t>[1]*-1=-2</a:t>
            </a:r>
          </a:p>
          <a:p>
            <a:pPr>
              <a:buClr>
                <a:srgbClr val="000000"/>
              </a:buClr>
            </a:pPr>
            <a:r>
              <a:rPr lang="en-US" altLang="zh-CN" sz="2200" dirty="0" err="1" smtClean="0"/>
              <a:t>i</a:t>
            </a:r>
            <a:r>
              <a:rPr lang="en-US" altLang="zh-CN" sz="2200" dirty="0" smtClean="0"/>
              <a:t>=2,cnt[]={2,2,0},</a:t>
            </a:r>
            <a:r>
              <a:rPr lang="zh-CN" altLang="en-US" sz="2200" dirty="0" smtClean="0"/>
              <a:t>枚举结点</a:t>
            </a:r>
            <a:r>
              <a:rPr lang="en-US" altLang="zh-CN" sz="2200" dirty="0" smtClean="0"/>
              <a:t>2</a:t>
            </a:r>
            <a:r>
              <a:rPr lang="zh-CN" altLang="en-US" sz="2200" dirty="0" smtClean="0"/>
              <a:t>的询问链表</a:t>
            </a:r>
            <a:r>
              <a:rPr lang="en-US" altLang="zh-CN" sz="2200" dirty="0" smtClean="0"/>
              <a:t>,</a:t>
            </a:r>
            <a:r>
              <a:rPr lang="en-US" altLang="zh-CN" sz="2200" dirty="0" err="1" smtClean="0"/>
              <a:t>ans</a:t>
            </a:r>
            <a:r>
              <a:rPr lang="en-US" altLang="zh-CN" sz="2200" dirty="0" smtClean="0"/>
              <a:t>=</a:t>
            </a:r>
            <a:r>
              <a:rPr lang="en-US" altLang="zh-CN" sz="2200" dirty="0" err="1" smtClean="0"/>
              <a:t>ans+cnt</a:t>
            </a:r>
            <a:r>
              <a:rPr lang="en-US" altLang="zh-CN" sz="2200" dirty="0" smtClean="0"/>
              <a:t>[1]*-1+cnt[0]*1=-2</a:t>
            </a:r>
          </a:p>
          <a:p>
            <a:pPr>
              <a:buClr>
                <a:srgbClr val="000000"/>
              </a:buClr>
            </a:pPr>
            <a:r>
              <a:rPr lang="en-US" altLang="zh-CN" sz="2200" dirty="0" err="1" smtClean="0"/>
              <a:t>i</a:t>
            </a:r>
            <a:r>
              <a:rPr lang="en-US" altLang="zh-CN" sz="2200" dirty="0" smtClean="0"/>
              <a:t>=3,cnt[]={3,2,0},</a:t>
            </a:r>
            <a:r>
              <a:rPr lang="zh-CN" altLang="en-US" sz="2200" dirty="0" smtClean="0"/>
              <a:t>枚举结点</a:t>
            </a:r>
            <a:r>
              <a:rPr lang="en-US" altLang="zh-CN" sz="2200" dirty="0" smtClean="0"/>
              <a:t>3</a:t>
            </a:r>
            <a:r>
              <a:rPr lang="zh-CN" altLang="en-US" sz="2200" dirty="0" smtClean="0"/>
              <a:t>的询问链表</a:t>
            </a:r>
            <a:r>
              <a:rPr lang="en-US" altLang="zh-CN" sz="2200" dirty="0" smtClean="0"/>
              <a:t>,</a:t>
            </a:r>
            <a:r>
              <a:rPr lang="en-US" altLang="zh-CN" sz="2200" dirty="0" err="1" smtClean="0"/>
              <a:t>ans</a:t>
            </a:r>
            <a:r>
              <a:rPr lang="en-US" altLang="zh-CN" sz="2200" dirty="0" smtClean="0"/>
              <a:t>=</a:t>
            </a:r>
            <a:r>
              <a:rPr lang="en-US" altLang="zh-CN" sz="2200" dirty="0" err="1" smtClean="0"/>
              <a:t>ans+cnt</a:t>
            </a:r>
            <a:r>
              <a:rPr lang="en-US" altLang="zh-CN" sz="2200" dirty="0" smtClean="0"/>
              <a:t>[1]*1+cnt[1]*1=2</a:t>
            </a:r>
          </a:p>
          <a:p>
            <a:pPr>
              <a:buClr>
                <a:srgbClr val="000000"/>
              </a:buClr>
            </a:pPr>
            <a:r>
              <a:rPr lang="en-US" altLang="zh-CN" sz="2200" dirty="0" err="1" smtClean="0"/>
              <a:t>i</a:t>
            </a:r>
            <a:r>
              <a:rPr lang="en-US" altLang="zh-CN" sz="2200" dirty="0" smtClean="0"/>
              <a:t>=4,cnt[]={3,2,1},</a:t>
            </a:r>
            <a:r>
              <a:rPr lang="zh-CN" altLang="en-US" sz="2200" dirty="0" smtClean="0"/>
              <a:t>结点</a:t>
            </a:r>
            <a:r>
              <a:rPr lang="en-US" altLang="zh-CN" sz="2200" dirty="0" smtClean="0"/>
              <a:t>4</a:t>
            </a:r>
            <a:r>
              <a:rPr lang="zh-CN" altLang="en-US" sz="2200" dirty="0" smtClean="0"/>
              <a:t>后没有询问链表</a:t>
            </a:r>
            <a:r>
              <a:rPr lang="en-US" altLang="zh-CN" sz="2200" dirty="0" smtClean="0"/>
              <a:t>,</a:t>
            </a:r>
            <a:r>
              <a:rPr lang="en-US" altLang="zh-CN" sz="2200" dirty="0" err="1" smtClean="0"/>
              <a:t>ans</a:t>
            </a:r>
            <a:r>
              <a:rPr lang="zh-CN" altLang="en-US" sz="2200" dirty="0" smtClean="0"/>
              <a:t>保持不变</a:t>
            </a:r>
            <a:endParaRPr lang="en-US" altLang="zh-CN" sz="2200" dirty="0" smtClean="0"/>
          </a:p>
          <a:p>
            <a:pPr>
              <a:buClr>
                <a:srgbClr val="000000"/>
              </a:buClr>
            </a:pPr>
            <a:r>
              <a:rPr lang="en-US" altLang="zh-CN" sz="2200" dirty="0" err="1" smtClean="0"/>
              <a:t>Ans</a:t>
            </a:r>
            <a:r>
              <a:rPr lang="en-US" altLang="zh-CN" sz="2200" dirty="0" smtClean="0"/>
              <a:t>=2,</a:t>
            </a:r>
            <a:r>
              <a:rPr lang="zh-CN" altLang="en-US" sz="2200" dirty="0" smtClean="0"/>
              <a:t>对应的两个区间是</a:t>
            </a:r>
            <a:r>
              <a:rPr lang="en-US" altLang="zh-CN" sz="2200" dirty="0" smtClean="0"/>
              <a:t>[4,3]</a:t>
            </a:r>
            <a:r>
              <a:rPr lang="zh-CN" altLang="en-US" sz="2200" dirty="0" smtClean="0"/>
              <a:t>和</a:t>
            </a:r>
            <a:r>
              <a:rPr lang="en-US" altLang="zh-CN" sz="2200" dirty="0" smtClean="0"/>
              <a:t>[4,3,2,5]</a:t>
            </a:r>
            <a:r>
              <a:rPr lang="zh-CN" altLang="en-US" sz="2200" dirty="0" smtClean="0"/>
              <a:t>。</a:t>
            </a:r>
            <a:endParaRPr lang="en-US" altLang="zh-CN" sz="2100" dirty="0" smtClean="0"/>
          </a:p>
        </p:txBody>
      </p:sp>
      <p:graphicFrame>
        <p:nvGraphicFramePr>
          <p:cNvPr id="4" name="表格 3"/>
          <p:cNvGraphicFramePr>
            <a:graphicFrameLocks noGrp="1"/>
          </p:cNvGraphicFramePr>
          <p:nvPr/>
        </p:nvGraphicFramePr>
        <p:xfrm>
          <a:off x="373006" y="1420785"/>
          <a:ext cx="4819716" cy="2194560"/>
        </p:xfrm>
        <a:graphic>
          <a:graphicData uri="http://schemas.openxmlformats.org/drawingml/2006/table">
            <a:tbl>
              <a:tblPr firstRow="1" bandRow="1">
                <a:tableStyleId>{5C22544A-7EE6-4342-B048-85BDC9FD1C3A}</a:tableStyleId>
              </a:tblPr>
              <a:tblGrid>
                <a:gridCol w="797507"/>
                <a:gridCol w="579554"/>
                <a:gridCol w="688531"/>
                <a:gridCol w="688531"/>
                <a:gridCol w="688531"/>
                <a:gridCol w="688531"/>
                <a:gridCol w="688531"/>
              </a:tblGrid>
              <a:tr h="310361">
                <a:tc>
                  <a:txBody>
                    <a:bodyPr/>
                    <a:lstStyle/>
                    <a:p>
                      <a:pPr algn="ctr"/>
                      <a:r>
                        <a:rPr lang="en-US" altLang="zh-CN" b="0" dirty="0" err="1" smtClean="0"/>
                        <a:t>i</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2</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4</a:t>
                      </a:r>
                      <a:endParaRPr lang="zh-CN" altLang="en-US" b="0" dirty="0"/>
                    </a:p>
                  </a:txBody>
                  <a:tcPr/>
                </a:tc>
              </a:tr>
              <a:tr h="310361">
                <a:tc>
                  <a:txBody>
                    <a:bodyPr/>
                    <a:lstStyle/>
                    <a:p>
                      <a:pPr algn="ctr"/>
                      <a:r>
                        <a:rPr lang="en-US" altLang="zh-CN" b="0" dirty="0" smtClean="0"/>
                        <a:t>A[</a:t>
                      </a:r>
                      <a:r>
                        <a:rPr lang="en-US" altLang="zh-CN" b="0" dirty="0" err="1" smtClean="0"/>
                        <a:t>i</a:t>
                      </a:r>
                      <a:r>
                        <a:rPr lang="en-US" altLang="zh-CN" b="0" dirty="0" smtClean="0"/>
                        <a:t>]</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4</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2</a:t>
                      </a:r>
                      <a:endParaRPr lang="zh-CN" altLang="en-US" b="0" dirty="0"/>
                    </a:p>
                  </a:txBody>
                  <a:tcPr/>
                </a:tc>
                <a:tc>
                  <a:txBody>
                    <a:bodyPr/>
                    <a:lstStyle/>
                    <a:p>
                      <a:pPr algn="ctr"/>
                      <a:r>
                        <a:rPr lang="en-US" altLang="zh-CN" b="0" dirty="0" smtClean="0"/>
                        <a:t>5</a:t>
                      </a:r>
                      <a:endParaRPr lang="zh-CN" altLang="en-US" b="0" dirty="0"/>
                    </a:p>
                  </a:txBody>
                  <a:tcPr/>
                </a:tc>
              </a:tr>
              <a:tr h="310361">
                <a:tc>
                  <a:txBody>
                    <a:bodyPr/>
                    <a:lstStyle/>
                    <a:p>
                      <a:pPr algn="ctr"/>
                      <a:r>
                        <a:rPr lang="en-US" altLang="zh-CN" b="0" dirty="0" smtClean="0"/>
                        <a:t>L[</a:t>
                      </a:r>
                      <a:r>
                        <a:rPr lang="en-US" altLang="zh-CN" b="0" dirty="0" err="1" smtClean="0"/>
                        <a:t>i</a:t>
                      </a:r>
                      <a:r>
                        <a:rPr lang="en-US" altLang="zh-CN" b="0" dirty="0" smtClean="0"/>
                        <a:t>]</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2</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1</a:t>
                      </a:r>
                      <a:endParaRPr lang="zh-CN" altLang="en-US" b="0" dirty="0"/>
                    </a:p>
                  </a:txBody>
                  <a:tcPr/>
                </a:tc>
              </a:tr>
              <a:tr h="310361">
                <a:tc>
                  <a:txBody>
                    <a:bodyPr/>
                    <a:lstStyle/>
                    <a:p>
                      <a:pPr algn="ctr"/>
                      <a:r>
                        <a:rPr lang="en-US" altLang="zh-CN" b="0" dirty="0" smtClean="0"/>
                        <a:t>R[</a:t>
                      </a:r>
                      <a:r>
                        <a:rPr lang="en-US" altLang="zh-CN" b="0" dirty="0" err="1" smtClean="0"/>
                        <a:t>i</a:t>
                      </a:r>
                      <a:r>
                        <a:rPr lang="en-US" altLang="zh-CN" b="0" dirty="0" smtClean="0"/>
                        <a:t>]</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4</a:t>
                      </a:r>
                      <a:endParaRPr lang="zh-CN" altLang="en-US" b="0" dirty="0"/>
                    </a:p>
                  </a:txBody>
                  <a:tcPr/>
                </a:tc>
              </a:tr>
              <a:tr h="310361">
                <a:tc>
                  <a:txBody>
                    <a:bodyPr/>
                    <a:lstStyle/>
                    <a:p>
                      <a:pPr algn="ctr"/>
                      <a:r>
                        <a:rPr lang="en-US" altLang="zh-CN" b="0" dirty="0" smtClean="0"/>
                        <a:t>A[</a:t>
                      </a:r>
                      <a:r>
                        <a:rPr lang="en-US" altLang="zh-CN" b="0" dirty="0" err="1" smtClean="0"/>
                        <a:t>i</a:t>
                      </a:r>
                      <a:r>
                        <a:rPr lang="en-US" altLang="zh-CN" b="0" dirty="0" smtClean="0"/>
                        <a:t>]%K</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2</a:t>
                      </a:r>
                      <a:endParaRPr lang="zh-CN" altLang="en-US" b="0" dirty="0"/>
                    </a:p>
                  </a:txBody>
                  <a:tcPr/>
                </a:tc>
                <a:tc>
                  <a:txBody>
                    <a:bodyPr/>
                    <a:lstStyle/>
                    <a:p>
                      <a:pPr algn="ctr"/>
                      <a:r>
                        <a:rPr lang="en-US" altLang="zh-CN" b="0" dirty="0" smtClean="0"/>
                        <a:t>2</a:t>
                      </a:r>
                      <a:endParaRPr lang="zh-CN" altLang="en-US" b="0" dirty="0"/>
                    </a:p>
                  </a:txBody>
                  <a:tcPr/>
                </a:tc>
              </a:tr>
              <a:tr h="3103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smtClean="0"/>
                        <a:t>S[</a:t>
                      </a:r>
                      <a:r>
                        <a:rPr lang="en-US" altLang="zh-CN" b="0" dirty="0" err="1" smtClean="0"/>
                        <a:t>i</a:t>
                      </a:r>
                      <a:r>
                        <a:rPr lang="en-US" altLang="zh-CN" b="0" dirty="0" smtClean="0"/>
                        <a:t>]%K</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2</a:t>
                      </a:r>
                      <a:endParaRPr lang="zh-CN" altLang="en-US" b="0" dirty="0"/>
                    </a:p>
                  </a:txBody>
                  <a:tcPr/>
                </a:tc>
              </a:tr>
            </a:tbl>
          </a:graphicData>
        </a:graphic>
      </p:graphicFrame>
      <p:graphicFrame>
        <p:nvGraphicFramePr>
          <p:cNvPr id="5" name="表格 4"/>
          <p:cNvGraphicFramePr>
            <a:graphicFrameLocks noGrp="1"/>
          </p:cNvGraphicFramePr>
          <p:nvPr/>
        </p:nvGraphicFramePr>
        <p:xfrm>
          <a:off x="5703903" y="1417005"/>
          <a:ext cx="565116" cy="2194560"/>
        </p:xfrm>
        <a:graphic>
          <a:graphicData uri="http://schemas.openxmlformats.org/drawingml/2006/table">
            <a:tbl>
              <a:tblPr firstRow="1" bandRow="1">
                <a:tableStyleId>{5C22544A-7EE6-4342-B048-85BDC9FD1C3A}</a:tableStyleId>
              </a:tblPr>
              <a:tblGrid>
                <a:gridCol w="565116"/>
              </a:tblGrid>
              <a:tr h="346874">
                <a:tc>
                  <a:txBody>
                    <a:bodyPr/>
                    <a:lstStyle/>
                    <a:p>
                      <a:pPr algn="ctr"/>
                      <a:r>
                        <a:rPr lang="en-US" altLang="zh-CN" dirty="0" smtClean="0"/>
                        <a:t>-1</a:t>
                      </a:r>
                      <a:endParaRPr lang="zh-CN" altLang="en-US" dirty="0"/>
                    </a:p>
                  </a:txBody>
                  <a:tcPr/>
                </a:tc>
              </a:tr>
              <a:tr h="346874">
                <a:tc>
                  <a:txBody>
                    <a:bodyPr/>
                    <a:lstStyle/>
                    <a:p>
                      <a:pPr algn="ctr"/>
                      <a:r>
                        <a:rPr lang="en-US" altLang="zh-CN" dirty="0" smtClean="0"/>
                        <a:t>0</a:t>
                      </a:r>
                      <a:endParaRPr lang="zh-CN" altLang="en-US" dirty="0"/>
                    </a:p>
                  </a:txBody>
                  <a:tcPr/>
                </a:tc>
              </a:tr>
              <a:tr h="346874">
                <a:tc>
                  <a:txBody>
                    <a:bodyPr/>
                    <a:lstStyle/>
                    <a:p>
                      <a:pPr algn="ctr"/>
                      <a:r>
                        <a:rPr lang="en-US" altLang="zh-CN" dirty="0" smtClean="0"/>
                        <a:t>1</a:t>
                      </a:r>
                      <a:endParaRPr lang="zh-CN" altLang="en-US" dirty="0"/>
                    </a:p>
                  </a:txBody>
                  <a:tcPr/>
                </a:tc>
              </a:tr>
              <a:tr h="346874">
                <a:tc>
                  <a:txBody>
                    <a:bodyPr/>
                    <a:lstStyle/>
                    <a:p>
                      <a:pPr algn="ctr"/>
                      <a:r>
                        <a:rPr lang="en-US" altLang="zh-CN" dirty="0" smtClean="0"/>
                        <a:t>2</a:t>
                      </a:r>
                      <a:endParaRPr lang="zh-CN" altLang="en-US" dirty="0"/>
                    </a:p>
                  </a:txBody>
                  <a:tcPr/>
                </a:tc>
              </a:tr>
              <a:tr h="346874">
                <a:tc>
                  <a:txBody>
                    <a:bodyPr/>
                    <a:lstStyle/>
                    <a:p>
                      <a:pPr algn="ctr"/>
                      <a:r>
                        <a:rPr lang="en-US" altLang="zh-CN" dirty="0" smtClean="0"/>
                        <a:t>3</a:t>
                      </a:r>
                      <a:endParaRPr lang="zh-CN" altLang="en-US" dirty="0"/>
                    </a:p>
                  </a:txBody>
                  <a:tcPr/>
                </a:tc>
              </a:tr>
              <a:tr h="346874">
                <a:tc>
                  <a:txBody>
                    <a:bodyPr/>
                    <a:lstStyle/>
                    <a:p>
                      <a:pPr algn="ctr"/>
                      <a:r>
                        <a:rPr lang="en-US" altLang="zh-CN" dirty="0" smtClean="0"/>
                        <a:t>4</a:t>
                      </a:r>
                      <a:endParaRPr lang="zh-CN" altLang="en-US" dirty="0"/>
                    </a:p>
                  </a:txBody>
                  <a:tcPr/>
                </a:tc>
              </a:tr>
            </a:tbl>
          </a:graphicData>
        </a:graphic>
      </p:graphicFrame>
      <p:grpSp>
        <p:nvGrpSpPr>
          <p:cNvPr id="25" name="组合 24"/>
          <p:cNvGrpSpPr/>
          <p:nvPr/>
        </p:nvGrpSpPr>
        <p:grpSpPr>
          <a:xfrm>
            <a:off x="6178572" y="1457298"/>
            <a:ext cx="2044728" cy="1752624"/>
            <a:chOff x="6178572" y="1457298"/>
            <a:chExt cx="2044728" cy="1752624"/>
          </a:xfrm>
        </p:grpSpPr>
        <p:grpSp>
          <p:nvGrpSpPr>
            <p:cNvPr id="2" name="组合 8"/>
            <p:cNvGrpSpPr/>
            <p:nvPr/>
          </p:nvGrpSpPr>
          <p:grpSpPr>
            <a:xfrm>
              <a:off x="6178572" y="2187558"/>
              <a:ext cx="1022364" cy="292104"/>
              <a:chOff x="6543702" y="2041506"/>
              <a:chExt cx="1022364" cy="292104"/>
            </a:xfrm>
          </p:grpSpPr>
          <p:cxnSp>
            <p:nvCxnSpPr>
              <p:cNvPr id="7" name="直接箭头连接符 6"/>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(1,-1)</a:t>
                </a:r>
                <a:endParaRPr lang="zh-CN" altLang="en-US" dirty="0">
                  <a:solidFill>
                    <a:srgbClr val="FF0000"/>
                  </a:solidFill>
                </a:endParaRPr>
              </a:p>
            </p:txBody>
          </p:sp>
        </p:grpSp>
        <p:grpSp>
          <p:nvGrpSpPr>
            <p:cNvPr id="3" name="组合 18"/>
            <p:cNvGrpSpPr/>
            <p:nvPr/>
          </p:nvGrpSpPr>
          <p:grpSpPr>
            <a:xfrm>
              <a:off x="6178572" y="2917818"/>
              <a:ext cx="1022364" cy="292104"/>
              <a:chOff x="6543702" y="2041506"/>
              <a:chExt cx="1022364" cy="292104"/>
            </a:xfrm>
          </p:grpSpPr>
          <p:cxnSp>
            <p:nvCxnSpPr>
              <p:cNvPr id="20" name="直接箭头连接符 19"/>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(1,1)</a:t>
                </a:r>
                <a:endParaRPr lang="zh-CN" altLang="en-US" dirty="0">
                  <a:solidFill>
                    <a:srgbClr val="FF0000"/>
                  </a:solidFill>
                </a:endParaRPr>
              </a:p>
            </p:txBody>
          </p:sp>
        </p:grpSp>
        <p:grpSp>
          <p:nvGrpSpPr>
            <p:cNvPr id="6" name="组合 21"/>
            <p:cNvGrpSpPr/>
            <p:nvPr/>
          </p:nvGrpSpPr>
          <p:grpSpPr>
            <a:xfrm>
              <a:off x="7200936" y="2917818"/>
              <a:ext cx="1022364" cy="292104"/>
              <a:chOff x="6543702" y="2041506"/>
              <a:chExt cx="1022364" cy="292104"/>
            </a:xfrm>
          </p:grpSpPr>
          <p:cxnSp>
            <p:nvCxnSpPr>
              <p:cNvPr id="23" name="直接箭头连接符 22"/>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(1,1)</a:t>
                </a:r>
                <a:endParaRPr lang="zh-CN" altLang="en-US" dirty="0">
                  <a:solidFill>
                    <a:srgbClr val="FF0000"/>
                  </a:solidFill>
                </a:endParaRPr>
              </a:p>
            </p:txBody>
          </p:sp>
        </p:grpSp>
        <p:grpSp>
          <p:nvGrpSpPr>
            <p:cNvPr id="9" name="组合 24"/>
            <p:cNvGrpSpPr/>
            <p:nvPr/>
          </p:nvGrpSpPr>
          <p:grpSpPr>
            <a:xfrm>
              <a:off x="6178572" y="2552688"/>
              <a:ext cx="1022364" cy="292104"/>
              <a:chOff x="6543702" y="2041506"/>
              <a:chExt cx="1022364" cy="292104"/>
            </a:xfrm>
          </p:grpSpPr>
          <p:cxnSp>
            <p:nvCxnSpPr>
              <p:cNvPr id="26" name="直接箭头连接符 25"/>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(1,-1)</a:t>
                </a:r>
                <a:endParaRPr lang="zh-CN" altLang="en-US" dirty="0">
                  <a:solidFill>
                    <a:srgbClr val="FF0000"/>
                  </a:solidFill>
                </a:endParaRPr>
              </a:p>
            </p:txBody>
          </p:sp>
        </p:grpSp>
        <p:grpSp>
          <p:nvGrpSpPr>
            <p:cNvPr id="10" name="组合 27"/>
            <p:cNvGrpSpPr/>
            <p:nvPr/>
          </p:nvGrpSpPr>
          <p:grpSpPr>
            <a:xfrm>
              <a:off x="6178572" y="1457298"/>
              <a:ext cx="1022364" cy="292104"/>
              <a:chOff x="6543702" y="2041506"/>
              <a:chExt cx="1022364" cy="292104"/>
            </a:xfrm>
          </p:grpSpPr>
          <p:cxnSp>
            <p:nvCxnSpPr>
              <p:cNvPr id="29" name="直接箭头连接符 28"/>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(0,-1)</a:t>
                </a:r>
                <a:endParaRPr lang="zh-CN" altLang="en-US" dirty="0">
                  <a:solidFill>
                    <a:srgbClr val="FF0000"/>
                  </a:solidFill>
                </a:endParaRPr>
              </a:p>
            </p:txBody>
          </p:sp>
        </p:grpSp>
        <p:grpSp>
          <p:nvGrpSpPr>
            <p:cNvPr id="11" name="组合 30"/>
            <p:cNvGrpSpPr/>
            <p:nvPr/>
          </p:nvGrpSpPr>
          <p:grpSpPr>
            <a:xfrm>
              <a:off x="7200936" y="2552688"/>
              <a:ext cx="1022364" cy="292104"/>
              <a:chOff x="6543702" y="2041506"/>
              <a:chExt cx="1022364" cy="292104"/>
            </a:xfrm>
          </p:grpSpPr>
          <p:cxnSp>
            <p:nvCxnSpPr>
              <p:cNvPr id="32" name="直接箭头连接符 31"/>
              <p:cNvCxnSpPr/>
              <p:nvPr/>
            </p:nvCxnSpPr>
            <p:spPr>
              <a:xfrm>
                <a:off x="6543702" y="2187558"/>
                <a:ext cx="36513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6908832" y="2041506"/>
                <a:ext cx="657234" cy="2921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(0,1)</a:t>
                </a:r>
                <a:endParaRPr lang="zh-CN" altLang="en-US" dirty="0">
                  <a:solidFill>
                    <a:srgbClr val="FF0000"/>
                  </a:solidFill>
                </a:endParaRPr>
              </a:p>
            </p:txBody>
          </p:sp>
        </p:grpSp>
      </p:grpSp>
      <p:sp>
        <p:nvSpPr>
          <p:cNvPr id="34" name="灯片编号占位符 33"/>
          <p:cNvSpPr>
            <a:spLocks noGrp="1"/>
          </p:cNvSpPr>
          <p:nvPr>
            <p:ph type="sldNum" sz="quarter" idx="12"/>
          </p:nvPr>
        </p:nvSpPr>
        <p:spPr/>
        <p:txBody>
          <a:bodyPr/>
          <a:lstStyle/>
          <a:p>
            <a:fld id="{0C913308-F349-4B6D-A68A-DD1791B4A57B}" type="slidenum">
              <a:rPr lang="zh-CN" altLang="en-US" smtClean="0"/>
              <a:pPr/>
              <a:t>51</a:t>
            </a:fld>
            <a:endParaRPr lang="zh-CN" altLang="en-US" dirty="0"/>
          </a:p>
        </p:txBody>
      </p:sp>
      <p:sp>
        <p:nvSpPr>
          <p:cNvPr id="35" name="页脚占位符 34"/>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5843">
                                            <p:txEl>
                                              <p:pRg st="9" end="9"/>
                                            </p:txEl>
                                          </p:spTgt>
                                        </p:tgtEl>
                                        <p:attrNameLst>
                                          <p:attrName>style.visibility</p:attrName>
                                        </p:attrNameLst>
                                      </p:cBhvr>
                                      <p:to>
                                        <p:strVal val="visible"/>
                                      </p:to>
                                    </p:set>
                                    <p:anim calcmode="lin" valueType="num">
                                      <p:cBhvr additive="base">
                                        <p:cTn id="35"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8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843">
                                            <p:txEl>
                                              <p:pRg st="10" end="10"/>
                                            </p:txEl>
                                          </p:spTgt>
                                        </p:tgtEl>
                                        <p:attrNameLst>
                                          <p:attrName>style.visibility</p:attrName>
                                        </p:attrNameLst>
                                      </p:cBhvr>
                                      <p:to>
                                        <p:strVal val="visible"/>
                                      </p:to>
                                    </p:set>
                                    <p:anim calcmode="lin" valueType="num">
                                      <p:cBhvr additive="base">
                                        <p:cTn id="41"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5843">
                                            <p:txEl>
                                              <p:pRg st="11" end="11"/>
                                            </p:txEl>
                                          </p:spTgt>
                                        </p:tgtEl>
                                        <p:attrNameLst>
                                          <p:attrName>style.visibility</p:attrName>
                                        </p:attrNameLst>
                                      </p:cBhvr>
                                      <p:to>
                                        <p:strVal val="visible"/>
                                      </p:to>
                                    </p:set>
                                    <p:anim calcmode="lin" valueType="num">
                                      <p:cBhvr additive="base">
                                        <p:cTn id="47"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5843">
                                            <p:txEl>
                                              <p:pRg st="12" end="12"/>
                                            </p:txEl>
                                          </p:spTgt>
                                        </p:tgtEl>
                                        <p:attrNameLst>
                                          <p:attrName>style.visibility</p:attrName>
                                        </p:attrNameLst>
                                      </p:cBhvr>
                                      <p:to>
                                        <p:strVal val="visible"/>
                                      </p:to>
                                    </p:set>
                                    <p:anim calcmode="lin" valueType="num">
                                      <p:cBhvr additive="base">
                                        <p:cTn id="53" dur="500" fill="hold"/>
                                        <p:tgtEl>
                                          <p:spTgt spid="3584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84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5843">
                                            <p:txEl>
                                              <p:pRg st="13" end="13"/>
                                            </p:txEl>
                                          </p:spTgt>
                                        </p:tgtEl>
                                        <p:attrNameLst>
                                          <p:attrName>style.visibility</p:attrName>
                                        </p:attrNameLst>
                                      </p:cBhvr>
                                      <p:to>
                                        <p:strVal val="visible"/>
                                      </p:to>
                                    </p:set>
                                    <p:anim calcmode="lin" valueType="num">
                                      <p:cBhvr additive="base">
                                        <p:cTn id="59" dur="500" fill="hold"/>
                                        <p:tgtEl>
                                          <p:spTgt spid="3584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584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5843">
                                            <p:txEl>
                                              <p:pRg st="14" end="14"/>
                                            </p:txEl>
                                          </p:spTgt>
                                        </p:tgtEl>
                                        <p:attrNameLst>
                                          <p:attrName>style.visibility</p:attrName>
                                        </p:attrNameLst>
                                      </p:cBhvr>
                                      <p:to>
                                        <p:strVal val="visible"/>
                                      </p:to>
                                    </p:set>
                                    <p:anim calcmode="lin" valueType="num">
                                      <p:cBhvr additive="base">
                                        <p:cTn id="65" dur="500" fill="hold"/>
                                        <p:tgtEl>
                                          <p:spTgt spid="3584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84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5843">
                                            <p:txEl>
                                              <p:pRg st="15" end="15"/>
                                            </p:txEl>
                                          </p:spTgt>
                                        </p:tgtEl>
                                        <p:attrNameLst>
                                          <p:attrName>style.visibility</p:attrName>
                                        </p:attrNameLst>
                                      </p:cBhvr>
                                      <p:to>
                                        <p:strVal val="visible"/>
                                      </p:to>
                                    </p:set>
                                    <p:anim calcmode="lin" valueType="num">
                                      <p:cBhvr additive="base">
                                        <p:cTn id="71" dur="500" fill="hold"/>
                                        <p:tgtEl>
                                          <p:spTgt spid="3584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584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5843">
                                            <p:txEl>
                                              <p:pRg st="16" end="16"/>
                                            </p:txEl>
                                          </p:spTgt>
                                        </p:tgtEl>
                                        <p:attrNameLst>
                                          <p:attrName>style.visibility</p:attrName>
                                        </p:attrNameLst>
                                      </p:cBhvr>
                                      <p:to>
                                        <p:strVal val="visible"/>
                                      </p:to>
                                    </p:set>
                                    <p:anim calcmode="lin" valueType="num">
                                      <p:cBhvr additive="base">
                                        <p:cTn id="77" dur="500" fill="hold"/>
                                        <p:tgtEl>
                                          <p:spTgt spid="3584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584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5</a:t>
            </a:r>
            <a:r>
              <a:rPr lang="zh-CN" altLang="en-US" sz="3200" b="1" dirty="0" smtClean="0"/>
              <a:t>：计蒜之道 百度地图的实时路况</a:t>
            </a:r>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t>给一个有</a:t>
            </a:r>
            <a:r>
              <a:rPr lang="en-US" altLang="zh-CN" sz="2400" dirty="0" smtClean="0"/>
              <a:t>N(4&lt;=N&lt;=300)</a:t>
            </a:r>
            <a:r>
              <a:rPr lang="zh-CN" altLang="en-US" sz="2400" dirty="0" smtClean="0"/>
              <a:t>个点的无向图。定义</a:t>
            </a:r>
            <a:r>
              <a:rPr lang="en-US" altLang="zh-CN" sz="2400" dirty="0" smtClean="0"/>
              <a:t>d(</a:t>
            </a:r>
            <a:r>
              <a:rPr lang="en-US" altLang="zh-CN" sz="2400" dirty="0" err="1" smtClean="0"/>
              <a:t>x,y,z</a:t>
            </a:r>
            <a:r>
              <a:rPr lang="en-US" altLang="zh-CN" sz="2400" dirty="0" smtClean="0"/>
              <a:t>)</a:t>
            </a:r>
            <a:r>
              <a:rPr lang="zh-CN" altLang="en-US" sz="2400" dirty="0" smtClean="0"/>
              <a:t>为从</a:t>
            </a:r>
            <a:r>
              <a:rPr lang="en-US" altLang="zh-CN" sz="2400" dirty="0" smtClean="0"/>
              <a:t>x</a:t>
            </a:r>
            <a:r>
              <a:rPr lang="zh-CN" altLang="en-US" sz="2400" dirty="0" smtClean="0"/>
              <a:t>号点出发，严格不经过</a:t>
            </a:r>
            <a:r>
              <a:rPr lang="en-US" altLang="zh-CN" sz="2400" dirty="0" smtClean="0"/>
              <a:t>y</a:t>
            </a:r>
            <a:r>
              <a:rPr lang="zh-CN" altLang="en-US" sz="2400" dirty="0" smtClean="0"/>
              <a:t>号点，最终到达</a:t>
            </a:r>
            <a:r>
              <a:rPr lang="en-US" altLang="zh-CN" sz="2400" dirty="0" smtClean="0"/>
              <a:t>z</a:t>
            </a:r>
            <a:r>
              <a:rPr lang="zh-CN" altLang="en-US" sz="2400" dirty="0" smtClean="0"/>
              <a:t>号点的最短路径长度。如果这样的路径不存在，</a:t>
            </a:r>
            <a:r>
              <a:rPr lang="en-US" altLang="zh-CN" sz="2400" dirty="0" smtClean="0"/>
              <a:t>d(</a:t>
            </a:r>
            <a:r>
              <a:rPr lang="en-US" altLang="zh-CN" sz="2400" dirty="0" err="1" smtClean="0"/>
              <a:t>x,y,z</a:t>
            </a:r>
            <a:r>
              <a:rPr lang="en-US" altLang="zh-CN" sz="2400" dirty="0" smtClean="0"/>
              <a:t>)</a:t>
            </a:r>
            <a:r>
              <a:rPr lang="zh-CN" altLang="en-US" sz="2400" dirty="0" smtClean="0"/>
              <a:t>的值为</a:t>
            </a:r>
            <a:r>
              <a:rPr lang="en-US" altLang="zh-CN" sz="2400" dirty="0" smtClean="0"/>
              <a:t>-1.</a:t>
            </a:r>
          </a:p>
          <a:p>
            <a:pPr>
              <a:buClr>
                <a:srgbClr val="000000"/>
              </a:buClr>
            </a:pPr>
            <a:r>
              <a:rPr lang="zh-CN" altLang="en-US" sz="2400" dirty="0" smtClean="0"/>
              <a:t>求</a:t>
            </a:r>
            <a:r>
              <a:rPr lang="en-US" altLang="zh-CN" sz="2400" dirty="0" smtClean="0"/>
              <a:t/>
            </a:r>
            <a:br>
              <a:rPr lang="en-US" altLang="zh-CN" sz="2400" dirty="0" smtClean="0"/>
            </a:br>
            <a:r>
              <a:rPr lang="zh-CN" altLang="en-US" sz="2400" dirty="0" smtClean="0"/>
              <a:t/>
            </a:r>
            <a:br>
              <a:rPr lang="zh-CN" altLang="en-US" sz="2400" dirty="0" smtClean="0"/>
            </a:br>
            <a:endParaRPr lang="en-US" altLang="zh-CN" sz="2400" dirty="0" smtClean="0"/>
          </a:p>
        </p:txBody>
      </p:sp>
      <p:graphicFrame>
        <p:nvGraphicFramePr>
          <p:cNvPr id="68610" name="Object 2" descr="ppt/media/image8.wmf">
            <a:hlinkClick r:id="" action="ppaction://ole?verb=0"/>
          </p:cNvPr>
          <p:cNvGraphicFramePr>
            <a:graphicFrameLocks/>
          </p:cNvGraphicFramePr>
          <p:nvPr/>
        </p:nvGraphicFramePr>
        <p:xfrm>
          <a:off x="811161" y="2187558"/>
          <a:ext cx="4752975" cy="741363"/>
        </p:xfrm>
        <a:graphic>
          <a:graphicData uri="http://schemas.openxmlformats.org/presentationml/2006/ole">
            <p:oleObj spid="_x0000_s68610" r:id="rId4" imgW="1790640" imgH="279360" progId="">
              <p:embed/>
            </p:oleObj>
          </a:graphicData>
        </a:graphic>
      </p:graphicFrame>
      <p:sp>
        <p:nvSpPr>
          <p:cNvPr id="7" name="灯片编号占位符 6"/>
          <p:cNvSpPr>
            <a:spLocks noGrp="1"/>
          </p:cNvSpPr>
          <p:nvPr>
            <p:ph type="sldNum" sz="quarter" idx="12"/>
          </p:nvPr>
        </p:nvSpPr>
        <p:spPr/>
        <p:txBody>
          <a:bodyPr/>
          <a:lstStyle/>
          <a:p>
            <a:fld id="{0C913308-F349-4B6D-A68A-DD1791B4A57B}" type="slidenum">
              <a:rPr lang="zh-CN" altLang="en-US" smtClean="0"/>
              <a:pPr/>
              <a:t>52</a:t>
            </a:fld>
            <a:endParaRPr lang="zh-CN" altLang="en-US" dirty="0"/>
          </a:p>
        </p:txBody>
      </p:sp>
      <p:sp>
        <p:nvSpPr>
          <p:cNvPr id="8" name="页脚占位符 7"/>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8610"/>
                                        </p:tgtEl>
                                        <p:attrNameLst>
                                          <p:attrName>style.visibility</p:attrName>
                                        </p:attrNameLst>
                                      </p:cBhvr>
                                      <p:to>
                                        <p:strVal val="visible"/>
                                      </p:to>
                                    </p:set>
                                    <p:anim calcmode="lin" valueType="num">
                                      <p:cBhvr additive="base">
                                        <p:cTn id="23" dur="500" fill="hold"/>
                                        <p:tgtEl>
                                          <p:spTgt spid="68610"/>
                                        </p:tgtEl>
                                        <p:attrNameLst>
                                          <p:attrName>ppt_x</p:attrName>
                                        </p:attrNameLst>
                                      </p:cBhvr>
                                      <p:tavLst>
                                        <p:tav tm="0">
                                          <p:val>
                                            <p:strVal val="#ppt_x"/>
                                          </p:val>
                                        </p:tav>
                                        <p:tav tm="100000">
                                          <p:val>
                                            <p:strVal val="#ppt_x"/>
                                          </p:val>
                                        </p:tav>
                                      </p:tavLst>
                                    </p:anim>
                                    <p:anim calcmode="lin" valueType="num">
                                      <p:cBhvr additive="base">
                                        <p:cTn id="24" dur="500" fill="hold"/>
                                        <p:tgtEl>
                                          <p:spTgt spid="686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一维分治</a:t>
            </a:r>
            <a:r>
              <a:rPr lang="en-US" altLang="zh-CN" sz="3200" b="1" dirty="0" smtClean="0"/>
              <a:t>5</a:t>
            </a:r>
            <a:r>
              <a:rPr lang="zh-CN" altLang="en-US" sz="3200" b="1" dirty="0" smtClean="0"/>
              <a:t>：计蒜之道 百度地图的实时路况</a:t>
            </a:r>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t>这题类似</a:t>
            </a:r>
            <a:r>
              <a:rPr lang="en-US" altLang="zh-CN" sz="2400" dirty="0" smtClean="0"/>
              <a:t>Floyd</a:t>
            </a:r>
            <a:r>
              <a:rPr lang="zh-CN" altLang="en-US" sz="2400" dirty="0" smtClean="0"/>
              <a:t>，但是是求不经过某个点的时候，所有点之间两两的最短路。</a:t>
            </a:r>
            <a:endParaRPr lang="en-US" altLang="zh-CN" sz="2400" dirty="0" smtClean="0"/>
          </a:p>
          <a:p>
            <a:pPr>
              <a:buClr>
                <a:srgbClr val="000000"/>
              </a:buClr>
            </a:pPr>
            <a:r>
              <a:rPr lang="zh-CN" altLang="en-US" sz="2400" dirty="0" smtClean="0"/>
              <a:t>可以枚举不经过的点然后</a:t>
            </a:r>
            <a:r>
              <a:rPr lang="en-US" altLang="zh-CN" sz="2400" dirty="0" smtClean="0"/>
              <a:t>Floyd</a:t>
            </a:r>
            <a:r>
              <a:rPr lang="zh-CN" altLang="en-US" sz="2400" dirty="0" smtClean="0"/>
              <a:t>，时间复杂度为</a:t>
            </a:r>
            <a:r>
              <a:rPr lang="en-US" altLang="zh-CN" sz="2400" dirty="0" smtClean="0"/>
              <a:t>O(n^4)</a:t>
            </a:r>
            <a:r>
              <a:rPr lang="zh-CN" altLang="en-US" sz="2400" dirty="0" smtClean="0"/>
              <a:t>。</a:t>
            </a:r>
            <a:endParaRPr lang="en-US" altLang="zh-CN" sz="2400" dirty="0" smtClean="0"/>
          </a:p>
          <a:p>
            <a:pPr>
              <a:buClr>
                <a:srgbClr val="000000"/>
              </a:buClr>
            </a:pPr>
            <a:r>
              <a:rPr lang="zh-CN" altLang="en-US" sz="2400" dirty="0" smtClean="0"/>
              <a:t> 但是考虑到每个不经过的点的时候，其实有很多的两点之间的距离并不会改变，有重复计算。</a:t>
            </a:r>
            <a:endParaRPr lang="en-US" altLang="zh-CN" sz="2400" dirty="0" smtClean="0"/>
          </a:p>
          <a:p>
            <a:r>
              <a:rPr lang="zh-CN" altLang="en-US" sz="2400" b="1" dirty="0" smtClean="0"/>
              <a:t>分治</a:t>
            </a:r>
            <a:r>
              <a:rPr lang="zh-CN" altLang="en-US" sz="2400" dirty="0" smtClean="0"/>
              <a:t>：</a:t>
            </a:r>
            <a:r>
              <a:rPr lang="zh-CN" altLang="zh-CN" sz="2400" dirty="0" smtClean="0"/>
              <a:t>对于一个分治区间</a:t>
            </a:r>
            <a:r>
              <a:rPr lang="en-US" altLang="zh-CN" sz="2400" dirty="0" smtClean="0"/>
              <a:t>[</a:t>
            </a:r>
            <a:r>
              <a:rPr lang="en-US" altLang="zh-CN" sz="2400" dirty="0" err="1" smtClean="0"/>
              <a:t>l,r</a:t>
            </a:r>
            <a:r>
              <a:rPr lang="en-US" altLang="zh-CN" sz="2400" dirty="0" smtClean="0"/>
              <a:t>]</a:t>
            </a:r>
            <a:r>
              <a:rPr lang="zh-CN" altLang="zh-CN" sz="2400" dirty="0" smtClean="0"/>
              <a:t>，我们会处理出一个最短路矩阵，表示不以</a:t>
            </a:r>
            <a:r>
              <a:rPr lang="en-US" altLang="zh-CN" sz="2400" dirty="0" smtClean="0"/>
              <a:t>[</a:t>
            </a:r>
            <a:r>
              <a:rPr lang="en-US" altLang="zh-CN" sz="2400" dirty="0" err="1" smtClean="0"/>
              <a:t>l,r</a:t>
            </a:r>
            <a:r>
              <a:rPr lang="en-US" altLang="zh-CN" sz="2400" dirty="0" smtClean="0"/>
              <a:t>]</a:t>
            </a:r>
            <a:r>
              <a:rPr lang="zh-CN" altLang="zh-CN" sz="2400" dirty="0" smtClean="0"/>
              <a:t>区间的点作为中转点的最短路。那么从</a:t>
            </a:r>
            <a:r>
              <a:rPr lang="en-US" altLang="zh-CN" sz="2400" dirty="0" smtClean="0"/>
              <a:t>[</a:t>
            </a:r>
            <a:r>
              <a:rPr lang="en-US" altLang="zh-CN" sz="2400" dirty="0" err="1" smtClean="0"/>
              <a:t>l,r</a:t>
            </a:r>
            <a:r>
              <a:rPr lang="en-US" altLang="zh-CN" sz="2400" dirty="0" smtClean="0"/>
              <a:t>]</a:t>
            </a:r>
            <a:r>
              <a:rPr lang="zh-CN" altLang="zh-CN" sz="2400" dirty="0" smtClean="0"/>
              <a:t>递归到</a:t>
            </a:r>
            <a:r>
              <a:rPr lang="en-US" altLang="zh-CN" sz="2400" dirty="0" smtClean="0"/>
              <a:t>[</a:t>
            </a:r>
            <a:r>
              <a:rPr lang="en-US" altLang="zh-CN" sz="2400" dirty="0" err="1" smtClean="0"/>
              <a:t>l,mid</a:t>
            </a:r>
            <a:r>
              <a:rPr lang="en-US" altLang="zh-CN" sz="2400" dirty="0" smtClean="0"/>
              <a:t>]</a:t>
            </a:r>
            <a:r>
              <a:rPr lang="zh-CN" altLang="zh-CN" sz="2400" dirty="0" smtClean="0"/>
              <a:t>只需要枚举</a:t>
            </a:r>
            <a:r>
              <a:rPr lang="en-US" altLang="zh-CN" sz="2400" dirty="0" smtClean="0"/>
              <a:t>[mid+1,r]</a:t>
            </a:r>
            <a:r>
              <a:rPr lang="zh-CN" altLang="zh-CN" sz="2400" dirty="0" smtClean="0"/>
              <a:t>的点作为</a:t>
            </a:r>
            <a:r>
              <a:rPr lang="en-US" altLang="zh-CN" sz="2400" dirty="0" smtClean="0"/>
              <a:t>k(</a:t>
            </a:r>
            <a:r>
              <a:rPr lang="zh-CN" altLang="zh-CN" sz="2400" dirty="0" smtClean="0"/>
              <a:t>中转点</a:t>
            </a:r>
            <a:r>
              <a:rPr lang="en-US" altLang="zh-CN" sz="2400" dirty="0" smtClean="0"/>
              <a:t>)</a:t>
            </a:r>
            <a:r>
              <a:rPr lang="zh-CN" altLang="zh-CN" sz="2400" dirty="0" smtClean="0"/>
              <a:t>在原矩阵的基础上跑</a:t>
            </a:r>
            <a:r>
              <a:rPr lang="en-US" altLang="zh-CN" sz="2400" dirty="0" smtClean="0"/>
              <a:t>Floyd</a:t>
            </a:r>
            <a:r>
              <a:rPr lang="zh-CN" altLang="zh-CN" sz="2400" dirty="0" smtClean="0"/>
              <a:t>，就能计算出</a:t>
            </a:r>
            <a:r>
              <a:rPr lang="en-US" altLang="zh-CN" sz="2400" dirty="0" smtClean="0"/>
              <a:t>[</a:t>
            </a:r>
            <a:r>
              <a:rPr lang="en-US" altLang="zh-CN" sz="2400" dirty="0" err="1" smtClean="0"/>
              <a:t>l,mid</a:t>
            </a:r>
            <a:r>
              <a:rPr lang="en-US" altLang="zh-CN" sz="2400" dirty="0" smtClean="0"/>
              <a:t>]</a:t>
            </a:r>
            <a:r>
              <a:rPr lang="zh-CN" altLang="zh-CN" sz="2400" dirty="0" smtClean="0"/>
              <a:t>对应的矩阵，</a:t>
            </a:r>
            <a:r>
              <a:rPr lang="en-US" altLang="zh-CN" sz="2400" dirty="0" smtClean="0"/>
              <a:t>[mid+1,r]</a:t>
            </a:r>
            <a:r>
              <a:rPr lang="zh-CN" altLang="zh-CN" sz="2400" dirty="0" smtClean="0"/>
              <a:t>也是同理</a:t>
            </a:r>
            <a:r>
              <a:rPr lang="zh-CN" altLang="en-US" sz="2400" dirty="0" smtClean="0"/>
              <a:t>在</a:t>
            </a:r>
            <a:r>
              <a:rPr lang="en-US" altLang="zh-CN" sz="2400" dirty="0" smtClean="0"/>
              <a:t>[</a:t>
            </a:r>
            <a:r>
              <a:rPr lang="en-US" altLang="zh-CN" sz="2400" dirty="0" err="1" smtClean="0"/>
              <a:t>l,r</a:t>
            </a:r>
            <a:r>
              <a:rPr lang="en-US" altLang="zh-CN" sz="2400" dirty="0" smtClean="0"/>
              <a:t>]</a:t>
            </a:r>
            <a:r>
              <a:rPr lang="zh-CN" altLang="en-US" sz="2400" dirty="0" smtClean="0"/>
              <a:t>最短路矩阵的基础上把</a:t>
            </a:r>
            <a:r>
              <a:rPr lang="en-US" altLang="zh-CN" sz="2400" dirty="0" smtClean="0"/>
              <a:t>[</a:t>
            </a:r>
            <a:r>
              <a:rPr lang="en-US" altLang="zh-CN" sz="2400" dirty="0" err="1" smtClean="0"/>
              <a:t>l,mid</a:t>
            </a:r>
            <a:r>
              <a:rPr lang="en-US" altLang="zh-CN" sz="2400" dirty="0" smtClean="0"/>
              <a:t>]</a:t>
            </a:r>
            <a:r>
              <a:rPr lang="zh-CN" altLang="en-US" sz="2400" dirty="0" smtClean="0"/>
              <a:t>中的点添加到允许经过的点中就可以计算出</a:t>
            </a:r>
            <a:r>
              <a:rPr lang="en-US" altLang="zh-CN" sz="2400" dirty="0" smtClean="0"/>
              <a:t>[mid+1,r]</a:t>
            </a:r>
            <a:r>
              <a:rPr lang="zh-CN" altLang="en-US" sz="2400" dirty="0" smtClean="0"/>
              <a:t>对应的矩阵。</a:t>
            </a:r>
            <a:endParaRPr lang="zh-CN" altLang="zh-CN" sz="2400" dirty="0" smtClean="0"/>
          </a:p>
          <a:p>
            <a:r>
              <a:rPr lang="zh-CN" altLang="zh-CN" sz="2400" dirty="0" smtClean="0"/>
              <a:t>最后分治区间长度为</a:t>
            </a:r>
            <a:r>
              <a:rPr lang="en-US" altLang="zh-CN" sz="2400" dirty="0" smtClean="0"/>
              <a:t>1</a:t>
            </a:r>
            <a:r>
              <a:rPr lang="zh-CN" altLang="zh-CN" sz="2400" dirty="0" smtClean="0"/>
              <a:t>的时候，就是不以对应点为中转点的最短路矩阵了。时间复杂度是</a:t>
            </a:r>
            <a:r>
              <a:rPr lang="en-US" altLang="zh-CN" sz="2400" dirty="0" smtClean="0"/>
              <a:t>O(n^3</a:t>
            </a:r>
            <a:r>
              <a:rPr lang="zh-CN" altLang="en-US" sz="2400" dirty="0" smtClean="0"/>
              <a:t>*</a:t>
            </a:r>
            <a:r>
              <a:rPr lang="en-US" altLang="zh-CN" sz="2400" dirty="0" smtClean="0"/>
              <a:t>log n)</a:t>
            </a:r>
            <a:r>
              <a:rPr lang="zh-CN" altLang="zh-CN" sz="2400" dirty="0" smtClean="0"/>
              <a:t>。</a:t>
            </a:r>
            <a:r>
              <a:rPr lang="zh-CN" altLang="en-US" sz="2400" dirty="0" smtClean="0"/>
              <a:t/>
            </a:r>
            <a:br>
              <a:rPr lang="zh-CN" altLang="en-US" sz="2400" dirty="0" smtClean="0"/>
            </a:b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二维分治</a:t>
            </a:r>
            <a:r>
              <a:rPr lang="en-US" altLang="zh-CN" sz="3200" b="1" dirty="0" smtClean="0"/>
              <a:t>1</a:t>
            </a:r>
            <a:r>
              <a:rPr lang="zh-CN" altLang="en-US" sz="3200" b="1" dirty="0" smtClean="0"/>
              <a:t>：</a:t>
            </a:r>
            <a:r>
              <a:rPr lang="en-US" altLang="zh-CN" sz="3200" b="1" dirty="0" smtClean="0"/>
              <a:t>CF480E Parking Lot</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sym typeface="+mn-ea"/>
              </a:rPr>
              <a:t>给出一个</a:t>
            </a:r>
            <a:r>
              <a:rPr lang="en-US" altLang="zh-CN" sz="2400" dirty="0" err="1" smtClean="0">
                <a:sym typeface="+mn-ea"/>
              </a:rPr>
              <a:t>n×m</a:t>
            </a:r>
            <a:r>
              <a:rPr lang="en-US" altLang="zh-CN" sz="2400" dirty="0" smtClean="0">
                <a:sym typeface="+mn-ea"/>
              </a:rPr>
              <a:t>(</a:t>
            </a:r>
            <a:r>
              <a:rPr lang="en-US" altLang="zh-CN" sz="2400" dirty="0" err="1" smtClean="0">
                <a:sym typeface="+mn-ea"/>
              </a:rPr>
              <a:t>n,m</a:t>
            </a:r>
            <a:r>
              <a:rPr lang="en-US" altLang="zh-CN" sz="2400" dirty="0" smtClean="0">
                <a:sym typeface="+mn-ea"/>
              </a:rPr>
              <a:t>&lt;=2000)</a:t>
            </a:r>
            <a:r>
              <a:rPr lang="zh-CN" altLang="en-US" sz="2400" dirty="0" smtClean="0">
                <a:sym typeface="+mn-ea"/>
              </a:rPr>
              <a:t>的网格图，有的位置上有障碍物。给出</a:t>
            </a:r>
            <a:r>
              <a:rPr lang="en-US" altLang="zh-CN" sz="2400" dirty="0" smtClean="0">
                <a:sym typeface="+mn-ea"/>
              </a:rPr>
              <a:t>k(k&lt;=2000)</a:t>
            </a:r>
            <a:r>
              <a:rPr lang="zh-CN" altLang="en-US" sz="2400" dirty="0" smtClean="0">
                <a:sym typeface="+mn-ea"/>
              </a:rPr>
              <a:t>个操作，每次将一个格子变为障碍物，再询问没有障碍物的最大子正方形。</a:t>
            </a:r>
          </a:p>
          <a:p>
            <a:pPr>
              <a:buClr>
                <a:srgbClr val="000000"/>
              </a:buClr>
            </a:pPr>
            <a:r>
              <a:rPr lang="en-US" altLang="zh-CN" sz="2400" dirty="0" smtClean="0"/>
              <a:t>Time Limit: 3s</a:t>
            </a:r>
            <a:r>
              <a:rPr lang="zh-CN" altLang="en-US" sz="2400" dirty="0" smtClean="0"/>
              <a:t/>
            </a:r>
            <a:br>
              <a:rPr lang="zh-CN" altLang="en-US" sz="2400" dirty="0" smtClean="0"/>
            </a:b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54</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二维分治</a:t>
            </a:r>
            <a:r>
              <a:rPr lang="en-US" altLang="zh-CN" sz="3200" b="1" dirty="0" smtClean="0"/>
              <a:t>1</a:t>
            </a:r>
            <a:r>
              <a:rPr lang="zh-CN" altLang="en-US" sz="3200" b="1" dirty="0" smtClean="0"/>
              <a:t>：</a:t>
            </a:r>
            <a:r>
              <a:rPr lang="en-US" altLang="zh-CN" sz="3200" b="1" dirty="0" smtClean="0"/>
              <a:t>CF480E Parking Lot</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fontScale="92500"/>
          </a:bodyPr>
          <a:lstStyle/>
          <a:p>
            <a:pPr>
              <a:buClr>
                <a:srgbClr val="000000"/>
              </a:buClr>
            </a:pPr>
            <a:r>
              <a:rPr lang="zh-CN" altLang="en-US" sz="2400" dirty="0" smtClean="0"/>
              <a:t>定义</a:t>
            </a:r>
            <a:r>
              <a:rPr lang="en-US" altLang="zh-CN" sz="2400" dirty="0" smtClean="0"/>
              <a:t>f[</a:t>
            </a:r>
            <a:r>
              <a:rPr lang="en-US" altLang="zh-CN" sz="2400" dirty="0" err="1" smtClean="0"/>
              <a:t>i</a:t>
            </a:r>
            <a:r>
              <a:rPr lang="en-US" altLang="zh-CN" sz="2400" dirty="0" smtClean="0"/>
              <a:t>][j]</a:t>
            </a:r>
            <a:r>
              <a:rPr lang="zh-CN" altLang="en-US" sz="2400" dirty="0" smtClean="0"/>
              <a:t>表示以第</a:t>
            </a:r>
            <a:r>
              <a:rPr lang="en-US" altLang="zh-CN" sz="2400" dirty="0" err="1" smtClean="0"/>
              <a:t>i</a:t>
            </a:r>
            <a:r>
              <a:rPr lang="zh-CN" altLang="en-US" sz="2400" dirty="0" smtClean="0"/>
              <a:t>行第</a:t>
            </a:r>
            <a:r>
              <a:rPr lang="en-US" altLang="zh-CN" sz="2400" dirty="0" smtClean="0"/>
              <a:t>j</a:t>
            </a:r>
            <a:r>
              <a:rPr lang="zh-CN" altLang="en-US" sz="2400" dirty="0" smtClean="0"/>
              <a:t>列为右下角的最大子正方形的边长。</a:t>
            </a:r>
            <a:endParaRPr lang="en-US" altLang="zh-CN" sz="2400" dirty="0" smtClean="0"/>
          </a:p>
          <a:p>
            <a:pPr>
              <a:buClr>
                <a:srgbClr val="000000"/>
              </a:buClr>
            </a:pPr>
            <a:r>
              <a:rPr lang="zh-CN" altLang="en-US" sz="2400" dirty="0" smtClean="0"/>
              <a:t>对于每次操作，利用动态规划</a:t>
            </a:r>
            <a:r>
              <a:rPr lang="en-US" altLang="zh-CN" sz="2400" dirty="0" smtClean="0"/>
              <a:t>f[</a:t>
            </a:r>
            <a:r>
              <a:rPr lang="en-US" altLang="zh-CN" sz="2400" dirty="0" err="1" smtClean="0"/>
              <a:t>i</a:t>
            </a:r>
            <a:r>
              <a:rPr lang="en-US" altLang="zh-CN" sz="2400" dirty="0" smtClean="0"/>
              <a:t>][j]=min{f[i-1][j-1],f[i-1][j],f[</a:t>
            </a:r>
            <a:r>
              <a:rPr lang="en-US" altLang="zh-CN" sz="2400" dirty="0" err="1" smtClean="0"/>
              <a:t>i</a:t>
            </a:r>
            <a:r>
              <a:rPr lang="en-US" altLang="zh-CN" sz="2400" dirty="0" smtClean="0"/>
              <a:t>][j-1]}+1</a:t>
            </a:r>
          </a:p>
          <a:p>
            <a:pPr>
              <a:buClr>
                <a:srgbClr val="000000"/>
              </a:buClr>
            </a:pPr>
            <a:r>
              <a:rPr lang="zh-CN" altLang="en-US" sz="2400" dirty="0" smtClean="0"/>
              <a:t>时间复杂度为</a:t>
            </a:r>
            <a:r>
              <a:rPr lang="en-US" altLang="zh-CN" sz="2400" dirty="0" smtClean="0"/>
              <a:t>O(</a:t>
            </a:r>
            <a:r>
              <a:rPr lang="en-US" altLang="zh-CN" sz="2400" dirty="0" err="1" smtClean="0"/>
              <a:t>nmk</a:t>
            </a:r>
            <a:r>
              <a:rPr lang="en-US" altLang="zh-CN" sz="2400" dirty="0" smtClean="0"/>
              <a:t>)</a:t>
            </a:r>
            <a:r>
              <a:rPr lang="zh-CN" altLang="en-US" sz="2400" dirty="0" smtClean="0"/>
              <a:t>，超时。</a:t>
            </a:r>
            <a:endParaRPr lang="en-US" altLang="zh-CN" sz="2400" dirty="0" smtClean="0"/>
          </a:p>
          <a:p>
            <a:pPr>
              <a:buClr>
                <a:srgbClr val="000000"/>
              </a:buClr>
            </a:pPr>
            <a:r>
              <a:rPr lang="zh-CN" altLang="en-US" sz="2400" dirty="0" smtClean="0"/>
              <a:t>可以用分治</a:t>
            </a:r>
            <a:endParaRPr lang="en-US" altLang="zh-CN" sz="2400" dirty="0" smtClean="0"/>
          </a:p>
          <a:p>
            <a:pPr>
              <a:buClr>
                <a:srgbClr val="000000"/>
              </a:buClr>
            </a:pPr>
            <a:r>
              <a:rPr lang="zh-CN" altLang="en-US" sz="2400" dirty="0" smtClean="0"/>
              <a:t>定义</a:t>
            </a:r>
            <a:r>
              <a:rPr lang="en-US" altLang="zh-CN" sz="2400" dirty="0" smtClean="0"/>
              <a:t>f[L][R]</a:t>
            </a:r>
            <a:r>
              <a:rPr lang="zh-CN" altLang="en-US" sz="2400" dirty="0" smtClean="0"/>
              <a:t>表示原网格图第</a:t>
            </a:r>
            <a:r>
              <a:rPr lang="en-US" altLang="zh-CN" sz="2400" dirty="0" err="1" smtClean="0"/>
              <a:t>L</a:t>
            </a:r>
            <a:r>
              <a:rPr lang="zh-CN" altLang="en-US" sz="2400" dirty="0" smtClean="0"/>
              <a:t>行到第</a:t>
            </a:r>
            <a:r>
              <a:rPr lang="en-US" altLang="zh-CN" sz="2400" dirty="0" smtClean="0"/>
              <a:t>R</a:t>
            </a:r>
            <a:r>
              <a:rPr lang="zh-CN" altLang="en-US" sz="2400" dirty="0" smtClean="0"/>
              <a:t>行</a:t>
            </a:r>
            <a:r>
              <a:rPr lang="en-US" altLang="zh-CN" sz="2400" dirty="0" smtClean="0"/>
              <a:t>k</a:t>
            </a:r>
            <a:r>
              <a:rPr lang="zh-CN" altLang="en-US" sz="2400" dirty="0" smtClean="0"/>
              <a:t>次操作后的最大子正方形大小。</a:t>
            </a:r>
            <a:endParaRPr lang="en-US" altLang="zh-CN" sz="2400" dirty="0" smtClean="0"/>
          </a:p>
          <a:p>
            <a:pPr>
              <a:buClr>
                <a:srgbClr val="000000"/>
              </a:buClr>
            </a:pPr>
            <a:r>
              <a:rPr lang="zh-CN" altLang="en-US" sz="2400" dirty="0" smtClean="0"/>
              <a:t>将矩阵尽可能分成上下相等的两部分。设中间一行为</a:t>
            </a:r>
            <a:r>
              <a:rPr lang="en-US" altLang="zh-CN" sz="2400" dirty="0" smtClean="0"/>
              <a:t>mid</a:t>
            </a:r>
            <a:r>
              <a:rPr lang="zh-CN" altLang="en-US" sz="2400" dirty="0" smtClean="0"/>
              <a:t>。</a:t>
            </a:r>
          </a:p>
          <a:p>
            <a:pPr>
              <a:buClr>
                <a:srgbClr val="000000"/>
              </a:buClr>
            </a:pPr>
            <a:r>
              <a:rPr lang="zh-CN" altLang="en-US" sz="2400" dirty="0" smtClean="0"/>
              <a:t>那么</a:t>
            </a:r>
            <a:r>
              <a:rPr lang="en-US" altLang="zh-CN" sz="2400" dirty="0" smtClean="0"/>
              <a:t>f[L][R]</a:t>
            </a:r>
            <a:r>
              <a:rPr lang="zh-CN" altLang="en-US" sz="2400" dirty="0" smtClean="0"/>
              <a:t>就是以下</a:t>
            </a:r>
            <a:r>
              <a:rPr lang="en-US" altLang="zh-CN" sz="2400" dirty="0" smtClean="0"/>
              <a:t>3</a:t>
            </a:r>
            <a:r>
              <a:rPr lang="zh-CN" altLang="en-US" sz="2400" dirty="0" smtClean="0"/>
              <a:t>部分的最大值。</a:t>
            </a:r>
            <a:endParaRPr lang="en-US" altLang="zh-CN" sz="2400" dirty="0" smtClean="0"/>
          </a:p>
          <a:p>
            <a:pPr>
              <a:buClr>
                <a:srgbClr val="000000"/>
              </a:buClr>
            </a:pPr>
            <a:r>
              <a:rPr lang="zh-CN" altLang="en-US" sz="2400" dirty="0" smtClean="0"/>
              <a:t>①</a:t>
            </a:r>
            <a:r>
              <a:rPr lang="en-US" altLang="zh-CN" sz="2400" dirty="0" smtClean="0"/>
              <a:t>f[</a:t>
            </a:r>
            <a:r>
              <a:rPr lang="en-US" altLang="zh-CN" sz="2400" dirty="0" err="1" smtClean="0"/>
              <a:t>L,mid</a:t>
            </a:r>
            <a:r>
              <a:rPr lang="en-US" altLang="zh-CN" sz="2400" dirty="0" smtClean="0"/>
              <a:t>]</a:t>
            </a:r>
          </a:p>
          <a:p>
            <a:pPr>
              <a:buClr>
                <a:srgbClr val="000000"/>
              </a:buClr>
            </a:pPr>
            <a:r>
              <a:rPr lang="zh-CN" altLang="en-US" sz="2400" dirty="0" smtClean="0"/>
              <a:t>②</a:t>
            </a:r>
            <a:r>
              <a:rPr lang="en-US" altLang="zh-CN" sz="2400" dirty="0" smtClean="0"/>
              <a:t>f [mid+1,R]</a:t>
            </a:r>
          </a:p>
          <a:p>
            <a:pPr>
              <a:buClr>
                <a:srgbClr val="000000"/>
              </a:buClr>
            </a:pPr>
            <a:r>
              <a:rPr lang="zh-CN" altLang="en-US" sz="2400" dirty="0" smtClean="0"/>
              <a:t>③穿过</a:t>
            </a:r>
            <a:r>
              <a:rPr lang="en-US" altLang="zh-CN" sz="2400" dirty="0" smtClean="0"/>
              <a:t>mid</a:t>
            </a:r>
            <a:r>
              <a:rPr lang="zh-CN" altLang="en-US" sz="2400" dirty="0" smtClean="0"/>
              <a:t>这一行的最大子正方形</a:t>
            </a:r>
            <a:endParaRPr lang="en-US" altLang="zh-CN" sz="2400" dirty="0" smtClean="0"/>
          </a:p>
          <a:p>
            <a:pPr>
              <a:buClr>
                <a:srgbClr val="000000"/>
              </a:buClr>
            </a:pPr>
            <a:r>
              <a:rPr lang="zh-CN" altLang="en-US" sz="2400" dirty="0" smtClean="0"/>
              <a:t>前两个可以分治递归求解。</a:t>
            </a:r>
          </a:p>
          <a:p>
            <a:pPr>
              <a:buClr>
                <a:srgbClr val="000000"/>
              </a:buClr>
              <a:buNone/>
            </a:pPr>
            <a:r>
              <a:rPr lang="zh-CN" altLang="en-US" sz="2400" dirty="0" smtClean="0"/>
              <a:t/>
            </a:r>
            <a:br>
              <a:rPr lang="zh-CN" altLang="en-US" sz="2400" dirty="0" smtClean="0"/>
            </a:b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55</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6" end="6"/>
                                            </p:txEl>
                                          </p:spTgt>
                                        </p:tgtEl>
                                        <p:attrNameLst>
                                          <p:attrName>style.visibility</p:attrName>
                                        </p:attrNameLst>
                                      </p:cBhvr>
                                      <p:to>
                                        <p:strVal val="visible"/>
                                      </p:to>
                                    </p:set>
                                    <p:anim calcmode="lin" valueType="num">
                                      <p:cBhvr additive="base">
                                        <p:cTn id="4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7" end="7"/>
                                            </p:txEl>
                                          </p:spTgt>
                                        </p:tgtEl>
                                        <p:attrNameLst>
                                          <p:attrName>style.visibility</p:attrName>
                                        </p:attrNameLst>
                                      </p:cBhvr>
                                      <p:to>
                                        <p:strVal val="visible"/>
                                      </p:to>
                                    </p:set>
                                    <p:anim calcmode="lin" valueType="num">
                                      <p:cBhvr additive="base">
                                        <p:cTn id="5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5843">
                                            <p:txEl>
                                              <p:pRg st="8" end="8"/>
                                            </p:txEl>
                                          </p:spTgt>
                                        </p:tgtEl>
                                        <p:attrNameLst>
                                          <p:attrName>style.visibility</p:attrName>
                                        </p:attrNameLst>
                                      </p:cBhvr>
                                      <p:to>
                                        <p:strVal val="visible"/>
                                      </p:to>
                                    </p:set>
                                    <p:anim calcmode="lin" valueType="num">
                                      <p:cBhvr additive="base">
                                        <p:cTn id="61"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5843">
                                            <p:txEl>
                                              <p:pRg st="9" end="9"/>
                                            </p:txEl>
                                          </p:spTgt>
                                        </p:tgtEl>
                                        <p:attrNameLst>
                                          <p:attrName>style.visibility</p:attrName>
                                        </p:attrNameLst>
                                      </p:cBhvr>
                                      <p:to>
                                        <p:strVal val="visible"/>
                                      </p:to>
                                    </p:set>
                                    <p:anim calcmode="lin" valueType="num">
                                      <p:cBhvr additive="base">
                                        <p:cTn id="67"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5843">
                                            <p:txEl>
                                              <p:pRg st="10" end="10"/>
                                            </p:txEl>
                                          </p:spTgt>
                                        </p:tgtEl>
                                        <p:attrNameLst>
                                          <p:attrName>style.visibility</p:attrName>
                                        </p:attrNameLst>
                                      </p:cBhvr>
                                      <p:to>
                                        <p:strVal val="visible"/>
                                      </p:to>
                                    </p:set>
                                    <p:anim calcmode="lin" valueType="num">
                                      <p:cBhvr additive="base">
                                        <p:cTn id="73"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5843">
                                            <p:txEl>
                                              <p:pRg st="11" end="11"/>
                                            </p:txEl>
                                          </p:spTgt>
                                        </p:tgtEl>
                                        <p:attrNameLst>
                                          <p:attrName>style.visibility</p:attrName>
                                        </p:attrNameLst>
                                      </p:cBhvr>
                                      <p:to>
                                        <p:strVal val="visible"/>
                                      </p:to>
                                    </p:set>
                                    <p:anim calcmode="lin" valueType="num">
                                      <p:cBhvr additive="base">
                                        <p:cTn id="79"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8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二维分治</a:t>
            </a:r>
            <a:r>
              <a:rPr lang="en-US" altLang="zh-CN" sz="3200" b="1" dirty="0" smtClean="0"/>
              <a:t>1</a:t>
            </a:r>
            <a:r>
              <a:rPr lang="zh-CN" altLang="en-US" sz="3200" b="1" dirty="0" smtClean="0"/>
              <a:t>：</a:t>
            </a:r>
            <a:r>
              <a:rPr lang="en-US" altLang="zh-CN" sz="3200" b="1" dirty="0" smtClean="0"/>
              <a:t>CF480E Parking Lot</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1800" dirty="0" smtClean="0">
                <a:sym typeface="+mn-ea"/>
              </a:rPr>
              <a:t>对于跨过中间</a:t>
            </a:r>
            <a:r>
              <a:rPr lang="en-US" altLang="zh-CN" sz="1800" dirty="0" smtClean="0">
                <a:sym typeface="+mn-ea"/>
              </a:rPr>
              <a:t>mid</a:t>
            </a:r>
            <a:r>
              <a:rPr lang="zh-CN" altLang="en-US" sz="1800" dirty="0" smtClean="0">
                <a:sym typeface="+mn-ea"/>
              </a:rPr>
              <a:t>一行的正方形：</a:t>
            </a:r>
          </a:p>
          <a:p>
            <a:pPr>
              <a:buClr>
                <a:srgbClr val="000000"/>
              </a:buClr>
            </a:pPr>
            <a:r>
              <a:rPr lang="zh-CN" altLang="en-US" sz="1800" dirty="0" smtClean="0">
                <a:sym typeface="+mn-ea"/>
              </a:rPr>
              <a:t>每个格点维护</a:t>
            </a:r>
            <a:r>
              <a:rPr lang="en-US" altLang="zh-CN" sz="1800" dirty="0" smtClean="0">
                <a:sym typeface="+mn-ea"/>
              </a:rPr>
              <a:t>up[</a:t>
            </a:r>
            <a:r>
              <a:rPr lang="en-US" altLang="zh-CN" sz="1800" dirty="0" err="1" smtClean="0">
                <a:sym typeface="+mn-ea"/>
              </a:rPr>
              <a:t>i</a:t>
            </a:r>
            <a:r>
              <a:rPr lang="en-US" altLang="zh-CN" sz="1800" dirty="0" smtClean="0">
                <a:sym typeface="+mn-ea"/>
              </a:rPr>
              <a:t>][j]</a:t>
            </a:r>
            <a:r>
              <a:rPr lang="zh-CN" altLang="en-US" sz="1800" dirty="0" smtClean="0">
                <a:sym typeface="+mn-ea"/>
              </a:rPr>
              <a:t>和</a:t>
            </a:r>
            <a:r>
              <a:rPr lang="en-US" altLang="zh-CN" sz="1800" dirty="0" smtClean="0">
                <a:sym typeface="+mn-ea"/>
              </a:rPr>
              <a:t>down[</a:t>
            </a:r>
            <a:r>
              <a:rPr lang="en-US" altLang="zh-CN" sz="1800" dirty="0" err="1" smtClean="0">
                <a:sym typeface="+mn-ea"/>
              </a:rPr>
              <a:t>i</a:t>
            </a:r>
            <a:r>
              <a:rPr lang="en-US" altLang="zh-CN" sz="1800" dirty="0" smtClean="0">
                <a:sym typeface="+mn-ea"/>
              </a:rPr>
              <a:t>][j]</a:t>
            </a:r>
            <a:r>
              <a:rPr lang="zh-CN" altLang="en-US" sz="1800" dirty="0" smtClean="0">
                <a:sym typeface="+mn-ea"/>
              </a:rPr>
              <a:t>，</a:t>
            </a:r>
            <a:r>
              <a:rPr lang="en-US" altLang="zh-CN" sz="1800" dirty="0" smtClean="0">
                <a:sym typeface="+mn-ea"/>
              </a:rPr>
              <a:t>up[</a:t>
            </a:r>
            <a:r>
              <a:rPr lang="en-US" altLang="zh-CN" sz="1800" dirty="0" err="1" smtClean="0">
                <a:sym typeface="+mn-ea"/>
              </a:rPr>
              <a:t>i</a:t>
            </a:r>
            <a:r>
              <a:rPr lang="en-US" altLang="zh-CN" sz="1800" dirty="0" smtClean="0">
                <a:sym typeface="+mn-ea"/>
              </a:rPr>
              <a:t>][j]</a:t>
            </a:r>
            <a:r>
              <a:rPr lang="zh-CN" altLang="en-US" sz="1800" dirty="0" smtClean="0">
                <a:sym typeface="+mn-ea"/>
              </a:rPr>
              <a:t>表示从位置</a:t>
            </a:r>
            <a:r>
              <a:rPr lang="en-US" altLang="zh-CN" sz="1800" dirty="0" smtClean="0">
                <a:sym typeface="+mn-ea"/>
              </a:rPr>
              <a:t>(</a:t>
            </a:r>
            <a:r>
              <a:rPr lang="en-US" altLang="zh-CN" sz="1800" dirty="0" err="1" smtClean="0">
                <a:sym typeface="+mn-ea"/>
              </a:rPr>
              <a:t>i,j</a:t>
            </a:r>
            <a:r>
              <a:rPr lang="en-US" altLang="zh-CN" sz="1800" dirty="0" smtClean="0">
                <a:sym typeface="+mn-ea"/>
              </a:rPr>
              <a:t>)</a:t>
            </a:r>
            <a:r>
              <a:rPr lang="zh-CN" altLang="en-US" sz="1800" dirty="0" smtClean="0">
                <a:sym typeface="+mn-ea"/>
              </a:rPr>
              <a:t>开始向上有多少个连续的无障碍的位置</a:t>
            </a:r>
            <a:r>
              <a:rPr lang="en-US" altLang="zh-CN" sz="1800" dirty="0" smtClean="0">
                <a:sym typeface="+mn-ea"/>
              </a:rPr>
              <a:t>,down[</a:t>
            </a:r>
            <a:r>
              <a:rPr lang="en-US" altLang="zh-CN" sz="1800" dirty="0" err="1" smtClean="0">
                <a:sym typeface="+mn-ea"/>
              </a:rPr>
              <a:t>i</a:t>
            </a:r>
            <a:r>
              <a:rPr lang="en-US" altLang="zh-CN" sz="1800" dirty="0" smtClean="0">
                <a:sym typeface="+mn-ea"/>
              </a:rPr>
              <a:t>][j]</a:t>
            </a:r>
            <a:r>
              <a:rPr lang="zh-CN" altLang="en-US" sz="1800" dirty="0" smtClean="0">
                <a:sym typeface="+mn-ea"/>
              </a:rPr>
              <a:t>表示从位置</a:t>
            </a:r>
            <a:r>
              <a:rPr lang="en-US" altLang="zh-CN" sz="1800" dirty="0" smtClean="0">
                <a:sym typeface="+mn-ea"/>
              </a:rPr>
              <a:t>(</a:t>
            </a:r>
            <a:r>
              <a:rPr lang="en-US" altLang="zh-CN" sz="1800" dirty="0" err="1" smtClean="0">
                <a:sym typeface="+mn-ea"/>
              </a:rPr>
              <a:t>i,j</a:t>
            </a:r>
            <a:r>
              <a:rPr lang="en-US" altLang="zh-CN" sz="1800" dirty="0" smtClean="0">
                <a:sym typeface="+mn-ea"/>
              </a:rPr>
              <a:t>)</a:t>
            </a:r>
            <a:r>
              <a:rPr lang="zh-CN" altLang="en-US" sz="1800" dirty="0" smtClean="0">
                <a:sym typeface="+mn-ea"/>
              </a:rPr>
              <a:t>开始向下有多少个连续的无障碍的位置，初始的</a:t>
            </a:r>
            <a:r>
              <a:rPr lang="en-US" altLang="zh-CN" sz="1800" dirty="0" smtClean="0">
                <a:sym typeface="+mn-ea"/>
              </a:rPr>
              <a:t>up</a:t>
            </a:r>
            <a:r>
              <a:rPr lang="zh-CN" altLang="en-US" sz="1800" dirty="0" smtClean="0">
                <a:sym typeface="+mn-ea"/>
              </a:rPr>
              <a:t>和</a:t>
            </a:r>
            <a:r>
              <a:rPr lang="en-US" altLang="zh-CN" sz="1800" dirty="0" smtClean="0">
                <a:sym typeface="+mn-ea"/>
              </a:rPr>
              <a:t>down</a:t>
            </a:r>
            <a:r>
              <a:rPr lang="zh-CN" altLang="en-US" sz="1800" dirty="0" smtClean="0">
                <a:sym typeface="+mn-ea"/>
              </a:rPr>
              <a:t>可以用递推在</a:t>
            </a:r>
            <a:r>
              <a:rPr lang="en-US" altLang="zh-CN" sz="1800" dirty="0" smtClean="0">
                <a:sym typeface="+mn-ea"/>
              </a:rPr>
              <a:t>O(nm)</a:t>
            </a:r>
            <a:r>
              <a:rPr lang="zh-CN" altLang="en-US" sz="1800" dirty="0" smtClean="0">
                <a:sym typeface="+mn-ea"/>
              </a:rPr>
              <a:t>内完成。</a:t>
            </a:r>
            <a:endParaRPr lang="en-US" altLang="zh-CN" sz="1800" dirty="0" smtClean="0">
              <a:sym typeface="+mn-ea"/>
            </a:endParaRPr>
          </a:p>
          <a:p>
            <a:pPr>
              <a:buClr>
                <a:srgbClr val="000000"/>
              </a:buClr>
            </a:pPr>
            <a:r>
              <a:rPr lang="zh-CN" altLang="en-US" sz="1800" dirty="0" smtClean="0">
                <a:sym typeface="+mn-ea"/>
              </a:rPr>
              <a:t>按顺序处理每个操作，对于每个在当前分治范围内的操作</a:t>
            </a:r>
            <a:r>
              <a:rPr lang="en-US" altLang="zh-CN" sz="1800" dirty="0" smtClean="0">
                <a:sym typeface="+mn-ea"/>
              </a:rPr>
              <a:t>(</a:t>
            </a:r>
            <a:r>
              <a:rPr lang="en-US" altLang="zh-CN" sz="1800" dirty="0" err="1" smtClean="0">
                <a:sym typeface="+mn-ea"/>
              </a:rPr>
              <a:t>x,y</a:t>
            </a:r>
            <a:r>
              <a:rPr lang="en-US" altLang="zh-CN" sz="1800" dirty="0" smtClean="0">
                <a:sym typeface="+mn-ea"/>
              </a:rPr>
              <a:t>)</a:t>
            </a:r>
            <a:r>
              <a:rPr lang="zh-CN" altLang="en-US" sz="1800" dirty="0" smtClean="0">
                <a:sym typeface="+mn-ea"/>
              </a:rPr>
              <a:t>，只会影响第</a:t>
            </a:r>
            <a:r>
              <a:rPr lang="en-US" altLang="zh-CN" sz="1800" dirty="0" smtClean="0">
                <a:sym typeface="+mn-ea"/>
              </a:rPr>
              <a:t>y</a:t>
            </a:r>
            <a:r>
              <a:rPr lang="zh-CN" altLang="en-US" sz="1800" dirty="0" smtClean="0">
                <a:sym typeface="+mn-ea"/>
              </a:rPr>
              <a:t>列的</a:t>
            </a:r>
            <a:r>
              <a:rPr lang="en-US" altLang="zh-CN" sz="1800" dirty="0" smtClean="0">
                <a:sym typeface="+mn-ea"/>
              </a:rPr>
              <a:t>up</a:t>
            </a:r>
            <a:r>
              <a:rPr lang="zh-CN" altLang="en-US" sz="1800" dirty="0" smtClean="0">
                <a:sym typeface="+mn-ea"/>
              </a:rPr>
              <a:t>和</a:t>
            </a:r>
            <a:r>
              <a:rPr lang="en-US" altLang="zh-CN" sz="1800" dirty="0" smtClean="0">
                <a:sym typeface="+mn-ea"/>
              </a:rPr>
              <a:t>down</a:t>
            </a:r>
            <a:r>
              <a:rPr lang="zh-CN" altLang="en-US" sz="1800" dirty="0" smtClean="0">
                <a:sym typeface="+mn-ea"/>
              </a:rPr>
              <a:t>的值，在</a:t>
            </a:r>
            <a:r>
              <a:rPr lang="en-US" altLang="zh-CN" sz="1800" dirty="0" smtClean="0">
                <a:sym typeface="+mn-ea"/>
              </a:rPr>
              <a:t>O(n)</a:t>
            </a:r>
            <a:r>
              <a:rPr lang="zh-CN" altLang="en-US" sz="1800" dirty="0" smtClean="0">
                <a:sym typeface="+mn-ea"/>
              </a:rPr>
              <a:t>内更新这些值。</a:t>
            </a:r>
            <a:endParaRPr lang="en-US" altLang="zh-CN" sz="1800" dirty="0" smtClean="0">
              <a:sym typeface="+mn-ea"/>
            </a:endParaRPr>
          </a:p>
          <a:p>
            <a:pPr>
              <a:buClr>
                <a:srgbClr val="000000"/>
              </a:buClr>
            </a:pPr>
            <a:r>
              <a:rPr lang="zh-CN" altLang="en-US" sz="1800" dirty="0" smtClean="0">
                <a:sym typeface="+mn-ea"/>
              </a:rPr>
              <a:t>跨过中线的最大正方形，一定包含第</a:t>
            </a:r>
            <a:r>
              <a:rPr lang="en-US" altLang="zh-CN" sz="1800" dirty="0" smtClean="0">
                <a:sym typeface="+mn-ea"/>
              </a:rPr>
              <a:t>mid</a:t>
            </a:r>
            <a:r>
              <a:rPr lang="zh-CN" altLang="en-US" sz="1800" dirty="0" smtClean="0">
                <a:sym typeface="+mn-ea"/>
              </a:rPr>
              <a:t>行，考虑该正方形左边界为列号</a:t>
            </a:r>
            <a:r>
              <a:rPr lang="en-US" altLang="zh-CN" sz="1800" dirty="0" err="1" smtClean="0">
                <a:sym typeface="+mn-ea"/>
              </a:rPr>
              <a:t>i</a:t>
            </a:r>
            <a:r>
              <a:rPr lang="en-US" altLang="zh-CN" sz="1800" dirty="0" smtClean="0">
                <a:sym typeface="+mn-ea"/>
              </a:rPr>
              <a:t>,</a:t>
            </a:r>
            <a:r>
              <a:rPr lang="zh-CN" altLang="en-US" sz="1800" dirty="0" smtClean="0">
                <a:sym typeface="+mn-ea"/>
              </a:rPr>
              <a:t>右边界为列号</a:t>
            </a:r>
            <a:r>
              <a:rPr lang="en-US" altLang="zh-CN" sz="1800" dirty="0" smtClean="0">
                <a:sym typeface="+mn-ea"/>
              </a:rPr>
              <a:t>j</a:t>
            </a:r>
            <a:r>
              <a:rPr lang="zh-CN" altLang="en-US" sz="1800" dirty="0" smtClean="0">
                <a:sym typeface="+mn-ea"/>
              </a:rPr>
              <a:t>。</a:t>
            </a:r>
            <a:endParaRPr lang="en-US" altLang="zh-CN" sz="1800" dirty="0" smtClean="0">
              <a:sym typeface="+mn-ea"/>
            </a:endParaRPr>
          </a:p>
          <a:p>
            <a:pPr>
              <a:buClr>
                <a:srgbClr val="000000"/>
              </a:buClr>
            </a:pPr>
            <a:r>
              <a:rPr lang="zh-CN" altLang="en-US" sz="1800" dirty="0" smtClean="0">
                <a:sym typeface="+mn-ea"/>
              </a:rPr>
              <a:t>先枚举左边界</a:t>
            </a:r>
            <a:r>
              <a:rPr lang="en-US" altLang="zh-CN" sz="1800" dirty="0" err="1" smtClean="0">
                <a:sym typeface="+mn-ea"/>
              </a:rPr>
              <a:t>i</a:t>
            </a:r>
            <a:r>
              <a:rPr lang="en-US" altLang="zh-CN" sz="1800" dirty="0" smtClean="0">
                <a:sym typeface="+mn-ea"/>
              </a:rPr>
              <a:t>,</a:t>
            </a:r>
            <a:r>
              <a:rPr lang="zh-CN" altLang="en-US" sz="1800" dirty="0" smtClean="0">
                <a:sym typeface="+mn-ea"/>
              </a:rPr>
              <a:t>再枚举右边界</a:t>
            </a:r>
            <a:r>
              <a:rPr lang="en-US" altLang="zh-CN" sz="1800" dirty="0" smtClean="0">
                <a:sym typeface="+mn-ea"/>
              </a:rPr>
              <a:t>j,</a:t>
            </a:r>
            <a:r>
              <a:rPr lang="zh-CN" altLang="en-US" sz="1800" dirty="0" smtClean="0">
                <a:sym typeface="+mn-ea"/>
              </a:rPr>
              <a:t>则包含第</a:t>
            </a:r>
            <a:r>
              <a:rPr lang="en-US" altLang="zh-CN" sz="1800" dirty="0" smtClean="0">
                <a:sym typeface="+mn-ea"/>
              </a:rPr>
              <a:t>x</a:t>
            </a:r>
            <a:r>
              <a:rPr lang="zh-CN" altLang="en-US" sz="1800" dirty="0" smtClean="0">
                <a:sym typeface="+mn-ea"/>
              </a:rPr>
              <a:t>行第</a:t>
            </a:r>
            <a:r>
              <a:rPr lang="en-US" altLang="zh-CN" sz="1800" dirty="0" err="1" smtClean="0">
                <a:sym typeface="+mn-ea"/>
              </a:rPr>
              <a:t>i</a:t>
            </a:r>
            <a:r>
              <a:rPr lang="zh-CN" altLang="en-US" sz="1800" dirty="0" smtClean="0">
                <a:sym typeface="+mn-ea"/>
              </a:rPr>
              <a:t>列到第</a:t>
            </a:r>
            <a:r>
              <a:rPr lang="en-US" altLang="zh-CN" sz="1800" dirty="0" smtClean="0">
                <a:sym typeface="+mn-ea"/>
              </a:rPr>
              <a:t>j</a:t>
            </a:r>
            <a:r>
              <a:rPr lang="zh-CN" altLang="en-US" sz="1800" dirty="0" smtClean="0">
                <a:sym typeface="+mn-ea"/>
              </a:rPr>
              <a:t>列的矩形的宽度</a:t>
            </a:r>
            <a:r>
              <a:rPr lang="en-US" altLang="zh-CN" sz="1800" dirty="0" smtClean="0">
                <a:sym typeface="+mn-ea"/>
              </a:rPr>
              <a:t>w=j-i+1,</a:t>
            </a:r>
            <a:r>
              <a:rPr lang="zh-CN" altLang="en-US" sz="1800" dirty="0" smtClean="0">
                <a:sym typeface="+mn-ea"/>
              </a:rPr>
              <a:t>高度</a:t>
            </a:r>
            <a:r>
              <a:rPr lang="en-US" altLang="zh-CN" sz="1800" dirty="0" smtClean="0">
                <a:sym typeface="+mn-ea"/>
              </a:rPr>
              <a:t>h=min_up+min_down-1,</a:t>
            </a:r>
            <a:r>
              <a:rPr lang="zh-CN" altLang="en-US" sz="1800" dirty="0" smtClean="0">
                <a:sym typeface="+mn-ea"/>
              </a:rPr>
              <a:t>该情况下的最大子正方形的边长为</a:t>
            </a:r>
            <a:r>
              <a:rPr lang="en-US" altLang="zh-CN" sz="1800" dirty="0" smtClean="0">
                <a:sym typeface="+mn-ea"/>
              </a:rPr>
              <a:t>min(</a:t>
            </a:r>
            <a:r>
              <a:rPr lang="en-US" altLang="zh-CN" sz="1800" dirty="0" err="1" smtClean="0">
                <a:sym typeface="+mn-ea"/>
              </a:rPr>
              <a:t>w,h</a:t>
            </a:r>
            <a:r>
              <a:rPr lang="en-US" altLang="zh-CN" sz="1800" dirty="0" smtClean="0">
                <a:sym typeface="+mn-ea"/>
              </a:rPr>
              <a:t>),</a:t>
            </a:r>
            <a:r>
              <a:rPr lang="zh-CN" altLang="en-US" sz="1800" dirty="0" smtClean="0">
                <a:sym typeface="+mn-ea"/>
              </a:rPr>
              <a:t>其中</a:t>
            </a:r>
            <a:r>
              <a:rPr lang="en-US" altLang="zh-CN" sz="1800" dirty="0" smtClean="0">
                <a:sym typeface="+mn-ea"/>
              </a:rPr>
              <a:t>min_up=min{up[mid][</a:t>
            </a:r>
            <a:r>
              <a:rPr lang="en-US" altLang="zh-CN" sz="1800" dirty="0" err="1" smtClean="0">
                <a:sym typeface="+mn-ea"/>
              </a:rPr>
              <a:t>i</a:t>
            </a:r>
            <a:r>
              <a:rPr lang="en-US" altLang="zh-CN" sz="1800" dirty="0" smtClean="0">
                <a:sym typeface="+mn-ea"/>
              </a:rPr>
              <a:t>],up[mid][i+1],…,up[mid][j]},min_down{down[mid][</a:t>
            </a:r>
            <a:r>
              <a:rPr lang="en-US" altLang="zh-CN" sz="1800" dirty="0" err="1" smtClean="0">
                <a:sym typeface="+mn-ea"/>
              </a:rPr>
              <a:t>i</a:t>
            </a:r>
            <a:r>
              <a:rPr lang="en-US" altLang="zh-CN" sz="1800" dirty="0" smtClean="0">
                <a:sym typeface="+mn-ea"/>
              </a:rPr>
              <a:t>],down[mid][i+1],…,down[mid][j]}</a:t>
            </a:r>
            <a:endParaRPr lang="en-US" altLang="zh-CN" sz="1800" dirty="0" smtClean="0"/>
          </a:p>
        </p:txBody>
      </p:sp>
      <p:grpSp>
        <p:nvGrpSpPr>
          <p:cNvPr id="44" name="组合 43"/>
          <p:cNvGrpSpPr/>
          <p:nvPr/>
        </p:nvGrpSpPr>
        <p:grpSpPr>
          <a:xfrm>
            <a:off x="774648" y="4633929"/>
            <a:ext cx="7667729" cy="1935189"/>
            <a:chOff x="993727" y="4743468"/>
            <a:chExt cx="7667729" cy="2008215"/>
          </a:xfrm>
        </p:grpSpPr>
        <p:grpSp>
          <p:nvGrpSpPr>
            <p:cNvPr id="4" name="组合 3"/>
            <p:cNvGrpSpPr/>
            <p:nvPr/>
          </p:nvGrpSpPr>
          <p:grpSpPr>
            <a:xfrm>
              <a:off x="2344707" y="4743468"/>
              <a:ext cx="1168416" cy="2008215"/>
              <a:chOff x="2381220" y="4743468"/>
              <a:chExt cx="1168416" cy="2008215"/>
            </a:xfrm>
          </p:grpSpPr>
          <p:sp>
            <p:nvSpPr>
              <p:cNvPr id="5" name="矩形 4"/>
              <p:cNvSpPr/>
              <p:nvPr/>
            </p:nvSpPr>
            <p:spPr>
              <a:xfrm>
                <a:off x="2381220" y="4743468"/>
                <a:ext cx="292104" cy="1131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81220" y="5619781"/>
                <a:ext cx="292104" cy="584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673324" y="5254650"/>
                <a:ext cx="292104" cy="620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73324" y="5619780"/>
                <a:ext cx="292104" cy="1131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5428" y="4889520"/>
                <a:ext cx="292104" cy="9858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965428" y="5619780"/>
                <a:ext cx="292104" cy="7667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57532" y="5108598"/>
                <a:ext cx="292104" cy="7667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57532" y="5619780"/>
                <a:ext cx="292104" cy="10223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右箭头 13"/>
            <p:cNvSpPr/>
            <p:nvPr/>
          </p:nvSpPr>
          <p:spPr>
            <a:xfrm>
              <a:off x="3914766" y="5619780"/>
              <a:ext cx="839799" cy="29210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5813442" y="4743468"/>
              <a:ext cx="1168416" cy="2008215"/>
              <a:chOff x="2381220" y="4743468"/>
              <a:chExt cx="1168416" cy="2008215"/>
            </a:xfrm>
          </p:grpSpPr>
          <p:sp>
            <p:nvSpPr>
              <p:cNvPr id="16" name="矩形 15"/>
              <p:cNvSpPr/>
              <p:nvPr/>
            </p:nvSpPr>
            <p:spPr>
              <a:xfrm>
                <a:off x="2381220" y="4743468"/>
                <a:ext cx="292104" cy="1131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381220" y="5619781"/>
                <a:ext cx="292104" cy="584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673324" y="5254650"/>
                <a:ext cx="292104" cy="620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73324" y="5619780"/>
                <a:ext cx="292104" cy="1131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965428" y="4889520"/>
                <a:ext cx="292104" cy="9858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965428" y="5619780"/>
                <a:ext cx="292104" cy="7667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257532" y="5108598"/>
                <a:ext cx="292104" cy="7667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257532" y="5619780"/>
                <a:ext cx="292104" cy="10223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5813442" y="5254650"/>
              <a:ext cx="1168416" cy="620721"/>
            </a:xfrm>
            <a:prstGeom prst="rect">
              <a:avLst/>
            </a:prstGeom>
            <a:solidFill>
              <a:srgbClr val="FF0000">
                <a:alpha val="7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p:nvPr/>
          </p:nvCxnSpPr>
          <p:spPr>
            <a:xfrm>
              <a:off x="1870038" y="5729319"/>
              <a:ext cx="4381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3727" y="5583267"/>
              <a:ext cx="1058876" cy="369332"/>
            </a:xfrm>
            <a:prstGeom prst="rect">
              <a:avLst/>
            </a:prstGeom>
            <a:noFill/>
          </p:spPr>
          <p:txBody>
            <a:bodyPr wrap="square" rtlCol="0">
              <a:spAutoFit/>
            </a:bodyPr>
            <a:lstStyle/>
            <a:p>
              <a:r>
                <a:rPr lang="zh-CN" altLang="en-US" dirty="0" smtClean="0"/>
                <a:t>第</a:t>
              </a:r>
              <a:r>
                <a:rPr lang="en-US" altLang="zh-CN" dirty="0" smtClean="0"/>
                <a:t>mid</a:t>
              </a:r>
              <a:r>
                <a:rPr lang="zh-CN" altLang="en-US" dirty="0" smtClean="0"/>
                <a:t>行</a:t>
              </a:r>
              <a:endParaRPr lang="zh-CN" altLang="en-US" dirty="0"/>
            </a:p>
          </p:txBody>
        </p:sp>
        <p:cxnSp>
          <p:nvCxnSpPr>
            <p:cNvPr id="29" name="直接箭头连接符 28"/>
            <p:cNvCxnSpPr/>
            <p:nvPr/>
          </p:nvCxnSpPr>
          <p:spPr>
            <a:xfrm rot="16200000" flipH="1">
              <a:off x="2089116" y="5473728"/>
              <a:ext cx="219078" cy="2190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04909" y="5213935"/>
              <a:ext cx="839798" cy="369332"/>
            </a:xfrm>
            <a:prstGeom prst="rect">
              <a:avLst/>
            </a:prstGeom>
            <a:noFill/>
          </p:spPr>
          <p:txBody>
            <a:bodyPr wrap="square" rtlCol="0">
              <a:spAutoFit/>
            </a:bodyPr>
            <a:lstStyle/>
            <a:p>
              <a:r>
                <a:rPr lang="zh-CN" altLang="en-US" dirty="0" smtClean="0"/>
                <a:t>第</a:t>
              </a:r>
              <a:r>
                <a:rPr lang="en-US" altLang="zh-CN" dirty="0" err="1" smtClean="0"/>
                <a:t>i</a:t>
              </a:r>
              <a:r>
                <a:rPr lang="zh-CN" altLang="en-US" dirty="0" smtClean="0"/>
                <a:t>列</a:t>
              </a:r>
              <a:endParaRPr lang="zh-CN" altLang="en-US" dirty="0"/>
            </a:p>
          </p:txBody>
        </p:sp>
        <p:cxnSp>
          <p:nvCxnSpPr>
            <p:cNvPr id="31" name="直接箭头连接符 30"/>
            <p:cNvCxnSpPr/>
            <p:nvPr/>
          </p:nvCxnSpPr>
          <p:spPr>
            <a:xfrm rot="10800000" flipV="1">
              <a:off x="3549638" y="5583267"/>
              <a:ext cx="328615" cy="18256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76611" y="5254650"/>
              <a:ext cx="839798" cy="369332"/>
            </a:xfrm>
            <a:prstGeom prst="rect">
              <a:avLst/>
            </a:prstGeom>
            <a:noFill/>
          </p:spPr>
          <p:txBody>
            <a:bodyPr wrap="square" rtlCol="0">
              <a:spAutoFit/>
            </a:bodyPr>
            <a:lstStyle/>
            <a:p>
              <a:r>
                <a:rPr lang="zh-CN" altLang="en-US" dirty="0" smtClean="0"/>
                <a:t>第</a:t>
              </a:r>
              <a:r>
                <a:rPr lang="en-US" altLang="zh-CN" dirty="0" smtClean="0"/>
                <a:t>j</a:t>
              </a:r>
              <a:r>
                <a:rPr lang="zh-CN" altLang="en-US" dirty="0" smtClean="0"/>
                <a:t>列</a:t>
              </a:r>
              <a:endParaRPr lang="zh-CN" altLang="en-US" dirty="0"/>
            </a:p>
          </p:txBody>
        </p:sp>
        <p:sp>
          <p:nvSpPr>
            <p:cNvPr id="35" name="右大括号 34"/>
            <p:cNvSpPr/>
            <p:nvPr/>
          </p:nvSpPr>
          <p:spPr>
            <a:xfrm>
              <a:off x="7054884" y="5291163"/>
              <a:ext cx="146052" cy="584208"/>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 name="直接箭头连接符 36"/>
            <p:cNvCxnSpPr/>
            <p:nvPr/>
          </p:nvCxnSpPr>
          <p:spPr>
            <a:xfrm>
              <a:off x="7273962" y="5583267"/>
              <a:ext cx="511182"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712118" y="5364189"/>
              <a:ext cx="949338" cy="369332"/>
            </a:xfrm>
            <a:prstGeom prst="rect">
              <a:avLst/>
            </a:prstGeom>
            <a:noFill/>
            <a:ln>
              <a:noFill/>
            </a:ln>
          </p:spPr>
          <p:txBody>
            <a:bodyPr wrap="square" rtlCol="0">
              <a:spAutoFit/>
            </a:bodyPr>
            <a:lstStyle/>
            <a:p>
              <a:r>
                <a:rPr lang="en-US" altLang="zh-CN" dirty="0" smtClean="0">
                  <a:solidFill>
                    <a:srgbClr val="FF0000"/>
                  </a:solidFill>
                </a:rPr>
                <a:t>min_up</a:t>
              </a:r>
              <a:endParaRPr lang="zh-CN" altLang="en-US" dirty="0">
                <a:solidFill>
                  <a:srgbClr val="FF0000"/>
                </a:solidFill>
              </a:endParaRPr>
            </a:p>
          </p:txBody>
        </p:sp>
        <p:sp>
          <p:nvSpPr>
            <p:cNvPr id="39" name="矩形 38"/>
            <p:cNvSpPr/>
            <p:nvPr/>
          </p:nvSpPr>
          <p:spPr>
            <a:xfrm>
              <a:off x="5813443" y="5619780"/>
              <a:ext cx="1168416" cy="584208"/>
            </a:xfrm>
            <a:prstGeom prst="rect">
              <a:avLst/>
            </a:prstGeom>
            <a:solidFill>
              <a:srgbClr val="00B050">
                <a:alpha val="68000"/>
              </a:srgbClr>
            </a:solidFill>
            <a:ln>
              <a:solidFill>
                <a:schemeClr val="tx1">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p:nvPr/>
          </p:nvCxnSpPr>
          <p:spPr>
            <a:xfrm>
              <a:off x="5010156" y="5910296"/>
              <a:ext cx="511182"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35487" y="5907682"/>
              <a:ext cx="1241442" cy="369332"/>
            </a:xfrm>
            <a:prstGeom prst="rect">
              <a:avLst/>
            </a:prstGeom>
            <a:noFill/>
          </p:spPr>
          <p:txBody>
            <a:bodyPr wrap="square" rtlCol="0">
              <a:spAutoFit/>
            </a:bodyPr>
            <a:lstStyle/>
            <a:p>
              <a:r>
                <a:rPr lang="en-US" altLang="zh-CN" dirty="0" smtClean="0">
                  <a:solidFill>
                    <a:srgbClr val="00B050"/>
                  </a:solidFill>
                </a:rPr>
                <a:t>min_down</a:t>
              </a:r>
              <a:endParaRPr lang="zh-CN" altLang="en-US" dirty="0">
                <a:solidFill>
                  <a:srgbClr val="00B050"/>
                </a:solidFill>
              </a:endParaRPr>
            </a:p>
          </p:txBody>
        </p:sp>
        <p:sp>
          <p:nvSpPr>
            <p:cNvPr id="43" name="左大括号 42"/>
            <p:cNvSpPr/>
            <p:nvPr/>
          </p:nvSpPr>
          <p:spPr>
            <a:xfrm>
              <a:off x="5630877" y="5656293"/>
              <a:ext cx="146052" cy="547695"/>
            </a:xfrm>
            <a:prstGeom prst="leftBrace">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灯片编号占位符 45"/>
          <p:cNvSpPr>
            <a:spLocks noGrp="1"/>
          </p:cNvSpPr>
          <p:nvPr>
            <p:ph type="sldNum" sz="quarter" idx="12"/>
          </p:nvPr>
        </p:nvSpPr>
        <p:spPr/>
        <p:txBody>
          <a:bodyPr/>
          <a:lstStyle/>
          <a:p>
            <a:fld id="{0C913308-F349-4B6D-A68A-DD1791B4A57B}" type="slidenum">
              <a:rPr lang="zh-CN" altLang="en-US" smtClean="0"/>
              <a:pPr/>
              <a:t>56</a:t>
            </a:fld>
            <a:endParaRPr lang="zh-CN" altLang="en-US" dirty="0"/>
          </a:p>
        </p:txBody>
      </p:sp>
      <p:sp>
        <p:nvSpPr>
          <p:cNvPr id="47" name="页脚占位符 4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二维分治</a:t>
            </a:r>
            <a:r>
              <a:rPr lang="en-US" altLang="zh-CN" sz="3200" b="1" dirty="0" smtClean="0"/>
              <a:t>1</a:t>
            </a:r>
            <a:r>
              <a:rPr lang="zh-CN" altLang="en-US" sz="3200" b="1" dirty="0" smtClean="0"/>
              <a:t>：</a:t>
            </a:r>
            <a:r>
              <a:rPr lang="en-US" altLang="zh-CN" sz="3200" b="1" dirty="0" smtClean="0"/>
              <a:t>CF480E Parking Lot</a:t>
            </a:r>
            <a:endParaRPr lang="zh-CN" altLang="en-US" sz="3200" b="1" dirty="0" smtClean="0"/>
          </a:p>
        </p:txBody>
      </p:sp>
      <p:sp>
        <p:nvSpPr>
          <p:cNvPr id="35843" name="Rectangle 3"/>
          <p:cNvSpPr>
            <a:spLocks noGrp="1" noChangeArrowheads="1"/>
          </p:cNvSpPr>
          <p:nvPr>
            <p:ph type="body" idx="1"/>
          </p:nvPr>
        </p:nvSpPr>
        <p:spPr>
          <a:xfrm>
            <a:off x="117414" y="946116"/>
            <a:ext cx="8953560" cy="5688014"/>
          </a:xfrm>
        </p:spPr>
        <p:txBody>
          <a:bodyPr>
            <a:normAutofit fontScale="92500"/>
          </a:bodyPr>
          <a:lstStyle/>
          <a:p>
            <a:pPr>
              <a:buClr>
                <a:srgbClr val="000000"/>
              </a:buClr>
            </a:pPr>
            <a:endParaRPr lang="en-US" altLang="zh-CN" sz="2000" dirty="0" smtClean="0">
              <a:sym typeface="+mn-ea"/>
            </a:endParaRPr>
          </a:p>
          <a:p>
            <a:pPr>
              <a:buClr>
                <a:srgbClr val="000000"/>
              </a:buClr>
            </a:pPr>
            <a:endParaRPr lang="en-US" altLang="zh-CN" sz="2000" dirty="0" smtClean="0">
              <a:sym typeface="+mn-ea"/>
            </a:endParaRPr>
          </a:p>
          <a:p>
            <a:pPr>
              <a:buClr>
                <a:srgbClr val="000000"/>
              </a:buClr>
            </a:pPr>
            <a:endParaRPr lang="en-US" altLang="zh-CN" sz="2000" dirty="0" smtClean="0">
              <a:sym typeface="+mn-ea"/>
            </a:endParaRPr>
          </a:p>
          <a:p>
            <a:pPr>
              <a:buClr>
                <a:srgbClr val="000000"/>
              </a:buClr>
            </a:pPr>
            <a:endParaRPr lang="en-US" altLang="zh-CN" sz="2000" dirty="0" smtClean="0">
              <a:sym typeface="+mn-ea"/>
            </a:endParaRPr>
          </a:p>
          <a:p>
            <a:pPr>
              <a:buClr>
                <a:srgbClr val="000000"/>
              </a:buClr>
            </a:pPr>
            <a:endParaRPr lang="en-US" altLang="zh-CN" sz="2000" dirty="0" smtClean="0">
              <a:sym typeface="+mn-ea"/>
            </a:endParaRPr>
          </a:p>
          <a:p>
            <a:pPr>
              <a:buClr>
                <a:srgbClr val="000000"/>
              </a:buClr>
            </a:pPr>
            <a:endParaRPr lang="en-US" altLang="zh-CN" sz="1800" dirty="0" smtClean="0">
              <a:sym typeface="+mn-ea"/>
            </a:endParaRPr>
          </a:p>
          <a:p>
            <a:pPr>
              <a:buClr>
                <a:srgbClr val="000000"/>
              </a:buClr>
            </a:pPr>
            <a:endParaRPr lang="en-US" altLang="zh-CN" sz="1800" dirty="0" smtClean="0">
              <a:sym typeface="+mn-ea"/>
            </a:endParaRPr>
          </a:p>
          <a:p>
            <a:pPr>
              <a:buClr>
                <a:srgbClr val="000000"/>
              </a:buClr>
            </a:pPr>
            <a:r>
              <a:rPr lang="en-US" altLang="zh-CN" sz="1800" dirty="0" smtClean="0">
                <a:sym typeface="+mn-ea"/>
              </a:rPr>
              <a:t>min_up</a:t>
            </a:r>
            <a:r>
              <a:rPr lang="zh-CN" altLang="en-US" sz="1800" dirty="0" smtClean="0">
                <a:sym typeface="+mn-ea"/>
              </a:rPr>
              <a:t>和</a:t>
            </a:r>
            <a:r>
              <a:rPr lang="en-US" altLang="zh-CN" sz="1800" dirty="0" smtClean="0">
                <a:sym typeface="+mn-ea"/>
              </a:rPr>
              <a:t>min_down</a:t>
            </a:r>
            <a:r>
              <a:rPr lang="zh-CN" altLang="en-US" sz="1800" dirty="0" smtClean="0">
                <a:sym typeface="+mn-ea"/>
              </a:rPr>
              <a:t>的计算可以通过维护两个单调递增的队列来实现，因为是计算区间最小值，当后面出现更小的值时可以删除前面比该值大的元素，</a:t>
            </a:r>
            <a:r>
              <a:rPr lang="en-US" altLang="zh-CN" sz="1800" dirty="0" smtClean="0">
                <a:sym typeface="+mn-ea"/>
              </a:rPr>
              <a:t> min_up</a:t>
            </a:r>
            <a:r>
              <a:rPr lang="zh-CN" altLang="en-US" sz="1800" dirty="0" smtClean="0">
                <a:sym typeface="+mn-ea"/>
              </a:rPr>
              <a:t>和</a:t>
            </a:r>
            <a:r>
              <a:rPr lang="en-US" altLang="zh-CN" sz="1800" dirty="0" smtClean="0">
                <a:sym typeface="+mn-ea"/>
              </a:rPr>
              <a:t>min_down</a:t>
            </a:r>
            <a:r>
              <a:rPr lang="zh-CN" altLang="en-US" sz="1800" dirty="0" smtClean="0">
                <a:sym typeface="+mn-ea"/>
              </a:rPr>
              <a:t>的值分别在队列的第</a:t>
            </a:r>
            <a:r>
              <a:rPr lang="en-US" altLang="zh-CN" sz="1800" dirty="0" smtClean="0">
                <a:sym typeface="+mn-ea"/>
              </a:rPr>
              <a:t>1</a:t>
            </a:r>
            <a:r>
              <a:rPr lang="zh-CN" altLang="en-US" sz="1800" dirty="0" smtClean="0">
                <a:sym typeface="+mn-ea"/>
              </a:rPr>
              <a:t>个位置。</a:t>
            </a:r>
            <a:endParaRPr lang="en-US" altLang="zh-CN" sz="1800" dirty="0" smtClean="0">
              <a:sym typeface="+mn-ea"/>
            </a:endParaRPr>
          </a:p>
          <a:p>
            <a:pPr>
              <a:buClr>
                <a:srgbClr val="000000"/>
              </a:buClr>
            </a:pPr>
            <a:r>
              <a:rPr lang="zh-CN" altLang="en-US" sz="1800" dirty="0" smtClean="0">
                <a:sym typeface="+mn-ea"/>
              </a:rPr>
              <a:t>容易知道</a:t>
            </a:r>
            <a:r>
              <a:rPr lang="en-US" altLang="zh-CN" sz="1800" dirty="0" smtClean="0">
                <a:sym typeface="+mn-ea"/>
              </a:rPr>
              <a:t>,</a:t>
            </a:r>
            <a:r>
              <a:rPr lang="zh-CN" altLang="en-US" sz="1800" dirty="0" smtClean="0">
                <a:sym typeface="+mn-ea"/>
              </a:rPr>
              <a:t>宽度</a:t>
            </a:r>
            <a:r>
              <a:rPr lang="en-US" altLang="zh-CN" sz="1800" dirty="0" smtClean="0">
                <a:sym typeface="+mn-ea"/>
              </a:rPr>
              <a:t>w</a:t>
            </a:r>
            <a:r>
              <a:rPr lang="zh-CN" altLang="en-US" sz="1800" dirty="0" smtClean="0">
                <a:sym typeface="+mn-ea"/>
              </a:rPr>
              <a:t>在递增</a:t>
            </a:r>
            <a:r>
              <a:rPr lang="en-US" altLang="zh-CN" sz="1800" dirty="0" smtClean="0">
                <a:sym typeface="+mn-ea"/>
              </a:rPr>
              <a:t>,</a:t>
            </a:r>
            <a:r>
              <a:rPr lang="zh-CN" altLang="en-US" sz="1800" dirty="0" smtClean="0">
                <a:sym typeface="+mn-ea"/>
              </a:rPr>
              <a:t>高度</a:t>
            </a:r>
            <a:r>
              <a:rPr lang="en-US" altLang="zh-CN" sz="1800" dirty="0" smtClean="0">
                <a:sym typeface="+mn-ea"/>
              </a:rPr>
              <a:t>h</a:t>
            </a:r>
            <a:r>
              <a:rPr lang="zh-CN" altLang="en-US" sz="1800" dirty="0" smtClean="0">
                <a:sym typeface="+mn-ea"/>
              </a:rPr>
              <a:t>非递增，所以当</a:t>
            </a:r>
            <a:r>
              <a:rPr lang="en-US" altLang="zh-CN" sz="1800" dirty="0" smtClean="0">
                <a:sym typeface="+mn-ea"/>
              </a:rPr>
              <a:t>h&lt;w</a:t>
            </a:r>
            <a:r>
              <a:rPr lang="zh-CN" altLang="en-US" sz="1800" dirty="0" smtClean="0">
                <a:sym typeface="+mn-ea"/>
              </a:rPr>
              <a:t>时停止枚举右边界</a:t>
            </a:r>
            <a:r>
              <a:rPr lang="en-US" altLang="zh-CN" sz="1800" dirty="0" smtClean="0">
                <a:sym typeface="+mn-ea"/>
              </a:rPr>
              <a:t>j</a:t>
            </a:r>
            <a:r>
              <a:rPr lang="zh-CN" altLang="en-US" sz="1800" dirty="0" smtClean="0">
                <a:sym typeface="+mn-ea"/>
              </a:rPr>
              <a:t>。此时</a:t>
            </a:r>
            <a:r>
              <a:rPr lang="en-US" altLang="zh-CN" sz="1800" dirty="0" smtClean="0">
                <a:sym typeface="+mn-ea"/>
              </a:rPr>
              <a:t>j-</a:t>
            </a:r>
            <a:r>
              <a:rPr lang="en-US" altLang="zh-CN" sz="1800" dirty="0" err="1" smtClean="0">
                <a:sym typeface="+mn-ea"/>
              </a:rPr>
              <a:t>i</a:t>
            </a:r>
            <a:r>
              <a:rPr lang="zh-CN" altLang="en-US" sz="1800" dirty="0" smtClean="0">
                <a:sym typeface="+mn-ea"/>
              </a:rPr>
              <a:t>就是以</a:t>
            </a:r>
            <a:r>
              <a:rPr lang="en-US" altLang="zh-CN" sz="1800" dirty="0" err="1" smtClean="0">
                <a:sym typeface="+mn-ea"/>
              </a:rPr>
              <a:t>i</a:t>
            </a:r>
            <a:r>
              <a:rPr lang="zh-CN" altLang="en-US" sz="1800" dirty="0" smtClean="0">
                <a:sym typeface="+mn-ea"/>
              </a:rPr>
              <a:t>为左边界的最大子正方形的边长大小。</a:t>
            </a:r>
            <a:endParaRPr lang="en-US" altLang="zh-CN" sz="1800" dirty="0" smtClean="0">
              <a:sym typeface="+mn-ea"/>
            </a:endParaRPr>
          </a:p>
          <a:p>
            <a:pPr>
              <a:buClr>
                <a:srgbClr val="000000"/>
              </a:buClr>
            </a:pPr>
            <a:r>
              <a:rPr lang="zh-CN" altLang="en-US" sz="1800" dirty="0" smtClean="0">
                <a:sym typeface="+mn-ea"/>
              </a:rPr>
              <a:t>左边界</a:t>
            </a:r>
            <a:r>
              <a:rPr lang="en-US" altLang="zh-CN" sz="1800" dirty="0" err="1" smtClean="0">
                <a:sym typeface="+mn-ea"/>
              </a:rPr>
              <a:t>i</a:t>
            </a:r>
            <a:r>
              <a:rPr lang="zh-CN" altLang="en-US" sz="1800" dirty="0" smtClean="0">
                <a:sym typeface="+mn-ea"/>
              </a:rPr>
              <a:t>向右枚举过程中，最大的合法右边界</a:t>
            </a:r>
            <a:r>
              <a:rPr lang="en-US" altLang="zh-CN" sz="1800" dirty="0" smtClean="0">
                <a:sym typeface="+mn-ea"/>
              </a:rPr>
              <a:t>j</a:t>
            </a:r>
            <a:r>
              <a:rPr lang="zh-CN" altLang="en-US" sz="1800" dirty="0" smtClean="0">
                <a:sym typeface="+mn-ea"/>
              </a:rPr>
              <a:t>也是非递减的。</a:t>
            </a:r>
            <a:endParaRPr lang="en-US" altLang="zh-CN" sz="1800" dirty="0" smtClean="0">
              <a:sym typeface="+mn-ea"/>
            </a:endParaRPr>
          </a:p>
          <a:p>
            <a:pPr>
              <a:buClr>
                <a:srgbClr val="000000"/>
              </a:buClr>
            </a:pPr>
            <a:r>
              <a:rPr lang="zh-CN" altLang="en-US" sz="1800" dirty="0" smtClean="0">
                <a:sym typeface="+mn-ea"/>
              </a:rPr>
              <a:t>每次递归返回的是</a:t>
            </a:r>
            <a:r>
              <a:rPr lang="en-US" altLang="zh-CN" sz="1800" dirty="0" smtClean="0">
                <a:sym typeface="+mn-ea"/>
              </a:rPr>
              <a:t>k</a:t>
            </a:r>
            <a:r>
              <a:rPr lang="zh-CN" altLang="en-US" sz="1800" dirty="0" smtClean="0">
                <a:sym typeface="+mn-ea"/>
              </a:rPr>
              <a:t>次操作后的子正方形大小，可能只有其中一部分操作在当前递归区间内，对于不在区间的操作直接赋为最靠近的前面一个操作后的答案，比如第</a:t>
            </a:r>
            <a:r>
              <a:rPr lang="en-US" altLang="zh-CN" sz="1800" dirty="0" smtClean="0">
                <a:sym typeface="+mn-ea"/>
              </a:rPr>
              <a:t>x</a:t>
            </a:r>
            <a:r>
              <a:rPr lang="zh-CN" altLang="en-US" sz="1800" dirty="0" smtClean="0">
                <a:sym typeface="+mn-ea"/>
              </a:rPr>
              <a:t>操作后的答案为</a:t>
            </a:r>
            <a:r>
              <a:rPr lang="en-US" altLang="zh-CN" sz="1800" dirty="0" smtClean="0">
                <a:sym typeface="+mn-ea"/>
              </a:rPr>
              <a:t>value</a:t>
            </a:r>
            <a:r>
              <a:rPr lang="zh-CN" altLang="en-US" sz="1800" dirty="0" smtClean="0">
                <a:sym typeface="+mn-ea"/>
              </a:rPr>
              <a:t>，下一次操作是</a:t>
            </a:r>
            <a:r>
              <a:rPr lang="en-US" altLang="zh-CN" sz="1800" dirty="0" smtClean="0">
                <a:sym typeface="+mn-ea"/>
              </a:rPr>
              <a:t>y,</a:t>
            </a:r>
            <a:r>
              <a:rPr lang="zh-CN" altLang="en-US" sz="1800" dirty="0" smtClean="0">
                <a:sym typeface="+mn-ea"/>
              </a:rPr>
              <a:t>则第</a:t>
            </a:r>
            <a:r>
              <a:rPr lang="en-US" altLang="zh-CN" sz="1800" dirty="0" smtClean="0">
                <a:sym typeface="+mn-ea"/>
              </a:rPr>
              <a:t>x+1,x+2,…,y-1</a:t>
            </a:r>
            <a:r>
              <a:rPr lang="zh-CN" altLang="en-US" sz="1800" dirty="0" smtClean="0">
                <a:sym typeface="+mn-ea"/>
              </a:rPr>
              <a:t>操作后的答案直接赋为</a:t>
            </a:r>
            <a:r>
              <a:rPr lang="en-US" altLang="zh-CN" sz="1800" dirty="0" smtClean="0">
                <a:sym typeface="+mn-ea"/>
              </a:rPr>
              <a:t>value</a:t>
            </a:r>
            <a:r>
              <a:rPr lang="zh-CN" altLang="en-US" sz="1800" dirty="0" smtClean="0">
                <a:sym typeface="+mn-ea"/>
              </a:rPr>
              <a:t>即可。</a:t>
            </a:r>
            <a:endParaRPr lang="en-US" altLang="zh-CN" sz="1800" dirty="0" smtClean="0">
              <a:sym typeface="+mn-ea"/>
            </a:endParaRPr>
          </a:p>
          <a:p>
            <a:pPr>
              <a:buClr>
                <a:srgbClr val="000000"/>
              </a:buClr>
            </a:pPr>
            <a:r>
              <a:rPr lang="zh-CN" altLang="en-US" sz="1800" dirty="0" smtClean="0">
                <a:sym typeface="+mn-ea"/>
              </a:rPr>
              <a:t>所以对于每次操作</a:t>
            </a:r>
            <a:r>
              <a:rPr lang="en-US" altLang="zh-CN" sz="1800" dirty="0" smtClean="0">
                <a:sym typeface="+mn-ea"/>
              </a:rPr>
              <a:t>,</a:t>
            </a:r>
            <a:r>
              <a:rPr lang="zh-CN" altLang="en-US" sz="1800" dirty="0" smtClean="0">
                <a:sym typeface="+mn-ea"/>
              </a:rPr>
              <a:t>计算跨过中间</a:t>
            </a:r>
            <a:r>
              <a:rPr lang="en-US" altLang="zh-CN" sz="1800" dirty="0" smtClean="0">
                <a:sym typeface="+mn-ea"/>
              </a:rPr>
              <a:t>mid</a:t>
            </a:r>
            <a:r>
              <a:rPr lang="zh-CN" altLang="en-US" sz="1800" dirty="0" smtClean="0">
                <a:sym typeface="+mn-ea"/>
              </a:rPr>
              <a:t>一行的正方形的大小可以在</a:t>
            </a:r>
            <a:r>
              <a:rPr lang="en-US" altLang="zh-CN" sz="1800" dirty="0" smtClean="0">
                <a:sym typeface="+mn-ea"/>
              </a:rPr>
              <a:t>O(m)</a:t>
            </a:r>
            <a:r>
              <a:rPr lang="zh-CN" altLang="en-US" sz="1800" dirty="0" smtClean="0">
                <a:sym typeface="+mn-ea"/>
              </a:rPr>
              <a:t>内完成</a:t>
            </a:r>
            <a:r>
              <a:rPr lang="en-US" altLang="zh-CN" sz="1800" dirty="0" smtClean="0">
                <a:sym typeface="+mn-ea"/>
              </a:rPr>
              <a:t>,</a:t>
            </a:r>
            <a:r>
              <a:rPr lang="zh-CN" altLang="en-US" sz="1800" dirty="0" smtClean="0">
                <a:sym typeface="+mn-ea"/>
              </a:rPr>
              <a:t>分治过程中对于每个操作最多有</a:t>
            </a:r>
            <a:r>
              <a:rPr lang="en-US" altLang="zh-CN" sz="1800" dirty="0" err="1" smtClean="0">
                <a:sym typeface="+mn-ea"/>
              </a:rPr>
              <a:t>logn</a:t>
            </a:r>
            <a:r>
              <a:rPr lang="zh-CN" altLang="en-US" sz="1800" dirty="0" smtClean="0">
                <a:sym typeface="+mn-ea"/>
              </a:rPr>
              <a:t>的分治区间包含它。所以总时间复杂度为</a:t>
            </a:r>
            <a:r>
              <a:rPr lang="en-US" altLang="zh-CN" sz="1800" dirty="0" smtClean="0">
                <a:sym typeface="+mn-ea"/>
              </a:rPr>
              <a:t>O((</a:t>
            </a:r>
            <a:r>
              <a:rPr lang="en-US" altLang="zh-CN" sz="1800" dirty="0" err="1" smtClean="0">
                <a:sym typeface="+mn-ea"/>
              </a:rPr>
              <a:t>m+n</a:t>
            </a:r>
            <a:r>
              <a:rPr lang="en-US" altLang="zh-CN" sz="1800" dirty="0" smtClean="0">
                <a:sym typeface="+mn-ea"/>
              </a:rPr>
              <a:t>)*k*</a:t>
            </a:r>
            <a:r>
              <a:rPr lang="en-US" altLang="zh-CN" sz="1800" dirty="0" err="1" smtClean="0">
                <a:sym typeface="+mn-ea"/>
              </a:rPr>
              <a:t>logn</a:t>
            </a:r>
            <a:r>
              <a:rPr lang="en-US" altLang="zh-CN" sz="1800" dirty="0" smtClean="0">
                <a:sym typeface="+mn-ea"/>
              </a:rPr>
              <a:t>)</a:t>
            </a:r>
            <a:r>
              <a:rPr lang="zh-CN" altLang="en-US" sz="1800" dirty="0" smtClean="0">
                <a:sym typeface="+mn-ea"/>
              </a:rPr>
              <a:t>。</a:t>
            </a:r>
            <a:endParaRPr lang="en-US" altLang="zh-CN" sz="1800" dirty="0" smtClean="0"/>
          </a:p>
          <a:p>
            <a:pPr>
              <a:buClr>
                <a:srgbClr val="000000"/>
              </a:buClr>
            </a:pPr>
            <a:endParaRPr lang="en-US" altLang="zh-CN" sz="2400" dirty="0" smtClean="0"/>
          </a:p>
        </p:txBody>
      </p:sp>
      <p:grpSp>
        <p:nvGrpSpPr>
          <p:cNvPr id="36" name="组合 35"/>
          <p:cNvGrpSpPr/>
          <p:nvPr/>
        </p:nvGrpSpPr>
        <p:grpSpPr>
          <a:xfrm>
            <a:off x="1431882" y="1092168"/>
            <a:ext cx="2957553" cy="2008215"/>
            <a:chOff x="1431882" y="1092168"/>
            <a:chExt cx="2957553" cy="2008215"/>
          </a:xfrm>
        </p:grpSpPr>
        <p:grpSp>
          <p:nvGrpSpPr>
            <p:cNvPr id="13" name="组合 12"/>
            <p:cNvGrpSpPr/>
            <p:nvPr/>
          </p:nvGrpSpPr>
          <p:grpSpPr>
            <a:xfrm>
              <a:off x="3221019" y="1092168"/>
              <a:ext cx="1168416" cy="2008215"/>
              <a:chOff x="2381220" y="4743468"/>
              <a:chExt cx="1168416" cy="2008215"/>
            </a:xfrm>
          </p:grpSpPr>
          <p:sp>
            <p:nvSpPr>
              <p:cNvPr id="14" name="矩形 13"/>
              <p:cNvSpPr/>
              <p:nvPr/>
            </p:nvSpPr>
            <p:spPr>
              <a:xfrm>
                <a:off x="2381220" y="4743468"/>
                <a:ext cx="292104" cy="1131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81220" y="5619781"/>
                <a:ext cx="292104" cy="584208"/>
              </a:xfrm>
              <a:prstGeom prst="rect">
                <a:avLst/>
              </a:prstGeom>
              <a:solidFill>
                <a:srgbClr val="00B050">
                  <a:alpha val="7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673324" y="5254650"/>
                <a:ext cx="292104" cy="62072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673324" y="5619780"/>
                <a:ext cx="292104" cy="1131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65428" y="4889520"/>
                <a:ext cx="292104" cy="9858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965428" y="5619780"/>
                <a:ext cx="292104" cy="766773"/>
              </a:xfrm>
              <a:prstGeom prst="rect">
                <a:avLst/>
              </a:prstGeom>
              <a:solidFill>
                <a:srgbClr val="00B050">
                  <a:alpha val="74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257532" y="5108598"/>
                <a:ext cx="292104" cy="766774"/>
              </a:xfrm>
              <a:prstGeom prst="rect">
                <a:avLst/>
              </a:prstGeom>
              <a:solidFill>
                <a:srgbClr val="FF0000">
                  <a:alpha val="86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257532" y="5619780"/>
                <a:ext cx="292104" cy="1022364"/>
              </a:xfrm>
              <a:prstGeom prst="rect">
                <a:avLst/>
              </a:prstGeom>
              <a:solidFill>
                <a:srgbClr val="00B050">
                  <a:alpha val="4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p:cNvCxnSpPr/>
            <p:nvPr/>
          </p:nvCxnSpPr>
          <p:spPr>
            <a:xfrm>
              <a:off x="2819376" y="1603350"/>
              <a:ext cx="3651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2928915" y="1676376"/>
              <a:ext cx="14605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2928915" y="2151045"/>
              <a:ext cx="14605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819376" y="2224071"/>
              <a:ext cx="3651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381220" y="1712889"/>
              <a:ext cx="902811" cy="369332"/>
            </a:xfrm>
            <a:prstGeom prst="rect">
              <a:avLst/>
            </a:prstGeom>
            <a:noFill/>
          </p:spPr>
          <p:txBody>
            <a:bodyPr wrap="none" rtlCol="0">
              <a:spAutoFit/>
            </a:bodyPr>
            <a:lstStyle/>
            <a:p>
              <a:r>
                <a:rPr lang="en-US" altLang="zh-CN" dirty="0" smtClean="0">
                  <a:solidFill>
                    <a:srgbClr val="FF0000"/>
                  </a:solidFill>
                </a:rPr>
                <a:t>min_up</a:t>
              </a:r>
              <a:endParaRPr lang="zh-CN" altLang="en-US" dirty="0">
                <a:solidFill>
                  <a:srgbClr val="FF0000"/>
                </a:solidFill>
              </a:endParaRPr>
            </a:p>
          </p:txBody>
        </p:sp>
        <p:cxnSp>
          <p:nvCxnSpPr>
            <p:cNvPr id="31" name="直接连接符 30"/>
            <p:cNvCxnSpPr/>
            <p:nvPr/>
          </p:nvCxnSpPr>
          <p:spPr>
            <a:xfrm>
              <a:off x="1870038" y="1968480"/>
              <a:ext cx="36513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979577" y="2041506"/>
              <a:ext cx="146052"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1979577" y="2479662"/>
              <a:ext cx="146052"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70038" y="2552688"/>
              <a:ext cx="365130"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431882" y="2078019"/>
              <a:ext cx="1188852" cy="369332"/>
            </a:xfrm>
            <a:prstGeom prst="rect">
              <a:avLst/>
            </a:prstGeom>
            <a:noFill/>
          </p:spPr>
          <p:txBody>
            <a:bodyPr wrap="none" rtlCol="0">
              <a:spAutoFit/>
            </a:bodyPr>
            <a:lstStyle/>
            <a:p>
              <a:r>
                <a:rPr lang="en-US" altLang="zh-CN" dirty="0" smtClean="0">
                  <a:solidFill>
                    <a:srgbClr val="00B050"/>
                  </a:solidFill>
                </a:rPr>
                <a:t>min_down</a:t>
              </a:r>
              <a:endParaRPr lang="zh-CN" altLang="en-US" dirty="0">
                <a:solidFill>
                  <a:srgbClr val="00B050"/>
                </a:solidFill>
              </a:endParaRPr>
            </a:p>
          </p:txBody>
        </p:sp>
      </p:grpSp>
      <p:sp>
        <p:nvSpPr>
          <p:cNvPr id="28" name="灯片编号占位符 27"/>
          <p:cNvSpPr>
            <a:spLocks noGrp="1"/>
          </p:cNvSpPr>
          <p:nvPr>
            <p:ph type="sldNum" sz="quarter" idx="12"/>
          </p:nvPr>
        </p:nvSpPr>
        <p:spPr/>
        <p:txBody>
          <a:bodyPr/>
          <a:lstStyle/>
          <a:p>
            <a:fld id="{0C913308-F349-4B6D-A68A-DD1791B4A57B}" type="slidenum">
              <a:rPr lang="zh-CN" altLang="en-US" smtClean="0"/>
              <a:pPr/>
              <a:t>57</a:t>
            </a:fld>
            <a:endParaRPr lang="zh-CN" altLang="en-US" dirty="0"/>
          </a:p>
        </p:txBody>
      </p:sp>
      <p:sp>
        <p:nvSpPr>
          <p:cNvPr id="37" name="页脚占位符 3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7" end="7"/>
                                            </p:txEl>
                                          </p:spTgt>
                                        </p:tgtEl>
                                        <p:attrNameLst>
                                          <p:attrName>style.visibility</p:attrName>
                                        </p:attrNameLst>
                                      </p:cBhvr>
                                      <p:to>
                                        <p:strVal val="visible"/>
                                      </p:to>
                                    </p:set>
                                    <p:anim calcmode="lin" valueType="num">
                                      <p:cBhvr additive="base">
                                        <p:cTn id="19"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8" end="8"/>
                                            </p:txEl>
                                          </p:spTgt>
                                        </p:tgtEl>
                                        <p:attrNameLst>
                                          <p:attrName>style.visibility</p:attrName>
                                        </p:attrNameLst>
                                      </p:cBhvr>
                                      <p:to>
                                        <p:strVal val="visible"/>
                                      </p:to>
                                    </p:set>
                                    <p:anim calcmode="lin" valueType="num">
                                      <p:cBhvr additive="base">
                                        <p:cTn id="25"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9" end="9"/>
                                            </p:txEl>
                                          </p:spTgt>
                                        </p:tgtEl>
                                        <p:attrNameLst>
                                          <p:attrName>style.visibility</p:attrName>
                                        </p:attrNameLst>
                                      </p:cBhvr>
                                      <p:to>
                                        <p:strVal val="visible"/>
                                      </p:to>
                                    </p:set>
                                    <p:anim calcmode="lin" valueType="num">
                                      <p:cBhvr additive="base">
                                        <p:cTn id="31"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10" end="10"/>
                                            </p:txEl>
                                          </p:spTgt>
                                        </p:tgtEl>
                                        <p:attrNameLst>
                                          <p:attrName>style.visibility</p:attrName>
                                        </p:attrNameLst>
                                      </p:cBhvr>
                                      <p:to>
                                        <p:strVal val="visible"/>
                                      </p:to>
                                    </p:set>
                                    <p:anim calcmode="lin" valueType="num">
                                      <p:cBhvr additive="base">
                                        <p:cTn id="37"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11" end="11"/>
                                            </p:txEl>
                                          </p:spTgt>
                                        </p:tgtEl>
                                        <p:attrNameLst>
                                          <p:attrName>style.visibility</p:attrName>
                                        </p:attrNameLst>
                                      </p:cBhvr>
                                      <p:to>
                                        <p:strVal val="visible"/>
                                      </p:to>
                                    </p:set>
                                    <p:anim calcmode="lin" valueType="num">
                                      <p:cBhvr additive="base">
                                        <p:cTn id="43"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二维分治</a:t>
            </a:r>
            <a:r>
              <a:rPr lang="en-US" altLang="zh-CN" sz="3200" b="1" dirty="0" smtClean="0"/>
              <a:t>1</a:t>
            </a:r>
            <a:r>
              <a:rPr lang="zh-CN" altLang="en-US" sz="3200" b="1" dirty="0" smtClean="0"/>
              <a:t>：</a:t>
            </a:r>
            <a:r>
              <a:rPr lang="en-US" altLang="zh-CN" sz="3200" b="1" dirty="0" smtClean="0"/>
              <a:t>CF480E Parking Lot</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b="1" dirty="0" smtClean="0"/>
              <a:t>更好的方法：</a:t>
            </a:r>
            <a:endParaRPr lang="en-US" altLang="zh-CN" sz="2400" b="1" dirty="0" smtClean="0"/>
          </a:p>
          <a:p>
            <a:pPr>
              <a:buClr>
                <a:srgbClr val="000000"/>
              </a:buClr>
            </a:pPr>
            <a:r>
              <a:rPr lang="zh-CN" altLang="en-US" sz="2400" dirty="0" smtClean="0"/>
              <a:t>离线处理，先把最后的答案用动态规划在</a:t>
            </a:r>
            <a:r>
              <a:rPr lang="en-US" altLang="zh-CN" sz="2400" dirty="0" smtClean="0"/>
              <a:t>O(n*m)</a:t>
            </a:r>
            <a:r>
              <a:rPr lang="zh-CN" altLang="en-US" sz="2400" dirty="0" smtClean="0"/>
              <a:t>完成。</a:t>
            </a:r>
            <a:endParaRPr lang="en-US" altLang="zh-CN" sz="2400" dirty="0" smtClean="0"/>
          </a:p>
          <a:p>
            <a:pPr>
              <a:buClr>
                <a:srgbClr val="000000"/>
              </a:buClr>
            </a:pPr>
            <a:r>
              <a:rPr lang="zh-CN" altLang="en-US" sz="2400" dirty="0" smtClean="0"/>
              <a:t>从后往前做，每次相当于把一个障碍物变成非障碍物，答案肯定非递减。</a:t>
            </a:r>
            <a:endParaRPr lang="en-US" altLang="zh-CN" sz="2400" dirty="0" smtClean="0"/>
          </a:p>
          <a:p>
            <a:pPr>
              <a:buClr>
                <a:srgbClr val="000000"/>
              </a:buClr>
            </a:pPr>
            <a:r>
              <a:rPr lang="zh-CN" altLang="en-US" sz="2400" dirty="0" smtClean="0"/>
              <a:t>对于操作</a:t>
            </a:r>
            <a:r>
              <a:rPr lang="en-US" altLang="zh-CN" sz="2400" dirty="0" smtClean="0"/>
              <a:t>(</a:t>
            </a:r>
            <a:r>
              <a:rPr lang="en-US" altLang="zh-CN" sz="2400" dirty="0" err="1" smtClean="0"/>
              <a:t>x,y</a:t>
            </a:r>
            <a:r>
              <a:rPr lang="en-US" altLang="zh-CN" sz="2400" dirty="0" smtClean="0"/>
              <a:t>)</a:t>
            </a:r>
            <a:r>
              <a:rPr lang="zh-CN" altLang="en-US" sz="2400" dirty="0" smtClean="0"/>
              <a:t>，在</a:t>
            </a:r>
            <a:r>
              <a:rPr lang="en-US" altLang="zh-CN" sz="2400" dirty="0" smtClean="0"/>
              <a:t>O(n)</a:t>
            </a:r>
            <a:r>
              <a:rPr lang="zh-CN" altLang="en-US" sz="2400" dirty="0" smtClean="0"/>
              <a:t>内更新第</a:t>
            </a:r>
            <a:r>
              <a:rPr lang="en-US" altLang="zh-CN" sz="2400" dirty="0" smtClean="0"/>
              <a:t>y</a:t>
            </a:r>
            <a:r>
              <a:rPr lang="zh-CN" altLang="en-US" sz="2400" dirty="0" smtClean="0"/>
              <a:t>列的</a:t>
            </a:r>
            <a:r>
              <a:rPr lang="en-US" altLang="zh-CN" sz="2400" dirty="0" smtClean="0"/>
              <a:t>up</a:t>
            </a:r>
            <a:r>
              <a:rPr lang="zh-CN" altLang="en-US" sz="2400" dirty="0" smtClean="0"/>
              <a:t>和</a:t>
            </a:r>
            <a:r>
              <a:rPr lang="en-US" altLang="zh-CN" sz="2400" dirty="0" smtClean="0"/>
              <a:t>down</a:t>
            </a:r>
            <a:r>
              <a:rPr lang="zh-CN" altLang="en-US" sz="2400" dirty="0" smtClean="0"/>
              <a:t>的值。</a:t>
            </a:r>
            <a:endParaRPr lang="en-US" altLang="zh-CN" sz="2400" dirty="0" smtClean="0"/>
          </a:p>
          <a:p>
            <a:pPr>
              <a:buClr>
                <a:srgbClr val="000000"/>
              </a:buClr>
            </a:pPr>
            <a:r>
              <a:rPr lang="zh-CN" altLang="en-US" sz="2400" dirty="0" smtClean="0"/>
              <a:t>如果答案增大，一定跟第</a:t>
            </a:r>
            <a:r>
              <a:rPr lang="en-US" altLang="zh-CN" sz="2400" dirty="0" smtClean="0"/>
              <a:t>x</a:t>
            </a:r>
            <a:r>
              <a:rPr lang="zh-CN" altLang="en-US" sz="2400" dirty="0" smtClean="0"/>
              <a:t>行有关系，所以我们就处理包含第</a:t>
            </a:r>
            <a:r>
              <a:rPr lang="en-US" altLang="zh-CN" sz="2400" dirty="0" smtClean="0"/>
              <a:t>x</a:t>
            </a:r>
            <a:r>
              <a:rPr lang="zh-CN" altLang="en-US" sz="2400" dirty="0" smtClean="0"/>
              <a:t>行的答案，处理方法跟前面计算跨过中线的答案一样，处理每个操作的时间复杂度为</a:t>
            </a:r>
            <a:r>
              <a:rPr lang="en-US" altLang="zh-CN" sz="2400" dirty="0" smtClean="0"/>
              <a:t>O(m)</a:t>
            </a:r>
            <a:r>
              <a:rPr lang="zh-CN" altLang="en-US" sz="2400" dirty="0" smtClean="0"/>
              <a:t>。</a:t>
            </a:r>
            <a:endParaRPr lang="en-US" altLang="zh-CN" sz="2400" dirty="0" smtClean="0"/>
          </a:p>
          <a:p>
            <a:pPr>
              <a:buClr>
                <a:srgbClr val="000000"/>
              </a:buClr>
            </a:pPr>
            <a:r>
              <a:rPr lang="zh-CN" altLang="en-US" sz="2400" dirty="0" smtClean="0"/>
              <a:t>总时间复杂度是</a:t>
            </a:r>
            <a:r>
              <a:rPr lang="en-US" altLang="zh-CN" sz="2400" dirty="0" smtClean="0"/>
              <a:t>O(n</a:t>
            </a:r>
            <a:r>
              <a:rPr lang="zh-CN" altLang="en-US" sz="2400" dirty="0" smtClean="0"/>
              <a:t>*</a:t>
            </a:r>
            <a:r>
              <a:rPr lang="en-US" altLang="zh-CN" sz="2400" dirty="0" err="1" smtClean="0"/>
              <a:t>m+m</a:t>
            </a:r>
            <a:r>
              <a:rPr lang="en-US" altLang="zh-CN" sz="2400" dirty="0" smtClean="0"/>
              <a:t>*k)</a:t>
            </a:r>
            <a:r>
              <a:rPr lang="zh-CN" altLang="en-US" sz="2400" dirty="0" smtClean="0"/>
              <a:t>。</a:t>
            </a:r>
            <a:endParaRPr lang="en-US" altLang="zh-CN" sz="2400" b="1"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58</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二维分治</a:t>
            </a:r>
            <a:r>
              <a:rPr lang="en-US" altLang="zh-CN" sz="3200" b="1" dirty="0" smtClean="0"/>
              <a:t>2</a:t>
            </a:r>
            <a:r>
              <a:rPr lang="zh-CN" altLang="en-US" sz="3200" b="1" dirty="0" smtClean="0"/>
              <a:t>：</a:t>
            </a:r>
            <a:r>
              <a:rPr lang="en-US" altLang="zh-CN" sz="3200" b="1" dirty="0" smtClean="0"/>
              <a:t>CF364E Empty Rectangle</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sym typeface="+mn-ea"/>
              </a:rPr>
              <a:t>给出一个</a:t>
            </a:r>
            <a:r>
              <a:rPr lang="en-US" altLang="zh-CN" sz="2400" dirty="0" smtClean="0">
                <a:sym typeface="+mn-ea"/>
              </a:rPr>
              <a:t>n*m(1&lt;=</a:t>
            </a:r>
            <a:r>
              <a:rPr lang="en-US" altLang="zh-CN" sz="2400" dirty="0" err="1" smtClean="0"/>
              <a:t>n,m</a:t>
            </a:r>
            <a:r>
              <a:rPr lang="en-US" altLang="zh-CN" sz="2400" dirty="0" smtClean="0"/>
              <a:t> ≤ 2500</a:t>
            </a:r>
            <a:r>
              <a:rPr lang="en-US" altLang="zh-CN" sz="2400" dirty="0" smtClean="0">
                <a:sym typeface="+mn-ea"/>
              </a:rPr>
              <a:t>)</a:t>
            </a:r>
            <a:r>
              <a:rPr lang="zh-CN" altLang="en-US" sz="2400" dirty="0" smtClean="0">
                <a:sym typeface="+mn-ea"/>
              </a:rPr>
              <a:t>的</a:t>
            </a:r>
            <a:r>
              <a:rPr lang="en-US" altLang="zh-CN" sz="2400" dirty="0" smtClean="0">
                <a:sym typeface="+mn-ea"/>
              </a:rPr>
              <a:t>01</a:t>
            </a:r>
            <a:r>
              <a:rPr lang="zh-CN" altLang="en-US" sz="2400" dirty="0" smtClean="0">
                <a:sym typeface="+mn-ea"/>
              </a:rPr>
              <a:t>网格</a:t>
            </a:r>
            <a:r>
              <a:rPr lang="en-US" altLang="zh-CN" sz="2400" dirty="0" smtClean="0">
                <a:sym typeface="+mn-ea"/>
              </a:rPr>
              <a:t>,</a:t>
            </a:r>
            <a:r>
              <a:rPr lang="zh-CN" altLang="en-US" sz="2400" dirty="0" smtClean="0">
                <a:sym typeface="+mn-ea"/>
              </a:rPr>
              <a:t>求有多少矩形中恰好包含</a:t>
            </a:r>
            <a:r>
              <a:rPr lang="en-US" altLang="zh-CN" sz="2400" dirty="0" smtClean="0">
                <a:sym typeface="+mn-ea"/>
              </a:rPr>
              <a:t>k(0&lt;=k&lt;=6)</a:t>
            </a:r>
            <a:r>
              <a:rPr lang="zh-CN" altLang="en-US" sz="2400" dirty="0" smtClean="0">
                <a:sym typeface="+mn-ea"/>
              </a:rPr>
              <a:t>个</a:t>
            </a:r>
            <a:r>
              <a:rPr lang="en-US" altLang="zh-CN" sz="2400" dirty="0" smtClean="0">
                <a:sym typeface="+mn-ea"/>
              </a:rPr>
              <a:t>1</a:t>
            </a:r>
            <a:r>
              <a:rPr lang="zh-CN" altLang="en-US" sz="2400" dirty="0" smtClean="0">
                <a:sym typeface="+mn-ea"/>
              </a:rPr>
              <a:t>。</a:t>
            </a:r>
            <a:endParaRPr lang="en-US" altLang="zh-CN" sz="2400" dirty="0" smtClean="0">
              <a:sym typeface="+mn-ea"/>
            </a:endParaRPr>
          </a:p>
          <a:p>
            <a:pPr>
              <a:buClr>
                <a:srgbClr val="000000"/>
              </a:buClr>
            </a:pPr>
            <a:r>
              <a:rPr lang="en-US" altLang="zh-CN" sz="2400" dirty="0" smtClean="0"/>
              <a:t>Time Limit: 12s</a:t>
            </a:r>
          </a:p>
          <a:p>
            <a:pPr>
              <a:buClr>
                <a:srgbClr val="000000"/>
              </a:buClr>
            </a:pPr>
            <a:endParaRPr lang="en-US" altLang="zh-CN" sz="2400" b="1"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59</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635000"/>
          </a:xfrm>
        </p:spPr>
        <p:txBody>
          <a:bodyPr>
            <a:normAutofit fontScale="90000"/>
          </a:bodyPr>
          <a:lstStyle/>
          <a:p>
            <a:pPr algn="l"/>
            <a:r>
              <a:rPr lang="zh-CN" altLang="en-US" sz="3600" b="1" dirty="0" smtClean="0"/>
              <a:t>经典问题</a:t>
            </a:r>
            <a:r>
              <a:rPr lang="en-US" altLang="zh-CN" sz="3600" b="1" dirty="0" smtClean="0"/>
              <a:t>1—</a:t>
            </a:r>
            <a:r>
              <a:rPr lang="zh-CN" altLang="en-US" sz="3600" b="1" dirty="0" smtClean="0"/>
              <a:t>棋盘覆盖</a:t>
            </a:r>
            <a:endParaRPr lang="zh-CN" altLang="en-US" sz="3600" b="1" dirty="0"/>
          </a:p>
        </p:txBody>
      </p:sp>
      <p:sp>
        <p:nvSpPr>
          <p:cNvPr id="36867" name="Rectangle 3"/>
          <p:cNvSpPr>
            <a:spLocks noGrp="1" noChangeArrowheads="1"/>
          </p:cNvSpPr>
          <p:nvPr>
            <p:ph type="body" idx="1"/>
          </p:nvPr>
        </p:nvSpPr>
        <p:spPr>
          <a:xfrm>
            <a:off x="288925" y="1017588"/>
            <a:ext cx="8675688" cy="5472112"/>
          </a:xfrm>
        </p:spPr>
        <p:txBody>
          <a:bodyPr/>
          <a:lstStyle/>
          <a:p>
            <a:r>
              <a:rPr lang="zh-CN" altLang="en-US" sz="2800" dirty="0"/>
              <a:t>题目是要求用L型牌覆盖一个2</a:t>
            </a:r>
            <a:r>
              <a:rPr lang="zh-CN" altLang="en-US" sz="2800" baseline="30000" dirty="0"/>
              <a:t>k</a:t>
            </a:r>
            <a:r>
              <a:rPr lang="zh-CN" altLang="en-US" sz="2800" dirty="0"/>
              <a:t>*2</a:t>
            </a:r>
            <a:r>
              <a:rPr lang="zh-CN" altLang="en-US" sz="2800" baseline="30000" dirty="0">
                <a:sym typeface="Arial" pitchFamily="34" charset="0"/>
              </a:rPr>
              <a:t>k</a:t>
            </a:r>
            <a:r>
              <a:rPr lang="zh-CN" altLang="en-US" sz="2800" dirty="0"/>
              <a:t>的方格棋盘，棋盘有且只有一个黑色方格</a:t>
            </a:r>
            <a:r>
              <a:rPr lang="zh-CN" altLang="en-US" sz="2800" dirty="0" smtClean="0"/>
              <a:t>，且此</a:t>
            </a:r>
            <a:r>
              <a:rPr lang="zh-CN" altLang="en-US" sz="2800" dirty="0"/>
              <a:t>方格不</a:t>
            </a:r>
            <a:r>
              <a:rPr lang="zh-CN" altLang="en-US" sz="2800" dirty="0" smtClean="0"/>
              <a:t>能被覆</a:t>
            </a:r>
            <a:r>
              <a:rPr lang="zh-CN" altLang="en-US" sz="2800" dirty="0"/>
              <a:t>盖。</a:t>
            </a:r>
          </a:p>
          <a:p>
            <a:r>
              <a:rPr lang="zh-CN" altLang="en-US" sz="2800" dirty="0"/>
              <a:t>用分治来解决</a:t>
            </a:r>
            <a:r>
              <a:rPr lang="zh-CN" altLang="en-US" sz="2800" dirty="0" smtClean="0"/>
              <a:t>，把原棋盘平</a:t>
            </a:r>
            <a:r>
              <a:rPr lang="zh-CN" altLang="en-US" sz="2800" dirty="0"/>
              <a:t>均分为4块</a:t>
            </a:r>
            <a:r>
              <a:rPr lang="zh-CN" altLang="en-US" sz="2800" dirty="0" smtClean="0"/>
              <a:t>，通过用</a:t>
            </a:r>
            <a:r>
              <a:rPr lang="en-US" altLang="zh-CN" sz="2800" dirty="0" smtClean="0"/>
              <a:t>1</a:t>
            </a:r>
            <a:r>
              <a:rPr lang="zh-CN" altLang="en-US" sz="2800" dirty="0" smtClean="0"/>
              <a:t>个</a:t>
            </a:r>
            <a:r>
              <a:rPr lang="en-US" altLang="zh-CN" sz="2800" dirty="0" smtClean="0"/>
              <a:t>L</a:t>
            </a:r>
            <a:r>
              <a:rPr lang="zh-CN" altLang="en-US" sz="2800" dirty="0" smtClean="0"/>
              <a:t>型牌覆盖棋盘正中间</a:t>
            </a:r>
            <a:r>
              <a:rPr lang="en-US" altLang="zh-CN" sz="2800" dirty="0" smtClean="0"/>
              <a:t>2*2</a:t>
            </a:r>
            <a:r>
              <a:rPr lang="zh-CN" altLang="en-US" sz="2800" dirty="0" smtClean="0"/>
              <a:t>的区域中的三个格子，把原棋盘分成</a:t>
            </a:r>
            <a:r>
              <a:rPr lang="en-US" altLang="zh-CN" sz="2800" dirty="0" smtClean="0"/>
              <a:t>4</a:t>
            </a:r>
            <a:r>
              <a:rPr lang="zh-CN" altLang="en-US" sz="2800" dirty="0" smtClean="0"/>
              <a:t>块2</a:t>
            </a:r>
            <a:r>
              <a:rPr lang="zh-CN" altLang="en-US" sz="2800" baseline="30000" dirty="0" smtClean="0"/>
              <a:t>k-1</a:t>
            </a:r>
            <a:r>
              <a:rPr lang="zh-CN" altLang="en-US" sz="2800" dirty="0" smtClean="0"/>
              <a:t>*2</a:t>
            </a:r>
            <a:r>
              <a:rPr lang="zh-CN" altLang="en-US" sz="2800" baseline="30000" dirty="0" smtClean="0">
                <a:sym typeface="Arial" pitchFamily="34" charset="0"/>
              </a:rPr>
              <a:t>k-1</a:t>
            </a:r>
            <a:r>
              <a:rPr lang="zh-CN" altLang="en-US" sz="2800" dirty="0"/>
              <a:t>的方格棋盘</a:t>
            </a:r>
            <a:r>
              <a:rPr lang="zh-CN" altLang="en-US" sz="2800" dirty="0" smtClean="0"/>
              <a:t>,且每块中只含</a:t>
            </a:r>
            <a:r>
              <a:rPr lang="zh-CN" altLang="en-US" sz="2800" dirty="0"/>
              <a:t>有一个黑色方</a:t>
            </a:r>
            <a:r>
              <a:rPr lang="zh-CN" altLang="en-US" sz="2800" dirty="0" smtClean="0"/>
              <a:t>格</a:t>
            </a:r>
            <a:r>
              <a:rPr lang="en-US" altLang="zh-CN" sz="2800" dirty="0" smtClean="0"/>
              <a:t>(</a:t>
            </a:r>
            <a:r>
              <a:rPr lang="zh-CN" altLang="en-US" sz="2800" dirty="0" smtClean="0"/>
              <a:t>不能覆盖的格子</a:t>
            </a:r>
            <a:r>
              <a:rPr lang="en-US" altLang="zh-CN" sz="2800" dirty="0" smtClean="0"/>
              <a:t>)</a:t>
            </a:r>
            <a:r>
              <a:rPr lang="zh-CN" altLang="en-US" sz="2800" dirty="0" smtClean="0"/>
              <a:t>。</a:t>
            </a:r>
            <a:endParaRPr lang="en-US" altLang="zh-CN" sz="2800" dirty="0" smtClean="0"/>
          </a:p>
          <a:p>
            <a:r>
              <a:rPr lang="zh-CN" altLang="en-US" sz="2800" dirty="0" smtClean="0"/>
              <a:t>此时把原问题分解成</a:t>
            </a:r>
            <a:r>
              <a:rPr lang="en-US" altLang="zh-CN" sz="2800" dirty="0" smtClean="0"/>
              <a:t>4</a:t>
            </a:r>
            <a:r>
              <a:rPr lang="zh-CN" altLang="en-US" sz="2800" dirty="0" smtClean="0"/>
              <a:t>个结构与原问题一样的子问题，棋盘的大小</a:t>
            </a:r>
            <a:r>
              <a:rPr lang="en-US" altLang="zh-CN" sz="2800" dirty="0" smtClean="0"/>
              <a:t>(</a:t>
            </a:r>
            <a:r>
              <a:rPr lang="zh-CN" altLang="en-US" sz="2800" dirty="0" smtClean="0"/>
              <a:t>边长</a:t>
            </a:r>
            <a:r>
              <a:rPr lang="en-US" altLang="zh-CN" sz="2800" dirty="0" smtClean="0"/>
              <a:t>)</a:t>
            </a:r>
            <a:r>
              <a:rPr lang="zh-CN" altLang="en-US" sz="2800" dirty="0" smtClean="0"/>
              <a:t>每次减半，最终会出现边长为</a:t>
            </a:r>
            <a:r>
              <a:rPr lang="en-US" altLang="zh-CN" sz="2800" dirty="0" smtClean="0"/>
              <a:t>1</a:t>
            </a:r>
            <a:r>
              <a:rPr lang="zh-CN" altLang="en-US" sz="2800" dirty="0" smtClean="0"/>
              <a:t>的情况，直接求解即可。</a:t>
            </a:r>
            <a:endParaRPr lang="en-US" altLang="zh-CN" sz="2800" dirty="0" smtClean="0"/>
          </a:p>
          <a:p>
            <a:endParaRPr lang="zh-CN" altLang="en-US" sz="20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0" end="0"/>
                                            </p:txEl>
                                          </p:spTgt>
                                        </p:tgtEl>
                                        <p:attrNameLst>
                                          <p:attrName>style.visibility</p:attrName>
                                        </p:attrNameLst>
                                      </p:cBhvr>
                                      <p:to>
                                        <p:strVal val="visible"/>
                                      </p:to>
                                    </p:set>
                                    <p:anim calcmode="lin" valueType="num">
                                      <p:cBhvr additive="base">
                                        <p:cTn id="13"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1" end="1"/>
                                            </p:txEl>
                                          </p:spTgt>
                                        </p:tgtEl>
                                        <p:attrNameLst>
                                          <p:attrName>style.visibility</p:attrName>
                                        </p:attrNameLst>
                                      </p:cBhvr>
                                      <p:to>
                                        <p:strVal val="visible"/>
                                      </p:to>
                                    </p:set>
                                    <p:anim calcmode="lin" valueType="num">
                                      <p:cBhvr additive="base">
                                        <p:cTn id="19"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2" end="2"/>
                                            </p:txEl>
                                          </p:spTgt>
                                        </p:tgtEl>
                                        <p:attrNameLst>
                                          <p:attrName>style.visibility</p:attrName>
                                        </p:attrNameLst>
                                      </p:cBhvr>
                                      <p:to>
                                        <p:strVal val="visible"/>
                                      </p:to>
                                    </p:set>
                                    <p:anim calcmode="lin" valueType="num">
                                      <p:cBhvr additive="base">
                                        <p:cTn id="25"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utoUpdateAnimBg="0"/>
      <p:bldP spid="3686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二维分治</a:t>
            </a:r>
            <a:r>
              <a:rPr lang="en-US" altLang="zh-CN" sz="3200" b="1" dirty="0" smtClean="0"/>
              <a:t>2</a:t>
            </a:r>
            <a:r>
              <a:rPr lang="zh-CN" altLang="en-US" sz="3200" b="1" dirty="0" smtClean="0"/>
              <a:t>：</a:t>
            </a:r>
            <a:r>
              <a:rPr lang="en-US" altLang="zh-CN" sz="3200" b="1" dirty="0" smtClean="0"/>
              <a:t>CF364E Empty Rectangle</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b="1" dirty="0" smtClean="0"/>
              <a:t>方法一：</a:t>
            </a:r>
            <a:endParaRPr lang="en-US" altLang="zh-CN" sz="2400" b="1" dirty="0" smtClean="0"/>
          </a:p>
          <a:p>
            <a:pPr>
              <a:buClr>
                <a:srgbClr val="000000"/>
              </a:buClr>
            </a:pPr>
            <a:r>
              <a:rPr lang="zh-CN" altLang="en-US" sz="2400" dirty="0" smtClean="0"/>
              <a:t>初始化</a:t>
            </a:r>
            <a:r>
              <a:rPr lang="en-US" altLang="zh-CN" sz="2400" dirty="0" smtClean="0"/>
              <a:t>s[</a:t>
            </a:r>
            <a:r>
              <a:rPr lang="en-US" altLang="zh-CN" sz="2400" dirty="0" err="1" smtClean="0"/>
              <a:t>i</a:t>
            </a:r>
            <a:r>
              <a:rPr lang="en-US" altLang="zh-CN" sz="2400" dirty="0" smtClean="0"/>
              <a:t>][j]</a:t>
            </a:r>
            <a:r>
              <a:rPr lang="zh-CN" altLang="en-US" sz="2400" dirty="0" smtClean="0"/>
              <a:t>表示以</a:t>
            </a:r>
            <a:r>
              <a:rPr lang="en-US" altLang="zh-CN" sz="2400" dirty="0" smtClean="0"/>
              <a:t>(1,1)</a:t>
            </a:r>
            <a:r>
              <a:rPr lang="zh-CN" altLang="en-US" sz="2400" dirty="0" smtClean="0"/>
              <a:t>为左上角</a:t>
            </a:r>
            <a:r>
              <a:rPr lang="en-US" altLang="zh-CN" sz="2400" dirty="0" smtClean="0"/>
              <a:t>(</a:t>
            </a:r>
            <a:r>
              <a:rPr lang="en-US" altLang="zh-CN" sz="2400" dirty="0" err="1" smtClean="0"/>
              <a:t>i,j</a:t>
            </a:r>
            <a:r>
              <a:rPr lang="en-US" altLang="zh-CN" sz="2400" dirty="0" smtClean="0"/>
              <a:t>)</a:t>
            </a:r>
            <a:r>
              <a:rPr lang="zh-CN" altLang="en-US" sz="2400" dirty="0" smtClean="0"/>
              <a:t>为右下角的矩形中的元素之和</a:t>
            </a:r>
            <a:endParaRPr lang="en-US" altLang="zh-CN" sz="2400" dirty="0" smtClean="0"/>
          </a:p>
          <a:p>
            <a:pPr>
              <a:buClr>
                <a:srgbClr val="000000"/>
              </a:buClr>
            </a:pPr>
            <a:r>
              <a:rPr lang="zh-CN" altLang="en-US" sz="2400" dirty="0" smtClean="0"/>
              <a:t>递推</a:t>
            </a:r>
            <a:r>
              <a:rPr lang="en-US" altLang="zh-CN" sz="2400" dirty="0" smtClean="0"/>
              <a:t>O(nm)</a:t>
            </a:r>
            <a:r>
              <a:rPr lang="zh-CN" altLang="en-US" sz="2400" dirty="0" smtClean="0"/>
              <a:t>内解决：</a:t>
            </a:r>
            <a:r>
              <a:rPr lang="en-US" altLang="zh-CN" sz="2400" dirty="0" smtClean="0"/>
              <a:t>s[</a:t>
            </a:r>
            <a:r>
              <a:rPr lang="en-US" altLang="zh-CN" sz="2400" dirty="0" err="1" smtClean="0"/>
              <a:t>i</a:t>
            </a:r>
            <a:r>
              <a:rPr lang="en-US" altLang="zh-CN" sz="2400" dirty="0" smtClean="0"/>
              <a:t>][j]=s[</a:t>
            </a:r>
            <a:r>
              <a:rPr lang="en-US" altLang="zh-CN" sz="2400" dirty="0" err="1" smtClean="0"/>
              <a:t>i</a:t>
            </a:r>
            <a:r>
              <a:rPr lang="en-US" altLang="zh-CN" sz="2400" dirty="0" smtClean="0"/>
              <a:t>][j-1]+s[i-1][j]-s[i-1][j-1]+a[</a:t>
            </a:r>
            <a:r>
              <a:rPr lang="en-US" altLang="zh-CN" sz="2400" dirty="0" err="1" smtClean="0"/>
              <a:t>i</a:t>
            </a:r>
            <a:r>
              <a:rPr lang="en-US" altLang="zh-CN" sz="2400" dirty="0" smtClean="0"/>
              <a:t>][j]</a:t>
            </a:r>
          </a:p>
          <a:p>
            <a:pPr>
              <a:buClr>
                <a:srgbClr val="000000"/>
              </a:buClr>
            </a:pPr>
            <a:r>
              <a:rPr lang="zh-CN" altLang="en-US" sz="2400" dirty="0" smtClean="0"/>
              <a:t>枚举左上角</a:t>
            </a:r>
            <a:r>
              <a:rPr lang="en-US" altLang="zh-CN" sz="2400" dirty="0" smtClean="0"/>
              <a:t>(x1,y1)</a:t>
            </a:r>
            <a:r>
              <a:rPr lang="zh-CN" altLang="en-US" sz="2400" dirty="0" smtClean="0"/>
              <a:t>和右下角</a:t>
            </a:r>
            <a:r>
              <a:rPr lang="en-US" altLang="zh-CN" sz="2400" dirty="0" smtClean="0"/>
              <a:t>(x2,y2)</a:t>
            </a:r>
            <a:r>
              <a:rPr lang="zh-CN" altLang="en-US" sz="2400" dirty="0" smtClean="0"/>
              <a:t>判断</a:t>
            </a:r>
            <a:r>
              <a:rPr lang="en-US" altLang="zh-CN" sz="2400" dirty="0" smtClean="0"/>
              <a:t>s[x2][y2]-s[x1-1][y2]-s[x2][y1-1]+s[x1-1][y1-1]</a:t>
            </a:r>
            <a:r>
              <a:rPr lang="zh-CN" altLang="en-US" sz="2400" dirty="0" smtClean="0"/>
              <a:t>是否等于</a:t>
            </a:r>
            <a:r>
              <a:rPr lang="en-US" altLang="zh-CN" sz="2400" dirty="0" smtClean="0"/>
              <a:t>k</a:t>
            </a:r>
            <a:r>
              <a:rPr lang="zh-CN" altLang="en-US" sz="2400" dirty="0" smtClean="0"/>
              <a:t>。</a:t>
            </a:r>
            <a:endParaRPr lang="en-US" altLang="zh-CN" sz="2400" dirty="0" smtClean="0"/>
          </a:p>
          <a:p>
            <a:pPr>
              <a:buClr>
                <a:srgbClr val="000000"/>
              </a:buClr>
            </a:pPr>
            <a:r>
              <a:rPr lang="zh-CN" altLang="en-US" sz="2400" dirty="0" smtClean="0"/>
              <a:t>时间复杂度为</a:t>
            </a:r>
            <a:r>
              <a:rPr lang="en-US" altLang="zh-CN" sz="2400" dirty="0" smtClean="0"/>
              <a:t>(n^2*m^2)</a:t>
            </a:r>
            <a:r>
              <a:rPr lang="zh-CN" altLang="en-US" sz="2400" dirty="0" smtClean="0"/>
              <a:t>。超时。</a:t>
            </a:r>
            <a:endParaRPr lang="en-US" altLang="zh-CN" sz="2400" dirty="0" smtClean="0"/>
          </a:p>
          <a:p>
            <a:pPr>
              <a:buClr>
                <a:srgbClr val="000000"/>
              </a:buClr>
            </a:pPr>
            <a:r>
              <a:rPr lang="zh-CN" altLang="en-US" sz="2400" b="1" dirty="0" smtClean="0"/>
              <a:t>方法二：</a:t>
            </a:r>
            <a:endParaRPr lang="en-US" altLang="zh-CN" sz="2400" b="1" dirty="0" smtClean="0"/>
          </a:p>
          <a:p>
            <a:pPr>
              <a:buClr>
                <a:srgbClr val="000000"/>
              </a:buClr>
            </a:pPr>
            <a:r>
              <a:rPr lang="zh-CN" altLang="en-US" sz="2400" dirty="0" smtClean="0"/>
              <a:t>枚举左边界</a:t>
            </a:r>
            <a:r>
              <a:rPr lang="en-US" altLang="zh-CN" sz="2400" dirty="0" smtClean="0"/>
              <a:t>L</a:t>
            </a:r>
            <a:r>
              <a:rPr lang="zh-CN" altLang="en-US" sz="2400" dirty="0" smtClean="0"/>
              <a:t>，右边界</a:t>
            </a:r>
            <a:r>
              <a:rPr lang="en-US" altLang="zh-CN" sz="2400" dirty="0" smtClean="0"/>
              <a:t>R</a:t>
            </a:r>
            <a:r>
              <a:rPr lang="zh-CN" altLang="en-US" sz="2400" dirty="0" smtClean="0"/>
              <a:t>，下边界</a:t>
            </a:r>
            <a:r>
              <a:rPr lang="en-US" altLang="zh-CN" sz="2400" dirty="0" smtClean="0"/>
              <a:t>B</a:t>
            </a:r>
            <a:r>
              <a:rPr lang="zh-CN" altLang="en-US" sz="2400" dirty="0" smtClean="0"/>
              <a:t>，上边界是可以用二分计算出来。</a:t>
            </a:r>
            <a:endParaRPr lang="en-US" altLang="zh-CN" sz="2400" dirty="0" smtClean="0"/>
          </a:p>
          <a:p>
            <a:pPr>
              <a:buClr>
                <a:srgbClr val="000000"/>
              </a:buClr>
            </a:pPr>
            <a:r>
              <a:rPr lang="zh-CN" altLang="en-US" sz="2400" dirty="0" smtClean="0"/>
              <a:t>时间复杂度为</a:t>
            </a:r>
            <a:r>
              <a:rPr lang="en-US" altLang="zh-CN" sz="2400" dirty="0" smtClean="0"/>
              <a:t>O(n*m^2*</a:t>
            </a:r>
            <a:r>
              <a:rPr lang="en-US" altLang="zh-CN" sz="2400" dirty="0" err="1" smtClean="0"/>
              <a:t>logn</a:t>
            </a:r>
            <a:r>
              <a:rPr lang="en-US" altLang="zh-CN" sz="2400" dirty="0" smtClean="0"/>
              <a:t>)</a:t>
            </a:r>
            <a:r>
              <a:rPr lang="zh-CN" altLang="en-US" sz="2400" dirty="0" smtClean="0"/>
              <a:t>。</a:t>
            </a:r>
            <a:endParaRPr lang="en-US" altLang="zh-CN" sz="2400" dirty="0" smtClean="0"/>
          </a:p>
          <a:p>
            <a:pPr>
              <a:buClr>
                <a:srgbClr val="000000"/>
              </a:buClr>
            </a:pPr>
            <a:endParaRPr lang="en-US" altLang="zh-CN" sz="2400" dirty="0" smtClean="0"/>
          </a:p>
          <a:p>
            <a:pPr>
              <a:buClr>
                <a:srgbClr val="000000"/>
              </a:buClr>
            </a:pPr>
            <a:endParaRPr lang="en-US" altLang="zh-CN" sz="2400" dirty="0" smtClean="0"/>
          </a:p>
          <a:p>
            <a:pPr>
              <a:buClr>
                <a:srgbClr val="000000"/>
              </a:buClr>
            </a:pP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60</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6" end="6"/>
                                            </p:txEl>
                                          </p:spTgt>
                                        </p:tgtEl>
                                        <p:attrNameLst>
                                          <p:attrName>style.visibility</p:attrName>
                                        </p:attrNameLst>
                                      </p:cBhvr>
                                      <p:to>
                                        <p:strVal val="visible"/>
                                      </p:to>
                                    </p:set>
                                    <p:anim calcmode="lin" valueType="num">
                                      <p:cBhvr additive="base">
                                        <p:cTn id="4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7" end="7"/>
                                            </p:txEl>
                                          </p:spTgt>
                                        </p:tgtEl>
                                        <p:attrNameLst>
                                          <p:attrName>style.visibility</p:attrName>
                                        </p:attrNameLst>
                                      </p:cBhvr>
                                      <p:to>
                                        <p:strVal val="visible"/>
                                      </p:to>
                                    </p:set>
                                    <p:anim calcmode="lin" valueType="num">
                                      <p:cBhvr additive="base">
                                        <p:cTn id="5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二维分治</a:t>
            </a:r>
            <a:r>
              <a:rPr lang="en-US" altLang="zh-CN" sz="3200" b="1" dirty="0" smtClean="0"/>
              <a:t>2</a:t>
            </a:r>
            <a:r>
              <a:rPr lang="zh-CN" altLang="en-US" sz="3200" b="1" dirty="0" smtClean="0"/>
              <a:t>：</a:t>
            </a:r>
            <a:r>
              <a:rPr lang="en-US" altLang="zh-CN" sz="3200" b="1" dirty="0" smtClean="0"/>
              <a:t>CF364E Empty Rectangle</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b="1" dirty="0" smtClean="0"/>
              <a:t>方法三：分治法</a:t>
            </a:r>
            <a:endParaRPr lang="en-US" altLang="zh-CN" sz="2400" b="1" dirty="0" smtClean="0"/>
          </a:p>
          <a:p>
            <a:pPr>
              <a:buClr>
                <a:srgbClr val="000000"/>
              </a:buClr>
            </a:pPr>
            <a:r>
              <a:rPr lang="zh-CN" altLang="en-US" sz="2400" dirty="0" smtClean="0"/>
              <a:t>像例</a:t>
            </a:r>
            <a:r>
              <a:rPr lang="en-US" altLang="zh-CN" sz="2400" dirty="0" smtClean="0"/>
              <a:t>1.10</a:t>
            </a:r>
            <a:r>
              <a:rPr lang="zh-CN" altLang="en-US" sz="2400" dirty="0" smtClean="0"/>
              <a:t>那样定义</a:t>
            </a:r>
            <a:r>
              <a:rPr lang="en-US" altLang="zh-CN" sz="2400" dirty="0" smtClean="0"/>
              <a:t>f[L][R]</a:t>
            </a:r>
            <a:r>
              <a:rPr lang="zh-CN" altLang="en-US" sz="2400" dirty="0" smtClean="0"/>
              <a:t>表示原矩阵第</a:t>
            </a:r>
            <a:r>
              <a:rPr lang="en-US" altLang="zh-CN" sz="2400" dirty="0" smtClean="0"/>
              <a:t>L</a:t>
            </a:r>
            <a:r>
              <a:rPr lang="zh-CN" altLang="en-US" sz="2400" dirty="0" smtClean="0"/>
              <a:t>行到第</a:t>
            </a:r>
            <a:r>
              <a:rPr lang="en-US" altLang="zh-CN" sz="2400" dirty="0" smtClean="0"/>
              <a:t>R</a:t>
            </a:r>
            <a:r>
              <a:rPr lang="zh-CN" altLang="en-US" sz="2400" dirty="0" smtClean="0"/>
              <a:t>行</a:t>
            </a:r>
            <a:r>
              <a:rPr lang="en-US" altLang="zh-CN" sz="2400" dirty="0" smtClean="0"/>
              <a:t>1</a:t>
            </a:r>
            <a:r>
              <a:rPr lang="zh-CN" altLang="en-US" sz="2400" dirty="0" smtClean="0"/>
              <a:t>的个数等于</a:t>
            </a:r>
            <a:r>
              <a:rPr lang="en-US" altLang="zh-CN" sz="2400" dirty="0" smtClean="0"/>
              <a:t>k</a:t>
            </a:r>
            <a:r>
              <a:rPr lang="zh-CN" altLang="en-US" sz="2400" dirty="0" smtClean="0"/>
              <a:t>的子矩阵的数量。</a:t>
            </a:r>
            <a:endParaRPr lang="en-US" altLang="zh-CN" sz="2400" dirty="0" smtClean="0"/>
          </a:p>
          <a:p>
            <a:pPr>
              <a:buClr>
                <a:srgbClr val="000000"/>
              </a:buClr>
            </a:pPr>
            <a:r>
              <a:rPr lang="zh-CN" altLang="en-US" sz="2400" dirty="0" smtClean="0"/>
              <a:t>将矩阵尽可能均分成两部分。设中间一行为</a:t>
            </a:r>
            <a:r>
              <a:rPr lang="en-US" altLang="zh-CN" sz="2400" dirty="0" smtClean="0"/>
              <a:t>mid</a:t>
            </a:r>
            <a:r>
              <a:rPr lang="zh-CN" altLang="en-US" sz="2400" dirty="0" smtClean="0"/>
              <a:t>。</a:t>
            </a:r>
            <a:endParaRPr lang="en-US" altLang="zh-CN" sz="2400" dirty="0" smtClean="0"/>
          </a:p>
          <a:p>
            <a:pPr>
              <a:buClr>
                <a:srgbClr val="000000"/>
              </a:buClr>
            </a:pPr>
            <a:r>
              <a:rPr lang="zh-CN" altLang="en-US" sz="2400" dirty="0" smtClean="0"/>
              <a:t>那么</a:t>
            </a:r>
            <a:r>
              <a:rPr lang="en-US" altLang="zh-CN" sz="2400" dirty="0" smtClean="0"/>
              <a:t>f[L][R]</a:t>
            </a:r>
            <a:r>
              <a:rPr lang="zh-CN" altLang="en-US" sz="2400" dirty="0" smtClean="0"/>
              <a:t>就是以下</a:t>
            </a:r>
            <a:r>
              <a:rPr lang="en-US" altLang="zh-CN" sz="2400" dirty="0" smtClean="0"/>
              <a:t>3</a:t>
            </a:r>
            <a:r>
              <a:rPr lang="zh-CN" altLang="en-US" sz="2400" dirty="0" smtClean="0"/>
              <a:t>部分的最大值。</a:t>
            </a:r>
            <a:endParaRPr lang="en-US" altLang="zh-CN" sz="2400" dirty="0" smtClean="0"/>
          </a:p>
          <a:p>
            <a:pPr>
              <a:buClr>
                <a:srgbClr val="000000"/>
              </a:buClr>
            </a:pPr>
            <a:r>
              <a:rPr lang="zh-CN" altLang="en-US" sz="2400" dirty="0" smtClean="0"/>
              <a:t>①</a:t>
            </a:r>
            <a:r>
              <a:rPr lang="en-US" altLang="zh-CN" sz="2400" dirty="0" smtClean="0"/>
              <a:t>f[</a:t>
            </a:r>
            <a:r>
              <a:rPr lang="en-US" altLang="zh-CN" sz="2400" dirty="0" err="1" smtClean="0"/>
              <a:t>L,mid</a:t>
            </a:r>
            <a:r>
              <a:rPr lang="en-US" altLang="zh-CN" sz="2400" dirty="0" smtClean="0"/>
              <a:t>]</a:t>
            </a:r>
          </a:p>
          <a:p>
            <a:pPr>
              <a:buClr>
                <a:srgbClr val="000000"/>
              </a:buClr>
            </a:pPr>
            <a:r>
              <a:rPr lang="zh-CN" altLang="en-US" sz="2400" dirty="0" smtClean="0"/>
              <a:t>②</a:t>
            </a:r>
            <a:r>
              <a:rPr lang="en-US" altLang="zh-CN" sz="2400" dirty="0" smtClean="0"/>
              <a:t>f [mid+1,R]</a:t>
            </a:r>
          </a:p>
          <a:p>
            <a:pPr>
              <a:buClr>
                <a:srgbClr val="000000"/>
              </a:buClr>
            </a:pPr>
            <a:r>
              <a:rPr lang="zh-CN" altLang="en-US" sz="2400" dirty="0" smtClean="0"/>
              <a:t>③穿过</a:t>
            </a:r>
            <a:r>
              <a:rPr lang="en-US" altLang="zh-CN" sz="2400" dirty="0" smtClean="0"/>
              <a:t>mid</a:t>
            </a:r>
            <a:r>
              <a:rPr lang="zh-CN" altLang="en-US" sz="2400" dirty="0" smtClean="0"/>
              <a:t>这一行格点满足要求的子矩阵的数量，注意该矩阵必须包含第</a:t>
            </a:r>
            <a:r>
              <a:rPr lang="en-US" altLang="zh-CN" sz="2400" dirty="0" smtClean="0"/>
              <a:t>mid</a:t>
            </a:r>
            <a:r>
              <a:rPr lang="zh-CN" altLang="en-US" sz="2400" dirty="0" smtClean="0"/>
              <a:t>行和第</a:t>
            </a:r>
            <a:r>
              <a:rPr lang="en-US" altLang="zh-CN" sz="2400" dirty="0" smtClean="0"/>
              <a:t>mid+1</a:t>
            </a:r>
            <a:r>
              <a:rPr lang="zh-CN" altLang="en-US" sz="2400" dirty="0" smtClean="0"/>
              <a:t>行。</a:t>
            </a:r>
            <a:endParaRPr lang="en-US" altLang="zh-CN" sz="2400" dirty="0" smtClean="0"/>
          </a:p>
          <a:p>
            <a:pPr>
              <a:buClr>
                <a:srgbClr val="000000"/>
              </a:buClr>
            </a:pPr>
            <a:r>
              <a:rPr lang="zh-CN" altLang="en-US" sz="2400" dirty="0" smtClean="0"/>
              <a:t>前两个可以分治递归求解。</a:t>
            </a:r>
          </a:p>
          <a:p>
            <a:pPr>
              <a:buClr>
                <a:srgbClr val="000000"/>
              </a:buClr>
            </a:pPr>
            <a:endParaRPr lang="en-US" altLang="zh-CN" sz="2400" dirty="0" smtClean="0"/>
          </a:p>
          <a:p>
            <a:pPr>
              <a:buClr>
                <a:srgbClr val="000000"/>
              </a:buClr>
            </a:pPr>
            <a:endParaRPr lang="zh-CN" altLang="en-US" sz="2400" dirty="0" smtClean="0"/>
          </a:p>
          <a:p>
            <a:pPr>
              <a:buClr>
                <a:srgbClr val="000000"/>
              </a:buClr>
            </a:pPr>
            <a:endParaRPr lang="en-US" altLang="zh-CN" sz="2400" dirty="0" smtClean="0"/>
          </a:p>
          <a:p>
            <a:pPr>
              <a:buClr>
                <a:srgbClr val="000000"/>
              </a:buClr>
            </a:pPr>
            <a:endParaRPr lang="en-US" altLang="zh-CN" sz="2400" dirty="0" smtClean="0"/>
          </a:p>
          <a:p>
            <a:pPr>
              <a:buClr>
                <a:srgbClr val="000000"/>
              </a:buClr>
            </a:pPr>
            <a:endParaRPr lang="en-US" altLang="zh-CN" sz="24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61</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6" end="6"/>
                                            </p:txEl>
                                          </p:spTgt>
                                        </p:tgtEl>
                                        <p:attrNameLst>
                                          <p:attrName>style.visibility</p:attrName>
                                        </p:attrNameLst>
                                      </p:cBhvr>
                                      <p:to>
                                        <p:strVal val="visible"/>
                                      </p:to>
                                    </p:set>
                                    <p:anim calcmode="lin" valueType="num">
                                      <p:cBhvr additive="base">
                                        <p:cTn id="4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7" end="7"/>
                                            </p:txEl>
                                          </p:spTgt>
                                        </p:tgtEl>
                                        <p:attrNameLst>
                                          <p:attrName>style.visibility</p:attrName>
                                        </p:attrNameLst>
                                      </p:cBhvr>
                                      <p:to>
                                        <p:strVal val="visible"/>
                                      </p:to>
                                    </p:set>
                                    <p:anim calcmode="lin" valueType="num">
                                      <p:cBhvr additive="base">
                                        <p:cTn id="5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二维分治</a:t>
            </a:r>
            <a:r>
              <a:rPr lang="en-US" altLang="zh-CN" sz="3200" b="1" dirty="0" smtClean="0"/>
              <a:t>2</a:t>
            </a:r>
            <a:r>
              <a:rPr lang="zh-CN" altLang="en-US" sz="3200" b="1" dirty="0" smtClean="0"/>
              <a:t>：</a:t>
            </a:r>
            <a:r>
              <a:rPr lang="en-US" altLang="zh-CN" sz="3200" b="1" dirty="0" smtClean="0"/>
              <a:t>CF364E Empty Rectangle</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000" dirty="0" smtClean="0"/>
              <a:t>计算穿过第</a:t>
            </a:r>
            <a:r>
              <a:rPr lang="en-US" altLang="zh-CN" sz="2000" dirty="0" smtClean="0"/>
              <a:t>mid</a:t>
            </a:r>
            <a:r>
              <a:rPr lang="zh-CN" altLang="en-US" sz="2000" dirty="0" smtClean="0"/>
              <a:t>这一行的数量，可以枚举左边界</a:t>
            </a:r>
            <a:r>
              <a:rPr lang="en-US" altLang="zh-CN" sz="2000" dirty="0" err="1" smtClean="0"/>
              <a:t>i</a:t>
            </a:r>
            <a:r>
              <a:rPr lang="zh-CN" altLang="en-US" sz="2000" dirty="0" smtClean="0"/>
              <a:t>，再枚举右边界</a:t>
            </a:r>
            <a:r>
              <a:rPr lang="en-US" altLang="zh-CN" sz="2000" dirty="0" smtClean="0"/>
              <a:t>j</a:t>
            </a:r>
          </a:p>
          <a:p>
            <a:pPr>
              <a:buClr>
                <a:srgbClr val="000000"/>
              </a:buClr>
            </a:pPr>
            <a:r>
              <a:rPr lang="zh-CN" altLang="en-US" sz="2000" dirty="0" smtClean="0"/>
              <a:t>定义</a:t>
            </a:r>
            <a:r>
              <a:rPr lang="en-US" altLang="zh-CN" sz="2000" dirty="0" smtClean="0"/>
              <a:t>up[x]</a:t>
            </a:r>
            <a:r>
              <a:rPr lang="zh-CN" altLang="en-US" sz="2000" dirty="0" smtClean="0"/>
              <a:t>表示以</a:t>
            </a:r>
            <a:r>
              <a:rPr lang="en-US" altLang="zh-CN" sz="2000" dirty="0" err="1" smtClean="0"/>
              <a:t>i</a:t>
            </a:r>
            <a:r>
              <a:rPr lang="zh-CN" altLang="en-US" sz="2000" dirty="0" smtClean="0"/>
              <a:t>为左边界、</a:t>
            </a:r>
            <a:r>
              <a:rPr lang="en-US" altLang="zh-CN" sz="2000" dirty="0" smtClean="0"/>
              <a:t>j</a:t>
            </a:r>
            <a:r>
              <a:rPr lang="zh-CN" altLang="en-US" sz="2000" dirty="0" smtClean="0"/>
              <a:t>为右边界、</a:t>
            </a:r>
            <a:r>
              <a:rPr lang="en-US" altLang="zh-CN" sz="2000" dirty="0" smtClean="0"/>
              <a:t>mid</a:t>
            </a:r>
            <a:r>
              <a:rPr lang="zh-CN" altLang="en-US" sz="2000" dirty="0" smtClean="0"/>
              <a:t>为下边界的</a:t>
            </a:r>
            <a:r>
              <a:rPr lang="en-US" altLang="zh-CN" sz="2000" dirty="0" smtClean="0"/>
              <a:t>1</a:t>
            </a:r>
            <a:r>
              <a:rPr lang="zh-CN" altLang="en-US" sz="2000" dirty="0" smtClean="0"/>
              <a:t>的个数不超过</a:t>
            </a:r>
            <a:r>
              <a:rPr lang="en-US" altLang="zh-CN" sz="2000" dirty="0" smtClean="0"/>
              <a:t>x</a:t>
            </a:r>
            <a:r>
              <a:rPr lang="zh-CN" altLang="en-US" sz="2000" dirty="0" smtClean="0"/>
              <a:t>的最大矩形的上边界，则</a:t>
            </a:r>
            <a:r>
              <a:rPr lang="en-US" altLang="zh-CN" sz="2000" dirty="0" smtClean="0"/>
              <a:t>1</a:t>
            </a:r>
            <a:r>
              <a:rPr lang="zh-CN" altLang="en-US" sz="2000" dirty="0" smtClean="0"/>
              <a:t>的个数等于</a:t>
            </a:r>
            <a:r>
              <a:rPr lang="en-US" altLang="zh-CN" sz="2000" dirty="0" smtClean="0"/>
              <a:t>x</a:t>
            </a:r>
            <a:r>
              <a:rPr lang="zh-CN" altLang="en-US" sz="2000" dirty="0" smtClean="0"/>
              <a:t>的红色矩形有</a:t>
            </a:r>
            <a:r>
              <a:rPr lang="en-US" altLang="zh-CN" sz="2000" dirty="0" smtClean="0"/>
              <a:t>up[x-1] -up[x]</a:t>
            </a:r>
            <a:r>
              <a:rPr lang="zh-CN" altLang="en-US" sz="2000" dirty="0" smtClean="0"/>
              <a:t>个。同理定义</a:t>
            </a:r>
            <a:r>
              <a:rPr lang="en-US" altLang="zh-CN" sz="2000" dirty="0" smtClean="0"/>
              <a:t>down[x]</a:t>
            </a:r>
            <a:r>
              <a:rPr lang="zh-CN" altLang="en-US" sz="2000" dirty="0" smtClean="0"/>
              <a:t>表示以</a:t>
            </a:r>
            <a:r>
              <a:rPr lang="en-US" altLang="zh-CN" sz="2000" dirty="0" err="1" smtClean="0"/>
              <a:t>i</a:t>
            </a:r>
            <a:r>
              <a:rPr lang="zh-CN" altLang="en-US" sz="2000" dirty="0" smtClean="0"/>
              <a:t>为左边界、</a:t>
            </a:r>
            <a:r>
              <a:rPr lang="en-US" altLang="zh-CN" sz="2000" dirty="0" smtClean="0"/>
              <a:t>j</a:t>
            </a:r>
            <a:r>
              <a:rPr lang="zh-CN" altLang="en-US" sz="2000" dirty="0" smtClean="0"/>
              <a:t>为右边界、</a:t>
            </a:r>
            <a:r>
              <a:rPr lang="en-US" altLang="zh-CN" sz="2000" dirty="0" smtClean="0"/>
              <a:t>mid+1</a:t>
            </a:r>
            <a:r>
              <a:rPr lang="zh-CN" altLang="en-US" sz="2000" dirty="0" smtClean="0"/>
              <a:t>为上边界的</a:t>
            </a:r>
            <a:r>
              <a:rPr lang="en-US" altLang="zh-CN" sz="2000" dirty="0" smtClean="0"/>
              <a:t>1</a:t>
            </a:r>
            <a:r>
              <a:rPr lang="zh-CN" altLang="en-US" sz="2000" dirty="0" smtClean="0"/>
              <a:t>的个数不超过</a:t>
            </a:r>
            <a:r>
              <a:rPr lang="en-US" altLang="zh-CN" sz="2000" dirty="0" smtClean="0"/>
              <a:t>x</a:t>
            </a:r>
            <a:r>
              <a:rPr lang="zh-CN" altLang="en-US" sz="2000" dirty="0" smtClean="0"/>
              <a:t>的最大矩形的下边界，则</a:t>
            </a:r>
            <a:r>
              <a:rPr lang="en-US" altLang="zh-CN" sz="2000" dirty="0" smtClean="0"/>
              <a:t>1</a:t>
            </a:r>
            <a:r>
              <a:rPr lang="zh-CN" altLang="en-US" sz="2000" dirty="0" smtClean="0"/>
              <a:t>的个数等于</a:t>
            </a:r>
            <a:r>
              <a:rPr lang="en-US" altLang="zh-CN" sz="2000" dirty="0" smtClean="0"/>
              <a:t>x</a:t>
            </a:r>
            <a:r>
              <a:rPr lang="zh-CN" altLang="en-US" sz="2000" dirty="0" smtClean="0"/>
              <a:t>的绿色矩形有</a:t>
            </a:r>
            <a:r>
              <a:rPr lang="en-US" altLang="zh-CN" sz="2000" dirty="0" smtClean="0"/>
              <a:t>down[x]-down[x-1]</a:t>
            </a:r>
            <a:r>
              <a:rPr lang="zh-CN" altLang="en-US" sz="2000" dirty="0" smtClean="0"/>
              <a:t>个。</a:t>
            </a:r>
            <a:endParaRPr lang="en-US" altLang="zh-CN" sz="2000" dirty="0" smtClean="0"/>
          </a:p>
          <a:p>
            <a:pPr>
              <a:buClr>
                <a:srgbClr val="000000"/>
              </a:buClr>
            </a:pPr>
            <a:r>
              <a:rPr lang="zh-CN" altLang="en-US" sz="2000" dirty="0" smtClean="0"/>
              <a:t>随着</a:t>
            </a:r>
            <a:r>
              <a:rPr lang="en-US" altLang="zh-CN" sz="2000" dirty="0" smtClean="0"/>
              <a:t>j</a:t>
            </a:r>
            <a:r>
              <a:rPr lang="zh-CN" altLang="en-US" sz="2000" dirty="0" smtClean="0"/>
              <a:t>的右移</a:t>
            </a:r>
            <a:r>
              <a:rPr lang="en-US" altLang="zh-CN" sz="2000" dirty="0" smtClean="0"/>
              <a:t>,up[x]</a:t>
            </a:r>
            <a:r>
              <a:rPr lang="zh-CN" altLang="en-US" sz="2000" dirty="0" smtClean="0"/>
              <a:t>是单调增的</a:t>
            </a:r>
            <a:r>
              <a:rPr lang="en-US" altLang="zh-CN" sz="2000" dirty="0" smtClean="0"/>
              <a:t>,down[x]</a:t>
            </a:r>
            <a:r>
              <a:rPr lang="zh-CN" altLang="en-US" sz="2000" dirty="0" smtClean="0"/>
              <a:t>是单调减的</a:t>
            </a:r>
            <a:endParaRPr lang="en-US" altLang="zh-CN" sz="2000" dirty="0" smtClean="0"/>
          </a:p>
          <a:p>
            <a:pPr>
              <a:buClr>
                <a:srgbClr val="000000"/>
              </a:buClr>
            </a:pPr>
            <a:r>
              <a:rPr lang="zh-CN" altLang="en-US" sz="2000" dirty="0" smtClean="0"/>
              <a:t>统计答案：枚举</a:t>
            </a:r>
            <a:r>
              <a:rPr lang="en-US" altLang="zh-CN" sz="2000" dirty="0" err="1" smtClean="0"/>
              <a:t>x,ans</a:t>
            </a:r>
            <a:r>
              <a:rPr lang="en-US" altLang="zh-CN" sz="2000" dirty="0" smtClean="0"/>
              <a:t>+=(up[x-1]-up[x])*(down[k-x]-down[k-x-1]),</a:t>
            </a:r>
            <a:r>
              <a:rPr lang="zh-CN" altLang="en-US" sz="2000" dirty="0" smtClean="0"/>
              <a:t>具体实现要注意其他细节。</a:t>
            </a:r>
            <a:endParaRPr lang="en-US" altLang="zh-CN" sz="2000" dirty="0" smtClean="0"/>
          </a:p>
          <a:p>
            <a:pPr>
              <a:buClr>
                <a:srgbClr val="000000"/>
              </a:buClr>
            </a:pPr>
            <a:r>
              <a:rPr lang="zh-CN" altLang="en-US" sz="2000" dirty="0" smtClean="0"/>
              <a:t>合并这一步操作时间复杂度为</a:t>
            </a:r>
            <a:r>
              <a:rPr lang="en-US" altLang="zh-CN" sz="2000" dirty="0" smtClean="0"/>
              <a:t>O(m*m*k)</a:t>
            </a:r>
          </a:p>
          <a:p>
            <a:pPr>
              <a:buClr>
                <a:srgbClr val="000000"/>
              </a:buClr>
            </a:pPr>
            <a:r>
              <a:rPr lang="en-US" altLang="zh-CN" sz="2000" dirty="0" smtClean="0"/>
              <a:t>T(n)=2*T(n/2)+m*m*k</a:t>
            </a:r>
          </a:p>
          <a:p>
            <a:pPr>
              <a:buClr>
                <a:srgbClr val="000000"/>
              </a:buClr>
            </a:pPr>
            <a:r>
              <a:rPr lang="en-US" altLang="zh-CN" sz="2000" dirty="0" smtClean="0"/>
              <a:t>T(n)=O(n*m*m*k)(</a:t>
            </a:r>
            <a:r>
              <a:rPr lang="zh-CN" altLang="en-US" sz="2000" dirty="0" smtClean="0"/>
              <a:t>注意与上题的区别！！</a:t>
            </a:r>
            <a:r>
              <a:rPr lang="en-US" altLang="zh-CN" sz="2000" dirty="0" smtClean="0"/>
              <a:t>)</a:t>
            </a:r>
          </a:p>
          <a:p>
            <a:pPr>
              <a:buClr>
                <a:srgbClr val="000000"/>
              </a:buClr>
            </a:pPr>
            <a:endParaRPr lang="en-US" altLang="zh-CN" sz="2000" dirty="0" smtClean="0"/>
          </a:p>
          <a:p>
            <a:pPr>
              <a:buClr>
                <a:srgbClr val="000000"/>
              </a:buClr>
            </a:pPr>
            <a:endParaRPr lang="zh-CN" altLang="en-US"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p:txBody>
      </p:sp>
      <p:grpSp>
        <p:nvGrpSpPr>
          <p:cNvPr id="38" name="组合 37"/>
          <p:cNvGrpSpPr/>
          <p:nvPr/>
        </p:nvGrpSpPr>
        <p:grpSpPr>
          <a:xfrm>
            <a:off x="5299915" y="3976695"/>
            <a:ext cx="3325028" cy="2519397"/>
            <a:chOff x="1814242" y="1639863"/>
            <a:chExt cx="4072226" cy="2921041"/>
          </a:xfrm>
        </p:grpSpPr>
        <p:sp>
          <p:nvSpPr>
            <p:cNvPr id="4" name="矩形 3"/>
            <p:cNvSpPr/>
            <p:nvPr/>
          </p:nvSpPr>
          <p:spPr>
            <a:xfrm>
              <a:off x="2928915" y="2698740"/>
              <a:ext cx="2957553" cy="365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28915" y="3063870"/>
              <a:ext cx="2957553" cy="3651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endCxn id="4" idx="1"/>
            </p:cNvCxnSpPr>
            <p:nvPr/>
          </p:nvCxnSpPr>
          <p:spPr>
            <a:xfrm>
              <a:off x="2381220" y="2881305"/>
              <a:ext cx="547695"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14242" y="2698740"/>
              <a:ext cx="807799" cy="428211"/>
            </a:xfrm>
            <a:prstGeom prst="rect">
              <a:avLst/>
            </a:prstGeom>
            <a:noFill/>
          </p:spPr>
          <p:txBody>
            <a:bodyPr wrap="square" rtlCol="0">
              <a:spAutoFit/>
            </a:bodyPr>
            <a:lstStyle/>
            <a:p>
              <a:r>
                <a:rPr lang="en-US" altLang="zh-CN" dirty="0" smtClean="0"/>
                <a:t>mid</a:t>
              </a:r>
              <a:endParaRPr lang="zh-CN" altLang="en-US" dirty="0"/>
            </a:p>
          </p:txBody>
        </p:sp>
        <p:cxnSp>
          <p:nvCxnSpPr>
            <p:cNvPr id="10" name="直接连接符 9"/>
            <p:cNvCxnSpPr/>
            <p:nvPr/>
          </p:nvCxnSpPr>
          <p:spPr>
            <a:xfrm rot="5400000">
              <a:off x="3257532" y="2881305"/>
              <a:ext cx="3651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3549635" y="2881305"/>
              <a:ext cx="3651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4864105" y="2881305"/>
              <a:ext cx="3651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5156208" y="2881305"/>
              <a:ext cx="3651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3257532" y="3246435"/>
              <a:ext cx="3651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3549635" y="3246435"/>
              <a:ext cx="3651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4864104" y="3246435"/>
              <a:ext cx="3651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5156207" y="3246435"/>
              <a:ext cx="3651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257532" y="2406636"/>
              <a:ext cx="328617" cy="25559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92402" y="2078019"/>
              <a:ext cx="584208" cy="369332"/>
            </a:xfrm>
            <a:prstGeom prst="rect">
              <a:avLst/>
            </a:prstGeom>
            <a:noFill/>
          </p:spPr>
          <p:txBody>
            <a:bodyPr wrap="square" rtlCol="0">
              <a:spAutoFit/>
            </a:bodyPr>
            <a:lstStyle/>
            <a:p>
              <a:pPr algn="ctr"/>
              <a:r>
                <a:rPr lang="en-US" altLang="zh-CN" dirty="0" err="1" smtClean="0"/>
                <a:t>i</a:t>
              </a:r>
              <a:endParaRPr lang="zh-CN" altLang="en-US" dirty="0"/>
            </a:p>
          </p:txBody>
        </p:sp>
        <p:cxnSp>
          <p:nvCxnSpPr>
            <p:cNvPr id="22" name="直接箭头连接符 21"/>
            <p:cNvCxnSpPr/>
            <p:nvPr/>
          </p:nvCxnSpPr>
          <p:spPr>
            <a:xfrm rot="10800000" flipV="1">
              <a:off x="5156208" y="2443150"/>
              <a:ext cx="328614" cy="2190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65747" y="2078019"/>
              <a:ext cx="584208" cy="369332"/>
            </a:xfrm>
            <a:prstGeom prst="rect">
              <a:avLst/>
            </a:prstGeom>
            <a:noFill/>
          </p:spPr>
          <p:txBody>
            <a:bodyPr wrap="square" rtlCol="0">
              <a:spAutoFit/>
            </a:bodyPr>
            <a:lstStyle/>
            <a:p>
              <a:pPr algn="ctr"/>
              <a:r>
                <a:rPr lang="en-US" altLang="zh-CN" dirty="0" smtClean="0"/>
                <a:t>j</a:t>
              </a:r>
              <a:endParaRPr lang="zh-CN" altLang="en-US" dirty="0"/>
            </a:p>
          </p:txBody>
        </p:sp>
        <p:cxnSp>
          <p:nvCxnSpPr>
            <p:cNvPr id="30" name="直接连接符 29"/>
            <p:cNvCxnSpPr/>
            <p:nvPr/>
          </p:nvCxnSpPr>
          <p:spPr>
            <a:xfrm rot="5400000">
              <a:off x="1997835" y="3082127"/>
              <a:ext cx="2884527" cy="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3878253" y="3100384"/>
              <a:ext cx="2921041"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440097" y="2004993"/>
              <a:ext cx="1898676" cy="1058877"/>
            </a:xfrm>
            <a:prstGeom prst="rect">
              <a:avLst/>
            </a:prstGeom>
            <a:solidFill>
              <a:srgbClr val="FF0000">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40097" y="3063870"/>
              <a:ext cx="1898676" cy="1058877"/>
            </a:xfrm>
            <a:prstGeom prst="rect">
              <a:avLst/>
            </a:prstGeom>
            <a:solidFill>
              <a:srgbClr val="00B050">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灯片编号占位符 26"/>
          <p:cNvSpPr>
            <a:spLocks noGrp="1"/>
          </p:cNvSpPr>
          <p:nvPr>
            <p:ph type="sldNum" sz="quarter" idx="12"/>
          </p:nvPr>
        </p:nvSpPr>
        <p:spPr/>
        <p:txBody>
          <a:bodyPr/>
          <a:lstStyle/>
          <a:p>
            <a:fld id="{0C913308-F349-4B6D-A68A-DD1791B4A57B}" type="slidenum">
              <a:rPr lang="zh-CN" altLang="en-US" smtClean="0"/>
              <a:pPr/>
              <a:t>62</a:t>
            </a:fld>
            <a:endParaRPr lang="zh-CN" altLang="en-US" dirty="0"/>
          </a:p>
        </p:txBody>
      </p:sp>
      <p:sp>
        <p:nvSpPr>
          <p:cNvPr id="28" name="页脚占位符 27"/>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1" end="1"/>
                                            </p:txEl>
                                          </p:spTgt>
                                        </p:tgtEl>
                                        <p:attrNameLst>
                                          <p:attrName>style.visibility</p:attrName>
                                        </p:attrNameLst>
                                      </p:cBhvr>
                                      <p:to>
                                        <p:strVal val="visible"/>
                                      </p:to>
                                    </p:set>
                                    <p:anim calcmode="lin" valueType="num">
                                      <p:cBhvr additive="base">
                                        <p:cTn id="25"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2" end="2"/>
                                            </p:txEl>
                                          </p:spTgt>
                                        </p:tgtEl>
                                        <p:attrNameLst>
                                          <p:attrName>style.visibility</p:attrName>
                                        </p:attrNameLst>
                                      </p:cBhvr>
                                      <p:to>
                                        <p:strVal val="visible"/>
                                      </p:to>
                                    </p:set>
                                    <p:anim calcmode="lin" valueType="num">
                                      <p:cBhvr additive="base">
                                        <p:cTn id="3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3" end="3"/>
                                            </p:txEl>
                                          </p:spTgt>
                                        </p:tgtEl>
                                        <p:attrNameLst>
                                          <p:attrName>style.visibility</p:attrName>
                                        </p:attrNameLst>
                                      </p:cBhvr>
                                      <p:to>
                                        <p:strVal val="visible"/>
                                      </p:to>
                                    </p:set>
                                    <p:anim calcmode="lin" valueType="num">
                                      <p:cBhvr additive="base">
                                        <p:cTn id="3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4" end="4"/>
                                            </p:txEl>
                                          </p:spTgt>
                                        </p:tgtEl>
                                        <p:attrNameLst>
                                          <p:attrName>style.visibility</p:attrName>
                                        </p:attrNameLst>
                                      </p:cBhvr>
                                      <p:to>
                                        <p:strVal val="visible"/>
                                      </p:to>
                                    </p:set>
                                    <p:anim calcmode="lin" valueType="num">
                                      <p:cBhvr additive="base">
                                        <p:cTn id="43"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5" end="5"/>
                                            </p:txEl>
                                          </p:spTgt>
                                        </p:tgtEl>
                                        <p:attrNameLst>
                                          <p:attrName>style.visibility</p:attrName>
                                        </p:attrNameLst>
                                      </p:cBhvr>
                                      <p:to>
                                        <p:strVal val="visible"/>
                                      </p:to>
                                    </p:set>
                                    <p:anim calcmode="lin" valueType="num">
                                      <p:cBhvr additive="base">
                                        <p:cTn id="49"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6" end="6"/>
                                            </p:txEl>
                                          </p:spTgt>
                                        </p:tgtEl>
                                        <p:attrNameLst>
                                          <p:attrName>style.visibility</p:attrName>
                                        </p:attrNameLst>
                                      </p:cBhvr>
                                      <p:to>
                                        <p:strVal val="visible"/>
                                      </p:to>
                                    </p:set>
                                    <p:anim calcmode="lin" valueType="num">
                                      <p:cBhvr additive="base">
                                        <p:cTn id="55"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二维分治</a:t>
            </a:r>
            <a:r>
              <a:rPr lang="en-US" altLang="zh-CN" sz="3200" b="1" dirty="0" smtClean="0"/>
              <a:t>2</a:t>
            </a:r>
            <a:r>
              <a:rPr lang="zh-CN" altLang="en-US" sz="3200" b="1" dirty="0" smtClean="0"/>
              <a:t>：</a:t>
            </a:r>
            <a:r>
              <a:rPr lang="en-US" altLang="zh-CN" sz="3200" b="1" dirty="0" smtClean="0"/>
              <a:t>CF364E Empty Rectangle</a:t>
            </a:r>
            <a:endParaRPr lang="zh-CN" altLang="en-US" sz="3200" b="1" dirty="0" smtClean="0"/>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en-US" altLang="zh-CN" sz="2000" dirty="0" smtClean="0"/>
              <a:t>T(n)=2*T(n/2)+m*m*k</a:t>
            </a:r>
          </a:p>
          <a:p>
            <a:pPr>
              <a:buClr>
                <a:srgbClr val="000000"/>
              </a:buClr>
              <a:buNone/>
            </a:pPr>
            <a:r>
              <a:rPr lang="en-US" altLang="zh-CN" sz="2000" dirty="0" smtClean="0"/>
              <a:t>              =2</a:t>
            </a:r>
            <a:r>
              <a:rPr lang="zh-CN" altLang="en-US" sz="2000" dirty="0" smtClean="0"/>
              <a:t>*</a:t>
            </a:r>
            <a:r>
              <a:rPr lang="en-US" altLang="zh-CN" sz="2000" dirty="0" smtClean="0"/>
              <a:t>(2*T(n/4)+m*m*k)+m*m*k</a:t>
            </a:r>
          </a:p>
          <a:p>
            <a:pPr>
              <a:buClr>
                <a:srgbClr val="000000"/>
              </a:buClr>
              <a:buNone/>
            </a:pPr>
            <a:r>
              <a:rPr lang="en-US" altLang="zh-CN" sz="2000" dirty="0" smtClean="0"/>
              <a:t>              =4*T(n/4)+2*m*m*</a:t>
            </a:r>
            <a:r>
              <a:rPr lang="en-US" altLang="zh-CN" sz="2000" dirty="0" err="1" smtClean="0"/>
              <a:t>k+m</a:t>
            </a:r>
            <a:r>
              <a:rPr lang="en-US" altLang="zh-CN" sz="2000" dirty="0" smtClean="0"/>
              <a:t>*m*k</a:t>
            </a:r>
          </a:p>
          <a:p>
            <a:pPr>
              <a:buClr>
                <a:srgbClr val="000000"/>
              </a:buClr>
              <a:buNone/>
            </a:pPr>
            <a:r>
              <a:rPr lang="en-US" altLang="zh-CN" sz="2000" dirty="0" smtClean="0"/>
              <a:t>              =…</a:t>
            </a:r>
          </a:p>
          <a:p>
            <a:pPr>
              <a:buClr>
                <a:srgbClr val="000000"/>
              </a:buClr>
              <a:buNone/>
            </a:pPr>
            <a:r>
              <a:rPr lang="en-US" altLang="zh-CN" sz="2000" dirty="0" smtClean="0"/>
              <a:t>              </a:t>
            </a:r>
            <a:r>
              <a:rPr lang="en-US" altLang="zh-CN" sz="2000" dirty="0" smtClean="0">
                <a:latin typeface="Tahoma"/>
                <a:ea typeface="Tahoma"/>
                <a:cs typeface="Tahoma"/>
              </a:rPr>
              <a:t>≈</a:t>
            </a:r>
            <a:r>
              <a:rPr lang="en-US" altLang="zh-CN" sz="2000" dirty="0" smtClean="0"/>
              <a:t>2*n*m*m*k=O(n*m*m*k)</a:t>
            </a:r>
          </a:p>
          <a:p>
            <a:pPr>
              <a:buClr>
                <a:srgbClr val="000000"/>
              </a:buClr>
              <a:buNone/>
            </a:pPr>
            <a:endParaRPr lang="en-US" altLang="zh-CN" sz="2000" dirty="0" smtClean="0"/>
          </a:p>
          <a:p>
            <a:pPr>
              <a:buClr>
                <a:srgbClr val="000000"/>
              </a:buClr>
            </a:pPr>
            <a:endParaRPr lang="zh-CN" altLang="en-US"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p:txBody>
      </p:sp>
      <p:grpSp>
        <p:nvGrpSpPr>
          <p:cNvPr id="25" name="组合 24"/>
          <p:cNvGrpSpPr/>
          <p:nvPr/>
        </p:nvGrpSpPr>
        <p:grpSpPr>
          <a:xfrm>
            <a:off x="628596" y="2963055"/>
            <a:ext cx="5878593" cy="3679089"/>
            <a:chOff x="1212804" y="1529940"/>
            <a:chExt cx="8211368" cy="4918361"/>
          </a:xfrm>
        </p:grpSpPr>
        <p:sp>
          <p:nvSpPr>
            <p:cNvPr id="26" name="TextBox 25"/>
            <p:cNvSpPr txBox="1"/>
            <p:nvPr/>
          </p:nvSpPr>
          <p:spPr>
            <a:xfrm>
              <a:off x="3659175" y="1578752"/>
              <a:ext cx="474669" cy="400110"/>
            </a:xfrm>
            <a:prstGeom prst="rect">
              <a:avLst/>
            </a:prstGeom>
            <a:noFill/>
          </p:spPr>
          <p:txBody>
            <a:bodyPr wrap="square" rtlCol="0">
              <a:spAutoFit/>
            </a:bodyPr>
            <a:lstStyle/>
            <a:p>
              <a:pPr algn="ctr"/>
              <a:r>
                <a:rPr lang="en-US" altLang="zh-CN" sz="2000" dirty="0" smtClean="0"/>
                <a:t>n</a:t>
              </a:r>
              <a:endParaRPr lang="zh-CN" altLang="en-US" sz="2000" dirty="0"/>
            </a:p>
          </p:txBody>
        </p:sp>
        <p:cxnSp>
          <p:nvCxnSpPr>
            <p:cNvPr id="27" name="直接连接符 26"/>
            <p:cNvCxnSpPr/>
            <p:nvPr/>
          </p:nvCxnSpPr>
          <p:spPr>
            <a:xfrm rot="10800000" flipV="1">
              <a:off x="3001941" y="2041506"/>
              <a:ext cx="876312" cy="5111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896509" y="2041507"/>
              <a:ext cx="894569" cy="51118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73324" y="2517708"/>
              <a:ext cx="620721" cy="400110"/>
            </a:xfrm>
            <a:prstGeom prst="rect">
              <a:avLst/>
            </a:prstGeom>
            <a:noFill/>
          </p:spPr>
          <p:txBody>
            <a:bodyPr wrap="square" rtlCol="0">
              <a:spAutoFit/>
            </a:bodyPr>
            <a:lstStyle/>
            <a:p>
              <a:pPr algn="ctr"/>
              <a:r>
                <a:rPr lang="en-US" altLang="zh-CN" sz="2000" dirty="0" smtClean="0"/>
                <a:t>n/2</a:t>
              </a:r>
              <a:endParaRPr lang="zh-CN" altLang="en-US" sz="2000" dirty="0"/>
            </a:p>
          </p:txBody>
        </p:sp>
        <p:sp>
          <p:nvSpPr>
            <p:cNvPr id="31" name="TextBox 30"/>
            <p:cNvSpPr txBox="1"/>
            <p:nvPr/>
          </p:nvSpPr>
          <p:spPr>
            <a:xfrm>
              <a:off x="4535487" y="2481195"/>
              <a:ext cx="766773" cy="400110"/>
            </a:xfrm>
            <a:prstGeom prst="rect">
              <a:avLst/>
            </a:prstGeom>
            <a:noFill/>
          </p:spPr>
          <p:txBody>
            <a:bodyPr wrap="square" rtlCol="0">
              <a:spAutoFit/>
            </a:bodyPr>
            <a:lstStyle/>
            <a:p>
              <a:pPr algn="ctr"/>
              <a:r>
                <a:rPr lang="en-US" altLang="zh-CN" sz="2000" dirty="0" smtClean="0"/>
                <a:t>n/2</a:t>
              </a:r>
              <a:endParaRPr lang="zh-CN" altLang="en-US" sz="2000" dirty="0"/>
            </a:p>
          </p:txBody>
        </p:sp>
        <p:grpSp>
          <p:nvGrpSpPr>
            <p:cNvPr id="32" name="组合 29"/>
            <p:cNvGrpSpPr/>
            <p:nvPr/>
          </p:nvGrpSpPr>
          <p:grpSpPr>
            <a:xfrm>
              <a:off x="4009818" y="2917818"/>
              <a:ext cx="1835505" cy="1303190"/>
              <a:chOff x="1758836" y="2917818"/>
              <a:chExt cx="2523820" cy="1303190"/>
            </a:xfrm>
          </p:grpSpPr>
          <p:cxnSp>
            <p:nvCxnSpPr>
              <p:cNvPr id="96" name="直接连接符 95"/>
              <p:cNvCxnSpPr/>
              <p:nvPr/>
            </p:nvCxnSpPr>
            <p:spPr>
              <a:xfrm rot="5400000">
                <a:off x="2226039" y="2963460"/>
                <a:ext cx="803288" cy="71200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6200000" flipH="1">
                <a:off x="2919787" y="2981716"/>
                <a:ext cx="803286" cy="67549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32"/>
              <p:cNvSpPr txBox="1"/>
              <p:nvPr/>
            </p:nvSpPr>
            <p:spPr>
              <a:xfrm>
                <a:off x="1758836" y="3686124"/>
                <a:ext cx="1273461" cy="534884"/>
              </a:xfrm>
              <a:prstGeom prst="rect">
                <a:avLst/>
              </a:prstGeom>
              <a:noFill/>
            </p:spPr>
            <p:txBody>
              <a:bodyPr wrap="square" rtlCol="0">
                <a:spAutoFit/>
              </a:bodyPr>
              <a:lstStyle/>
              <a:p>
                <a:pPr algn="ctr"/>
                <a:r>
                  <a:rPr lang="en-US" altLang="zh-CN" sz="2000" dirty="0" smtClean="0"/>
                  <a:t>n/4</a:t>
                </a:r>
                <a:endParaRPr lang="zh-CN" altLang="en-US" sz="2000" dirty="0"/>
              </a:p>
            </p:txBody>
          </p:sp>
          <p:sp>
            <p:nvSpPr>
              <p:cNvPr id="99" name="TextBox 33"/>
              <p:cNvSpPr txBox="1"/>
              <p:nvPr/>
            </p:nvSpPr>
            <p:spPr>
              <a:xfrm>
                <a:off x="3032299" y="3684591"/>
                <a:ext cx="1250357" cy="534884"/>
              </a:xfrm>
              <a:prstGeom prst="rect">
                <a:avLst/>
              </a:prstGeom>
              <a:noFill/>
            </p:spPr>
            <p:txBody>
              <a:bodyPr wrap="square" rtlCol="0">
                <a:spAutoFit/>
              </a:bodyPr>
              <a:lstStyle/>
              <a:p>
                <a:pPr algn="ctr"/>
                <a:r>
                  <a:rPr lang="en-US" altLang="zh-CN" sz="2000" dirty="0" smtClean="0"/>
                  <a:t>n/4</a:t>
                </a:r>
                <a:endParaRPr lang="zh-CN" altLang="en-US" sz="2000" dirty="0"/>
              </a:p>
            </p:txBody>
          </p:sp>
        </p:grpSp>
        <p:grpSp>
          <p:nvGrpSpPr>
            <p:cNvPr id="36" name="组合 38"/>
            <p:cNvGrpSpPr/>
            <p:nvPr/>
          </p:nvGrpSpPr>
          <p:grpSpPr>
            <a:xfrm>
              <a:off x="2125629" y="4086234"/>
              <a:ext cx="766773" cy="1022365"/>
              <a:chOff x="1906551" y="4086234"/>
              <a:chExt cx="766773" cy="1022365"/>
            </a:xfrm>
          </p:grpSpPr>
          <p:cxnSp>
            <p:nvCxnSpPr>
              <p:cNvPr id="94" name="直接连接符 93"/>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7" name="组合 39"/>
            <p:cNvGrpSpPr/>
            <p:nvPr/>
          </p:nvGrpSpPr>
          <p:grpSpPr>
            <a:xfrm>
              <a:off x="3074967" y="4086234"/>
              <a:ext cx="766773" cy="1022365"/>
              <a:chOff x="1906551" y="4086234"/>
              <a:chExt cx="766773" cy="1022365"/>
            </a:xfrm>
          </p:grpSpPr>
          <p:cxnSp>
            <p:nvCxnSpPr>
              <p:cNvPr id="92" name="直接连接符 91"/>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8" name="组合 42"/>
            <p:cNvGrpSpPr/>
            <p:nvPr/>
          </p:nvGrpSpPr>
          <p:grpSpPr>
            <a:xfrm>
              <a:off x="4060818" y="4086233"/>
              <a:ext cx="766773" cy="1022365"/>
              <a:chOff x="1906551" y="4086234"/>
              <a:chExt cx="766773" cy="1022365"/>
            </a:xfrm>
          </p:grpSpPr>
          <p:cxnSp>
            <p:nvCxnSpPr>
              <p:cNvPr id="90" name="直接连接符 89"/>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1" name="直接连接符 44"/>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9" name="组合 45"/>
            <p:cNvGrpSpPr/>
            <p:nvPr/>
          </p:nvGrpSpPr>
          <p:grpSpPr>
            <a:xfrm>
              <a:off x="1966828" y="2917818"/>
              <a:ext cx="1937508" cy="1303190"/>
              <a:chOff x="1610611" y="2917818"/>
              <a:chExt cx="2664074" cy="1303190"/>
            </a:xfrm>
          </p:grpSpPr>
          <p:cxnSp>
            <p:nvCxnSpPr>
              <p:cNvPr id="86" name="直接连接符 85"/>
              <p:cNvCxnSpPr/>
              <p:nvPr/>
            </p:nvCxnSpPr>
            <p:spPr>
              <a:xfrm rot="5400000">
                <a:off x="2226039" y="2963460"/>
                <a:ext cx="803288" cy="71200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16200000" flipH="1">
                <a:off x="2919787" y="2981716"/>
                <a:ext cx="803286" cy="67549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610611" y="3686124"/>
                <a:ext cx="1557958" cy="534884"/>
              </a:xfrm>
              <a:prstGeom prst="rect">
                <a:avLst/>
              </a:prstGeom>
              <a:noFill/>
            </p:spPr>
            <p:txBody>
              <a:bodyPr wrap="square" rtlCol="0">
                <a:spAutoFit/>
              </a:bodyPr>
              <a:lstStyle/>
              <a:p>
                <a:pPr algn="ctr"/>
                <a:r>
                  <a:rPr lang="en-US" altLang="zh-CN" sz="2000" dirty="0" smtClean="0"/>
                  <a:t>n/4</a:t>
                </a:r>
                <a:endParaRPr lang="zh-CN" altLang="en-US" sz="2000" dirty="0"/>
              </a:p>
            </p:txBody>
          </p:sp>
          <p:sp>
            <p:nvSpPr>
              <p:cNvPr id="89" name="TextBox 88"/>
              <p:cNvSpPr txBox="1"/>
              <p:nvPr/>
            </p:nvSpPr>
            <p:spPr>
              <a:xfrm>
                <a:off x="2817929" y="3684591"/>
                <a:ext cx="1456756" cy="534884"/>
              </a:xfrm>
              <a:prstGeom prst="rect">
                <a:avLst/>
              </a:prstGeom>
              <a:noFill/>
            </p:spPr>
            <p:txBody>
              <a:bodyPr wrap="square" rtlCol="0">
                <a:spAutoFit/>
              </a:bodyPr>
              <a:lstStyle/>
              <a:p>
                <a:pPr algn="ctr"/>
                <a:r>
                  <a:rPr lang="en-US" altLang="zh-CN" sz="2000" dirty="0" smtClean="0"/>
                  <a:t>n/4</a:t>
                </a:r>
                <a:endParaRPr lang="zh-CN" altLang="en-US" sz="2000" dirty="0"/>
              </a:p>
            </p:txBody>
          </p:sp>
        </p:grpSp>
        <p:grpSp>
          <p:nvGrpSpPr>
            <p:cNvPr id="40" name="组合 50"/>
            <p:cNvGrpSpPr/>
            <p:nvPr/>
          </p:nvGrpSpPr>
          <p:grpSpPr>
            <a:xfrm>
              <a:off x="5010156" y="4086233"/>
              <a:ext cx="766773" cy="1022365"/>
              <a:chOff x="1906551" y="4086234"/>
              <a:chExt cx="766773" cy="1022365"/>
            </a:xfrm>
          </p:grpSpPr>
          <p:cxnSp>
            <p:nvCxnSpPr>
              <p:cNvPr id="84" name="直接连接符 51"/>
              <p:cNvCxnSpPr/>
              <p:nvPr/>
            </p:nvCxnSpPr>
            <p:spPr>
              <a:xfrm rot="5400000">
                <a:off x="1587063" y="4405723"/>
                <a:ext cx="1022364" cy="383387"/>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16200000" flipH="1">
                <a:off x="1970449" y="4405723"/>
                <a:ext cx="1022364" cy="38338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1" name="组合 63"/>
            <p:cNvGrpSpPr/>
            <p:nvPr/>
          </p:nvGrpSpPr>
          <p:grpSpPr>
            <a:xfrm>
              <a:off x="1833525" y="5218137"/>
              <a:ext cx="1350981" cy="1095390"/>
              <a:chOff x="1833525" y="5218137"/>
              <a:chExt cx="1350981" cy="1095390"/>
            </a:xfrm>
          </p:grpSpPr>
          <p:grpSp>
            <p:nvGrpSpPr>
              <p:cNvPr id="78" name="组合 56"/>
              <p:cNvGrpSpPr/>
              <p:nvPr/>
            </p:nvGrpSpPr>
            <p:grpSpPr>
              <a:xfrm>
                <a:off x="1833525" y="5218137"/>
                <a:ext cx="620721" cy="1095390"/>
                <a:chOff x="1833525" y="5218137"/>
                <a:chExt cx="620721" cy="1095390"/>
              </a:xfrm>
            </p:grpSpPr>
            <p:cxnSp>
              <p:nvCxnSpPr>
                <p:cNvPr id="82" name="直接连接符 81"/>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79" name="组合 57"/>
              <p:cNvGrpSpPr/>
              <p:nvPr/>
            </p:nvGrpSpPr>
            <p:grpSpPr>
              <a:xfrm>
                <a:off x="2563785" y="5218137"/>
                <a:ext cx="620721" cy="1095390"/>
                <a:chOff x="1833525" y="5218137"/>
                <a:chExt cx="620721" cy="1095390"/>
              </a:xfrm>
            </p:grpSpPr>
            <p:cxnSp>
              <p:nvCxnSpPr>
                <p:cNvPr id="80" name="直接连接符 79"/>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42" name="组合 64"/>
            <p:cNvGrpSpPr/>
            <p:nvPr/>
          </p:nvGrpSpPr>
          <p:grpSpPr>
            <a:xfrm>
              <a:off x="2819376" y="5218137"/>
              <a:ext cx="1350981" cy="1095390"/>
              <a:chOff x="1833525" y="5218137"/>
              <a:chExt cx="1350981" cy="1095390"/>
            </a:xfrm>
          </p:grpSpPr>
          <p:grpSp>
            <p:nvGrpSpPr>
              <p:cNvPr id="72" name="组合 56"/>
              <p:cNvGrpSpPr/>
              <p:nvPr/>
            </p:nvGrpSpPr>
            <p:grpSpPr>
              <a:xfrm>
                <a:off x="1833525" y="5218137"/>
                <a:ext cx="620721" cy="1095390"/>
                <a:chOff x="1833525" y="5218137"/>
                <a:chExt cx="620721" cy="1095390"/>
              </a:xfrm>
            </p:grpSpPr>
            <p:cxnSp>
              <p:nvCxnSpPr>
                <p:cNvPr id="76" name="直接连接符 75"/>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73" name="组合 57"/>
              <p:cNvGrpSpPr/>
              <p:nvPr/>
            </p:nvGrpSpPr>
            <p:grpSpPr>
              <a:xfrm>
                <a:off x="2563785" y="5218137"/>
                <a:ext cx="620721" cy="1095390"/>
                <a:chOff x="1833525" y="5218137"/>
                <a:chExt cx="620721" cy="1095390"/>
              </a:xfrm>
            </p:grpSpPr>
            <p:cxnSp>
              <p:nvCxnSpPr>
                <p:cNvPr id="74" name="直接连接符 73"/>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43" name="组合 71"/>
            <p:cNvGrpSpPr/>
            <p:nvPr/>
          </p:nvGrpSpPr>
          <p:grpSpPr>
            <a:xfrm>
              <a:off x="3805227" y="5218137"/>
              <a:ext cx="1350981" cy="1095390"/>
              <a:chOff x="1833525" y="5218137"/>
              <a:chExt cx="1350981" cy="1095390"/>
            </a:xfrm>
          </p:grpSpPr>
          <p:grpSp>
            <p:nvGrpSpPr>
              <p:cNvPr id="66" name="组合 56"/>
              <p:cNvGrpSpPr/>
              <p:nvPr/>
            </p:nvGrpSpPr>
            <p:grpSpPr>
              <a:xfrm>
                <a:off x="1833525" y="5218137"/>
                <a:ext cx="620721" cy="1095390"/>
                <a:chOff x="1833525" y="5218137"/>
                <a:chExt cx="620721" cy="1095390"/>
              </a:xfrm>
            </p:grpSpPr>
            <p:cxnSp>
              <p:nvCxnSpPr>
                <p:cNvPr id="70" name="直接连接符 69"/>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67" name="组合 57"/>
              <p:cNvGrpSpPr/>
              <p:nvPr/>
            </p:nvGrpSpPr>
            <p:grpSpPr>
              <a:xfrm>
                <a:off x="2563785" y="5218137"/>
                <a:ext cx="620721" cy="1095390"/>
                <a:chOff x="1833525" y="5218137"/>
                <a:chExt cx="620721" cy="1095390"/>
              </a:xfrm>
            </p:grpSpPr>
            <p:cxnSp>
              <p:nvCxnSpPr>
                <p:cNvPr id="68" name="直接连接符 67"/>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44" name="组合 78"/>
            <p:cNvGrpSpPr/>
            <p:nvPr/>
          </p:nvGrpSpPr>
          <p:grpSpPr>
            <a:xfrm>
              <a:off x="4754565" y="5218137"/>
              <a:ext cx="1350981" cy="1095390"/>
              <a:chOff x="1833525" y="5218137"/>
              <a:chExt cx="1350981" cy="1095390"/>
            </a:xfrm>
          </p:grpSpPr>
          <p:grpSp>
            <p:nvGrpSpPr>
              <p:cNvPr id="60" name="组合 56"/>
              <p:cNvGrpSpPr/>
              <p:nvPr/>
            </p:nvGrpSpPr>
            <p:grpSpPr>
              <a:xfrm>
                <a:off x="1833525" y="5218137"/>
                <a:ext cx="620721" cy="1095390"/>
                <a:chOff x="1833525" y="5218137"/>
                <a:chExt cx="620721" cy="1095390"/>
              </a:xfrm>
            </p:grpSpPr>
            <p:cxnSp>
              <p:nvCxnSpPr>
                <p:cNvPr id="64" name="直接连接符 63"/>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nvGrpSpPr>
              <p:cNvPr id="61" name="组合 57"/>
              <p:cNvGrpSpPr/>
              <p:nvPr/>
            </p:nvGrpSpPr>
            <p:grpSpPr>
              <a:xfrm>
                <a:off x="2563785" y="5218137"/>
                <a:ext cx="620721" cy="1095390"/>
                <a:chOff x="1833525" y="5218137"/>
                <a:chExt cx="620721" cy="1095390"/>
              </a:xfrm>
            </p:grpSpPr>
            <p:cxnSp>
              <p:nvCxnSpPr>
                <p:cNvPr id="62" name="直接连接符 61"/>
                <p:cNvCxnSpPr/>
                <p:nvPr/>
              </p:nvCxnSpPr>
              <p:spPr>
                <a:xfrm rot="5400000">
                  <a:off x="1797012" y="5546754"/>
                  <a:ext cx="657234" cy="0"/>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833525" y="5913417"/>
                  <a:ext cx="620721" cy="400110"/>
                </a:xfrm>
                <a:prstGeom prst="rect">
                  <a:avLst/>
                </a:prstGeom>
                <a:noFill/>
              </p:spPr>
              <p:txBody>
                <a:bodyPr wrap="square" rtlCol="0">
                  <a:spAutoFit/>
                </a:bodyPr>
                <a:lstStyle/>
                <a:p>
                  <a:pPr algn="ctr"/>
                  <a:r>
                    <a:rPr lang="en-US" altLang="zh-CN" sz="2000" dirty="0" smtClean="0"/>
                    <a:t>1</a:t>
                  </a:r>
                  <a:endParaRPr lang="zh-CN" altLang="en-US" sz="2000" dirty="0"/>
                </a:p>
              </p:txBody>
            </p:sp>
          </p:grpSp>
        </p:grpSp>
        <p:grpSp>
          <p:nvGrpSpPr>
            <p:cNvPr id="45" name="组合 90"/>
            <p:cNvGrpSpPr/>
            <p:nvPr/>
          </p:nvGrpSpPr>
          <p:grpSpPr>
            <a:xfrm>
              <a:off x="4133844" y="1529940"/>
              <a:ext cx="4729303" cy="534884"/>
              <a:chOff x="4133844" y="1529940"/>
              <a:chExt cx="4729303" cy="534884"/>
            </a:xfrm>
          </p:grpSpPr>
          <p:cxnSp>
            <p:nvCxnSpPr>
              <p:cNvPr id="58" name="直接箭头连接符 57"/>
              <p:cNvCxnSpPr>
                <a:stCxn id="26" idx="3"/>
              </p:cNvCxnSpPr>
              <p:nvPr/>
            </p:nvCxnSpPr>
            <p:spPr>
              <a:xfrm>
                <a:off x="4133844" y="1778807"/>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164423" y="1529940"/>
                <a:ext cx="1698724" cy="534884"/>
              </a:xfrm>
              <a:prstGeom prst="rect">
                <a:avLst/>
              </a:prstGeom>
              <a:noFill/>
            </p:spPr>
            <p:txBody>
              <a:bodyPr wrap="square" rtlCol="0">
                <a:spAutoFit/>
              </a:bodyPr>
              <a:lstStyle/>
              <a:p>
                <a:pPr algn="ctr"/>
                <a:r>
                  <a:rPr lang="en-US" altLang="zh-CN" sz="2000" dirty="0" smtClean="0">
                    <a:solidFill>
                      <a:srgbClr val="FF0000"/>
                    </a:solidFill>
                  </a:rPr>
                  <a:t>m*m*k</a:t>
                </a:r>
                <a:endParaRPr lang="zh-CN" altLang="en-US" sz="2000" dirty="0">
                  <a:solidFill>
                    <a:srgbClr val="FF0000"/>
                  </a:solidFill>
                </a:endParaRPr>
              </a:p>
            </p:txBody>
          </p:sp>
        </p:grpSp>
        <p:grpSp>
          <p:nvGrpSpPr>
            <p:cNvPr id="46" name="组合 91"/>
            <p:cNvGrpSpPr/>
            <p:nvPr/>
          </p:nvGrpSpPr>
          <p:grpSpPr>
            <a:xfrm>
              <a:off x="5119694" y="2479662"/>
              <a:ext cx="4253476" cy="534884"/>
              <a:chOff x="4133844" y="1712889"/>
              <a:chExt cx="6094530" cy="534884"/>
            </a:xfrm>
          </p:grpSpPr>
          <p:cxnSp>
            <p:nvCxnSpPr>
              <p:cNvPr id="56" name="直接箭头连接符 55"/>
              <p:cNvCxnSpPr/>
              <p:nvPr/>
            </p:nvCxnSpPr>
            <p:spPr>
              <a:xfrm>
                <a:off x="4133844" y="1876431"/>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164423" y="1712889"/>
                <a:ext cx="3063951" cy="534884"/>
              </a:xfrm>
              <a:prstGeom prst="rect">
                <a:avLst/>
              </a:prstGeom>
              <a:noFill/>
            </p:spPr>
            <p:txBody>
              <a:bodyPr wrap="square" rtlCol="0">
                <a:spAutoFit/>
              </a:bodyPr>
              <a:lstStyle/>
              <a:p>
                <a:pPr algn="ctr"/>
                <a:r>
                  <a:rPr lang="en-US" altLang="zh-CN" sz="2000" dirty="0" smtClean="0">
                    <a:solidFill>
                      <a:srgbClr val="FF0000"/>
                    </a:solidFill>
                  </a:rPr>
                  <a:t>2*m*m*k</a:t>
                </a:r>
                <a:endParaRPr lang="zh-CN" altLang="en-US" sz="2000" dirty="0">
                  <a:solidFill>
                    <a:srgbClr val="FF0000"/>
                  </a:solidFill>
                </a:endParaRPr>
              </a:p>
            </p:txBody>
          </p:sp>
        </p:grpSp>
        <p:grpSp>
          <p:nvGrpSpPr>
            <p:cNvPr id="47" name="组合 94"/>
            <p:cNvGrpSpPr/>
            <p:nvPr/>
          </p:nvGrpSpPr>
          <p:grpSpPr>
            <a:xfrm>
              <a:off x="5740414" y="3684591"/>
              <a:ext cx="3428746" cy="534884"/>
              <a:chOff x="4133844" y="1712889"/>
              <a:chExt cx="6717544" cy="534884"/>
            </a:xfrm>
          </p:grpSpPr>
          <p:cxnSp>
            <p:nvCxnSpPr>
              <p:cNvPr id="54" name="直接箭头连接符 53"/>
              <p:cNvCxnSpPr/>
              <p:nvPr/>
            </p:nvCxnSpPr>
            <p:spPr>
              <a:xfrm>
                <a:off x="4133844" y="1876431"/>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164418" y="1712889"/>
                <a:ext cx="3686970" cy="534884"/>
              </a:xfrm>
              <a:prstGeom prst="rect">
                <a:avLst/>
              </a:prstGeom>
              <a:noFill/>
            </p:spPr>
            <p:txBody>
              <a:bodyPr wrap="square" rtlCol="0">
                <a:spAutoFit/>
              </a:bodyPr>
              <a:lstStyle/>
              <a:p>
                <a:pPr algn="ctr"/>
                <a:r>
                  <a:rPr lang="en-US" altLang="zh-CN" sz="2000" dirty="0" smtClean="0">
                    <a:solidFill>
                      <a:srgbClr val="FF0000"/>
                    </a:solidFill>
                  </a:rPr>
                  <a:t>4*m*m*k</a:t>
                </a:r>
                <a:endParaRPr lang="zh-CN" altLang="en-US" sz="2000" dirty="0">
                  <a:solidFill>
                    <a:srgbClr val="FF0000"/>
                  </a:solidFill>
                </a:endParaRPr>
              </a:p>
            </p:txBody>
          </p:sp>
        </p:grpSp>
        <p:grpSp>
          <p:nvGrpSpPr>
            <p:cNvPr id="48" name="组合 97"/>
            <p:cNvGrpSpPr/>
            <p:nvPr/>
          </p:nvGrpSpPr>
          <p:grpSpPr>
            <a:xfrm>
              <a:off x="5892816" y="5913417"/>
              <a:ext cx="3531356" cy="534884"/>
              <a:chOff x="4133844" y="1712889"/>
              <a:chExt cx="7397746" cy="534884"/>
            </a:xfrm>
          </p:grpSpPr>
          <p:cxnSp>
            <p:nvCxnSpPr>
              <p:cNvPr id="52" name="直接箭头连接符 51"/>
              <p:cNvCxnSpPr/>
              <p:nvPr/>
            </p:nvCxnSpPr>
            <p:spPr>
              <a:xfrm>
                <a:off x="4133844" y="1876431"/>
                <a:ext cx="3140118" cy="19023"/>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164423" y="1712889"/>
                <a:ext cx="4367167" cy="534884"/>
              </a:xfrm>
              <a:prstGeom prst="rect">
                <a:avLst/>
              </a:prstGeom>
              <a:noFill/>
            </p:spPr>
            <p:txBody>
              <a:bodyPr wrap="square" rtlCol="0">
                <a:spAutoFit/>
              </a:bodyPr>
              <a:lstStyle/>
              <a:p>
                <a:pPr algn="ctr"/>
                <a:r>
                  <a:rPr lang="en-US" altLang="zh-CN" sz="2000" dirty="0" smtClean="0">
                    <a:solidFill>
                      <a:srgbClr val="FF0000"/>
                    </a:solidFill>
                  </a:rPr>
                  <a:t>n*m*m*k</a:t>
                </a:r>
                <a:endParaRPr lang="zh-CN" altLang="en-US" sz="2000" dirty="0">
                  <a:solidFill>
                    <a:srgbClr val="FF0000"/>
                  </a:solidFill>
                </a:endParaRPr>
              </a:p>
            </p:txBody>
          </p:sp>
        </p:grpSp>
        <p:cxnSp>
          <p:nvCxnSpPr>
            <p:cNvPr id="49" name="直接箭头连接符 48"/>
            <p:cNvCxnSpPr/>
            <p:nvPr/>
          </p:nvCxnSpPr>
          <p:spPr>
            <a:xfrm rot="5400000" flipH="1" flipV="1">
              <a:off x="719879" y="2716997"/>
              <a:ext cx="1789137" cy="1588"/>
            </a:xfrm>
            <a:prstGeom prst="straightConnector1">
              <a:avLst/>
            </a:prstGeom>
            <a:ln w="15875">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5400000">
              <a:off x="719879" y="5126854"/>
              <a:ext cx="1789137" cy="158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212804" y="3721104"/>
              <a:ext cx="766773" cy="864042"/>
            </a:xfrm>
            <a:prstGeom prst="rect">
              <a:avLst/>
            </a:prstGeom>
            <a:noFill/>
          </p:spPr>
          <p:txBody>
            <a:bodyPr wrap="square" rtlCol="0">
              <a:spAutoFit/>
            </a:bodyPr>
            <a:lstStyle/>
            <a:p>
              <a:pPr algn="ctr"/>
              <a:r>
                <a:rPr lang="en-US" altLang="zh-CN" dirty="0" err="1" smtClean="0">
                  <a:solidFill>
                    <a:srgbClr val="FF0000"/>
                  </a:solidFill>
                </a:rPr>
                <a:t>logn</a:t>
              </a:r>
              <a:endParaRPr lang="zh-CN" altLang="en-US" dirty="0">
                <a:solidFill>
                  <a:srgbClr val="FF0000"/>
                </a:solidFill>
              </a:endParaRPr>
            </a:p>
          </p:txBody>
        </p:sp>
      </p:grpSp>
      <p:sp>
        <p:nvSpPr>
          <p:cNvPr id="102" name="灯片编号占位符 101"/>
          <p:cNvSpPr>
            <a:spLocks noGrp="1"/>
          </p:cNvSpPr>
          <p:nvPr>
            <p:ph type="sldNum" sz="quarter" idx="12"/>
          </p:nvPr>
        </p:nvSpPr>
        <p:spPr/>
        <p:txBody>
          <a:bodyPr/>
          <a:lstStyle/>
          <a:p>
            <a:fld id="{0C913308-F349-4B6D-A68A-DD1791B4A57B}" type="slidenum">
              <a:rPr lang="zh-CN" altLang="en-US" smtClean="0"/>
              <a:pPr/>
              <a:t>63</a:t>
            </a:fld>
            <a:endParaRPr lang="zh-CN" altLang="en-US" dirty="0"/>
          </a:p>
        </p:txBody>
      </p:sp>
      <p:sp>
        <p:nvSpPr>
          <p:cNvPr id="103" name="页脚占位符 102"/>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二维分治</a:t>
            </a:r>
            <a:r>
              <a:rPr lang="en-US" altLang="zh-CN" sz="3200" b="1" dirty="0" smtClean="0"/>
              <a:t>2</a:t>
            </a:r>
            <a:r>
              <a:rPr lang="zh-CN" altLang="en-US" sz="3200" b="1" dirty="0" smtClean="0"/>
              <a:t>：</a:t>
            </a:r>
            <a:r>
              <a:rPr lang="en-US" altLang="zh-CN" sz="3200" b="1" dirty="0" smtClean="0"/>
              <a:t>CF364E Empty Rectangle</a:t>
            </a:r>
            <a:endParaRPr lang="zh-CN" altLang="en-US" sz="3200" b="1" dirty="0" smtClean="0"/>
          </a:p>
        </p:txBody>
      </p:sp>
      <p:sp>
        <p:nvSpPr>
          <p:cNvPr id="35843" name="Rectangle 3"/>
          <p:cNvSpPr>
            <a:spLocks noGrp="1" noChangeArrowheads="1"/>
          </p:cNvSpPr>
          <p:nvPr>
            <p:ph type="body" idx="1"/>
          </p:nvPr>
        </p:nvSpPr>
        <p:spPr>
          <a:xfrm>
            <a:off x="44388" y="1092168"/>
            <a:ext cx="8953560" cy="5578475"/>
          </a:xfrm>
        </p:spPr>
        <p:txBody>
          <a:bodyPr>
            <a:normAutofit/>
          </a:bodyPr>
          <a:lstStyle/>
          <a:p>
            <a:pPr>
              <a:buClr>
                <a:srgbClr val="000000"/>
              </a:buClr>
            </a:pPr>
            <a:r>
              <a:rPr lang="zh-CN" altLang="en-US" sz="2000" dirty="0" smtClean="0"/>
              <a:t>采用二维分治</a:t>
            </a:r>
            <a:r>
              <a:rPr lang="en-US" altLang="zh-CN" sz="2000" dirty="0" smtClean="0"/>
              <a:t>,</a:t>
            </a:r>
            <a:r>
              <a:rPr lang="zh-CN" altLang="en-US" sz="2000" dirty="0" smtClean="0"/>
              <a:t>横向划分和纵向划分相结合</a:t>
            </a:r>
            <a:endParaRPr lang="en-US" altLang="zh-CN" sz="2000" dirty="0" smtClean="0"/>
          </a:p>
          <a:p>
            <a:pPr>
              <a:buClr>
                <a:srgbClr val="000000"/>
              </a:buClr>
            </a:pPr>
            <a:r>
              <a:rPr lang="zh-CN" altLang="en-US" sz="2000" dirty="0" smtClean="0"/>
              <a:t>递归树示意图如下：</a:t>
            </a: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r>
              <a:rPr lang="zh-CN" altLang="en-US" sz="2000" dirty="0" smtClean="0"/>
              <a:t>总时间复杂度为</a:t>
            </a:r>
            <a:r>
              <a:rPr lang="en-US" altLang="zh-CN" sz="2000" dirty="0" smtClean="0"/>
              <a:t>O(k*(m*m*</a:t>
            </a:r>
            <a:r>
              <a:rPr lang="en-US" altLang="zh-CN" sz="2000" dirty="0" err="1" smtClean="0"/>
              <a:t>logn+n</a:t>
            </a:r>
            <a:r>
              <a:rPr lang="en-US" altLang="zh-CN" sz="2000" dirty="0" smtClean="0"/>
              <a:t>*n*</a:t>
            </a:r>
            <a:r>
              <a:rPr lang="en-US" altLang="zh-CN" sz="2000" dirty="0" err="1" smtClean="0"/>
              <a:t>logm</a:t>
            </a:r>
            <a:r>
              <a:rPr lang="en-US" altLang="zh-CN" sz="2000" dirty="0" smtClean="0"/>
              <a:t>))</a:t>
            </a:r>
          </a:p>
          <a:p>
            <a:pPr>
              <a:buClr>
                <a:srgbClr val="000000"/>
              </a:buClr>
            </a:pPr>
            <a:r>
              <a:rPr lang="zh-CN" altLang="en-US" sz="2000" dirty="0" smtClean="0"/>
              <a:t>也可以每次分成</a:t>
            </a:r>
            <a:r>
              <a:rPr lang="en-US" altLang="zh-CN" sz="2000" dirty="0" smtClean="0"/>
              <a:t>4</a:t>
            </a:r>
            <a:r>
              <a:rPr lang="zh-CN" altLang="en-US" sz="2000" dirty="0" smtClean="0"/>
              <a:t>块分治下去，时间复杂度一样。</a:t>
            </a:r>
            <a:endParaRPr lang="en-US" altLang="zh-CN" sz="2000" dirty="0" smtClean="0"/>
          </a:p>
          <a:p>
            <a:pPr>
              <a:buClr>
                <a:srgbClr val="000000"/>
              </a:buClr>
            </a:pPr>
            <a:endParaRPr lang="en-US" altLang="zh-CN" sz="2000" dirty="0" smtClean="0"/>
          </a:p>
          <a:p>
            <a:pPr>
              <a:buClr>
                <a:srgbClr val="000000"/>
              </a:buClr>
              <a:buNone/>
            </a:pPr>
            <a:endParaRPr lang="en-US" altLang="zh-CN" sz="2000" dirty="0" smtClean="0"/>
          </a:p>
          <a:p>
            <a:pPr>
              <a:buClr>
                <a:srgbClr val="000000"/>
              </a:buClr>
            </a:pPr>
            <a:endParaRPr lang="zh-CN" altLang="en-US" sz="2000" dirty="0" smtClean="0"/>
          </a:p>
          <a:p>
            <a:pPr>
              <a:buClr>
                <a:srgbClr val="000000"/>
              </a:buClr>
            </a:pPr>
            <a:endParaRPr lang="en-US" altLang="zh-CN" sz="2000" dirty="0" smtClean="0"/>
          </a:p>
          <a:p>
            <a:pPr>
              <a:buClr>
                <a:srgbClr val="000000"/>
              </a:buClr>
            </a:pPr>
            <a:endParaRPr lang="en-US" altLang="zh-CN" sz="2000" dirty="0" smtClean="0"/>
          </a:p>
          <a:p>
            <a:pPr>
              <a:buClr>
                <a:srgbClr val="000000"/>
              </a:buClr>
            </a:pPr>
            <a:endParaRPr lang="en-US" altLang="zh-CN" sz="2000" dirty="0" smtClean="0"/>
          </a:p>
        </p:txBody>
      </p:sp>
      <p:grpSp>
        <p:nvGrpSpPr>
          <p:cNvPr id="48" name="组合 47"/>
          <p:cNvGrpSpPr/>
          <p:nvPr/>
        </p:nvGrpSpPr>
        <p:grpSpPr>
          <a:xfrm>
            <a:off x="1103265" y="1931967"/>
            <a:ext cx="7558191" cy="2555910"/>
            <a:chOff x="1103265" y="1931967"/>
            <a:chExt cx="7558191" cy="2555910"/>
          </a:xfrm>
        </p:grpSpPr>
        <p:sp>
          <p:nvSpPr>
            <p:cNvPr id="164" name="TextBox 163"/>
            <p:cNvSpPr txBox="1"/>
            <p:nvPr/>
          </p:nvSpPr>
          <p:spPr>
            <a:xfrm>
              <a:off x="7639092" y="3465513"/>
              <a:ext cx="985851" cy="369332"/>
            </a:xfrm>
            <a:prstGeom prst="rect">
              <a:avLst/>
            </a:prstGeom>
            <a:noFill/>
          </p:spPr>
          <p:txBody>
            <a:bodyPr wrap="square" rtlCol="0">
              <a:spAutoFit/>
            </a:bodyPr>
            <a:lstStyle/>
            <a:p>
              <a:r>
                <a:rPr lang="en-US" altLang="zh-CN" dirty="0" smtClean="0">
                  <a:solidFill>
                    <a:srgbClr val="FF0000"/>
                  </a:solidFill>
                </a:rPr>
                <a:t>m*m*k</a:t>
              </a:r>
              <a:endParaRPr lang="zh-CN" altLang="en-US" dirty="0">
                <a:solidFill>
                  <a:srgbClr val="FF0000"/>
                </a:solidFill>
              </a:endParaRPr>
            </a:p>
          </p:txBody>
        </p:sp>
        <p:grpSp>
          <p:nvGrpSpPr>
            <p:cNvPr id="170" name="组合 169"/>
            <p:cNvGrpSpPr/>
            <p:nvPr/>
          </p:nvGrpSpPr>
          <p:grpSpPr>
            <a:xfrm>
              <a:off x="1103265" y="1931967"/>
              <a:ext cx="7558191" cy="2555910"/>
              <a:chOff x="1322342" y="1895454"/>
              <a:chExt cx="7558191" cy="2555910"/>
            </a:xfrm>
          </p:grpSpPr>
          <p:grpSp>
            <p:nvGrpSpPr>
              <p:cNvPr id="169" name="组合 168"/>
              <p:cNvGrpSpPr/>
              <p:nvPr/>
            </p:nvGrpSpPr>
            <p:grpSpPr>
              <a:xfrm>
                <a:off x="1322342" y="1895454"/>
                <a:ext cx="7448653" cy="2407244"/>
                <a:chOff x="1322342" y="1895454"/>
                <a:chExt cx="7448653" cy="2407244"/>
              </a:xfrm>
            </p:grpSpPr>
            <p:grpSp>
              <p:nvGrpSpPr>
                <p:cNvPr id="147" name="组合 146"/>
                <p:cNvGrpSpPr/>
                <p:nvPr/>
              </p:nvGrpSpPr>
              <p:grpSpPr>
                <a:xfrm>
                  <a:off x="1322343" y="1895454"/>
                  <a:ext cx="5294385" cy="2227294"/>
                  <a:chOff x="1322343" y="1895453"/>
                  <a:chExt cx="5623002" cy="3103609"/>
                </a:xfrm>
              </p:grpSpPr>
              <p:grpSp>
                <p:nvGrpSpPr>
                  <p:cNvPr id="100" name="组合 99"/>
                  <p:cNvGrpSpPr/>
                  <p:nvPr/>
                </p:nvGrpSpPr>
                <p:grpSpPr>
                  <a:xfrm>
                    <a:off x="3074967" y="1895453"/>
                    <a:ext cx="2008215" cy="766773"/>
                    <a:chOff x="2855889" y="1895454"/>
                    <a:chExt cx="2336832" cy="876312"/>
                  </a:xfrm>
                </p:grpSpPr>
                <p:sp>
                  <p:nvSpPr>
                    <p:cNvPr id="78" name="矩形 77"/>
                    <p:cNvSpPr/>
                    <p:nvPr/>
                  </p:nvSpPr>
                  <p:spPr>
                    <a:xfrm>
                      <a:off x="2855889" y="1895454"/>
                      <a:ext cx="2336832" cy="438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2855889" y="2333610"/>
                      <a:ext cx="2336832" cy="438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矩形 102"/>
                  <p:cNvSpPr/>
                  <p:nvPr/>
                </p:nvSpPr>
                <p:spPr>
                  <a:xfrm>
                    <a:off x="1614447" y="3209922"/>
                    <a:ext cx="2008215" cy="3833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箭头连接符 105"/>
                  <p:cNvCxnSpPr>
                    <a:stCxn id="79" idx="2"/>
                    <a:endCxn id="103" idx="0"/>
                  </p:cNvCxnSpPr>
                  <p:nvPr/>
                </p:nvCxnSpPr>
                <p:spPr>
                  <a:xfrm rot="5400000">
                    <a:off x="3074968" y="2205814"/>
                    <a:ext cx="547695" cy="14605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4608513" y="3209922"/>
                    <a:ext cx="2008215" cy="3833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箭头连接符 108"/>
                  <p:cNvCxnSpPr>
                    <a:stCxn id="79" idx="2"/>
                    <a:endCxn id="107" idx="0"/>
                  </p:cNvCxnSpPr>
                  <p:nvPr/>
                </p:nvCxnSpPr>
                <p:spPr>
                  <a:xfrm rot="16200000" flipH="1">
                    <a:off x="4572001" y="2169301"/>
                    <a:ext cx="547695" cy="15335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03" idx="0"/>
                    <a:endCxn id="103" idx="2"/>
                  </p:cNvCxnSpPr>
                  <p:nvPr/>
                </p:nvCxnSpPr>
                <p:spPr>
                  <a:xfrm rot="16200000" flipH="1">
                    <a:off x="2426861" y="3401615"/>
                    <a:ext cx="38338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6200000" flipH="1">
                    <a:off x="5439183" y="3401616"/>
                    <a:ext cx="38338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1322343" y="4049721"/>
                    <a:ext cx="1022364" cy="4016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2892402" y="4049721"/>
                    <a:ext cx="1022364" cy="4016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箭头连接符 119"/>
                  <p:cNvCxnSpPr>
                    <a:stCxn id="103" idx="2"/>
                    <a:endCxn id="118" idx="0"/>
                  </p:cNvCxnSpPr>
                  <p:nvPr/>
                </p:nvCxnSpPr>
                <p:spPr>
                  <a:xfrm rot="16200000" flipH="1">
                    <a:off x="2782863" y="3429000"/>
                    <a:ext cx="456412" cy="785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03" idx="2"/>
                    <a:endCxn id="115" idx="0"/>
                  </p:cNvCxnSpPr>
                  <p:nvPr/>
                </p:nvCxnSpPr>
                <p:spPr>
                  <a:xfrm rot="5400000">
                    <a:off x="1997834" y="3429000"/>
                    <a:ext cx="456412" cy="7850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4316409" y="4067978"/>
                    <a:ext cx="1022364" cy="4016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5922981" y="4067978"/>
                    <a:ext cx="1022364" cy="4016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箭头连接符 129"/>
                  <p:cNvCxnSpPr>
                    <a:stCxn id="107" idx="2"/>
                    <a:endCxn id="125" idx="0"/>
                  </p:cNvCxnSpPr>
                  <p:nvPr/>
                </p:nvCxnSpPr>
                <p:spPr>
                  <a:xfrm rot="5400000">
                    <a:off x="4982772" y="3438128"/>
                    <a:ext cx="474669" cy="7850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07" idx="2"/>
                    <a:endCxn id="126" idx="0"/>
                  </p:cNvCxnSpPr>
                  <p:nvPr/>
                </p:nvCxnSpPr>
                <p:spPr>
                  <a:xfrm rot="16200000" flipH="1">
                    <a:off x="5786058" y="3419872"/>
                    <a:ext cx="474669" cy="8215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rot="16200000" flipH="1">
                    <a:off x="1769628" y="4533518"/>
                    <a:ext cx="511184" cy="346876"/>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rot="5400000">
                    <a:off x="1422755" y="4533518"/>
                    <a:ext cx="511181" cy="346874"/>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rot="16200000" flipH="1">
                    <a:off x="3339687" y="4570031"/>
                    <a:ext cx="511184" cy="346876"/>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rot="5400000">
                    <a:off x="2992814" y="4570031"/>
                    <a:ext cx="511181" cy="346874"/>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rot="16200000" flipH="1">
                    <a:off x="4763694" y="4570032"/>
                    <a:ext cx="511184" cy="346876"/>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rot="5400000">
                    <a:off x="4416821" y="4570032"/>
                    <a:ext cx="511181" cy="346874"/>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rot="16200000" flipH="1">
                    <a:off x="6406776" y="4570032"/>
                    <a:ext cx="511184" cy="346876"/>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rot="5400000">
                    <a:off x="6059903" y="4570032"/>
                    <a:ext cx="511181" cy="346874"/>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149" name="直接连接符 148"/>
                <p:cNvCxnSpPr>
                  <a:stCxn id="115" idx="1"/>
                  <a:endCxn id="115" idx="3"/>
                </p:cNvCxnSpPr>
                <p:nvPr/>
              </p:nvCxnSpPr>
              <p:spPr>
                <a:xfrm rot="10800000" flipH="1">
                  <a:off x="1322342" y="3585576"/>
                  <a:ext cx="96261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18" idx="1"/>
                  <a:endCxn id="118" idx="3"/>
                </p:cNvCxnSpPr>
                <p:nvPr/>
              </p:nvCxnSpPr>
              <p:spPr>
                <a:xfrm rot="10800000" flipH="1">
                  <a:off x="2800644" y="3585576"/>
                  <a:ext cx="96261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25" idx="1"/>
                  <a:endCxn id="125" idx="3"/>
                </p:cNvCxnSpPr>
                <p:nvPr/>
              </p:nvCxnSpPr>
              <p:spPr>
                <a:xfrm rot="10800000" flipH="1">
                  <a:off x="4141430" y="3598678"/>
                  <a:ext cx="96261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26" idx="1"/>
                  <a:endCxn id="126" idx="3"/>
                </p:cNvCxnSpPr>
                <p:nvPr/>
              </p:nvCxnSpPr>
              <p:spPr>
                <a:xfrm rot="10800000" flipH="1">
                  <a:off x="5654112" y="3598678"/>
                  <a:ext cx="96261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4900617" y="2187558"/>
                  <a:ext cx="2957553"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7785144" y="1968480"/>
                  <a:ext cx="985851" cy="369332"/>
                </a:xfrm>
                <a:prstGeom prst="rect">
                  <a:avLst/>
                </a:prstGeom>
                <a:noFill/>
              </p:spPr>
              <p:txBody>
                <a:bodyPr wrap="square" rtlCol="0">
                  <a:spAutoFit/>
                </a:bodyPr>
                <a:lstStyle/>
                <a:p>
                  <a:r>
                    <a:rPr lang="en-US" altLang="zh-CN" dirty="0" smtClean="0">
                      <a:solidFill>
                        <a:srgbClr val="FF0000"/>
                      </a:solidFill>
                    </a:rPr>
                    <a:t>m*m*k</a:t>
                  </a:r>
                  <a:endParaRPr lang="zh-CN" altLang="en-US" dirty="0">
                    <a:solidFill>
                      <a:srgbClr val="FF0000"/>
                    </a:solidFill>
                  </a:endParaRPr>
                </a:p>
              </p:txBody>
            </p:sp>
            <p:cxnSp>
              <p:nvCxnSpPr>
                <p:cNvPr id="159" name="直接箭头连接符 158"/>
                <p:cNvCxnSpPr/>
                <p:nvPr/>
              </p:nvCxnSpPr>
              <p:spPr>
                <a:xfrm>
                  <a:off x="6361137" y="2990844"/>
                  <a:ext cx="1497033"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7785144" y="2771766"/>
                  <a:ext cx="985851" cy="369332"/>
                </a:xfrm>
                <a:prstGeom prst="rect">
                  <a:avLst/>
                </a:prstGeom>
                <a:noFill/>
              </p:spPr>
              <p:txBody>
                <a:bodyPr wrap="square" rtlCol="0">
                  <a:spAutoFit/>
                </a:bodyPr>
                <a:lstStyle/>
                <a:p>
                  <a:r>
                    <a:rPr lang="en-US" altLang="zh-CN" dirty="0" smtClean="0">
                      <a:solidFill>
                        <a:srgbClr val="FF0000"/>
                      </a:solidFill>
                    </a:rPr>
                    <a:t>n*n*k/2</a:t>
                  </a:r>
                  <a:endParaRPr lang="zh-CN" altLang="en-US" dirty="0">
                    <a:solidFill>
                      <a:srgbClr val="FF0000"/>
                    </a:solidFill>
                  </a:endParaRPr>
                </a:p>
              </p:txBody>
            </p:sp>
            <p:cxnSp>
              <p:nvCxnSpPr>
                <p:cNvPr id="163" name="直接箭头连接符 162"/>
                <p:cNvCxnSpPr/>
                <p:nvPr/>
              </p:nvCxnSpPr>
              <p:spPr>
                <a:xfrm>
                  <a:off x="6653241" y="3607363"/>
                  <a:ext cx="1204929" cy="42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6689754" y="4301110"/>
                  <a:ext cx="1168416"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67" name="TextBox 166"/>
              <p:cNvSpPr txBox="1"/>
              <p:nvPr/>
            </p:nvSpPr>
            <p:spPr>
              <a:xfrm>
                <a:off x="7894682" y="4082032"/>
                <a:ext cx="985851" cy="369332"/>
              </a:xfrm>
              <a:prstGeom prst="rect">
                <a:avLst/>
              </a:prstGeom>
              <a:noFill/>
            </p:spPr>
            <p:txBody>
              <a:bodyPr wrap="square" rtlCol="0">
                <a:spAutoFit/>
              </a:bodyPr>
              <a:lstStyle/>
              <a:p>
                <a:r>
                  <a:rPr lang="en-US" altLang="zh-CN" dirty="0" smtClean="0">
                    <a:solidFill>
                      <a:srgbClr val="FF0000"/>
                    </a:solidFill>
                  </a:rPr>
                  <a:t>n*n*k/2</a:t>
                </a:r>
                <a:endParaRPr lang="zh-CN" altLang="en-US" dirty="0">
                  <a:solidFill>
                    <a:srgbClr val="FF0000"/>
                  </a:solidFill>
                </a:endParaRPr>
              </a:p>
            </p:txBody>
          </p:sp>
        </p:grpSp>
      </p:grpSp>
      <p:sp>
        <p:nvSpPr>
          <p:cNvPr id="46" name="灯片编号占位符 45"/>
          <p:cNvSpPr>
            <a:spLocks noGrp="1"/>
          </p:cNvSpPr>
          <p:nvPr>
            <p:ph type="sldNum" sz="quarter" idx="12"/>
          </p:nvPr>
        </p:nvSpPr>
        <p:spPr/>
        <p:txBody>
          <a:bodyPr/>
          <a:lstStyle/>
          <a:p>
            <a:fld id="{0C913308-F349-4B6D-A68A-DD1791B4A57B}" type="slidenum">
              <a:rPr lang="zh-CN" altLang="en-US" smtClean="0"/>
              <a:pPr/>
              <a:t>64</a:t>
            </a:fld>
            <a:endParaRPr lang="zh-CN" altLang="en-US" dirty="0"/>
          </a:p>
        </p:txBody>
      </p:sp>
      <p:sp>
        <p:nvSpPr>
          <p:cNvPr id="47" name="页脚占位符 4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10" end="10"/>
                                            </p:txEl>
                                          </p:spTgt>
                                        </p:tgtEl>
                                        <p:attrNameLst>
                                          <p:attrName>style.visibility</p:attrName>
                                        </p:attrNameLst>
                                      </p:cBhvr>
                                      <p:to>
                                        <p:strVal val="visible"/>
                                      </p:to>
                                    </p:set>
                                    <p:anim calcmode="lin" valueType="num">
                                      <p:cBhvr additive="base">
                                        <p:cTn id="31"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11" end="11"/>
                                            </p:txEl>
                                          </p:spTgt>
                                        </p:tgtEl>
                                        <p:attrNameLst>
                                          <p:attrName>style.visibility</p:attrName>
                                        </p:attrNameLst>
                                      </p:cBhvr>
                                      <p:to>
                                        <p:strVal val="visible"/>
                                      </p:to>
                                    </p:set>
                                    <p:anim calcmode="lin" valueType="num">
                                      <p:cBhvr additive="base">
                                        <p:cTn id="37"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1</a:t>
            </a:r>
            <a:r>
              <a:rPr lang="zh-CN" altLang="en-US" sz="3200" b="1" dirty="0" smtClean="0"/>
              <a:t>：</a:t>
            </a:r>
            <a:r>
              <a:rPr lang="en-US" altLang="zh-CN" sz="3200" b="1" dirty="0" smtClean="0"/>
              <a:t>Poj1741 </a:t>
            </a:r>
            <a:r>
              <a:rPr lang="zh-CN" altLang="en-US" sz="3200" b="1" dirty="0" smtClean="0"/>
              <a:t>树中点对统计</a:t>
            </a:r>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dirty="0" smtClean="0"/>
              <a:t>给定一棵</a:t>
            </a:r>
            <a:r>
              <a:rPr lang="en-US" altLang="zh-CN" sz="2400" dirty="0" smtClean="0"/>
              <a:t>N(1&lt;=N&lt;=10000)</a:t>
            </a:r>
            <a:r>
              <a:rPr lang="zh-CN" altLang="en-US" sz="2400" dirty="0" smtClean="0"/>
              <a:t>个结点的带权树，定义为</a:t>
            </a:r>
            <a:r>
              <a:rPr lang="en-US" altLang="zh-CN" sz="2400" dirty="0" err="1" smtClean="0"/>
              <a:t>dis</a:t>
            </a:r>
            <a:r>
              <a:rPr lang="en-US" altLang="zh-CN" sz="2400" dirty="0" smtClean="0"/>
              <a:t>(</a:t>
            </a:r>
            <a:r>
              <a:rPr lang="en-US" altLang="zh-CN" sz="2400" dirty="0" err="1" smtClean="0"/>
              <a:t>u,v</a:t>
            </a:r>
            <a:r>
              <a:rPr lang="en-US" altLang="zh-CN" sz="2400" dirty="0" smtClean="0"/>
              <a:t>)</a:t>
            </a:r>
            <a:r>
              <a:rPr lang="zh-CN" altLang="en-US" sz="2400" dirty="0" smtClean="0"/>
              <a:t>为</a:t>
            </a:r>
            <a:r>
              <a:rPr lang="en-US" altLang="zh-CN" sz="2400" dirty="0" err="1" smtClean="0"/>
              <a:t>u,v</a:t>
            </a:r>
            <a:r>
              <a:rPr lang="zh-CN" altLang="en-US" sz="2400" dirty="0" smtClean="0"/>
              <a:t>两点间的最短路径长度，路径的长度定义为路径上所有边的权和。 再给定一个</a:t>
            </a:r>
            <a:r>
              <a:rPr lang="en-US" altLang="zh-CN" sz="2400" dirty="0" smtClean="0"/>
              <a:t>K(1&lt;=K&lt;=10^9)</a:t>
            </a:r>
            <a:r>
              <a:rPr lang="zh-CN" altLang="en-US" sz="2400" dirty="0" smtClean="0"/>
              <a:t>，如果对于不同的两个结点</a:t>
            </a:r>
            <a:r>
              <a:rPr lang="en-US" altLang="zh-CN" sz="2400" dirty="0" err="1" smtClean="0"/>
              <a:t>a,b</a:t>
            </a:r>
            <a:r>
              <a:rPr lang="zh-CN" altLang="en-US" sz="2400" dirty="0" smtClean="0"/>
              <a:t>，满 足</a:t>
            </a:r>
            <a:r>
              <a:rPr lang="en-US" altLang="zh-CN" sz="2400" dirty="0" err="1" smtClean="0"/>
              <a:t>dis</a:t>
            </a:r>
            <a:r>
              <a:rPr lang="en-US" altLang="zh-CN" sz="2400" dirty="0" smtClean="0"/>
              <a:t>(</a:t>
            </a:r>
            <a:r>
              <a:rPr lang="en-US" altLang="zh-CN" sz="2400" dirty="0" err="1" smtClean="0"/>
              <a:t>a,b</a:t>
            </a:r>
            <a:r>
              <a:rPr lang="en-US" altLang="zh-CN" sz="2400" dirty="0" smtClean="0"/>
              <a:t>)&lt;=K</a:t>
            </a:r>
            <a:r>
              <a:rPr lang="zh-CN" altLang="en-US" sz="2400" dirty="0" smtClean="0"/>
              <a:t>，则称</a:t>
            </a:r>
            <a:r>
              <a:rPr lang="en-US" altLang="zh-CN" sz="2400" dirty="0" smtClean="0"/>
              <a:t>(</a:t>
            </a:r>
            <a:r>
              <a:rPr lang="en-US" altLang="zh-CN" sz="2400" dirty="0" err="1" smtClean="0"/>
              <a:t>a,b</a:t>
            </a:r>
            <a:r>
              <a:rPr lang="en-US" altLang="zh-CN" sz="2400" dirty="0" smtClean="0"/>
              <a:t>)</a:t>
            </a:r>
            <a:r>
              <a:rPr lang="zh-CN" altLang="en-US" sz="2400" dirty="0" smtClean="0"/>
              <a:t>为合法点对。求合法点对个数。</a:t>
            </a:r>
            <a:endParaRPr lang="en-US" altLang="zh-CN" sz="2400" b="1"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65</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1</a:t>
            </a:r>
            <a:r>
              <a:rPr lang="zh-CN" altLang="en-US" sz="3200" b="1" dirty="0" smtClean="0"/>
              <a:t>：</a:t>
            </a:r>
            <a:r>
              <a:rPr lang="en-US" altLang="zh-CN" sz="3200" b="1" dirty="0" smtClean="0"/>
              <a:t>Poj1741 </a:t>
            </a:r>
            <a:r>
              <a:rPr lang="zh-CN" altLang="en-US" sz="3200" b="1" dirty="0" smtClean="0"/>
              <a:t>树中点对统计</a:t>
            </a:r>
          </a:p>
        </p:txBody>
      </p:sp>
      <p:sp>
        <p:nvSpPr>
          <p:cNvPr id="35843" name="Rectangle 3"/>
          <p:cNvSpPr>
            <a:spLocks noGrp="1" noChangeArrowheads="1"/>
          </p:cNvSpPr>
          <p:nvPr>
            <p:ph type="body" idx="1"/>
          </p:nvPr>
        </p:nvSpPr>
        <p:spPr>
          <a:xfrm>
            <a:off x="117414" y="1055655"/>
            <a:ext cx="8953560" cy="5578475"/>
          </a:xfrm>
        </p:spPr>
        <p:txBody>
          <a:bodyPr>
            <a:normAutofit/>
          </a:bodyPr>
          <a:lstStyle/>
          <a:p>
            <a:pPr>
              <a:buClr>
                <a:srgbClr val="000000"/>
              </a:buClr>
            </a:pPr>
            <a:r>
              <a:rPr lang="zh-CN" altLang="en-US" sz="2400" b="1" dirty="0" smtClean="0"/>
              <a:t>方法一：</a:t>
            </a:r>
            <a:endParaRPr lang="en-US" altLang="zh-CN" sz="2400" b="1" dirty="0" smtClean="0"/>
          </a:p>
          <a:p>
            <a:pPr>
              <a:buClr>
                <a:srgbClr val="000000"/>
              </a:buClr>
            </a:pPr>
            <a:r>
              <a:rPr lang="zh-CN" altLang="en-US" sz="2400" dirty="0" smtClean="0"/>
              <a:t>以每一个点为起点出发做</a:t>
            </a:r>
            <a:r>
              <a:rPr lang="en-US" altLang="zh-CN" sz="2400" dirty="0" smtClean="0"/>
              <a:t>DFS</a:t>
            </a:r>
            <a:r>
              <a:rPr lang="zh-CN" altLang="en-US" sz="2400" dirty="0" smtClean="0"/>
              <a:t>，统计出任意点对的最短路径长度，时间复杂度高达</a:t>
            </a:r>
            <a:r>
              <a:rPr lang="en-US" altLang="zh-CN" sz="2400" dirty="0" smtClean="0"/>
              <a:t>O(N^2)</a:t>
            </a:r>
          </a:p>
          <a:p>
            <a:pPr>
              <a:buClr>
                <a:srgbClr val="000000"/>
              </a:buClr>
            </a:pPr>
            <a:r>
              <a:rPr lang="zh-CN" altLang="en-US" sz="2400" b="1" dirty="0" smtClean="0"/>
              <a:t>方法二：</a:t>
            </a:r>
            <a:endParaRPr lang="en-US" altLang="zh-CN" sz="2400" b="1" dirty="0" smtClean="0"/>
          </a:p>
          <a:p>
            <a:pPr>
              <a:buClr>
                <a:srgbClr val="000000"/>
              </a:buClr>
            </a:pPr>
            <a:r>
              <a:rPr lang="zh-CN" altLang="en-US" sz="2400" dirty="0" smtClean="0"/>
              <a:t>一条路径要么过根结点，要么在根结点的某一个子树中，可以用分治算法。</a:t>
            </a:r>
            <a:endParaRPr lang="en-US" altLang="zh-CN" sz="2400" dirty="0" smtClean="0"/>
          </a:p>
          <a:p>
            <a:pPr>
              <a:buClr>
                <a:srgbClr val="000000"/>
              </a:buClr>
            </a:pPr>
            <a:endParaRPr lang="en-US" altLang="zh-CN" sz="2400" dirty="0" smtClean="0"/>
          </a:p>
          <a:p>
            <a:pPr>
              <a:buClr>
                <a:srgbClr val="000000"/>
              </a:buClr>
            </a:pPr>
            <a:endParaRPr lang="en-US" altLang="zh-CN" sz="2400" dirty="0" smtClean="0"/>
          </a:p>
          <a:p>
            <a:pPr>
              <a:buClr>
                <a:srgbClr val="000000"/>
              </a:buClr>
            </a:pPr>
            <a:endParaRPr lang="en-US" altLang="zh-CN" sz="2400" dirty="0" smtClean="0"/>
          </a:p>
          <a:p>
            <a:pPr>
              <a:buClr>
                <a:srgbClr val="000000"/>
              </a:buClr>
            </a:pPr>
            <a:endParaRPr lang="en-US" altLang="zh-CN" sz="2400" dirty="0" smtClean="0"/>
          </a:p>
          <a:p>
            <a:pPr>
              <a:buClr>
                <a:srgbClr val="000000"/>
              </a:buClr>
            </a:pPr>
            <a:endParaRPr lang="en-US" altLang="zh-CN" sz="2400" dirty="0" smtClean="0"/>
          </a:p>
          <a:p>
            <a:pPr>
              <a:buClr>
                <a:srgbClr val="000000"/>
              </a:buClr>
            </a:pPr>
            <a:r>
              <a:rPr lang="zh-CN" altLang="en-US" sz="2400" dirty="0" smtClean="0"/>
              <a:t>路径在子树中的情况递归处理即可，下面分析经过根结点的情况。</a:t>
            </a:r>
            <a:endParaRPr lang="en-US" altLang="zh-CN" sz="2400" dirty="0" smtClean="0"/>
          </a:p>
        </p:txBody>
      </p:sp>
      <p:pic>
        <p:nvPicPr>
          <p:cNvPr id="70658" name="Picture 2"/>
          <p:cNvPicPr>
            <a:picLocks noChangeAspect="1" noChangeArrowheads="1"/>
          </p:cNvPicPr>
          <p:nvPr/>
        </p:nvPicPr>
        <p:blipFill>
          <a:blip r:embed="rId3" cstate="print"/>
          <a:srcRect/>
          <a:stretch>
            <a:fillRect/>
          </a:stretch>
        </p:blipFill>
        <p:spPr bwMode="auto">
          <a:xfrm>
            <a:off x="2308194" y="3246435"/>
            <a:ext cx="3505248" cy="2271694"/>
          </a:xfrm>
          <a:prstGeom prst="rect">
            <a:avLst/>
          </a:prstGeom>
          <a:noFill/>
          <a:ln w="9525">
            <a:noFill/>
            <a:miter lim="800000"/>
            <a:headEnd/>
            <a:tailEnd/>
          </a:ln>
          <a:effectLst/>
        </p:spPr>
      </p:pic>
      <p:sp>
        <p:nvSpPr>
          <p:cNvPr id="7" name="灯片编号占位符 6"/>
          <p:cNvSpPr>
            <a:spLocks noGrp="1"/>
          </p:cNvSpPr>
          <p:nvPr>
            <p:ph type="sldNum" sz="quarter" idx="12"/>
          </p:nvPr>
        </p:nvSpPr>
        <p:spPr/>
        <p:txBody>
          <a:bodyPr/>
          <a:lstStyle/>
          <a:p>
            <a:fld id="{0C913308-F349-4B6D-A68A-DD1791B4A57B}" type="slidenum">
              <a:rPr lang="zh-CN" altLang="en-US" smtClean="0"/>
              <a:pPr/>
              <a:t>66</a:t>
            </a:fld>
            <a:endParaRPr lang="zh-CN" altLang="en-US" dirty="0"/>
          </a:p>
        </p:txBody>
      </p:sp>
      <p:sp>
        <p:nvSpPr>
          <p:cNvPr id="8" name="页脚占位符 7"/>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0658"/>
                                        </p:tgtEl>
                                        <p:attrNameLst>
                                          <p:attrName>style.visibility</p:attrName>
                                        </p:attrNameLst>
                                      </p:cBhvr>
                                      <p:to>
                                        <p:strVal val="visible"/>
                                      </p:to>
                                    </p:set>
                                    <p:anim calcmode="lin" valueType="num">
                                      <p:cBhvr additive="base">
                                        <p:cTn id="37" dur="500" fill="hold"/>
                                        <p:tgtEl>
                                          <p:spTgt spid="70658"/>
                                        </p:tgtEl>
                                        <p:attrNameLst>
                                          <p:attrName>ppt_x</p:attrName>
                                        </p:attrNameLst>
                                      </p:cBhvr>
                                      <p:tavLst>
                                        <p:tav tm="0">
                                          <p:val>
                                            <p:strVal val="#ppt_x"/>
                                          </p:val>
                                        </p:tav>
                                        <p:tav tm="100000">
                                          <p:val>
                                            <p:strVal val="#ppt_x"/>
                                          </p:val>
                                        </p:tav>
                                      </p:tavLst>
                                    </p:anim>
                                    <p:anim calcmode="lin" valueType="num">
                                      <p:cBhvr additive="base">
                                        <p:cTn id="38"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9" end="9"/>
                                            </p:txEl>
                                          </p:spTgt>
                                        </p:tgtEl>
                                        <p:attrNameLst>
                                          <p:attrName>style.visibility</p:attrName>
                                        </p:attrNameLst>
                                      </p:cBhvr>
                                      <p:to>
                                        <p:strVal val="visible"/>
                                      </p:to>
                                    </p:set>
                                    <p:anim calcmode="lin" valueType="num">
                                      <p:cBhvr additive="base">
                                        <p:cTn id="43"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1</a:t>
            </a:r>
            <a:r>
              <a:rPr lang="zh-CN" altLang="en-US" sz="3200" b="1" dirty="0" smtClean="0"/>
              <a:t>：</a:t>
            </a:r>
            <a:r>
              <a:rPr lang="en-US" altLang="zh-CN" sz="3200" b="1" dirty="0" smtClean="0"/>
              <a:t>Poj1741 </a:t>
            </a:r>
            <a:r>
              <a:rPr lang="zh-CN" altLang="en-US" sz="3200" b="1" dirty="0" smtClean="0"/>
              <a:t>树中点对统计</a:t>
            </a:r>
          </a:p>
        </p:txBody>
      </p:sp>
      <p:sp>
        <p:nvSpPr>
          <p:cNvPr id="35843" name="Rectangle 3"/>
          <p:cNvSpPr>
            <a:spLocks noGrp="1" noChangeArrowheads="1"/>
          </p:cNvSpPr>
          <p:nvPr>
            <p:ph type="body" idx="1"/>
          </p:nvPr>
        </p:nvSpPr>
        <p:spPr>
          <a:xfrm>
            <a:off x="117414" y="1055655"/>
            <a:ext cx="8953560" cy="5578475"/>
          </a:xfrm>
        </p:spPr>
        <p:txBody>
          <a:bodyPr>
            <a:normAutofit/>
          </a:bodyPr>
          <a:lstStyle/>
          <a:p>
            <a:r>
              <a:rPr lang="zh-CN" altLang="en-US" sz="2000" dirty="0" smtClean="0"/>
              <a:t>定义</a:t>
            </a:r>
            <a:r>
              <a:rPr lang="en-US" altLang="zh-CN" sz="2000" dirty="0" smtClean="0"/>
              <a:t>Depth(</a:t>
            </a:r>
            <a:r>
              <a:rPr lang="en-US" altLang="zh-CN" sz="2000" dirty="0" err="1" smtClean="0"/>
              <a:t>i</a:t>
            </a:r>
            <a:r>
              <a:rPr lang="en-US" altLang="zh-CN" sz="2000" dirty="0" smtClean="0"/>
              <a:t>)</a:t>
            </a:r>
            <a:r>
              <a:rPr lang="zh-CN" altLang="en-US" sz="2000" dirty="0" smtClean="0"/>
              <a:t>表示点</a:t>
            </a:r>
            <a:r>
              <a:rPr lang="en-US" altLang="zh-CN" sz="2000" dirty="0" err="1" smtClean="0"/>
              <a:t>i</a:t>
            </a:r>
            <a:r>
              <a:rPr lang="zh-CN" altLang="en-US" sz="2000" dirty="0" smtClean="0"/>
              <a:t>到根结点的路径长度，</a:t>
            </a:r>
            <a:r>
              <a:rPr lang="en-US" altLang="zh-CN" sz="2000" dirty="0" smtClean="0"/>
              <a:t>Belong(</a:t>
            </a:r>
            <a:r>
              <a:rPr lang="en-US" altLang="zh-CN" sz="2000" dirty="0" err="1" smtClean="0"/>
              <a:t>i</a:t>
            </a:r>
            <a:r>
              <a:rPr lang="en-US" altLang="zh-CN" sz="2000" dirty="0" smtClean="0"/>
              <a:t>)=X ( X </a:t>
            </a:r>
            <a:r>
              <a:rPr lang="zh-CN" altLang="en-US" sz="2000" dirty="0" smtClean="0"/>
              <a:t>为根结点的某个儿子，且结点</a:t>
            </a:r>
            <a:r>
              <a:rPr lang="en-US" altLang="zh-CN" sz="2000" dirty="0" err="1" smtClean="0"/>
              <a:t>i</a:t>
            </a:r>
            <a:r>
              <a:rPr lang="zh-CN" altLang="en-US" sz="2000" dirty="0" smtClean="0"/>
              <a:t>在以</a:t>
            </a:r>
            <a:r>
              <a:rPr lang="en-US" altLang="zh-CN" sz="2000" dirty="0" smtClean="0"/>
              <a:t>X</a:t>
            </a:r>
            <a:r>
              <a:rPr lang="zh-CN" altLang="en-US" sz="2000" dirty="0" smtClean="0"/>
              <a:t>为根的子树内</a:t>
            </a:r>
            <a:r>
              <a:rPr lang="en-US" altLang="zh-CN" sz="2000" dirty="0" smtClean="0"/>
              <a:t>)</a:t>
            </a:r>
            <a:r>
              <a:rPr lang="zh-CN" altLang="en-US" sz="2000" dirty="0" smtClean="0"/>
              <a:t>。那么我们要统计的就是：</a:t>
            </a:r>
          </a:p>
          <a:p>
            <a:r>
              <a:rPr lang="zh-CN" altLang="en-US" sz="2000" dirty="0" smtClean="0"/>
              <a:t>满足</a:t>
            </a:r>
            <a:r>
              <a:rPr lang="en-US" altLang="zh-CN" sz="2000" dirty="0" smtClean="0"/>
              <a:t>Depth(</a:t>
            </a:r>
            <a:r>
              <a:rPr lang="en-US" altLang="zh-CN" sz="2000" dirty="0" err="1" smtClean="0"/>
              <a:t>i</a:t>
            </a:r>
            <a:r>
              <a:rPr lang="en-US" altLang="zh-CN" sz="2000" dirty="0" smtClean="0"/>
              <a:t>)+Depth(j)&lt;=K</a:t>
            </a:r>
            <a:r>
              <a:rPr lang="zh-CN" altLang="en-US" sz="2000" dirty="0" smtClean="0"/>
              <a:t>且</a:t>
            </a:r>
            <a:r>
              <a:rPr lang="en-US" altLang="zh-CN" sz="2000" dirty="0" smtClean="0"/>
              <a:t>Belong(</a:t>
            </a:r>
            <a:r>
              <a:rPr lang="en-US" altLang="zh-CN" sz="2000" dirty="0" err="1" smtClean="0"/>
              <a:t>i</a:t>
            </a:r>
            <a:r>
              <a:rPr lang="en-US" altLang="zh-CN" sz="2000" dirty="0" smtClean="0"/>
              <a:t>)</a:t>
            </a:r>
            <a:r>
              <a:rPr lang="zh-CN" altLang="en-US" sz="2000" dirty="0" smtClean="0">
                <a:latin typeface="Tahoma"/>
                <a:cs typeface="Tahoma"/>
              </a:rPr>
              <a:t>≠</a:t>
            </a:r>
            <a:r>
              <a:rPr lang="en-US" altLang="zh-CN" sz="2000" dirty="0" smtClean="0"/>
              <a:t>Belong(j)</a:t>
            </a:r>
            <a:r>
              <a:rPr lang="zh-CN" altLang="en-US" sz="2000" dirty="0" smtClean="0"/>
              <a:t>的</a:t>
            </a:r>
            <a:r>
              <a:rPr lang="en-US" altLang="zh-CN" sz="2000" dirty="0" smtClean="0"/>
              <a:t>(</a:t>
            </a:r>
            <a:r>
              <a:rPr lang="en-US" altLang="zh-CN" sz="2000" dirty="0" err="1" smtClean="0"/>
              <a:t>i,j</a:t>
            </a:r>
            <a:r>
              <a:rPr lang="en-US" altLang="zh-CN" sz="2000" dirty="0" smtClean="0"/>
              <a:t>)</a:t>
            </a:r>
            <a:r>
              <a:rPr lang="zh-CN" altLang="en-US" sz="2000" dirty="0" smtClean="0"/>
              <a:t>个数</a:t>
            </a:r>
          </a:p>
          <a:p>
            <a:pPr>
              <a:buNone/>
            </a:pPr>
            <a:r>
              <a:rPr lang="en-US" altLang="zh-CN" sz="2000" dirty="0" smtClean="0"/>
              <a:t>      =</a:t>
            </a:r>
            <a:r>
              <a:rPr lang="zh-CN" altLang="en-US" sz="2000" b="1" dirty="0" smtClean="0"/>
              <a:t>满足</a:t>
            </a:r>
            <a:r>
              <a:rPr lang="en-US" altLang="zh-CN" sz="2000" b="1" dirty="0" smtClean="0"/>
              <a:t>Depth(</a:t>
            </a:r>
            <a:r>
              <a:rPr lang="en-US" altLang="zh-CN" sz="2000" b="1" dirty="0" err="1" smtClean="0"/>
              <a:t>i</a:t>
            </a:r>
            <a:r>
              <a:rPr lang="en-US" altLang="zh-CN" sz="2000" b="1" dirty="0" smtClean="0"/>
              <a:t>)+Depth(j)&lt;=K</a:t>
            </a:r>
            <a:r>
              <a:rPr lang="zh-CN" altLang="en-US" sz="2000" b="1" dirty="0" smtClean="0"/>
              <a:t>的</a:t>
            </a:r>
            <a:r>
              <a:rPr lang="en-US" altLang="zh-CN" sz="2000" b="1" dirty="0" smtClean="0"/>
              <a:t>(</a:t>
            </a:r>
            <a:r>
              <a:rPr lang="en-US" altLang="zh-CN" sz="2000" b="1" dirty="0" err="1" smtClean="0"/>
              <a:t>i</a:t>
            </a:r>
            <a:r>
              <a:rPr lang="en-US" altLang="zh-CN" sz="2000" b="1" dirty="0" smtClean="0"/>
              <a:t>, j)</a:t>
            </a:r>
            <a:r>
              <a:rPr lang="zh-CN" altLang="en-US" sz="2000" b="1" dirty="0" smtClean="0"/>
              <a:t>个数</a:t>
            </a:r>
            <a:r>
              <a:rPr lang="en-US" altLang="zh-CN" sz="2000" dirty="0" smtClean="0"/>
              <a:t>– </a:t>
            </a:r>
          </a:p>
          <a:p>
            <a:pPr>
              <a:buNone/>
            </a:pPr>
            <a:r>
              <a:rPr lang="en-US" altLang="zh-CN" sz="2000" dirty="0" smtClean="0"/>
              <a:t>        </a:t>
            </a:r>
            <a:r>
              <a:rPr lang="zh-CN" altLang="en-US" sz="2000" b="1" dirty="0" smtClean="0"/>
              <a:t>满足</a:t>
            </a:r>
            <a:r>
              <a:rPr lang="en-US" altLang="zh-CN" sz="2000" b="1" dirty="0" smtClean="0"/>
              <a:t>Depth(</a:t>
            </a:r>
            <a:r>
              <a:rPr lang="en-US" altLang="zh-CN" sz="2000" b="1" dirty="0" err="1" smtClean="0"/>
              <a:t>i</a:t>
            </a:r>
            <a:r>
              <a:rPr lang="en-US" altLang="zh-CN" sz="2000" b="1" dirty="0" smtClean="0"/>
              <a:t>)+Depth(j)&lt;=K</a:t>
            </a:r>
            <a:r>
              <a:rPr lang="zh-CN" altLang="en-US" sz="2000" b="1" dirty="0" smtClean="0"/>
              <a:t>且</a:t>
            </a:r>
            <a:r>
              <a:rPr lang="en-US" altLang="zh-CN" sz="2000" b="1" dirty="0" smtClean="0"/>
              <a:t>Belong(</a:t>
            </a:r>
            <a:r>
              <a:rPr lang="en-US" altLang="zh-CN" sz="2000" b="1" dirty="0" err="1" smtClean="0"/>
              <a:t>i</a:t>
            </a:r>
            <a:r>
              <a:rPr lang="en-US" altLang="zh-CN" sz="2000" b="1" dirty="0" smtClean="0"/>
              <a:t>)=Belong(j)</a:t>
            </a:r>
            <a:r>
              <a:rPr lang="zh-CN" altLang="en-US" sz="2000" b="1" dirty="0" smtClean="0"/>
              <a:t>的</a:t>
            </a:r>
            <a:r>
              <a:rPr lang="en-US" altLang="zh-CN" sz="2000" b="1" dirty="0" smtClean="0"/>
              <a:t>(</a:t>
            </a:r>
            <a:r>
              <a:rPr lang="en-US" altLang="zh-CN" sz="2000" b="1" dirty="0" err="1" smtClean="0"/>
              <a:t>i</a:t>
            </a:r>
            <a:r>
              <a:rPr lang="en-US" altLang="zh-CN" sz="2000" b="1" dirty="0" smtClean="0"/>
              <a:t>, j)</a:t>
            </a:r>
            <a:r>
              <a:rPr lang="zh-CN" altLang="en-US" sz="2000" b="1" dirty="0" smtClean="0"/>
              <a:t>个数</a:t>
            </a:r>
          </a:p>
          <a:p>
            <a:r>
              <a:rPr lang="zh-CN" altLang="en-US" sz="2000" dirty="0" smtClean="0"/>
              <a:t>这两个部分都是要求满足</a:t>
            </a:r>
            <a:r>
              <a:rPr lang="en-US" altLang="zh-CN" sz="2000" dirty="0" err="1" smtClean="0"/>
              <a:t>Ai+Aj</a:t>
            </a:r>
            <a:r>
              <a:rPr lang="en-US" altLang="zh-CN" sz="2000" dirty="0" smtClean="0"/>
              <a:t>&lt;=k</a:t>
            </a:r>
            <a:r>
              <a:rPr lang="zh-CN" altLang="en-US" sz="2000" dirty="0" smtClean="0"/>
              <a:t>的</a:t>
            </a:r>
            <a:r>
              <a:rPr lang="en-US" altLang="zh-CN" sz="2000" dirty="0" smtClean="0"/>
              <a:t>(</a:t>
            </a:r>
            <a:r>
              <a:rPr lang="en-US" altLang="zh-CN" sz="2000" dirty="0" err="1" smtClean="0"/>
              <a:t>i,j</a:t>
            </a:r>
            <a:r>
              <a:rPr lang="en-US" altLang="zh-CN" sz="2000" dirty="0" smtClean="0"/>
              <a:t>)</a:t>
            </a:r>
            <a:r>
              <a:rPr lang="zh-CN" altLang="en-US" sz="2000" dirty="0" smtClean="0"/>
              <a:t>的对数。可以将</a:t>
            </a:r>
            <a:r>
              <a:rPr lang="en-US" altLang="zh-CN" sz="2000" dirty="0" smtClean="0"/>
              <a:t>A</a:t>
            </a:r>
            <a:r>
              <a:rPr lang="zh-CN" altLang="en-US" sz="2000" dirty="0" smtClean="0"/>
              <a:t>排序后利用单调性我们很容易得出一个</a:t>
            </a:r>
            <a:r>
              <a:rPr lang="en-US" altLang="zh-CN" sz="2000" dirty="0" smtClean="0"/>
              <a:t>O(N)</a:t>
            </a:r>
            <a:r>
              <a:rPr lang="zh-CN" altLang="en-US" sz="2000" dirty="0" smtClean="0"/>
              <a:t>的算法，所以我们可以用</a:t>
            </a:r>
            <a:r>
              <a:rPr lang="en-US" altLang="zh-CN" sz="2000" dirty="0" smtClean="0"/>
              <a:t>O(</a:t>
            </a:r>
            <a:r>
              <a:rPr lang="en-US" altLang="zh-CN" sz="2000" dirty="0" err="1" smtClean="0"/>
              <a:t>NlogN</a:t>
            </a:r>
            <a:r>
              <a:rPr lang="en-US" altLang="zh-CN" sz="2000" dirty="0" smtClean="0"/>
              <a:t>)</a:t>
            </a:r>
            <a:r>
              <a:rPr lang="zh-CN" altLang="en-US" sz="2000" dirty="0" smtClean="0"/>
              <a:t>的时间来解决这个问题。</a:t>
            </a:r>
          </a:p>
          <a:p>
            <a:r>
              <a:rPr lang="zh-CN" altLang="en-US" sz="2000" dirty="0" smtClean="0"/>
              <a:t>综上，此题使用分治算法的时间复杂度为 </a:t>
            </a:r>
            <a:r>
              <a:rPr lang="en-US" altLang="zh-CN" sz="2000" dirty="0" smtClean="0"/>
              <a:t>O(N*</a:t>
            </a:r>
            <a:r>
              <a:rPr lang="en-US" altLang="zh-CN" sz="2000" dirty="0" err="1" smtClean="0"/>
              <a:t>logN</a:t>
            </a:r>
            <a:r>
              <a:rPr lang="en-US" altLang="zh-CN" sz="2000" dirty="0" smtClean="0"/>
              <a:t>*</a:t>
            </a:r>
            <a:r>
              <a:rPr lang="zh-CN" altLang="en-US" sz="2000" dirty="0" smtClean="0"/>
              <a:t>递归深度</a:t>
            </a:r>
            <a:r>
              <a:rPr lang="en-US" altLang="zh-CN" sz="2000" dirty="0" smtClean="0"/>
              <a:t>) </a:t>
            </a:r>
            <a:r>
              <a:rPr lang="zh-CN" altLang="en-US" sz="2400" dirty="0" smtClean="0"/>
              <a:t>。</a:t>
            </a:r>
            <a:endParaRPr lang="en-US" altLang="zh-CN" sz="2400" dirty="0" smtClean="0"/>
          </a:p>
        </p:txBody>
      </p:sp>
      <p:grpSp>
        <p:nvGrpSpPr>
          <p:cNvPr id="5" name="组合 4"/>
          <p:cNvGrpSpPr/>
          <p:nvPr/>
        </p:nvGrpSpPr>
        <p:grpSpPr>
          <a:xfrm>
            <a:off x="1676400" y="4305312"/>
            <a:ext cx="5715000" cy="2438400"/>
            <a:chOff x="1676400" y="2438400"/>
            <a:chExt cx="5715000" cy="2438400"/>
          </a:xfrm>
        </p:grpSpPr>
        <p:grpSp>
          <p:nvGrpSpPr>
            <p:cNvPr id="6" name="Group 32"/>
            <p:cNvGrpSpPr>
              <a:grpSpLocks/>
            </p:cNvGrpSpPr>
            <p:nvPr/>
          </p:nvGrpSpPr>
          <p:grpSpPr bwMode="auto">
            <a:xfrm>
              <a:off x="1905000" y="2590800"/>
              <a:ext cx="5181600" cy="2133600"/>
              <a:chOff x="864" y="1824"/>
              <a:chExt cx="3264" cy="1344"/>
            </a:xfrm>
          </p:grpSpPr>
          <p:sp>
            <p:nvSpPr>
              <p:cNvPr id="10" name="Oval 6"/>
              <p:cNvSpPr>
                <a:spLocks noChangeArrowheads="1"/>
              </p:cNvSpPr>
              <p:nvPr/>
            </p:nvSpPr>
            <p:spPr bwMode="auto">
              <a:xfrm>
                <a:off x="1824" y="1824"/>
                <a:ext cx="124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1" name="Oval 7"/>
              <p:cNvSpPr>
                <a:spLocks noChangeArrowheads="1"/>
              </p:cNvSpPr>
              <p:nvPr/>
            </p:nvSpPr>
            <p:spPr bwMode="auto">
              <a:xfrm>
                <a:off x="1008" y="2400"/>
                <a:ext cx="576" cy="24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2" name="Oval 8"/>
              <p:cNvSpPr>
                <a:spLocks noChangeArrowheads="1"/>
              </p:cNvSpPr>
              <p:nvPr/>
            </p:nvSpPr>
            <p:spPr bwMode="auto">
              <a:xfrm>
                <a:off x="1824" y="2400"/>
                <a:ext cx="576" cy="24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 name="Oval 9"/>
              <p:cNvSpPr>
                <a:spLocks noChangeArrowheads="1"/>
              </p:cNvSpPr>
              <p:nvPr/>
            </p:nvSpPr>
            <p:spPr bwMode="auto">
              <a:xfrm>
                <a:off x="2592" y="2400"/>
                <a:ext cx="576" cy="24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 name="Oval 10"/>
              <p:cNvSpPr>
                <a:spLocks noChangeArrowheads="1"/>
              </p:cNvSpPr>
              <p:nvPr/>
            </p:nvSpPr>
            <p:spPr bwMode="auto">
              <a:xfrm>
                <a:off x="3456" y="2400"/>
                <a:ext cx="576" cy="24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11"/>
              <p:cNvSpPr>
                <a:spLocks noChangeArrowheads="1"/>
              </p:cNvSpPr>
              <p:nvPr/>
            </p:nvSpPr>
            <p:spPr bwMode="auto">
              <a:xfrm>
                <a:off x="864"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Oval 12"/>
              <p:cNvSpPr>
                <a:spLocks noChangeArrowheads="1"/>
              </p:cNvSpPr>
              <p:nvPr/>
            </p:nvSpPr>
            <p:spPr bwMode="auto">
              <a:xfrm>
                <a:off x="1296"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7" name="Oval 13"/>
              <p:cNvSpPr>
                <a:spLocks noChangeArrowheads="1"/>
              </p:cNvSpPr>
              <p:nvPr/>
            </p:nvSpPr>
            <p:spPr bwMode="auto">
              <a:xfrm>
                <a:off x="1776"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 name="Oval 14"/>
              <p:cNvSpPr>
                <a:spLocks noChangeArrowheads="1"/>
              </p:cNvSpPr>
              <p:nvPr/>
            </p:nvSpPr>
            <p:spPr bwMode="auto">
              <a:xfrm>
                <a:off x="2160"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 name="Oval 15"/>
              <p:cNvSpPr>
                <a:spLocks noChangeArrowheads="1"/>
              </p:cNvSpPr>
              <p:nvPr/>
            </p:nvSpPr>
            <p:spPr bwMode="auto">
              <a:xfrm>
                <a:off x="2592"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0" name="Oval 16"/>
              <p:cNvSpPr>
                <a:spLocks noChangeArrowheads="1"/>
              </p:cNvSpPr>
              <p:nvPr/>
            </p:nvSpPr>
            <p:spPr bwMode="auto">
              <a:xfrm>
                <a:off x="2976"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 name="Oval 17"/>
              <p:cNvSpPr>
                <a:spLocks noChangeArrowheads="1"/>
              </p:cNvSpPr>
              <p:nvPr/>
            </p:nvSpPr>
            <p:spPr bwMode="auto">
              <a:xfrm>
                <a:off x="3456"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2" name="Oval 18"/>
              <p:cNvSpPr>
                <a:spLocks noChangeArrowheads="1"/>
              </p:cNvSpPr>
              <p:nvPr/>
            </p:nvSpPr>
            <p:spPr bwMode="auto">
              <a:xfrm>
                <a:off x="3840"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 name="Line 19"/>
              <p:cNvSpPr>
                <a:spLocks noChangeShapeType="1"/>
              </p:cNvSpPr>
              <p:nvPr/>
            </p:nvSpPr>
            <p:spPr bwMode="auto">
              <a:xfrm flipH="1">
                <a:off x="1488" y="2064"/>
                <a:ext cx="432" cy="384"/>
              </a:xfrm>
              <a:prstGeom prst="line">
                <a:avLst/>
              </a:prstGeom>
              <a:noFill/>
              <a:ln w="9525">
                <a:solidFill>
                  <a:schemeClr val="tx1"/>
                </a:solidFill>
                <a:round/>
                <a:headEnd/>
                <a:tailEnd/>
              </a:ln>
              <a:effectLst/>
            </p:spPr>
            <p:txBody>
              <a:bodyPr/>
              <a:lstStyle/>
              <a:p>
                <a:endParaRPr lang="zh-CN" altLang="en-US"/>
              </a:p>
            </p:txBody>
          </p:sp>
          <p:sp>
            <p:nvSpPr>
              <p:cNvPr id="24" name="Line 21"/>
              <p:cNvSpPr>
                <a:spLocks noChangeShapeType="1"/>
              </p:cNvSpPr>
              <p:nvPr/>
            </p:nvSpPr>
            <p:spPr bwMode="auto">
              <a:xfrm>
                <a:off x="2208" y="2112"/>
                <a:ext cx="0" cy="288"/>
              </a:xfrm>
              <a:prstGeom prst="line">
                <a:avLst/>
              </a:prstGeom>
              <a:noFill/>
              <a:ln w="9525">
                <a:solidFill>
                  <a:schemeClr val="tx1"/>
                </a:solidFill>
                <a:round/>
                <a:headEnd/>
                <a:tailEnd/>
              </a:ln>
              <a:effectLst/>
            </p:spPr>
            <p:txBody>
              <a:bodyPr/>
              <a:lstStyle/>
              <a:p>
                <a:endParaRPr lang="zh-CN" altLang="en-US"/>
              </a:p>
            </p:txBody>
          </p:sp>
          <p:sp>
            <p:nvSpPr>
              <p:cNvPr id="25" name="Line 22"/>
              <p:cNvSpPr>
                <a:spLocks noChangeShapeType="1"/>
              </p:cNvSpPr>
              <p:nvPr/>
            </p:nvSpPr>
            <p:spPr bwMode="auto">
              <a:xfrm>
                <a:off x="2784" y="2112"/>
                <a:ext cx="192" cy="288"/>
              </a:xfrm>
              <a:prstGeom prst="line">
                <a:avLst/>
              </a:prstGeom>
              <a:noFill/>
              <a:ln w="9525">
                <a:solidFill>
                  <a:schemeClr val="tx1"/>
                </a:solidFill>
                <a:round/>
                <a:headEnd/>
                <a:tailEnd/>
              </a:ln>
              <a:effectLst/>
            </p:spPr>
            <p:txBody>
              <a:bodyPr/>
              <a:lstStyle/>
              <a:p>
                <a:endParaRPr lang="zh-CN" altLang="en-US"/>
              </a:p>
            </p:txBody>
          </p:sp>
          <p:sp>
            <p:nvSpPr>
              <p:cNvPr id="26" name="Line 23"/>
              <p:cNvSpPr>
                <a:spLocks noChangeShapeType="1"/>
              </p:cNvSpPr>
              <p:nvPr/>
            </p:nvSpPr>
            <p:spPr bwMode="auto">
              <a:xfrm>
                <a:off x="3024" y="2016"/>
                <a:ext cx="672" cy="384"/>
              </a:xfrm>
              <a:prstGeom prst="line">
                <a:avLst/>
              </a:prstGeom>
              <a:noFill/>
              <a:ln w="9525">
                <a:solidFill>
                  <a:schemeClr val="tx1"/>
                </a:solidFill>
                <a:round/>
                <a:headEnd/>
                <a:tailEnd/>
              </a:ln>
              <a:effectLst/>
            </p:spPr>
            <p:txBody>
              <a:bodyPr/>
              <a:lstStyle/>
              <a:p>
                <a:endParaRPr lang="zh-CN" altLang="en-US"/>
              </a:p>
            </p:txBody>
          </p:sp>
          <p:sp>
            <p:nvSpPr>
              <p:cNvPr id="27" name="Line 24"/>
              <p:cNvSpPr>
                <a:spLocks noChangeShapeType="1"/>
              </p:cNvSpPr>
              <p:nvPr/>
            </p:nvSpPr>
            <p:spPr bwMode="auto">
              <a:xfrm flipH="1">
                <a:off x="1008" y="2640"/>
                <a:ext cx="192" cy="384"/>
              </a:xfrm>
              <a:prstGeom prst="line">
                <a:avLst/>
              </a:prstGeom>
              <a:noFill/>
              <a:ln w="9525">
                <a:solidFill>
                  <a:schemeClr val="tx1"/>
                </a:solidFill>
                <a:round/>
                <a:headEnd/>
                <a:tailEnd/>
              </a:ln>
              <a:effectLst/>
            </p:spPr>
            <p:txBody>
              <a:bodyPr/>
              <a:lstStyle/>
              <a:p>
                <a:endParaRPr lang="zh-CN" altLang="en-US"/>
              </a:p>
            </p:txBody>
          </p:sp>
          <p:sp>
            <p:nvSpPr>
              <p:cNvPr id="28" name="Line 25"/>
              <p:cNvSpPr>
                <a:spLocks noChangeShapeType="1"/>
              </p:cNvSpPr>
              <p:nvPr/>
            </p:nvSpPr>
            <p:spPr bwMode="auto">
              <a:xfrm>
                <a:off x="1392" y="2640"/>
                <a:ext cx="48" cy="384"/>
              </a:xfrm>
              <a:prstGeom prst="line">
                <a:avLst/>
              </a:prstGeom>
              <a:noFill/>
              <a:ln w="9525">
                <a:solidFill>
                  <a:schemeClr val="tx1"/>
                </a:solidFill>
                <a:round/>
                <a:headEnd/>
                <a:tailEnd/>
              </a:ln>
              <a:effectLst/>
            </p:spPr>
            <p:txBody>
              <a:bodyPr/>
              <a:lstStyle/>
              <a:p>
                <a:endParaRPr lang="zh-CN" altLang="en-US"/>
              </a:p>
            </p:txBody>
          </p:sp>
          <p:sp>
            <p:nvSpPr>
              <p:cNvPr id="29" name="Line 26"/>
              <p:cNvSpPr>
                <a:spLocks noChangeShapeType="1"/>
              </p:cNvSpPr>
              <p:nvPr/>
            </p:nvSpPr>
            <p:spPr bwMode="auto">
              <a:xfrm flipH="1">
                <a:off x="1872" y="2640"/>
                <a:ext cx="192" cy="384"/>
              </a:xfrm>
              <a:prstGeom prst="line">
                <a:avLst/>
              </a:prstGeom>
              <a:noFill/>
              <a:ln w="9525">
                <a:solidFill>
                  <a:schemeClr val="tx1"/>
                </a:solidFill>
                <a:round/>
                <a:headEnd/>
                <a:tailEnd/>
              </a:ln>
              <a:effectLst/>
            </p:spPr>
            <p:txBody>
              <a:bodyPr/>
              <a:lstStyle/>
              <a:p>
                <a:endParaRPr lang="zh-CN" altLang="en-US"/>
              </a:p>
            </p:txBody>
          </p:sp>
          <p:sp>
            <p:nvSpPr>
              <p:cNvPr id="30" name="Line 27"/>
              <p:cNvSpPr>
                <a:spLocks noChangeShapeType="1"/>
              </p:cNvSpPr>
              <p:nvPr/>
            </p:nvSpPr>
            <p:spPr bwMode="auto">
              <a:xfrm flipH="1">
                <a:off x="2688" y="2640"/>
                <a:ext cx="192" cy="384"/>
              </a:xfrm>
              <a:prstGeom prst="line">
                <a:avLst/>
              </a:prstGeom>
              <a:noFill/>
              <a:ln w="9525">
                <a:solidFill>
                  <a:schemeClr val="tx1"/>
                </a:solidFill>
                <a:round/>
                <a:headEnd/>
                <a:tailEnd/>
              </a:ln>
              <a:effectLst/>
            </p:spPr>
            <p:txBody>
              <a:bodyPr/>
              <a:lstStyle/>
              <a:p>
                <a:endParaRPr lang="zh-CN" altLang="en-US"/>
              </a:p>
            </p:txBody>
          </p:sp>
          <p:sp>
            <p:nvSpPr>
              <p:cNvPr id="31" name="Line 28"/>
              <p:cNvSpPr>
                <a:spLocks noChangeShapeType="1"/>
              </p:cNvSpPr>
              <p:nvPr/>
            </p:nvSpPr>
            <p:spPr bwMode="auto">
              <a:xfrm flipH="1">
                <a:off x="3552" y="2640"/>
                <a:ext cx="192" cy="384"/>
              </a:xfrm>
              <a:prstGeom prst="line">
                <a:avLst/>
              </a:prstGeom>
              <a:noFill/>
              <a:ln w="9525">
                <a:solidFill>
                  <a:schemeClr val="tx1"/>
                </a:solidFill>
                <a:round/>
                <a:headEnd/>
                <a:tailEnd/>
              </a:ln>
              <a:effectLst/>
            </p:spPr>
            <p:txBody>
              <a:bodyPr/>
              <a:lstStyle/>
              <a:p>
                <a:endParaRPr lang="zh-CN" altLang="en-US"/>
              </a:p>
            </p:txBody>
          </p:sp>
          <p:sp>
            <p:nvSpPr>
              <p:cNvPr id="32" name="Line 29"/>
              <p:cNvSpPr>
                <a:spLocks noChangeShapeType="1"/>
              </p:cNvSpPr>
              <p:nvPr/>
            </p:nvSpPr>
            <p:spPr bwMode="auto">
              <a:xfrm>
                <a:off x="2256" y="2640"/>
                <a:ext cx="48" cy="384"/>
              </a:xfrm>
              <a:prstGeom prst="line">
                <a:avLst/>
              </a:prstGeom>
              <a:noFill/>
              <a:ln w="9525">
                <a:solidFill>
                  <a:schemeClr val="tx1"/>
                </a:solidFill>
                <a:round/>
                <a:headEnd/>
                <a:tailEnd/>
              </a:ln>
              <a:effectLst/>
            </p:spPr>
            <p:txBody>
              <a:bodyPr/>
              <a:lstStyle/>
              <a:p>
                <a:endParaRPr lang="zh-CN" altLang="en-US"/>
              </a:p>
            </p:txBody>
          </p:sp>
          <p:sp>
            <p:nvSpPr>
              <p:cNvPr id="33" name="Line 30"/>
              <p:cNvSpPr>
                <a:spLocks noChangeShapeType="1"/>
              </p:cNvSpPr>
              <p:nvPr/>
            </p:nvSpPr>
            <p:spPr bwMode="auto">
              <a:xfrm>
                <a:off x="3024" y="2640"/>
                <a:ext cx="48" cy="384"/>
              </a:xfrm>
              <a:prstGeom prst="line">
                <a:avLst/>
              </a:prstGeom>
              <a:noFill/>
              <a:ln w="9525">
                <a:solidFill>
                  <a:schemeClr val="tx1"/>
                </a:solidFill>
                <a:round/>
                <a:headEnd/>
                <a:tailEnd/>
              </a:ln>
              <a:effectLst/>
            </p:spPr>
            <p:txBody>
              <a:bodyPr/>
              <a:lstStyle/>
              <a:p>
                <a:endParaRPr lang="zh-CN" altLang="en-US"/>
              </a:p>
            </p:txBody>
          </p:sp>
          <p:sp>
            <p:nvSpPr>
              <p:cNvPr id="34" name="Line 31"/>
              <p:cNvSpPr>
                <a:spLocks noChangeShapeType="1"/>
              </p:cNvSpPr>
              <p:nvPr/>
            </p:nvSpPr>
            <p:spPr bwMode="auto">
              <a:xfrm>
                <a:off x="3888" y="2640"/>
                <a:ext cx="48" cy="384"/>
              </a:xfrm>
              <a:prstGeom prst="line">
                <a:avLst/>
              </a:prstGeom>
              <a:noFill/>
              <a:ln w="9525">
                <a:solidFill>
                  <a:schemeClr val="tx1"/>
                </a:solidFill>
                <a:round/>
                <a:headEnd/>
                <a:tailEnd/>
              </a:ln>
              <a:effectLst/>
            </p:spPr>
            <p:txBody>
              <a:bodyPr/>
              <a:lstStyle/>
              <a:p>
                <a:endParaRPr lang="zh-CN" altLang="en-US"/>
              </a:p>
            </p:txBody>
          </p:sp>
        </p:grpSp>
        <p:sp>
          <p:nvSpPr>
            <p:cNvPr id="7" name="Rectangle 33"/>
            <p:cNvSpPr>
              <a:spLocks noChangeArrowheads="1"/>
            </p:cNvSpPr>
            <p:nvPr/>
          </p:nvSpPr>
          <p:spPr bwMode="auto">
            <a:xfrm>
              <a:off x="1676400" y="2438400"/>
              <a:ext cx="5638800" cy="762000"/>
            </a:xfrm>
            <a:prstGeom prst="rect">
              <a:avLst/>
            </a:prstGeom>
            <a:noFill/>
            <a:ln w="25400">
              <a:solidFill>
                <a:schemeClr val="tx1"/>
              </a:solidFill>
              <a:miter lim="800000"/>
              <a:headEnd/>
              <a:tailEnd/>
            </a:ln>
            <a:effectLst/>
          </p:spPr>
          <p:txBody>
            <a:bodyPr wrap="none" anchor="ctr"/>
            <a:lstStyle/>
            <a:p>
              <a:endParaRPr lang="zh-CN" altLang="en-US"/>
            </a:p>
          </p:txBody>
        </p:sp>
        <p:sp>
          <p:nvSpPr>
            <p:cNvPr id="8" name="Rectangle 34"/>
            <p:cNvSpPr>
              <a:spLocks noChangeArrowheads="1"/>
            </p:cNvSpPr>
            <p:nvPr/>
          </p:nvSpPr>
          <p:spPr bwMode="auto">
            <a:xfrm>
              <a:off x="1676400" y="3429000"/>
              <a:ext cx="5638800" cy="533400"/>
            </a:xfrm>
            <a:prstGeom prst="rect">
              <a:avLst/>
            </a:prstGeom>
            <a:noFill/>
            <a:ln w="25400">
              <a:solidFill>
                <a:schemeClr val="tx1"/>
              </a:solidFill>
              <a:miter lim="800000"/>
              <a:headEnd/>
              <a:tailEnd/>
            </a:ln>
            <a:effectLst/>
          </p:spPr>
          <p:txBody>
            <a:bodyPr wrap="none" anchor="ctr"/>
            <a:lstStyle/>
            <a:p>
              <a:endParaRPr lang="zh-CN" altLang="en-US"/>
            </a:p>
          </p:txBody>
        </p:sp>
        <p:sp>
          <p:nvSpPr>
            <p:cNvPr id="9" name="Rectangle 35"/>
            <p:cNvSpPr>
              <a:spLocks noChangeArrowheads="1"/>
            </p:cNvSpPr>
            <p:nvPr/>
          </p:nvSpPr>
          <p:spPr bwMode="auto">
            <a:xfrm>
              <a:off x="1752600" y="4419600"/>
              <a:ext cx="5638800" cy="457200"/>
            </a:xfrm>
            <a:prstGeom prst="rect">
              <a:avLst/>
            </a:prstGeom>
            <a:noFill/>
            <a:ln w="25400">
              <a:solidFill>
                <a:schemeClr val="tx1"/>
              </a:solidFill>
              <a:miter lim="800000"/>
              <a:headEnd/>
              <a:tailEnd/>
            </a:ln>
            <a:effectLst/>
          </p:spPr>
          <p:txBody>
            <a:bodyPr wrap="none" anchor="ctr"/>
            <a:lstStyle/>
            <a:p>
              <a:endParaRPr lang="zh-CN" altLang="en-US"/>
            </a:p>
          </p:txBody>
        </p:sp>
      </p:grpSp>
      <p:sp>
        <p:nvSpPr>
          <p:cNvPr id="37" name="灯片编号占位符 36"/>
          <p:cNvSpPr>
            <a:spLocks noGrp="1"/>
          </p:cNvSpPr>
          <p:nvPr>
            <p:ph type="sldNum" sz="quarter" idx="12"/>
          </p:nvPr>
        </p:nvSpPr>
        <p:spPr/>
        <p:txBody>
          <a:bodyPr/>
          <a:lstStyle/>
          <a:p>
            <a:fld id="{0C913308-F349-4B6D-A68A-DD1791B4A57B}" type="slidenum">
              <a:rPr lang="zh-CN" altLang="en-US" smtClean="0"/>
              <a:pPr/>
              <a:t>67</a:t>
            </a:fld>
            <a:endParaRPr lang="zh-CN" altLang="en-US" dirty="0"/>
          </a:p>
        </p:txBody>
      </p:sp>
      <p:sp>
        <p:nvSpPr>
          <p:cNvPr id="38" name="页脚占位符 37"/>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1</a:t>
            </a:r>
            <a:r>
              <a:rPr lang="zh-CN" altLang="en-US" sz="3200" b="1" dirty="0" smtClean="0"/>
              <a:t>：</a:t>
            </a:r>
            <a:r>
              <a:rPr lang="en-US" altLang="zh-CN" sz="3200" b="1" dirty="0" smtClean="0"/>
              <a:t>Poj1741 </a:t>
            </a:r>
            <a:r>
              <a:rPr lang="zh-CN" altLang="en-US" sz="3200" b="1" dirty="0" smtClean="0"/>
              <a:t>树中点对统计</a:t>
            </a:r>
          </a:p>
        </p:txBody>
      </p:sp>
      <p:sp>
        <p:nvSpPr>
          <p:cNvPr id="35843" name="Rectangle 3"/>
          <p:cNvSpPr>
            <a:spLocks noGrp="1" noChangeArrowheads="1"/>
          </p:cNvSpPr>
          <p:nvPr>
            <p:ph type="body" idx="1"/>
          </p:nvPr>
        </p:nvSpPr>
        <p:spPr>
          <a:xfrm>
            <a:off x="117414" y="1055655"/>
            <a:ext cx="8953560" cy="5578475"/>
          </a:xfrm>
        </p:spPr>
        <p:txBody>
          <a:bodyPr>
            <a:normAutofit/>
          </a:bodyPr>
          <a:lstStyle/>
          <a:p>
            <a:r>
              <a:rPr lang="zh-CN" altLang="en-US" sz="2000" dirty="0" smtClean="0"/>
              <a:t>递归深度取决于选择的根结点。</a:t>
            </a:r>
            <a:endParaRPr lang="en-US" altLang="zh-CN" sz="2000" dirty="0" smtClean="0"/>
          </a:p>
          <a:p>
            <a:r>
              <a:rPr lang="zh-CN" altLang="en-US" sz="2000" dirty="0" smtClean="0"/>
              <a:t>最佳选择是选一个点作为根结点，使得其结点最多的子树的结点数最小，也被称为“树的重心”，可以用树形</a:t>
            </a:r>
            <a:r>
              <a:rPr lang="en-US" altLang="zh-CN" sz="2000" dirty="0" smtClean="0"/>
              <a:t>DP</a:t>
            </a:r>
            <a:r>
              <a:rPr lang="zh-CN" altLang="en-US" sz="2000" dirty="0" smtClean="0"/>
              <a:t>在</a:t>
            </a:r>
            <a:r>
              <a:rPr lang="en-US" altLang="zh-CN" sz="2000" dirty="0" smtClean="0"/>
              <a:t>O(N)</a:t>
            </a:r>
            <a:r>
              <a:rPr lang="zh-CN" altLang="en-US" sz="2000" dirty="0" smtClean="0"/>
              <a:t>内求出。</a:t>
            </a:r>
            <a:endParaRPr lang="en-US" altLang="zh-CN" sz="2000" dirty="0" smtClean="0"/>
          </a:p>
          <a:p>
            <a:r>
              <a:rPr lang="zh-CN" altLang="en-US" sz="2000" dirty="0" smtClean="0"/>
              <a:t>定理：树的重心分出的子树的结点个数均不大于</a:t>
            </a:r>
            <a:r>
              <a:rPr lang="en-US" altLang="zh-CN" sz="2000" dirty="0" smtClean="0"/>
              <a:t>N/2</a:t>
            </a:r>
            <a:r>
              <a:rPr lang="zh-CN" altLang="en-US" sz="2000" dirty="0" smtClean="0"/>
              <a:t>。</a:t>
            </a:r>
            <a:endParaRPr lang="en-US" altLang="zh-CN" sz="2000" dirty="0" smtClean="0"/>
          </a:p>
          <a:p>
            <a:r>
              <a:rPr lang="zh-CN" altLang="en-US" sz="2000" dirty="0" smtClean="0"/>
              <a:t>证明：假设</a:t>
            </a:r>
            <a:r>
              <a:rPr lang="en-US" altLang="zh-CN" sz="2000" dirty="0" smtClean="0"/>
              <a:t>U</a:t>
            </a:r>
            <a:r>
              <a:rPr lang="zh-CN" altLang="en-US" sz="2000" dirty="0" smtClean="0"/>
              <a:t>是树的重心，它与</a:t>
            </a:r>
            <a:r>
              <a:rPr lang="en-US" altLang="zh-CN" sz="2000" dirty="0" smtClean="0"/>
              <a:t>V1,V2,…,</a:t>
            </a:r>
            <a:r>
              <a:rPr lang="en-US" altLang="zh-CN" sz="2000" dirty="0" err="1" smtClean="0"/>
              <a:t>Vk</a:t>
            </a:r>
            <a:r>
              <a:rPr lang="zh-CN" altLang="en-US" sz="2000" dirty="0" smtClean="0"/>
              <a:t>相邻，记</a:t>
            </a:r>
            <a:r>
              <a:rPr lang="en-US" altLang="zh-CN" sz="2000" dirty="0" smtClean="0"/>
              <a:t>Size(X)</a:t>
            </a:r>
            <a:r>
              <a:rPr lang="zh-CN" altLang="en-US" sz="2000" dirty="0" smtClean="0"/>
              <a:t>表示 以</a:t>
            </a:r>
            <a:r>
              <a:rPr lang="en-US" altLang="zh-CN" sz="2000" dirty="0" smtClean="0"/>
              <a:t>X</a:t>
            </a:r>
            <a:r>
              <a:rPr lang="zh-CN" altLang="en-US" sz="2000" dirty="0" smtClean="0"/>
              <a:t>为根的子树的结点个数。记</a:t>
            </a:r>
            <a:r>
              <a:rPr lang="en-US" altLang="zh-CN" sz="2000" dirty="0" smtClean="0"/>
              <a:t>V</a:t>
            </a:r>
            <a:r>
              <a:rPr lang="zh-CN" altLang="en-US" sz="2000" dirty="0" smtClean="0"/>
              <a:t>为</a:t>
            </a:r>
            <a:r>
              <a:rPr lang="en-US" altLang="zh-CN" sz="2000" dirty="0" smtClean="0"/>
              <a:t>V1,V2,…,</a:t>
            </a:r>
            <a:r>
              <a:rPr lang="en-US" altLang="zh-CN" sz="2000" dirty="0" err="1" smtClean="0"/>
              <a:t>Vk</a:t>
            </a:r>
            <a:r>
              <a:rPr lang="zh-CN" altLang="en-US" sz="2000" dirty="0" smtClean="0"/>
              <a:t>中</a:t>
            </a:r>
            <a:r>
              <a:rPr lang="en-US" altLang="zh-CN" sz="2000" dirty="0" smtClean="0"/>
              <a:t>Size</a:t>
            </a:r>
            <a:r>
              <a:rPr lang="zh-CN" altLang="en-US" sz="2000" dirty="0" smtClean="0"/>
              <a:t>值最大的点。 采取反证法，假设</a:t>
            </a:r>
            <a:r>
              <a:rPr lang="en-US" altLang="zh-CN" sz="2000" dirty="0" smtClean="0"/>
              <a:t>Size(V)&gt;N/2</a:t>
            </a:r>
            <a:r>
              <a:rPr lang="zh-CN" altLang="en-US" sz="2000" dirty="0" smtClean="0"/>
              <a:t>，那么我们考虑如果选取</a:t>
            </a:r>
            <a:r>
              <a:rPr lang="en-US" altLang="zh-CN" sz="2000" dirty="0" smtClean="0"/>
              <a:t>V</a:t>
            </a:r>
            <a:r>
              <a:rPr lang="zh-CN" altLang="en-US" sz="2000" dirty="0" smtClean="0"/>
              <a:t>作为根结点的情况，记</a:t>
            </a:r>
            <a:r>
              <a:rPr lang="en-US" altLang="zh-CN" sz="2000" dirty="0" smtClean="0"/>
              <a:t>Size’(X)</a:t>
            </a:r>
            <a:r>
              <a:rPr lang="zh-CN" altLang="en-US" sz="2000" dirty="0" smtClean="0"/>
              <a:t>表示此时以</a:t>
            </a:r>
            <a:r>
              <a:rPr lang="en-US" altLang="zh-CN" sz="2000" dirty="0" smtClean="0"/>
              <a:t>X</a:t>
            </a:r>
            <a:r>
              <a:rPr lang="zh-CN" altLang="en-US" sz="2000" dirty="0" smtClean="0"/>
              <a:t>为根的子树的结点个数。 如下图，对于</a:t>
            </a:r>
            <a:r>
              <a:rPr lang="en-US" altLang="zh-CN" sz="2000" dirty="0" smtClean="0"/>
              <a:t>A</a:t>
            </a:r>
            <a:r>
              <a:rPr lang="zh-CN" altLang="en-US" sz="2000" dirty="0" smtClean="0"/>
              <a:t>部分，显然</a:t>
            </a:r>
            <a:r>
              <a:rPr lang="en-US" altLang="zh-CN" sz="2000" dirty="0" smtClean="0"/>
              <a:t>Size’(Ti)&lt;Size(V),</a:t>
            </a:r>
            <a:r>
              <a:rPr lang="zh-CN" altLang="en-US" sz="2000" dirty="0" smtClean="0"/>
              <a:t>对于</a:t>
            </a:r>
            <a:r>
              <a:rPr lang="en-US" altLang="zh-CN" sz="2000" dirty="0" smtClean="0"/>
              <a:t>B</a:t>
            </a:r>
            <a:r>
              <a:rPr lang="zh-CN" altLang="en-US" sz="2000" dirty="0" smtClean="0"/>
              <a:t>部分</a:t>
            </a:r>
            <a:r>
              <a:rPr lang="en-US" altLang="zh-CN" sz="2000" dirty="0" smtClean="0"/>
              <a:t>Size’(U)=N-Size(V)&lt;N/2&lt;Size(V)</a:t>
            </a:r>
            <a:r>
              <a:rPr lang="zh-CN" altLang="en-US" sz="2000" dirty="0" smtClean="0"/>
              <a:t>，这与“</a:t>
            </a:r>
            <a:r>
              <a:rPr lang="en-US" altLang="zh-CN" sz="2000" dirty="0" smtClean="0"/>
              <a:t>U</a:t>
            </a:r>
            <a:r>
              <a:rPr lang="zh-CN" altLang="en-US" sz="2000" dirty="0" smtClean="0"/>
              <a:t>是树的重心”矛盾。</a:t>
            </a:r>
            <a:endParaRPr lang="en-US" altLang="zh-CN" sz="2000" dirty="0" smtClean="0"/>
          </a:p>
          <a:p>
            <a:endParaRPr lang="en-US" altLang="zh-CN" sz="2400" dirty="0" smtClean="0"/>
          </a:p>
        </p:txBody>
      </p:sp>
      <p:pic>
        <p:nvPicPr>
          <p:cNvPr id="71682" name="Picture 2"/>
          <p:cNvPicPr>
            <a:picLocks noChangeAspect="1" noChangeArrowheads="1"/>
          </p:cNvPicPr>
          <p:nvPr/>
        </p:nvPicPr>
        <p:blipFill>
          <a:blip r:embed="rId3" cstate="print"/>
          <a:srcRect/>
          <a:stretch>
            <a:fillRect/>
          </a:stretch>
        </p:blipFill>
        <p:spPr bwMode="auto">
          <a:xfrm>
            <a:off x="2336802" y="4086234"/>
            <a:ext cx="3951309" cy="2576253"/>
          </a:xfrm>
          <a:prstGeom prst="rect">
            <a:avLst/>
          </a:prstGeom>
          <a:noFill/>
          <a:ln w="9525">
            <a:noFill/>
            <a:miter lim="800000"/>
            <a:headEnd/>
            <a:tailEnd/>
          </a:ln>
          <a:effectLst/>
        </p:spPr>
      </p:pic>
      <p:sp>
        <p:nvSpPr>
          <p:cNvPr id="7" name="灯片编号占位符 6"/>
          <p:cNvSpPr>
            <a:spLocks noGrp="1"/>
          </p:cNvSpPr>
          <p:nvPr>
            <p:ph type="sldNum" sz="quarter" idx="12"/>
          </p:nvPr>
        </p:nvSpPr>
        <p:spPr/>
        <p:txBody>
          <a:bodyPr/>
          <a:lstStyle/>
          <a:p>
            <a:fld id="{0C913308-F349-4B6D-A68A-DD1791B4A57B}" type="slidenum">
              <a:rPr lang="zh-CN" altLang="en-US" smtClean="0"/>
              <a:pPr/>
              <a:t>68</a:t>
            </a:fld>
            <a:endParaRPr lang="zh-CN" altLang="en-US" dirty="0"/>
          </a:p>
        </p:txBody>
      </p:sp>
      <p:sp>
        <p:nvSpPr>
          <p:cNvPr id="8" name="页脚占位符 7"/>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682"/>
                                        </p:tgtEl>
                                        <p:attrNameLst>
                                          <p:attrName>style.visibility</p:attrName>
                                        </p:attrNameLst>
                                      </p:cBhvr>
                                      <p:to>
                                        <p:strVal val="visible"/>
                                      </p:to>
                                    </p:set>
                                    <p:anim calcmode="lin" valueType="num">
                                      <p:cBhvr additive="base">
                                        <p:cTn id="31" dur="500" fill="hold"/>
                                        <p:tgtEl>
                                          <p:spTgt spid="71682"/>
                                        </p:tgtEl>
                                        <p:attrNameLst>
                                          <p:attrName>ppt_x</p:attrName>
                                        </p:attrNameLst>
                                      </p:cBhvr>
                                      <p:tavLst>
                                        <p:tav tm="0">
                                          <p:val>
                                            <p:strVal val="#ppt_x"/>
                                          </p:val>
                                        </p:tav>
                                        <p:tav tm="100000">
                                          <p:val>
                                            <p:strVal val="#ppt_x"/>
                                          </p:val>
                                        </p:tav>
                                      </p:tavLst>
                                    </p:anim>
                                    <p:anim calcmode="lin" valueType="num">
                                      <p:cBhvr additive="base">
                                        <p:cTn id="32" dur="500" fill="hold"/>
                                        <p:tgtEl>
                                          <p:spTgt spid="7168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3" end="3"/>
                                            </p:txEl>
                                          </p:spTgt>
                                        </p:tgtEl>
                                        <p:attrNameLst>
                                          <p:attrName>style.visibility</p:attrName>
                                        </p:attrNameLst>
                                      </p:cBhvr>
                                      <p:to>
                                        <p:strVal val="visible"/>
                                      </p:to>
                                    </p:set>
                                    <p:anim calcmode="lin" valueType="num">
                                      <p:cBhvr additive="base">
                                        <p:cTn id="3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1</a:t>
            </a:r>
            <a:r>
              <a:rPr lang="zh-CN" altLang="en-US" sz="3200" b="1" dirty="0" smtClean="0"/>
              <a:t>：</a:t>
            </a:r>
            <a:r>
              <a:rPr lang="en-US" altLang="zh-CN" sz="3200" b="1" dirty="0" smtClean="0"/>
              <a:t>Poj1741 </a:t>
            </a:r>
            <a:r>
              <a:rPr lang="zh-CN" altLang="en-US" sz="3200" b="1" dirty="0" smtClean="0"/>
              <a:t>树中点对统计</a:t>
            </a:r>
          </a:p>
        </p:txBody>
      </p:sp>
      <p:sp>
        <p:nvSpPr>
          <p:cNvPr id="35843" name="Rectangle 3"/>
          <p:cNvSpPr>
            <a:spLocks noGrp="1" noChangeArrowheads="1"/>
          </p:cNvSpPr>
          <p:nvPr>
            <p:ph type="body" idx="1"/>
          </p:nvPr>
        </p:nvSpPr>
        <p:spPr>
          <a:xfrm>
            <a:off x="117414" y="1055655"/>
            <a:ext cx="8953560" cy="5578475"/>
          </a:xfrm>
        </p:spPr>
        <p:txBody>
          <a:bodyPr>
            <a:normAutofit/>
          </a:bodyPr>
          <a:lstStyle/>
          <a:p>
            <a:r>
              <a:rPr lang="zh-CN" altLang="en-US" sz="2400" dirty="0" smtClean="0"/>
              <a:t>每次递归选择子树的重心做为树根，</a:t>
            </a:r>
            <a:r>
              <a:rPr lang="en-US" altLang="zh-CN" sz="2400" dirty="0" err="1" smtClean="0"/>
              <a:t>max_i</a:t>
            </a:r>
            <a:r>
              <a:rPr lang="zh-CN" altLang="en-US" sz="2400" dirty="0" smtClean="0"/>
              <a:t>表示第</a:t>
            </a:r>
            <a:r>
              <a:rPr lang="en-US" altLang="zh-CN" sz="2400" dirty="0" err="1" smtClean="0"/>
              <a:t>i</a:t>
            </a:r>
            <a:r>
              <a:rPr lang="zh-CN" altLang="en-US" sz="2400" dirty="0" smtClean="0"/>
              <a:t>层的子树结点最多的结点数，有</a:t>
            </a:r>
            <a:r>
              <a:rPr lang="en-US" altLang="zh-CN" sz="2400" dirty="0" smtClean="0"/>
              <a:t>max_1&lt;=N,max_2&lt;=N/2,max_i&lt;=N/(2^(i-1))</a:t>
            </a:r>
            <a:r>
              <a:rPr lang="zh-CN" altLang="en-US" sz="2400" dirty="0" smtClean="0"/>
              <a:t>，递归深度为</a:t>
            </a:r>
            <a:r>
              <a:rPr lang="en-US" altLang="zh-CN" sz="2400" dirty="0" smtClean="0"/>
              <a:t>O(</a:t>
            </a:r>
            <a:r>
              <a:rPr lang="en-US" altLang="zh-CN" sz="2400" dirty="0" err="1" smtClean="0"/>
              <a:t>logN</a:t>
            </a:r>
            <a:r>
              <a:rPr lang="en-US" altLang="zh-CN" sz="2400" dirty="0" smtClean="0"/>
              <a:t>)</a:t>
            </a:r>
            <a:r>
              <a:rPr lang="zh-CN" altLang="en-US" sz="2400" dirty="0" smtClean="0"/>
              <a:t>。</a:t>
            </a:r>
            <a:endParaRPr lang="en-US" altLang="zh-CN" sz="2400" dirty="0" smtClean="0"/>
          </a:p>
          <a:p>
            <a:r>
              <a:rPr lang="zh-CN" altLang="en-US" sz="2400" dirty="0" smtClean="0"/>
              <a:t>总时间复杂度为</a:t>
            </a:r>
            <a:r>
              <a:rPr lang="en-US" altLang="zh-CN" sz="2400" dirty="0" smtClean="0"/>
              <a:t>O(N*</a:t>
            </a:r>
            <a:r>
              <a:rPr lang="en-US" altLang="zh-CN" sz="2400" dirty="0" err="1" smtClean="0"/>
              <a:t>logN</a:t>
            </a:r>
            <a:r>
              <a:rPr lang="en-US" altLang="zh-CN" sz="2400" dirty="0" smtClean="0"/>
              <a:t>*</a:t>
            </a:r>
            <a:r>
              <a:rPr lang="en-US" altLang="zh-CN" sz="2400" dirty="0" err="1" smtClean="0"/>
              <a:t>logN</a:t>
            </a:r>
            <a:r>
              <a:rPr lang="en-US" altLang="zh-CN" sz="2400" dirty="0" smtClean="0"/>
              <a:t>)</a:t>
            </a:r>
            <a:r>
              <a:rPr lang="zh-CN" altLang="en-US" sz="2400" dirty="0" smtClean="0"/>
              <a:t>。</a:t>
            </a:r>
            <a:endParaRPr lang="en-US" altLang="zh-CN" sz="2400" dirty="0" smtClean="0"/>
          </a:p>
        </p:txBody>
      </p:sp>
      <p:grpSp>
        <p:nvGrpSpPr>
          <p:cNvPr id="77" name="组合 76"/>
          <p:cNvGrpSpPr/>
          <p:nvPr/>
        </p:nvGrpSpPr>
        <p:grpSpPr>
          <a:xfrm>
            <a:off x="446031" y="2990845"/>
            <a:ext cx="8434503" cy="2994065"/>
            <a:chOff x="446031" y="2990844"/>
            <a:chExt cx="8434503" cy="2994065"/>
          </a:xfrm>
        </p:grpSpPr>
        <p:grpSp>
          <p:nvGrpSpPr>
            <p:cNvPr id="45" name="组合 44"/>
            <p:cNvGrpSpPr/>
            <p:nvPr/>
          </p:nvGrpSpPr>
          <p:grpSpPr>
            <a:xfrm>
              <a:off x="446031" y="2990844"/>
              <a:ext cx="8434503" cy="2994065"/>
              <a:chOff x="446031" y="2990844"/>
              <a:chExt cx="8434503" cy="2994065"/>
            </a:xfrm>
          </p:grpSpPr>
          <p:grpSp>
            <p:nvGrpSpPr>
              <p:cNvPr id="5" name="组合 4"/>
              <p:cNvGrpSpPr/>
              <p:nvPr/>
            </p:nvGrpSpPr>
            <p:grpSpPr>
              <a:xfrm>
                <a:off x="1504908" y="2990844"/>
                <a:ext cx="5715000" cy="2438400"/>
                <a:chOff x="1676400" y="2438400"/>
                <a:chExt cx="5715000" cy="2438400"/>
              </a:xfrm>
            </p:grpSpPr>
            <p:grpSp>
              <p:nvGrpSpPr>
                <p:cNvPr id="6" name="Group 32"/>
                <p:cNvGrpSpPr>
                  <a:grpSpLocks/>
                </p:cNvGrpSpPr>
                <p:nvPr/>
              </p:nvGrpSpPr>
              <p:grpSpPr bwMode="auto">
                <a:xfrm>
                  <a:off x="1905000" y="2590800"/>
                  <a:ext cx="5181600" cy="2133600"/>
                  <a:chOff x="864" y="1824"/>
                  <a:chExt cx="3264" cy="1344"/>
                </a:xfrm>
              </p:grpSpPr>
              <p:sp>
                <p:nvSpPr>
                  <p:cNvPr id="10" name="Oval 6"/>
                  <p:cNvSpPr>
                    <a:spLocks noChangeArrowheads="1"/>
                  </p:cNvSpPr>
                  <p:nvPr/>
                </p:nvSpPr>
                <p:spPr bwMode="auto">
                  <a:xfrm>
                    <a:off x="1824" y="1824"/>
                    <a:ext cx="124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1" name="Oval 7"/>
                  <p:cNvSpPr>
                    <a:spLocks noChangeArrowheads="1"/>
                  </p:cNvSpPr>
                  <p:nvPr/>
                </p:nvSpPr>
                <p:spPr bwMode="auto">
                  <a:xfrm>
                    <a:off x="1008" y="2400"/>
                    <a:ext cx="576" cy="24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2" name="Oval 8"/>
                  <p:cNvSpPr>
                    <a:spLocks noChangeArrowheads="1"/>
                  </p:cNvSpPr>
                  <p:nvPr/>
                </p:nvSpPr>
                <p:spPr bwMode="auto">
                  <a:xfrm>
                    <a:off x="1824" y="2400"/>
                    <a:ext cx="576" cy="24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 name="Oval 9"/>
                  <p:cNvSpPr>
                    <a:spLocks noChangeArrowheads="1"/>
                  </p:cNvSpPr>
                  <p:nvPr/>
                </p:nvSpPr>
                <p:spPr bwMode="auto">
                  <a:xfrm>
                    <a:off x="2592" y="2400"/>
                    <a:ext cx="576" cy="24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 name="Oval 10"/>
                  <p:cNvSpPr>
                    <a:spLocks noChangeArrowheads="1"/>
                  </p:cNvSpPr>
                  <p:nvPr/>
                </p:nvSpPr>
                <p:spPr bwMode="auto">
                  <a:xfrm>
                    <a:off x="3456" y="2400"/>
                    <a:ext cx="576" cy="24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11"/>
                  <p:cNvSpPr>
                    <a:spLocks noChangeArrowheads="1"/>
                  </p:cNvSpPr>
                  <p:nvPr/>
                </p:nvSpPr>
                <p:spPr bwMode="auto">
                  <a:xfrm>
                    <a:off x="864"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Oval 12"/>
                  <p:cNvSpPr>
                    <a:spLocks noChangeArrowheads="1"/>
                  </p:cNvSpPr>
                  <p:nvPr/>
                </p:nvSpPr>
                <p:spPr bwMode="auto">
                  <a:xfrm>
                    <a:off x="1296"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7" name="Oval 13"/>
                  <p:cNvSpPr>
                    <a:spLocks noChangeArrowheads="1"/>
                  </p:cNvSpPr>
                  <p:nvPr/>
                </p:nvSpPr>
                <p:spPr bwMode="auto">
                  <a:xfrm>
                    <a:off x="1776"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 name="Oval 14"/>
                  <p:cNvSpPr>
                    <a:spLocks noChangeArrowheads="1"/>
                  </p:cNvSpPr>
                  <p:nvPr/>
                </p:nvSpPr>
                <p:spPr bwMode="auto">
                  <a:xfrm>
                    <a:off x="2160"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 name="Oval 15"/>
                  <p:cNvSpPr>
                    <a:spLocks noChangeArrowheads="1"/>
                  </p:cNvSpPr>
                  <p:nvPr/>
                </p:nvSpPr>
                <p:spPr bwMode="auto">
                  <a:xfrm>
                    <a:off x="2592"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0" name="Oval 16"/>
                  <p:cNvSpPr>
                    <a:spLocks noChangeArrowheads="1"/>
                  </p:cNvSpPr>
                  <p:nvPr/>
                </p:nvSpPr>
                <p:spPr bwMode="auto">
                  <a:xfrm>
                    <a:off x="2976"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 name="Oval 17"/>
                  <p:cNvSpPr>
                    <a:spLocks noChangeArrowheads="1"/>
                  </p:cNvSpPr>
                  <p:nvPr/>
                </p:nvSpPr>
                <p:spPr bwMode="auto">
                  <a:xfrm>
                    <a:off x="3456"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2" name="Oval 18"/>
                  <p:cNvSpPr>
                    <a:spLocks noChangeArrowheads="1"/>
                  </p:cNvSpPr>
                  <p:nvPr/>
                </p:nvSpPr>
                <p:spPr bwMode="auto">
                  <a:xfrm>
                    <a:off x="3840" y="3024"/>
                    <a:ext cx="288" cy="14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 name="Line 19"/>
                  <p:cNvSpPr>
                    <a:spLocks noChangeShapeType="1"/>
                  </p:cNvSpPr>
                  <p:nvPr/>
                </p:nvSpPr>
                <p:spPr bwMode="auto">
                  <a:xfrm flipH="1">
                    <a:off x="1488" y="2064"/>
                    <a:ext cx="432" cy="384"/>
                  </a:xfrm>
                  <a:prstGeom prst="line">
                    <a:avLst/>
                  </a:prstGeom>
                  <a:noFill/>
                  <a:ln w="9525">
                    <a:solidFill>
                      <a:schemeClr val="tx1"/>
                    </a:solidFill>
                    <a:round/>
                    <a:headEnd/>
                    <a:tailEnd/>
                  </a:ln>
                  <a:effectLst/>
                </p:spPr>
                <p:txBody>
                  <a:bodyPr/>
                  <a:lstStyle/>
                  <a:p>
                    <a:endParaRPr lang="zh-CN" altLang="en-US"/>
                  </a:p>
                </p:txBody>
              </p:sp>
              <p:sp>
                <p:nvSpPr>
                  <p:cNvPr id="24" name="Line 21"/>
                  <p:cNvSpPr>
                    <a:spLocks noChangeShapeType="1"/>
                  </p:cNvSpPr>
                  <p:nvPr/>
                </p:nvSpPr>
                <p:spPr bwMode="auto">
                  <a:xfrm>
                    <a:off x="2208" y="2112"/>
                    <a:ext cx="0" cy="288"/>
                  </a:xfrm>
                  <a:prstGeom prst="line">
                    <a:avLst/>
                  </a:prstGeom>
                  <a:noFill/>
                  <a:ln w="9525">
                    <a:solidFill>
                      <a:schemeClr val="tx1"/>
                    </a:solidFill>
                    <a:round/>
                    <a:headEnd/>
                    <a:tailEnd/>
                  </a:ln>
                  <a:effectLst/>
                </p:spPr>
                <p:txBody>
                  <a:bodyPr/>
                  <a:lstStyle/>
                  <a:p>
                    <a:endParaRPr lang="zh-CN" altLang="en-US"/>
                  </a:p>
                </p:txBody>
              </p:sp>
              <p:sp>
                <p:nvSpPr>
                  <p:cNvPr id="25" name="Line 22"/>
                  <p:cNvSpPr>
                    <a:spLocks noChangeShapeType="1"/>
                  </p:cNvSpPr>
                  <p:nvPr/>
                </p:nvSpPr>
                <p:spPr bwMode="auto">
                  <a:xfrm>
                    <a:off x="2784" y="2112"/>
                    <a:ext cx="192" cy="288"/>
                  </a:xfrm>
                  <a:prstGeom prst="line">
                    <a:avLst/>
                  </a:prstGeom>
                  <a:noFill/>
                  <a:ln w="9525">
                    <a:solidFill>
                      <a:schemeClr val="tx1"/>
                    </a:solidFill>
                    <a:round/>
                    <a:headEnd/>
                    <a:tailEnd/>
                  </a:ln>
                  <a:effectLst/>
                </p:spPr>
                <p:txBody>
                  <a:bodyPr/>
                  <a:lstStyle/>
                  <a:p>
                    <a:endParaRPr lang="zh-CN" altLang="en-US"/>
                  </a:p>
                </p:txBody>
              </p:sp>
              <p:sp>
                <p:nvSpPr>
                  <p:cNvPr id="26" name="Line 23"/>
                  <p:cNvSpPr>
                    <a:spLocks noChangeShapeType="1"/>
                  </p:cNvSpPr>
                  <p:nvPr/>
                </p:nvSpPr>
                <p:spPr bwMode="auto">
                  <a:xfrm>
                    <a:off x="3024" y="2016"/>
                    <a:ext cx="672" cy="384"/>
                  </a:xfrm>
                  <a:prstGeom prst="line">
                    <a:avLst/>
                  </a:prstGeom>
                  <a:noFill/>
                  <a:ln w="9525">
                    <a:solidFill>
                      <a:schemeClr val="tx1"/>
                    </a:solidFill>
                    <a:round/>
                    <a:headEnd/>
                    <a:tailEnd/>
                  </a:ln>
                  <a:effectLst/>
                </p:spPr>
                <p:txBody>
                  <a:bodyPr/>
                  <a:lstStyle/>
                  <a:p>
                    <a:endParaRPr lang="zh-CN" altLang="en-US"/>
                  </a:p>
                </p:txBody>
              </p:sp>
              <p:sp>
                <p:nvSpPr>
                  <p:cNvPr id="27" name="Line 24"/>
                  <p:cNvSpPr>
                    <a:spLocks noChangeShapeType="1"/>
                  </p:cNvSpPr>
                  <p:nvPr/>
                </p:nvSpPr>
                <p:spPr bwMode="auto">
                  <a:xfrm flipH="1">
                    <a:off x="1008" y="2640"/>
                    <a:ext cx="192" cy="384"/>
                  </a:xfrm>
                  <a:prstGeom prst="line">
                    <a:avLst/>
                  </a:prstGeom>
                  <a:noFill/>
                  <a:ln w="9525">
                    <a:solidFill>
                      <a:schemeClr val="tx1"/>
                    </a:solidFill>
                    <a:round/>
                    <a:headEnd/>
                    <a:tailEnd/>
                  </a:ln>
                  <a:effectLst/>
                </p:spPr>
                <p:txBody>
                  <a:bodyPr/>
                  <a:lstStyle/>
                  <a:p>
                    <a:endParaRPr lang="zh-CN" altLang="en-US"/>
                  </a:p>
                </p:txBody>
              </p:sp>
              <p:sp>
                <p:nvSpPr>
                  <p:cNvPr id="28" name="Line 25"/>
                  <p:cNvSpPr>
                    <a:spLocks noChangeShapeType="1"/>
                  </p:cNvSpPr>
                  <p:nvPr/>
                </p:nvSpPr>
                <p:spPr bwMode="auto">
                  <a:xfrm>
                    <a:off x="1392" y="2640"/>
                    <a:ext cx="48" cy="384"/>
                  </a:xfrm>
                  <a:prstGeom prst="line">
                    <a:avLst/>
                  </a:prstGeom>
                  <a:noFill/>
                  <a:ln w="9525">
                    <a:solidFill>
                      <a:schemeClr val="tx1"/>
                    </a:solidFill>
                    <a:round/>
                    <a:headEnd/>
                    <a:tailEnd/>
                  </a:ln>
                  <a:effectLst/>
                </p:spPr>
                <p:txBody>
                  <a:bodyPr/>
                  <a:lstStyle/>
                  <a:p>
                    <a:endParaRPr lang="zh-CN" altLang="en-US"/>
                  </a:p>
                </p:txBody>
              </p:sp>
              <p:sp>
                <p:nvSpPr>
                  <p:cNvPr id="29" name="Line 26"/>
                  <p:cNvSpPr>
                    <a:spLocks noChangeShapeType="1"/>
                  </p:cNvSpPr>
                  <p:nvPr/>
                </p:nvSpPr>
                <p:spPr bwMode="auto">
                  <a:xfrm flipH="1">
                    <a:off x="1872" y="2640"/>
                    <a:ext cx="192" cy="384"/>
                  </a:xfrm>
                  <a:prstGeom prst="line">
                    <a:avLst/>
                  </a:prstGeom>
                  <a:noFill/>
                  <a:ln w="9525">
                    <a:solidFill>
                      <a:schemeClr val="tx1"/>
                    </a:solidFill>
                    <a:round/>
                    <a:headEnd/>
                    <a:tailEnd/>
                  </a:ln>
                  <a:effectLst/>
                </p:spPr>
                <p:txBody>
                  <a:bodyPr/>
                  <a:lstStyle/>
                  <a:p>
                    <a:endParaRPr lang="zh-CN" altLang="en-US"/>
                  </a:p>
                </p:txBody>
              </p:sp>
              <p:sp>
                <p:nvSpPr>
                  <p:cNvPr id="30" name="Line 27"/>
                  <p:cNvSpPr>
                    <a:spLocks noChangeShapeType="1"/>
                  </p:cNvSpPr>
                  <p:nvPr/>
                </p:nvSpPr>
                <p:spPr bwMode="auto">
                  <a:xfrm flipH="1">
                    <a:off x="2688" y="2640"/>
                    <a:ext cx="192" cy="384"/>
                  </a:xfrm>
                  <a:prstGeom prst="line">
                    <a:avLst/>
                  </a:prstGeom>
                  <a:noFill/>
                  <a:ln w="9525">
                    <a:solidFill>
                      <a:schemeClr val="tx1"/>
                    </a:solidFill>
                    <a:round/>
                    <a:headEnd/>
                    <a:tailEnd/>
                  </a:ln>
                  <a:effectLst/>
                </p:spPr>
                <p:txBody>
                  <a:bodyPr/>
                  <a:lstStyle/>
                  <a:p>
                    <a:endParaRPr lang="zh-CN" altLang="en-US"/>
                  </a:p>
                </p:txBody>
              </p:sp>
              <p:sp>
                <p:nvSpPr>
                  <p:cNvPr id="31" name="Line 28"/>
                  <p:cNvSpPr>
                    <a:spLocks noChangeShapeType="1"/>
                  </p:cNvSpPr>
                  <p:nvPr/>
                </p:nvSpPr>
                <p:spPr bwMode="auto">
                  <a:xfrm flipH="1">
                    <a:off x="3552" y="2640"/>
                    <a:ext cx="192" cy="384"/>
                  </a:xfrm>
                  <a:prstGeom prst="line">
                    <a:avLst/>
                  </a:prstGeom>
                  <a:noFill/>
                  <a:ln w="9525">
                    <a:solidFill>
                      <a:schemeClr val="tx1"/>
                    </a:solidFill>
                    <a:round/>
                    <a:headEnd/>
                    <a:tailEnd/>
                  </a:ln>
                  <a:effectLst/>
                </p:spPr>
                <p:txBody>
                  <a:bodyPr/>
                  <a:lstStyle/>
                  <a:p>
                    <a:endParaRPr lang="zh-CN" altLang="en-US"/>
                  </a:p>
                </p:txBody>
              </p:sp>
              <p:sp>
                <p:nvSpPr>
                  <p:cNvPr id="32" name="Line 29"/>
                  <p:cNvSpPr>
                    <a:spLocks noChangeShapeType="1"/>
                  </p:cNvSpPr>
                  <p:nvPr/>
                </p:nvSpPr>
                <p:spPr bwMode="auto">
                  <a:xfrm>
                    <a:off x="2256" y="2640"/>
                    <a:ext cx="48" cy="384"/>
                  </a:xfrm>
                  <a:prstGeom prst="line">
                    <a:avLst/>
                  </a:prstGeom>
                  <a:noFill/>
                  <a:ln w="9525">
                    <a:solidFill>
                      <a:schemeClr val="tx1"/>
                    </a:solidFill>
                    <a:round/>
                    <a:headEnd/>
                    <a:tailEnd/>
                  </a:ln>
                  <a:effectLst/>
                </p:spPr>
                <p:txBody>
                  <a:bodyPr/>
                  <a:lstStyle/>
                  <a:p>
                    <a:endParaRPr lang="zh-CN" altLang="en-US"/>
                  </a:p>
                </p:txBody>
              </p:sp>
              <p:sp>
                <p:nvSpPr>
                  <p:cNvPr id="33" name="Line 30"/>
                  <p:cNvSpPr>
                    <a:spLocks noChangeShapeType="1"/>
                  </p:cNvSpPr>
                  <p:nvPr/>
                </p:nvSpPr>
                <p:spPr bwMode="auto">
                  <a:xfrm>
                    <a:off x="3024" y="2640"/>
                    <a:ext cx="48" cy="384"/>
                  </a:xfrm>
                  <a:prstGeom prst="line">
                    <a:avLst/>
                  </a:prstGeom>
                  <a:noFill/>
                  <a:ln w="9525">
                    <a:solidFill>
                      <a:schemeClr val="tx1"/>
                    </a:solidFill>
                    <a:round/>
                    <a:headEnd/>
                    <a:tailEnd/>
                  </a:ln>
                  <a:effectLst/>
                </p:spPr>
                <p:txBody>
                  <a:bodyPr/>
                  <a:lstStyle/>
                  <a:p>
                    <a:endParaRPr lang="zh-CN" altLang="en-US"/>
                  </a:p>
                </p:txBody>
              </p:sp>
              <p:sp>
                <p:nvSpPr>
                  <p:cNvPr id="34" name="Line 31"/>
                  <p:cNvSpPr>
                    <a:spLocks noChangeShapeType="1"/>
                  </p:cNvSpPr>
                  <p:nvPr/>
                </p:nvSpPr>
                <p:spPr bwMode="auto">
                  <a:xfrm>
                    <a:off x="3888" y="2640"/>
                    <a:ext cx="48" cy="384"/>
                  </a:xfrm>
                  <a:prstGeom prst="line">
                    <a:avLst/>
                  </a:prstGeom>
                  <a:noFill/>
                  <a:ln w="9525">
                    <a:solidFill>
                      <a:schemeClr val="tx1"/>
                    </a:solidFill>
                    <a:round/>
                    <a:headEnd/>
                    <a:tailEnd/>
                  </a:ln>
                  <a:effectLst/>
                </p:spPr>
                <p:txBody>
                  <a:bodyPr/>
                  <a:lstStyle/>
                  <a:p>
                    <a:endParaRPr lang="zh-CN" altLang="en-US"/>
                  </a:p>
                </p:txBody>
              </p:sp>
            </p:grpSp>
            <p:sp>
              <p:nvSpPr>
                <p:cNvPr id="7" name="Rectangle 33"/>
                <p:cNvSpPr>
                  <a:spLocks noChangeArrowheads="1"/>
                </p:cNvSpPr>
                <p:nvPr/>
              </p:nvSpPr>
              <p:spPr bwMode="auto">
                <a:xfrm>
                  <a:off x="1676400" y="2438400"/>
                  <a:ext cx="5638800" cy="762000"/>
                </a:xfrm>
                <a:prstGeom prst="rect">
                  <a:avLst/>
                </a:prstGeom>
                <a:noFill/>
                <a:ln w="25400">
                  <a:solidFill>
                    <a:schemeClr val="tx1"/>
                  </a:solidFill>
                  <a:miter lim="800000"/>
                  <a:headEnd/>
                  <a:tailEnd/>
                </a:ln>
                <a:effectLst/>
              </p:spPr>
              <p:txBody>
                <a:bodyPr wrap="none" anchor="ctr"/>
                <a:lstStyle/>
                <a:p>
                  <a:endParaRPr lang="zh-CN" altLang="en-US"/>
                </a:p>
              </p:txBody>
            </p:sp>
            <p:sp>
              <p:nvSpPr>
                <p:cNvPr id="8" name="Rectangle 34"/>
                <p:cNvSpPr>
                  <a:spLocks noChangeArrowheads="1"/>
                </p:cNvSpPr>
                <p:nvPr/>
              </p:nvSpPr>
              <p:spPr bwMode="auto">
                <a:xfrm>
                  <a:off x="1676400" y="3429000"/>
                  <a:ext cx="5638800" cy="533400"/>
                </a:xfrm>
                <a:prstGeom prst="rect">
                  <a:avLst/>
                </a:prstGeom>
                <a:noFill/>
                <a:ln w="25400">
                  <a:solidFill>
                    <a:schemeClr val="tx1"/>
                  </a:solidFill>
                  <a:miter lim="800000"/>
                  <a:headEnd/>
                  <a:tailEnd/>
                </a:ln>
                <a:effectLst/>
              </p:spPr>
              <p:txBody>
                <a:bodyPr wrap="none" anchor="ctr"/>
                <a:lstStyle/>
                <a:p>
                  <a:endParaRPr lang="zh-CN" altLang="en-US"/>
                </a:p>
              </p:txBody>
            </p:sp>
            <p:sp>
              <p:nvSpPr>
                <p:cNvPr id="9" name="Rectangle 35"/>
                <p:cNvSpPr>
                  <a:spLocks noChangeArrowheads="1"/>
                </p:cNvSpPr>
                <p:nvPr/>
              </p:nvSpPr>
              <p:spPr bwMode="auto">
                <a:xfrm>
                  <a:off x="1752600" y="4419600"/>
                  <a:ext cx="5638800" cy="457200"/>
                </a:xfrm>
                <a:prstGeom prst="rect">
                  <a:avLst/>
                </a:prstGeom>
                <a:noFill/>
                <a:ln w="25400">
                  <a:solidFill>
                    <a:schemeClr val="tx1"/>
                  </a:solidFill>
                  <a:miter lim="800000"/>
                  <a:headEnd/>
                  <a:tailEnd/>
                </a:ln>
                <a:effectLst/>
              </p:spPr>
              <p:txBody>
                <a:bodyPr wrap="none" anchor="ctr"/>
                <a:lstStyle/>
                <a:p>
                  <a:endParaRPr lang="zh-CN" altLang="en-US"/>
                </a:p>
              </p:txBody>
            </p:sp>
          </p:grpSp>
          <p:sp>
            <p:nvSpPr>
              <p:cNvPr id="35" name="TextBox 34"/>
              <p:cNvSpPr txBox="1"/>
              <p:nvPr/>
            </p:nvSpPr>
            <p:spPr>
              <a:xfrm>
                <a:off x="7383501" y="3209922"/>
                <a:ext cx="1460520" cy="369332"/>
              </a:xfrm>
              <a:prstGeom prst="rect">
                <a:avLst/>
              </a:prstGeom>
              <a:noFill/>
            </p:spPr>
            <p:txBody>
              <a:bodyPr wrap="square" rtlCol="0">
                <a:spAutoFit/>
              </a:bodyPr>
              <a:lstStyle/>
              <a:p>
                <a:r>
                  <a:rPr lang="en-US" altLang="zh-CN" dirty="0" smtClean="0">
                    <a:solidFill>
                      <a:srgbClr val="FF0000"/>
                    </a:solidFill>
                  </a:rPr>
                  <a:t>max_1&lt;=N</a:t>
                </a:r>
                <a:endParaRPr lang="zh-CN" altLang="en-US" dirty="0">
                  <a:solidFill>
                    <a:srgbClr val="FF0000"/>
                  </a:solidFill>
                </a:endParaRPr>
              </a:p>
            </p:txBody>
          </p:sp>
          <p:sp>
            <p:nvSpPr>
              <p:cNvPr id="36" name="TextBox 35"/>
              <p:cNvSpPr txBox="1"/>
              <p:nvPr/>
            </p:nvSpPr>
            <p:spPr>
              <a:xfrm>
                <a:off x="7383501" y="4009006"/>
                <a:ext cx="1460520" cy="369332"/>
              </a:xfrm>
              <a:prstGeom prst="rect">
                <a:avLst/>
              </a:prstGeom>
              <a:noFill/>
            </p:spPr>
            <p:txBody>
              <a:bodyPr wrap="square" rtlCol="0">
                <a:spAutoFit/>
              </a:bodyPr>
              <a:lstStyle/>
              <a:p>
                <a:r>
                  <a:rPr lang="en-US" altLang="zh-CN" dirty="0" smtClean="0">
                    <a:solidFill>
                      <a:srgbClr val="FF0000"/>
                    </a:solidFill>
                  </a:rPr>
                  <a:t>max_2&lt;=N/2</a:t>
                </a:r>
                <a:endParaRPr lang="zh-CN" altLang="en-US" dirty="0">
                  <a:solidFill>
                    <a:srgbClr val="FF0000"/>
                  </a:solidFill>
                </a:endParaRPr>
              </a:p>
            </p:txBody>
          </p:sp>
          <p:sp>
            <p:nvSpPr>
              <p:cNvPr id="37" name="TextBox 36"/>
              <p:cNvSpPr txBox="1"/>
              <p:nvPr/>
            </p:nvSpPr>
            <p:spPr>
              <a:xfrm>
                <a:off x="7420014" y="4885318"/>
                <a:ext cx="1460520" cy="369332"/>
              </a:xfrm>
              <a:prstGeom prst="rect">
                <a:avLst/>
              </a:prstGeom>
              <a:noFill/>
            </p:spPr>
            <p:txBody>
              <a:bodyPr wrap="square" rtlCol="0">
                <a:spAutoFit/>
              </a:bodyPr>
              <a:lstStyle/>
              <a:p>
                <a:r>
                  <a:rPr lang="en-US" altLang="zh-CN" dirty="0" smtClean="0">
                    <a:solidFill>
                      <a:srgbClr val="FF0000"/>
                    </a:solidFill>
                  </a:rPr>
                  <a:t>max_3&lt;=N/4</a:t>
                </a:r>
                <a:endParaRPr lang="zh-CN" altLang="en-US" dirty="0">
                  <a:solidFill>
                    <a:srgbClr val="FF0000"/>
                  </a:solidFill>
                </a:endParaRPr>
              </a:p>
            </p:txBody>
          </p:sp>
          <p:cxnSp>
            <p:nvCxnSpPr>
              <p:cNvPr id="39" name="直接连接符 38"/>
              <p:cNvCxnSpPr/>
              <p:nvPr/>
            </p:nvCxnSpPr>
            <p:spPr>
              <a:xfrm>
                <a:off x="555570" y="3027357"/>
                <a:ext cx="69374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92083" y="5948397"/>
                <a:ext cx="69374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281723" y="3666335"/>
                <a:ext cx="1277955"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281723" y="5345932"/>
                <a:ext cx="1277955"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6031" y="4264597"/>
                <a:ext cx="1058877" cy="369332"/>
              </a:xfrm>
              <a:prstGeom prst="rect">
                <a:avLst/>
              </a:prstGeom>
              <a:noFill/>
            </p:spPr>
            <p:txBody>
              <a:bodyPr wrap="square" rtlCol="0">
                <a:spAutoFit/>
              </a:bodyPr>
              <a:lstStyle/>
              <a:p>
                <a:r>
                  <a:rPr lang="en-US" altLang="zh-CN" dirty="0" smtClean="0">
                    <a:solidFill>
                      <a:srgbClr val="FF0000"/>
                    </a:solidFill>
                  </a:rPr>
                  <a:t>O(</a:t>
                </a:r>
                <a:r>
                  <a:rPr lang="en-US" altLang="zh-CN" dirty="0" err="1" smtClean="0">
                    <a:solidFill>
                      <a:srgbClr val="FF0000"/>
                    </a:solidFill>
                  </a:rPr>
                  <a:t>logN</a:t>
                </a:r>
                <a:r>
                  <a:rPr lang="en-US" altLang="zh-CN" dirty="0" smtClean="0">
                    <a:solidFill>
                      <a:srgbClr val="FF0000"/>
                    </a:solidFill>
                  </a:rPr>
                  <a:t>)</a:t>
                </a:r>
                <a:endParaRPr lang="zh-CN" altLang="en-US" dirty="0">
                  <a:solidFill>
                    <a:srgbClr val="FF0000"/>
                  </a:solidFill>
                </a:endParaRPr>
              </a:p>
            </p:txBody>
          </p:sp>
        </p:grpSp>
        <p:grpSp>
          <p:nvGrpSpPr>
            <p:cNvPr id="55" name="组合 54"/>
            <p:cNvGrpSpPr/>
            <p:nvPr/>
          </p:nvGrpSpPr>
          <p:grpSpPr>
            <a:xfrm>
              <a:off x="1870039" y="5276843"/>
              <a:ext cx="182566" cy="598529"/>
              <a:chOff x="1870039" y="5276843"/>
              <a:chExt cx="182566" cy="598529"/>
            </a:xfrm>
          </p:grpSpPr>
          <p:cxnSp>
            <p:nvCxnSpPr>
              <p:cNvPr id="47" name="直接连接符 46"/>
              <p:cNvCxnSpPr/>
              <p:nvPr/>
            </p:nvCxnSpPr>
            <p:spPr>
              <a:xfrm rot="5400000">
                <a:off x="1607288" y="5539594"/>
                <a:ext cx="598527" cy="730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5" idx="4"/>
              </p:cNvCxnSpPr>
              <p:nvPr/>
            </p:nvCxnSpPr>
            <p:spPr>
              <a:xfrm rot="16200000" flipH="1">
                <a:off x="1708092" y="5530859"/>
                <a:ext cx="598529" cy="904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2563785" y="5254650"/>
              <a:ext cx="182566" cy="598529"/>
              <a:chOff x="1870039" y="5276843"/>
              <a:chExt cx="182566" cy="598529"/>
            </a:xfrm>
          </p:grpSpPr>
          <p:cxnSp>
            <p:nvCxnSpPr>
              <p:cNvPr id="57" name="直接连接符 56"/>
              <p:cNvCxnSpPr/>
              <p:nvPr/>
            </p:nvCxnSpPr>
            <p:spPr>
              <a:xfrm rot="5400000">
                <a:off x="1607288" y="5539594"/>
                <a:ext cx="598527" cy="730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6200000" flipH="1">
                <a:off x="1708092" y="5530859"/>
                <a:ext cx="598529" cy="904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3330557" y="5276842"/>
              <a:ext cx="182566" cy="598529"/>
              <a:chOff x="1870039" y="5276843"/>
              <a:chExt cx="182566" cy="598529"/>
            </a:xfrm>
          </p:grpSpPr>
          <p:cxnSp>
            <p:nvCxnSpPr>
              <p:cNvPr id="60" name="直接连接符 59"/>
              <p:cNvCxnSpPr/>
              <p:nvPr/>
            </p:nvCxnSpPr>
            <p:spPr>
              <a:xfrm rot="5400000">
                <a:off x="1607288" y="5539594"/>
                <a:ext cx="598527" cy="730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6200000" flipH="1">
                <a:off x="1708092" y="5530859"/>
                <a:ext cx="598529" cy="904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3951279" y="5254650"/>
              <a:ext cx="182566" cy="598529"/>
              <a:chOff x="1870039" y="5276843"/>
              <a:chExt cx="182566" cy="598529"/>
            </a:xfrm>
          </p:grpSpPr>
          <p:cxnSp>
            <p:nvCxnSpPr>
              <p:cNvPr id="63" name="直接连接符 62"/>
              <p:cNvCxnSpPr/>
              <p:nvPr/>
            </p:nvCxnSpPr>
            <p:spPr>
              <a:xfrm rot="5400000">
                <a:off x="1607288" y="5539594"/>
                <a:ext cx="598527" cy="730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6200000" flipH="1">
                <a:off x="1708092" y="5530859"/>
                <a:ext cx="598529" cy="904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4608512" y="5254650"/>
              <a:ext cx="182566" cy="598529"/>
              <a:chOff x="1870039" y="5276843"/>
              <a:chExt cx="182566" cy="598529"/>
            </a:xfrm>
          </p:grpSpPr>
          <p:cxnSp>
            <p:nvCxnSpPr>
              <p:cNvPr id="66" name="直接连接符 65"/>
              <p:cNvCxnSpPr/>
              <p:nvPr/>
            </p:nvCxnSpPr>
            <p:spPr>
              <a:xfrm rot="5400000">
                <a:off x="1607288" y="5539594"/>
                <a:ext cx="598527" cy="730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6200000" flipH="1">
                <a:off x="1708092" y="5530859"/>
                <a:ext cx="598529" cy="904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229233" y="5254650"/>
              <a:ext cx="182566" cy="598529"/>
              <a:chOff x="1870039" y="5276843"/>
              <a:chExt cx="182566" cy="598529"/>
            </a:xfrm>
          </p:grpSpPr>
          <p:cxnSp>
            <p:nvCxnSpPr>
              <p:cNvPr id="69" name="直接连接符 68"/>
              <p:cNvCxnSpPr/>
              <p:nvPr/>
            </p:nvCxnSpPr>
            <p:spPr>
              <a:xfrm rot="5400000">
                <a:off x="1607288" y="5539594"/>
                <a:ext cx="598527" cy="730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6200000" flipH="1">
                <a:off x="1708092" y="5530859"/>
                <a:ext cx="598529" cy="904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5996006" y="5254650"/>
              <a:ext cx="182566" cy="598529"/>
              <a:chOff x="1870039" y="5276843"/>
              <a:chExt cx="182566" cy="598529"/>
            </a:xfrm>
          </p:grpSpPr>
          <p:cxnSp>
            <p:nvCxnSpPr>
              <p:cNvPr id="72" name="直接连接符 71"/>
              <p:cNvCxnSpPr/>
              <p:nvPr/>
            </p:nvCxnSpPr>
            <p:spPr>
              <a:xfrm rot="5400000">
                <a:off x="1607288" y="5539594"/>
                <a:ext cx="598527" cy="730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200000" flipH="1">
                <a:off x="1708092" y="5530859"/>
                <a:ext cx="598529" cy="904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6616728" y="5254650"/>
              <a:ext cx="182566" cy="598529"/>
              <a:chOff x="1870039" y="5276843"/>
              <a:chExt cx="182566" cy="598529"/>
            </a:xfrm>
          </p:grpSpPr>
          <p:cxnSp>
            <p:nvCxnSpPr>
              <p:cNvPr id="75" name="直接连接符 74"/>
              <p:cNvCxnSpPr/>
              <p:nvPr/>
            </p:nvCxnSpPr>
            <p:spPr>
              <a:xfrm rot="5400000">
                <a:off x="1607288" y="5539594"/>
                <a:ext cx="598527" cy="730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6200000" flipH="1">
                <a:off x="1708092" y="5530859"/>
                <a:ext cx="598529" cy="904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80" name="灯片编号占位符 79"/>
          <p:cNvSpPr>
            <a:spLocks noGrp="1"/>
          </p:cNvSpPr>
          <p:nvPr>
            <p:ph type="sldNum" sz="quarter" idx="12"/>
          </p:nvPr>
        </p:nvSpPr>
        <p:spPr/>
        <p:txBody>
          <a:bodyPr/>
          <a:lstStyle/>
          <a:p>
            <a:fld id="{0C913308-F349-4B6D-A68A-DD1791B4A57B}" type="slidenum">
              <a:rPr lang="zh-CN" altLang="en-US" smtClean="0"/>
              <a:pPr/>
              <a:t>69</a:t>
            </a:fld>
            <a:endParaRPr lang="zh-CN" altLang="en-US" dirty="0"/>
          </a:p>
        </p:txBody>
      </p:sp>
      <p:sp>
        <p:nvSpPr>
          <p:cNvPr id="81" name="页脚占位符 80"/>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additive="base">
                                        <p:cTn id="25" dur="500" fill="hold"/>
                                        <p:tgtEl>
                                          <p:spTgt spid="77"/>
                                        </p:tgtEl>
                                        <p:attrNameLst>
                                          <p:attrName>ppt_x</p:attrName>
                                        </p:attrNameLst>
                                      </p:cBhvr>
                                      <p:tavLst>
                                        <p:tav tm="0">
                                          <p:val>
                                            <p:strVal val="#ppt_x"/>
                                          </p:val>
                                        </p:tav>
                                        <p:tav tm="100000">
                                          <p:val>
                                            <p:strVal val="#ppt_x"/>
                                          </p:val>
                                        </p:tav>
                                      </p:tavLst>
                                    </p:anim>
                                    <p:anim calcmode="lin" valueType="num">
                                      <p:cBhvr additive="base">
                                        <p:cTn id="2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635000"/>
          </a:xfrm>
        </p:spPr>
        <p:txBody>
          <a:bodyPr>
            <a:normAutofit fontScale="90000"/>
          </a:bodyPr>
          <a:lstStyle/>
          <a:p>
            <a:pPr algn="l"/>
            <a:r>
              <a:rPr lang="zh-CN" altLang="en-US" sz="3600" b="1" dirty="0" smtClean="0"/>
              <a:t>经典问题</a:t>
            </a:r>
            <a:r>
              <a:rPr lang="en-US" altLang="zh-CN" sz="3600" b="1" dirty="0" smtClean="0"/>
              <a:t>1—</a:t>
            </a:r>
            <a:r>
              <a:rPr lang="zh-CN" altLang="en-US" sz="3600" b="1" dirty="0" smtClean="0"/>
              <a:t>棋盘覆盖</a:t>
            </a:r>
            <a:endParaRPr lang="zh-CN" altLang="en-US" sz="3600" b="1" dirty="0"/>
          </a:p>
        </p:txBody>
      </p:sp>
      <p:sp>
        <p:nvSpPr>
          <p:cNvPr id="36867" name="Rectangle 3"/>
          <p:cNvSpPr>
            <a:spLocks noGrp="1" noChangeArrowheads="1"/>
          </p:cNvSpPr>
          <p:nvPr>
            <p:ph type="body" idx="1"/>
          </p:nvPr>
        </p:nvSpPr>
        <p:spPr>
          <a:xfrm>
            <a:off x="71406" y="1017588"/>
            <a:ext cx="9072594" cy="5472112"/>
          </a:xfrm>
        </p:spPr>
        <p:txBody>
          <a:bodyPr/>
          <a:lstStyle/>
          <a:p>
            <a:r>
              <a:rPr lang="zh-CN" altLang="en-US" sz="2000" dirty="0" smtClean="0"/>
              <a:t>定义</a:t>
            </a:r>
            <a:r>
              <a:rPr lang="en-US" altLang="zh-CN" sz="2000" dirty="0" smtClean="0"/>
              <a:t>cover(x,y,len,x0,y0)</a:t>
            </a:r>
            <a:r>
              <a:rPr lang="zh-CN" altLang="en-US" sz="2000" dirty="0" smtClean="0"/>
              <a:t>表示求解左上角格子在</a:t>
            </a:r>
            <a:r>
              <a:rPr lang="en-US" altLang="zh-CN" sz="2000" dirty="0" smtClean="0"/>
              <a:t>(</a:t>
            </a:r>
            <a:r>
              <a:rPr lang="en-US" altLang="zh-CN" sz="2000" dirty="0" err="1" smtClean="0"/>
              <a:t>x,y</a:t>
            </a:r>
            <a:r>
              <a:rPr lang="en-US" altLang="zh-CN" sz="2000" dirty="0" smtClean="0"/>
              <a:t>)</a:t>
            </a:r>
            <a:r>
              <a:rPr lang="zh-CN" altLang="en-US" sz="2000" dirty="0" smtClean="0"/>
              <a:t>边长为</a:t>
            </a:r>
            <a:r>
              <a:rPr lang="en-US" altLang="zh-CN" sz="2000" dirty="0" err="1" smtClean="0"/>
              <a:t>len</a:t>
            </a:r>
            <a:r>
              <a:rPr lang="en-US" altLang="zh-CN" sz="2000" dirty="0" smtClean="0"/>
              <a:t>,</a:t>
            </a:r>
            <a:r>
              <a:rPr lang="zh-CN" altLang="en-US" sz="2000" dirty="0" smtClean="0"/>
              <a:t>其中</a:t>
            </a:r>
            <a:r>
              <a:rPr lang="en-US" altLang="zh-CN" sz="2000" dirty="0" smtClean="0"/>
              <a:t>(x0,y0)</a:t>
            </a:r>
            <a:r>
              <a:rPr lang="zh-CN" altLang="en-US" sz="2000" dirty="0" smtClean="0"/>
              <a:t>不能覆盖的棋盘覆盖方案。</a:t>
            </a:r>
            <a:endParaRPr lang="en-US" altLang="zh-CN" sz="2000" dirty="0" smtClean="0"/>
          </a:p>
          <a:p>
            <a:r>
              <a:rPr lang="zh-CN" altLang="en-US" sz="2000" dirty="0" smtClean="0"/>
              <a:t>根据黑色格子的位置分为以下四种情况：</a:t>
            </a:r>
            <a:endParaRPr lang="en-US" altLang="zh-CN" sz="2000" dirty="0" smtClean="0"/>
          </a:p>
          <a:p>
            <a:r>
              <a:rPr lang="zh-CN" altLang="en-US" sz="2000" dirty="0" smtClean="0"/>
              <a:t>情况</a:t>
            </a:r>
            <a:r>
              <a:rPr lang="en-US" altLang="zh-CN" sz="2000" dirty="0" smtClean="0"/>
              <a:t>1</a:t>
            </a:r>
            <a:r>
              <a:rPr lang="zh-CN" altLang="en-US" sz="2000" dirty="0" smtClean="0"/>
              <a:t>：黑点位于左上部分</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情况</a:t>
            </a:r>
            <a:r>
              <a:rPr lang="en-US" altLang="zh-CN" sz="2000" dirty="0" smtClean="0"/>
              <a:t>2</a:t>
            </a:r>
            <a:r>
              <a:rPr lang="zh-CN" altLang="en-US" sz="2000" dirty="0" smtClean="0"/>
              <a:t>：黑点位于左下部分</a:t>
            </a:r>
            <a:endParaRPr lang="en-US" altLang="zh-CN" sz="2000" dirty="0" smtClean="0"/>
          </a:p>
          <a:p>
            <a:endParaRPr lang="zh-CN" altLang="en-US" sz="2000" dirty="0"/>
          </a:p>
        </p:txBody>
      </p:sp>
      <p:grpSp>
        <p:nvGrpSpPr>
          <p:cNvPr id="71" name="组合 70"/>
          <p:cNvGrpSpPr/>
          <p:nvPr/>
        </p:nvGrpSpPr>
        <p:grpSpPr>
          <a:xfrm>
            <a:off x="357126" y="2654298"/>
            <a:ext cx="8786874" cy="1285884"/>
            <a:chOff x="214282" y="2428868"/>
            <a:chExt cx="8786874" cy="1285884"/>
          </a:xfrm>
        </p:grpSpPr>
        <p:grpSp>
          <p:nvGrpSpPr>
            <p:cNvPr id="70" name="组合 69"/>
            <p:cNvGrpSpPr/>
            <p:nvPr/>
          </p:nvGrpSpPr>
          <p:grpSpPr>
            <a:xfrm>
              <a:off x="3643306" y="2428868"/>
              <a:ext cx="1071570" cy="1214446"/>
              <a:chOff x="3643306" y="2428868"/>
              <a:chExt cx="1071570" cy="1214446"/>
            </a:xfrm>
          </p:grpSpPr>
          <p:grpSp>
            <p:nvGrpSpPr>
              <p:cNvPr id="59" name="组合 58"/>
              <p:cNvGrpSpPr/>
              <p:nvPr/>
            </p:nvGrpSpPr>
            <p:grpSpPr>
              <a:xfrm>
                <a:off x="3643306" y="2571744"/>
                <a:ext cx="1000132" cy="500066"/>
                <a:chOff x="2000232" y="2590380"/>
                <a:chExt cx="1000132" cy="500066"/>
              </a:xfrm>
            </p:grpSpPr>
            <p:sp>
              <p:nvSpPr>
                <p:cNvPr id="60" name="右箭头 59"/>
                <p:cNvSpPr/>
                <p:nvPr/>
              </p:nvSpPr>
              <p:spPr>
                <a:xfrm>
                  <a:off x="2143108" y="2928934"/>
                  <a:ext cx="684245" cy="16151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2000232" y="2590380"/>
                  <a:ext cx="1000132" cy="307777"/>
                </a:xfrm>
                <a:prstGeom prst="rect">
                  <a:avLst/>
                </a:prstGeom>
                <a:noFill/>
              </p:spPr>
              <p:txBody>
                <a:bodyPr wrap="square" rtlCol="0">
                  <a:spAutoFit/>
                </a:bodyPr>
                <a:lstStyle/>
                <a:p>
                  <a:r>
                    <a:rPr lang="zh-CN" altLang="en-US" sz="1400" dirty="0" smtClean="0"/>
                    <a:t>递归求解</a:t>
                  </a:r>
                  <a:endParaRPr lang="zh-CN" altLang="en-US" sz="1400" dirty="0"/>
                </a:p>
              </p:txBody>
            </p:sp>
          </p:grpSp>
          <p:sp>
            <p:nvSpPr>
              <p:cNvPr id="62" name="左大括号 61"/>
              <p:cNvSpPr/>
              <p:nvPr/>
            </p:nvSpPr>
            <p:spPr>
              <a:xfrm>
                <a:off x="4500562" y="2428868"/>
                <a:ext cx="214314" cy="121444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9" name="组合 68"/>
            <p:cNvGrpSpPr/>
            <p:nvPr/>
          </p:nvGrpSpPr>
          <p:grpSpPr>
            <a:xfrm>
              <a:off x="214282" y="2428868"/>
              <a:ext cx="8786874" cy="1285884"/>
              <a:chOff x="214282" y="2428868"/>
              <a:chExt cx="8786874" cy="1285884"/>
            </a:xfrm>
          </p:grpSpPr>
          <p:grpSp>
            <p:nvGrpSpPr>
              <p:cNvPr id="4" name="Group 7"/>
              <p:cNvGrpSpPr>
                <a:grpSpLocks/>
              </p:cNvGrpSpPr>
              <p:nvPr/>
            </p:nvGrpSpPr>
            <p:grpSpPr bwMode="auto">
              <a:xfrm>
                <a:off x="214282" y="2428868"/>
                <a:ext cx="1316019" cy="1211119"/>
                <a:chOff x="0" y="0"/>
                <a:chExt cx="3969" cy="3969"/>
              </a:xfrm>
            </p:grpSpPr>
            <p:grpSp>
              <p:nvGrpSpPr>
                <p:cNvPr id="5" name="Group 8"/>
                <p:cNvGrpSpPr>
                  <a:grpSpLocks/>
                </p:cNvGrpSpPr>
                <p:nvPr/>
              </p:nvGrpSpPr>
              <p:grpSpPr bwMode="auto">
                <a:xfrm>
                  <a:off x="0" y="0"/>
                  <a:ext cx="3969" cy="3969"/>
                  <a:chOff x="0" y="0"/>
                  <a:chExt cx="3969" cy="3969"/>
                </a:xfrm>
              </p:grpSpPr>
              <p:sp>
                <p:nvSpPr>
                  <p:cNvPr id="36873" name="Rectangle 9"/>
                  <p:cNvSpPr>
                    <a:spLocks noChangeArrowheads="1"/>
                  </p:cNvSpPr>
                  <p:nvPr/>
                </p:nvSpPr>
                <p:spPr bwMode="auto">
                  <a:xfrm>
                    <a:off x="0" y="0"/>
                    <a:ext cx="1984" cy="1984"/>
                  </a:xfrm>
                  <a:prstGeom prst="rect">
                    <a:avLst/>
                  </a:prstGeom>
                  <a:noFill/>
                  <a:ln w="9525" cmpd="sng">
                    <a:solidFill>
                      <a:schemeClr val="tx1"/>
                    </a:solidFill>
                    <a:miter lim="800000"/>
                    <a:headEnd/>
                    <a:tailEnd/>
                  </a:ln>
                  <a:effectLst/>
                </p:spPr>
                <p:txBody>
                  <a:bodyPr anchor="ctr"/>
                  <a:lstStyle/>
                  <a:p>
                    <a:endParaRPr lang="zh-CN" altLang="en-US"/>
                  </a:p>
                </p:txBody>
              </p:sp>
              <p:sp>
                <p:nvSpPr>
                  <p:cNvPr id="36874" name="Rectangle 10"/>
                  <p:cNvSpPr>
                    <a:spLocks noChangeArrowheads="1"/>
                  </p:cNvSpPr>
                  <p:nvPr/>
                </p:nvSpPr>
                <p:spPr bwMode="auto">
                  <a:xfrm>
                    <a:off x="1985" y="0"/>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36875" name="Rectangle 11"/>
                  <p:cNvSpPr>
                    <a:spLocks noChangeArrowheads="1"/>
                  </p:cNvSpPr>
                  <p:nvPr/>
                </p:nvSpPr>
                <p:spPr bwMode="auto">
                  <a:xfrm>
                    <a:off x="1985"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36876" name="Rectangle 12"/>
                  <p:cNvSpPr>
                    <a:spLocks noChangeArrowheads="1"/>
                  </p:cNvSpPr>
                  <p:nvPr/>
                </p:nvSpPr>
                <p:spPr bwMode="auto">
                  <a:xfrm>
                    <a:off x="0"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grpSp>
            <p:sp>
              <p:nvSpPr>
                <p:cNvPr id="36877" name="Rectangle 13"/>
                <p:cNvSpPr>
                  <a:spLocks noChangeArrowheads="1"/>
                </p:cNvSpPr>
                <p:nvPr/>
              </p:nvSpPr>
              <p:spPr bwMode="auto">
                <a:xfrm>
                  <a:off x="512" y="681"/>
                  <a:ext cx="397" cy="397"/>
                </a:xfrm>
                <a:prstGeom prst="rect">
                  <a:avLst/>
                </a:prstGeom>
                <a:solidFill>
                  <a:schemeClr val="tx1"/>
                </a:solidFill>
                <a:ln w="9525" cmpd="sng">
                  <a:solidFill>
                    <a:schemeClr val="tx1"/>
                  </a:solidFill>
                  <a:miter lim="800000"/>
                  <a:headEnd/>
                  <a:tailEnd/>
                </a:ln>
                <a:effectLst/>
              </p:spPr>
              <p:txBody>
                <a:bodyPr anchor="ctr"/>
                <a:lstStyle/>
                <a:p>
                  <a:endParaRPr lang="zh-CN" altLang="en-US"/>
                </a:p>
              </p:txBody>
            </p:sp>
          </p:grpSp>
          <p:grpSp>
            <p:nvGrpSpPr>
              <p:cNvPr id="46" name="Group 7"/>
              <p:cNvGrpSpPr>
                <a:grpSpLocks/>
              </p:cNvGrpSpPr>
              <p:nvPr/>
            </p:nvGrpSpPr>
            <p:grpSpPr bwMode="auto">
              <a:xfrm>
                <a:off x="2357422" y="2428868"/>
                <a:ext cx="1357321" cy="1214446"/>
                <a:chOff x="0" y="0"/>
                <a:chExt cx="3969" cy="3969"/>
              </a:xfrm>
            </p:grpSpPr>
            <p:grpSp>
              <p:nvGrpSpPr>
                <p:cNvPr id="47" name="Group 8"/>
                <p:cNvGrpSpPr>
                  <a:grpSpLocks/>
                </p:cNvGrpSpPr>
                <p:nvPr/>
              </p:nvGrpSpPr>
              <p:grpSpPr bwMode="auto">
                <a:xfrm>
                  <a:off x="0" y="0"/>
                  <a:ext cx="3969" cy="3969"/>
                  <a:chOff x="0" y="0"/>
                  <a:chExt cx="3969" cy="3969"/>
                </a:xfrm>
              </p:grpSpPr>
              <p:sp>
                <p:nvSpPr>
                  <p:cNvPr id="52" name="Rectangle 9"/>
                  <p:cNvSpPr>
                    <a:spLocks noChangeArrowheads="1"/>
                  </p:cNvSpPr>
                  <p:nvPr/>
                </p:nvSpPr>
                <p:spPr bwMode="auto">
                  <a:xfrm>
                    <a:off x="2" y="0"/>
                    <a:ext cx="1984" cy="1984"/>
                  </a:xfrm>
                  <a:prstGeom prst="rect">
                    <a:avLst/>
                  </a:prstGeom>
                  <a:noFill/>
                  <a:ln w="9525" cmpd="sng">
                    <a:solidFill>
                      <a:schemeClr val="tx1"/>
                    </a:solidFill>
                    <a:miter lim="800000"/>
                    <a:headEnd/>
                    <a:tailEnd/>
                  </a:ln>
                  <a:effectLst/>
                </p:spPr>
                <p:txBody>
                  <a:bodyPr anchor="ctr"/>
                  <a:lstStyle/>
                  <a:p>
                    <a:endParaRPr lang="zh-CN" altLang="en-US"/>
                  </a:p>
                </p:txBody>
              </p:sp>
              <p:sp>
                <p:nvSpPr>
                  <p:cNvPr id="53" name="Rectangle 10"/>
                  <p:cNvSpPr>
                    <a:spLocks noChangeArrowheads="1"/>
                  </p:cNvSpPr>
                  <p:nvPr/>
                </p:nvSpPr>
                <p:spPr bwMode="auto">
                  <a:xfrm>
                    <a:off x="1985" y="0"/>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54" name="Rectangle 11"/>
                  <p:cNvSpPr>
                    <a:spLocks noChangeArrowheads="1"/>
                  </p:cNvSpPr>
                  <p:nvPr/>
                </p:nvSpPr>
                <p:spPr bwMode="auto">
                  <a:xfrm>
                    <a:off x="1985"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55" name="Rectangle 12"/>
                  <p:cNvSpPr>
                    <a:spLocks noChangeArrowheads="1"/>
                  </p:cNvSpPr>
                  <p:nvPr/>
                </p:nvSpPr>
                <p:spPr bwMode="auto">
                  <a:xfrm>
                    <a:off x="0"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grpSp>
            <p:sp>
              <p:nvSpPr>
                <p:cNvPr id="48" name="Rectangle 13"/>
                <p:cNvSpPr>
                  <a:spLocks noChangeArrowheads="1"/>
                </p:cNvSpPr>
                <p:nvPr/>
              </p:nvSpPr>
              <p:spPr bwMode="auto">
                <a:xfrm>
                  <a:off x="512" y="681"/>
                  <a:ext cx="397" cy="397"/>
                </a:xfrm>
                <a:prstGeom prst="rect">
                  <a:avLst/>
                </a:prstGeom>
                <a:solidFill>
                  <a:schemeClr val="tx1"/>
                </a:solidFill>
                <a:ln w="9525" cmpd="sng">
                  <a:solidFill>
                    <a:schemeClr val="tx1"/>
                  </a:solidFill>
                  <a:miter lim="800000"/>
                  <a:headEnd/>
                  <a:tailEnd/>
                </a:ln>
                <a:effectLst/>
              </p:spPr>
              <p:txBody>
                <a:bodyPr anchor="ctr"/>
                <a:lstStyle/>
                <a:p>
                  <a:endParaRPr lang="zh-CN" altLang="en-US"/>
                </a:p>
              </p:txBody>
            </p:sp>
            <p:sp>
              <p:nvSpPr>
                <p:cNvPr id="49" name="Rectangle 14"/>
                <p:cNvSpPr>
                  <a:spLocks noChangeArrowheads="1"/>
                </p:cNvSpPr>
                <p:nvPr/>
              </p:nvSpPr>
              <p:spPr bwMode="auto">
                <a:xfrm>
                  <a:off x="1587" y="1985"/>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sp>
              <p:nvSpPr>
                <p:cNvPr id="50" name="Rectangle 15"/>
                <p:cNvSpPr>
                  <a:spLocks noChangeArrowheads="1"/>
                </p:cNvSpPr>
                <p:nvPr/>
              </p:nvSpPr>
              <p:spPr bwMode="auto">
                <a:xfrm>
                  <a:off x="1984" y="1587"/>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sp>
              <p:nvSpPr>
                <p:cNvPr id="51" name="Rectangle 16"/>
                <p:cNvSpPr>
                  <a:spLocks noChangeArrowheads="1"/>
                </p:cNvSpPr>
                <p:nvPr/>
              </p:nvSpPr>
              <p:spPr bwMode="auto">
                <a:xfrm>
                  <a:off x="1985" y="1985"/>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grpSp>
          <p:grpSp>
            <p:nvGrpSpPr>
              <p:cNvPr id="58" name="组合 57"/>
              <p:cNvGrpSpPr/>
              <p:nvPr/>
            </p:nvGrpSpPr>
            <p:grpSpPr>
              <a:xfrm>
                <a:off x="1500166" y="2590380"/>
                <a:ext cx="1000132" cy="481430"/>
                <a:chOff x="1970097" y="2590380"/>
                <a:chExt cx="1000132" cy="481430"/>
              </a:xfrm>
            </p:grpSpPr>
            <p:sp>
              <p:nvSpPr>
                <p:cNvPr id="56" name="右箭头 55"/>
                <p:cNvSpPr/>
                <p:nvPr/>
              </p:nvSpPr>
              <p:spPr>
                <a:xfrm>
                  <a:off x="2143108" y="2928934"/>
                  <a:ext cx="612807" cy="14287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1970097" y="2590380"/>
                  <a:ext cx="1000132" cy="307777"/>
                </a:xfrm>
                <a:prstGeom prst="rect">
                  <a:avLst/>
                </a:prstGeom>
                <a:noFill/>
              </p:spPr>
              <p:txBody>
                <a:bodyPr wrap="square" rtlCol="0">
                  <a:spAutoFit/>
                </a:bodyPr>
                <a:lstStyle/>
                <a:p>
                  <a:r>
                    <a:rPr lang="zh-CN" altLang="en-US" sz="1400" dirty="0" smtClean="0"/>
                    <a:t>划分问题</a:t>
                  </a:r>
                  <a:endParaRPr lang="zh-CN" altLang="en-US" sz="1400" dirty="0"/>
                </a:p>
              </p:txBody>
            </p:sp>
          </p:grpSp>
          <p:sp>
            <p:nvSpPr>
              <p:cNvPr id="64" name="TextBox 63"/>
              <p:cNvSpPr txBox="1"/>
              <p:nvPr/>
            </p:nvSpPr>
            <p:spPr>
              <a:xfrm>
                <a:off x="4572000" y="2428868"/>
                <a:ext cx="3071834" cy="338554"/>
              </a:xfrm>
              <a:prstGeom prst="rect">
                <a:avLst/>
              </a:prstGeom>
              <a:noFill/>
            </p:spPr>
            <p:txBody>
              <a:bodyPr wrap="square" rtlCol="0">
                <a:spAutoFit/>
              </a:bodyPr>
              <a:lstStyle/>
              <a:p>
                <a:r>
                  <a:rPr lang="zh-CN" altLang="en-US" sz="1600" dirty="0" smtClean="0"/>
                  <a:t>左上</a:t>
                </a:r>
                <a:r>
                  <a:rPr lang="en-US" altLang="zh-CN" sz="1600" dirty="0" smtClean="0"/>
                  <a:t>:cover(</a:t>
                </a:r>
                <a:r>
                  <a:rPr lang="en-US" altLang="zh-CN" sz="1600" dirty="0" err="1" smtClean="0"/>
                  <a:t>x,y,len</a:t>
                </a:r>
                <a:r>
                  <a:rPr lang="en-US" altLang="zh-CN" sz="1600" dirty="0" smtClean="0"/>
                  <a:t>/2,x0,y0)</a:t>
                </a:r>
                <a:endParaRPr lang="zh-CN" altLang="en-US" sz="1600" dirty="0"/>
              </a:p>
            </p:txBody>
          </p:sp>
          <p:sp>
            <p:nvSpPr>
              <p:cNvPr id="65" name="TextBox 64"/>
              <p:cNvSpPr txBox="1"/>
              <p:nvPr/>
            </p:nvSpPr>
            <p:spPr>
              <a:xfrm>
                <a:off x="4572000" y="2733256"/>
                <a:ext cx="4071934" cy="338554"/>
              </a:xfrm>
              <a:prstGeom prst="rect">
                <a:avLst/>
              </a:prstGeom>
              <a:noFill/>
            </p:spPr>
            <p:txBody>
              <a:bodyPr wrap="square" rtlCol="0">
                <a:spAutoFit/>
              </a:bodyPr>
              <a:lstStyle/>
              <a:p>
                <a:r>
                  <a:rPr lang="zh-CN" altLang="en-US" sz="1600" dirty="0" smtClean="0"/>
                  <a:t>左下</a:t>
                </a:r>
                <a:r>
                  <a:rPr lang="en-US" altLang="zh-CN" sz="1600" dirty="0" smtClean="0"/>
                  <a:t>:cover(</a:t>
                </a:r>
                <a:r>
                  <a:rPr lang="en-US" altLang="zh-CN" sz="1600" dirty="0" err="1" smtClean="0"/>
                  <a:t>x+len</a:t>
                </a:r>
                <a:r>
                  <a:rPr lang="en-US" altLang="zh-CN" sz="1600" dirty="0" smtClean="0"/>
                  <a:t>/2,y,len/2,x+len/2,y+len/2-1)</a:t>
                </a:r>
                <a:endParaRPr lang="zh-CN" altLang="en-US" sz="1600" dirty="0"/>
              </a:p>
            </p:txBody>
          </p:sp>
          <p:sp>
            <p:nvSpPr>
              <p:cNvPr id="67" name="TextBox 66"/>
              <p:cNvSpPr txBox="1"/>
              <p:nvPr/>
            </p:nvSpPr>
            <p:spPr>
              <a:xfrm>
                <a:off x="4572000" y="3071810"/>
                <a:ext cx="4071934" cy="338554"/>
              </a:xfrm>
              <a:prstGeom prst="rect">
                <a:avLst/>
              </a:prstGeom>
              <a:noFill/>
            </p:spPr>
            <p:txBody>
              <a:bodyPr wrap="square" rtlCol="0">
                <a:spAutoFit/>
              </a:bodyPr>
              <a:lstStyle/>
              <a:p>
                <a:r>
                  <a:rPr lang="zh-CN" altLang="en-US" sz="1600" dirty="0" smtClean="0"/>
                  <a:t>右上</a:t>
                </a:r>
                <a:r>
                  <a:rPr lang="en-US" altLang="zh-CN" sz="1600" dirty="0" smtClean="0"/>
                  <a:t>:cover(</a:t>
                </a:r>
                <a:r>
                  <a:rPr lang="en-US" altLang="zh-CN" sz="1600" dirty="0" err="1" smtClean="0"/>
                  <a:t>x,y+len</a:t>
                </a:r>
                <a:r>
                  <a:rPr lang="en-US" altLang="zh-CN" sz="1600" dirty="0" smtClean="0"/>
                  <a:t>/2,len/2,x+len/2-1,y+len/2)</a:t>
                </a:r>
                <a:endParaRPr lang="zh-CN" altLang="en-US" sz="1600" dirty="0"/>
              </a:p>
            </p:txBody>
          </p:sp>
          <p:sp>
            <p:nvSpPr>
              <p:cNvPr id="68" name="TextBox 67"/>
              <p:cNvSpPr txBox="1"/>
              <p:nvPr/>
            </p:nvSpPr>
            <p:spPr>
              <a:xfrm>
                <a:off x="4572000" y="3376198"/>
                <a:ext cx="4429156" cy="338554"/>
              </a:xfrm>
              <a:prstGeom prst="rect">
                <a:avLst/>
              </a:prstGeom>
              <a:noFill/>
            </p:spPr>
            <p:txBody>
              <a:bodyPr wrap="square" rtlCol="0">
                <a:spAutoFit/>
              </a:bodyPr>
              <a:lstStyle/>
              <a:p>
                <a:r>
                  <a:rPr lang="zh-CN" altLang="en-US" sz="1600" dirty="0" smtClean="0"/>
                  <a:t>右下</a:t>
                </a:r>
                <a:r>
                  <a:rPr lang="en-US" altLang="zh-CN" sz="1600" dirty="0" smtClean="0"/>
                  <a:t>:cover(</a:t>
                </a:r>
                <a:r>
                  <a:rPr lang="en-US" altLang="zh-CN" sz="1600" dirty="0" err="1" smtClean="0"/>
                  <a:t>x+len</a:t>
                </a:r>
                <a:r>
                  <a:rPr lang="en-US" altLang="zh-CN" sz="1600" dirty="0" smtClean="0"/>
                  <a:t>/2,y+len/2,len/2,x+len/2,y+len/2)</a:t>
                </a:r>
                <a:endParaRPr lang="zh-CN" altLang="en-US" sz="1600" dirty="0"/>
              </a:p>
            </p:txBody>
          </p:sp>
        </p:grpSp>
      </p:grpSp>
      <p:grpSp>
        <p:nvGrpSpPr>
          <p:cNvPr id="72" name="组合 71"/>
          <p:cNvGrpSpPr/>
          <p:nvPr/>
        </p:nvGrpSpPr>
        <p:grpSpPr>
          <a:xfrm>
            <a:off x="349251" y="4772052"/>
            <a:ext cx="8786874" cy="1285884"/>
            <a:chOff x="214282" y="2428868"/>
            <a:chExt cx="8786874" cy="1285884"/>
          </a:xfrm>
        </p:grpSpPr>
        <p:grpSp>
          <p:nvGrpSpPr>
            <p:cNvPr id="73" name="组合 69"/>
            <p:cNvGrpSpPr/>
            <p:nvPr/>
          </p:nvGrpSpPr>
          <p:grpSpPr>
            <a:xfrm>
              <a:off x="3643306" y="2428868"/>
              <a:ext cx="1071570" cy="1214446"/>
              <a:chOff x="3643306" y="2428868"/>
              <a:chExt cx="1071570" cy="1214446"/>
            </a:xfrm>
          </p:grpSpPr>
          <p:grpSp>
            <p:nvGrpSpPr>
              <p:cNvPr id="99" name="组合 58"/>
              <p:cNvGrpSpPr/>
              <p:nvPr/>
            </p:nvGrpSpPr>
            <p:grpSpPr>
              <a:xfrm>
                <a:off x="3643306" y="2571744"/>
                <a:ext cx="1000132" cy="500066"/>
                <a:chOff x="2000232" y="2590380"/>
                <a:chExt cx="1000132" cy="500066"/>
              </a:xfrm>
            </p:grpSpPr>
            <p:sp>
              <p:nvSpPr>
                <p:cNvPr id="101" name="右箭头 100"/>
                <p:cNvSpPr/>
                <p:nvPr/>
              </p:nvSpPr>
              <p:spPr>
                <a:xfrm>
                  <a:off x="2143108" y="2928934"/>
                  <a:ext cx="684245" cy="16151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extBox 101"/>
                <p:cNvSpPr txBox="1"/>
                <p:nvPr/>
              </p:nvSpPr>
              <p:spPr>
                <a:xfrm>
                  <a:off x="2000232" y="2590380"/>
                  <a:ext cx="1000132" cy="307777"/>
                </a:xfrm>
                <a:prstGeom prst="rect">
                  <a:avLst/>
                </a:prstGeom>
                <a:noFill/>
              </p:spPr>
              <p:txBody>
                <a:bodyPr wrap="square" rtlCol="0">
                  <a:spAutoFit/>
                </a:bodyPr>
                <a:lstStyle/>
                <a:p>
                  <a:r>
                    <a:rPr lang="zh-CN" altLang="en-US" sz="1400" dirty="0" smtClean="0"/>
                    <a:t>递归求解</a:t>
                  </a:r>
                  <a:endParaRPr lang="zh-CN" altLang="en-US" sz="1400" dirty="0"/>
                </a:p>
              </p:txBody>
            </p:sp>
          </p:grpSp>
          <p:sp>
            <p:nvSpPr>
              <p:cNvPr id="100" name="左大括号 99"/>
              <p:cNvSpPr/>
              <p:nvPr/>
            </p:nvSpPr>
            <p:spPr>
              <a:xfrm>
                <a:off x="4500562" y="2428868"/>
                <a:ext cx="214314" cy="121444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4" name="组合 68"/>
            <p:cNvGrpSpPr/>
            <p:nvPr/>
          </p:nvGrpSpPr>
          <p:grpSpPr>
            <a:xfrm>
              <a:off x="214282" y="2428868"/>
              <a:ext cx="8786874" cy="1285884"/>
              <a:chOff x="214282" y="2428868"/>
              <a:chExt cx="8786874" cy="1285884"/>
            </a:xfrm>
          </p:grpSpPr>
          <p:grpSp>
            <p:nvGrpSpPr>
              <p:cNvPr id="75" name="Group 7"/>
              <p:cNvGrpSpPr>
                <a:grpSpLocks/>
              </p:cNvGrpSpPr>
              <p:nvPr/>
            </p:nvGrpSpPr>
            <p:grpSpPr bwMode="auto">
              <a:xfrm>
                <a:off x="214282" y="2428868"/>
                <a:ext cx="1316020" cy="1211119"/>
                <a:chOff x="0" y="0"/>
                <a:chExt cx="3969" cy="3969"/>
              </a:xfrm>
            </p:grpSpPr>
            <p:grpSp>
              <p:nvGrpSpPr>
                <p:cNvPr id="93" name="Group 8"/>
                <p:cNvGrpSpPr>
                  <a:grpSpLocks/>
                </p:cNvGrpSpPr>
                <p:nvPr/>
              </p:nvGrpSpPr>
              <p:grpSpPr bwMode="auto">
                <a:xfrm>
                  <a:off x="0" y="0"/>
                  <a:ext cx="3969" cy="3969"/>
                  <a:chOff x="0" y="0"/>
                  <a:chExt cx="3969" cy="3969"/>
                </a:xfrm>
              </p:grpSpPr>
              <p:sp>
                <p:nvSpPr>
                  <p:cNvPr id="95" name="Rectangle 9"/>
                  <p:cNvSpPr>
                    <a:spLocks noChangeArrowheads="1"/>
                  </p:cNvSpPr>
                  <p:nvPr/>
                </p:nvSpPr>
                <p:spPr bwMode="auto">
                  <a:xfrm>
                    <a:off x="0" y="0"/>
                    <a:ext cx="1984" cy="1984"/>
                  </a:xfrm>
                  <a:prstGeom prst="rect">
                    <a:avLst/>
                  </a:prstGeom>
                  <a:noFill/>
                  <a:ln w="9525" cmpd="sng">
                    <a:solidFill>
                      <a:schemeClr val="tx1"/>
                    </a:solidFill>
                    <a:miter lim="800000"/>
                    <a:headEnd/>
                    <a:tailEnd/>
                  </a:ln>
                  <a:effectLst/>
                </p:spPr>
                <p:txBody>
                  <a:bodyPr anchor="ctr"/>
                  <a:lstStyle/>
                  <a:p>
                    <a:endParaRPr lang="zh-CN" altLang="en-US"/>
                  </a:p>
                </p:txBody>
              </p:sp>
              <p:sp>
                <p:nvSpPr>
                  <p:cNvPr id="96" name="Rectangle 10"/>
                  <p:cNvSpPr>
                    <a:spLocks noChangeArrowheads="1"/>
                  </p:cNvSpPr>
                  <p:nvPr/>
                </p:nvSpPr>
                <p:spPr bwMode="auto">
                  <a:xfrm>
                    <a:off x="1985" y="0"/>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97" name="Rectangle 11"/>
                  <p:cNvSpPr>
                    <a:spLocks noChangeArrowheads="1"/>
                  </p:cNvSpPr>
                  <p:nvPr/>
                </p:nvSpPr>
                <p:spPr bwMode="auto">
                  <a:xfrm>
                    <a:off x="1985"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98" name="Rectangle 12"/>
                  <p:cNvSpPr>
                    <a:spLocks noChangeArrowheads="1"/>
                  </p:cNvSpPr>
                  <p:nvPr/>
                </p:nvSpPr>
                <p:spPr bwMode="auto">
                  <a:xfrm>
                    <a:off x="0"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grpSp>
            <p:sp>
              <p:nvSpPr>
                <p:cNvPr id="94" name="Rectangle 13"/>
                <p:cNvSpPr>
                  <a:spLocks noChangeArrowheads="1"/>
                </p:cNvSpPr>
                <p:nvPr/>
              </p:nvSpPr>
              <p:spPr bwMode="auto">
                <a:xfrm>
                  <a:off x="512" y="3115"/>
                  <a:ext cx="397" cy="397"/>
                </a:xfrm>
                <a:prstGeom prst="rect">
                  <a:avLst/>
                </a:prstGeom>
                <a:solidFill>
                  <a:schemeClr val="tx1"/>
                </a:solidFill>
                <a:ln w="9525" cmpd="sng">
                  <a:solidFill>
                    <a:schemeClr val="tx1"/>
                  </a:solidFill>
                  <a:miter lim="800000"/>
                  <a:headEnd/>
                  <a:tailEnd/>
                </a:ln>
                <a:effectLst/>
              </p:spPr>
              <p:txBody>
                <a:bodyPr anchor="ctr"/>
                <a:lstStyle/>
                <a:p>
                  <a:endParaRPr lang="zh-CN" altLang="en-US"/>
                </a:p>
              </p:txBody>
            </p:sp>
          </p:grpSp>
          <p:grpSp>
            <p:nvGrpSpPr>
              <p:cNvPr id="76" name="Group 7"/>
              <p:cNvGrpSpPr>
                <a:grpSpLocks/>
              </p:cNvGrpSpPr>
              <p:nvPr/>
            </p:nvGrpSpPr>
            <p:grpSpPr bwMode="auto">
              <a:xfrm>
                <a:off x="2357422" y="2428868"/>
                <a:ext cx="1357321" cy="1214446"/>
                <a:chOff x="0" y="0"/>
                <a:chExt cx="3969" cy="3969"/>
              </a:xfrm>
            </p:grpSpPr>
            <p:grpSp>
              <p:nvGrpSpPr>
                <p:cNvPr id="84" name="Group 8"/>
                <p:cNvGrpSpPr>
                  <a:grpSpLocks/>
                </p:cNvGrpSpPr>
                <p:nvPr/>
              </p:nvGrpSpPr>
              <p:grpSpPr bwMode="auto">
                <a:xfrm>
                  <a:off x="0" y="0"/>
                  <a:ext cx="3969" cy="3969"/>
                  <a:chOff x="0" y="0"/>
                  <a:chExt cx="3969" cy="3969"/>
                </a:xfrm>
              </p:grpSpPr>
              <p:sp>
                <p:nvSpPr>
                  <p:cNvPr id="89" name="Rectangle 9"/>
                  <p:cNvSpPr>
                    <a:spLocks noChangeArrowheads="1"/>
                  </p:cNvSpPr>
                  <p:nvPr/>
                </p:nvSpPr>
                <p:spPr bwMode="auto">
                  <a:xfrm>
                    <a:off x="2" y="0"/>
                    <a:ext cx="1984" cy="1984"/>
                  </a:xfrm>
                  <a:prstGeom prst="rect">
                    <a:avLst/>
                  </a:prstGeom>
                  <a:noFill/>
                  <a:ln w="9525" cmpd="sng">
                    <a:solidFill>
                      <a:schemeClr val="tx1"/>
                    </a:solidFill>
                    <a:miter lim="800000"/>
                    <a:headEnd/>
                    <a:tailEnd/>
                  </a:ln>
                  <a:effectLst/>
                </p:spPr>
                <p:txBody>
                  <a:bodyPr anchor="ctr"/>
                  <a:lstStyle/>
                  <a:p>
                    <a:endParaRPr lang="zh-CN" altLang="en-US"/>
                  </a:p>
                </p:txBody>
              </p:sp>
              <p:sp>
                <p:nvSpPr>
                  <p:cNvPr id="90" name="Rectangle 10"/>
                  <p:cNvSpPr>
                    <a:spLocks noChangeArrowheads="1"/>
                  </p:cNvSpPr>
                  <p:nvPr/>
                </p:nvSpPr>
                <p:spPr bwMode="auto">
                  <a:xfrm>
                    <a:off x="1985" y="0"/>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91" name="Rectangle 11"/>
                  <p:cNvSpPr>
                    <a:spLocks noChangeArrowheads="1"/>
                  </p:cNvSpPr>
                  <p:nvPr/>
                </p:nvSpPr>
                <p:spPr bwMode="auto">
                  <a:xfrm>
                    <a:off x="1985"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92" name="Rectangle 12"/>
                  <p:cNvSpPr>
                    <a:spLocks noChangeArrowheads="1"/>
                  </p:cNvSpPr>
                  <p:nvPr/>
                </p:nvSpPr>
                <p:spPr bwMode="auto">
                  <a:xfrm>
                    <a:off x="0"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grpSp>
            <p:sp>
              <p:nvSpPr>
                <p:cNvPr id="85" name="Rectangle 13"/>
                <p:cNvSpPr>
                  <a:spLocks noChangeArrowheads="1"/>
                </p:cNvSpPr>
                <p:nvPr/>
              </p:nvSpPr>
              <p:spPr bwMode="auto">
                <a:xfrm>
                  <a:off x="512" y="3105"/>
                  <a:ext cx="397" cy="397"/>
                </a:xfrm>
                <a:prstGeom prst="rect">
                  <a:avLst/>
                </a:prstGeom>
                <a:solidFill>
                  <a:schemeClr val="tx1"/>
                </a:solidFill>
                <a:ln w="9525" cmpd="sng">
                  <a:solidFill>
                    <a:schemeClr val="tx1"/>
                  </a:solidFill>
                  <a:miter lim="800000"/>
                  <a:headEnd/>
                  <a:tailEnd/>
                </a:ln>
                <a:effectLst/>
              </p:spPr>
              <p:txBody>
                <a:bodyPr anchor="ctr"/>
                <a:lstStyle/>
                <a:p>
                  <a:endParaRPr lang="zh-CN" altLang="en-US"/>
                </a:p>
              </p:txBody>
            </p:sp>
            <p:sp>
              <p:nvSpPr>
                <p:cNvPr id="86" name="Rectangle 14"/>
                <p:cNvSpPr>
                  <a:spLocks noChangeArrowheads="1"/>
                </p:cNvSpPr>
                <p:nvPr/>
              </p:nvSpPr>
              <p:spPr bwMode="auto">
                <a:xfrm>
                  <a:off x="1569" y="1577"/>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sp>
              <p:nvSpPr>
                <p:cNvPr id="87" name="Rectangle 15"/>
                <p:cNvSpPr>
                  <a:spLocks noChangeArrowheads="1"/>
                </p:cNvSpPr>
                <p:nvPr/>
              </p:nvSpPr>
              <p:spPr bwMode="auto">
                <a:xfrm>
                  <a:off x="1984" y="1587"/>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sp>
              <p:nvSpPr>
                <p:cNvPr id="88" name="Rectangle 16"/>
                <p:cNvSpPr>
                  <a:spLocks noChangeArrowheads="1"/>
                </p:cNvSpPr>
                <p:nvPr/>
              </p:nvSpPr>
              <p:spPr bwMode="auto">
                <a:xfrm>
                  <a:off x="1985" y="1985"/>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grpSp>
          <p:grpSp>
            <p:nvGrpSpPr>
              <p:cNvPr id="77" name="组合 57"/>
              <p:cNvGrpSpPr/>
              <p:nvPr/>
            </p:nvGrpSpPr>
            <p:grpSpPr>
              <a:xfrm>
                <a:off x="1500166" y="2590380"/>
                <a:ext cx="1000132" cy="481430"/>
                <a:chOff x="1970097" y="2590380"/>
                <a:chExt cx="1000132" cy="481430"/>
              </a:xfrm>
            </p:grpSpPr>
            <p:sp>
              <p:nvSpPr>
                <p:cNvPr id="82" name="右箭头 81"/>
                <p:cNvSpPr/>
                <p:nvPr/>
              </p:nvSpPr>
              <p:spPr>
                <a:xfrm>
                  <a:off x="2143108" y="2928934"/>
                  <a:ext cx="612807" cy="14287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82"/>
                <p:cNvSpPr txBox="1"/>
                <p:nvPr/>
              </p:nvSpPr>
              <p:spPr>
                <a:xfrm>
                  <a:off x="1970097" y="2590380"/>
                  <a:ext cx="1000132" cy="307777"/>
                </a:xfrm>
                <a:prstGeom prst="rect">
                  <a:avLst/>
                </a:prstGeom>
                <a:noFill/>
              </p:spPr>
              <p:txBody>
                <a:bodyPr wrap="square" rtlCol="0">
                  <a:spAutoFit/>
                </a:bodyPr>
                <a:lstStyle/>
                <a:p>
                  <a:r>
                    <a:rPr lang="zh-CN" altLang="en-US" sz="1400" dirty="0" smtClean="0"/>
                    <a:t>划分问题</a:t>
                  </a:r>
                  <a:endParaRPr lang="zh-CN" altLang="en-US" sz="1400" dirty="0"/>
                </a:p>
              </p:txBody>
            </p:sp>
          </p:grpSp>
          <p:sp>
            <p:nvSpPr>
              <p:cNvPr id="78" name="TextBox 77"/>
              <p:cNvSpPr txBox="1"/>
              <p:nvPr/>
            </p:nvSpPr>
            <p:spPr>
              <a:xfrm>
                <a:off x="4572000" y="2428868"/>
                <a:ext cx="3725914" cy="338554"/>
              </a:xfrm>
              <a:prstGeom prst="rect">
                <a:avLst/>
              </a:prstGeom>
              <a:noFill/>
            </p:spPr>
            <p:txBody>
              <a:bodyPr wrap="square" rtlCol="0">
                <a:spAutoFit/>
              </a:bodyPr>
              <a:lstStyle/>
              <a:p>
                <a:r>
                  <a:rPr lang="zh-CN" altLang="en-US" sz="1600" dirty="0" smtClean="0"/>
                  <a:t>左上</a:t>
                </a:r>
                <a:r>
                  <a:rPr lang="en-US" altLang="zh-CN" sz="1600" dirty="0" smtClean="0"/>
                  <a:t>:cover(</a:t>
                </a:r>
                <a:r>
                  <a:rPr lang="en-US" altLang="zh-CN" sz="1600" dirty="0" err="1" smtClean="0"/>
                  <a:t>x,y,len</a:t>
                </a:r>
                <a:r>
                  <a:rPr lang="en-US" altLang="zh-CN" sz="1600" dirty="0" smtClean="0"/>
                  <a:t>/2,x+len/2-1,y+len/2-1)</a:t>
                </a:r>
                <a:endParaRPr lang="zh-CN" altLang="en-US" sz="1600" dirty="0"/>
              </a:p>
            </p:txBody>
          </p:sp>
          <p:sp>
            <p:nvSpPr>
              <p:cNvPr id="79" name="TextBox 78"/>
              <p:cNvSpPr txBox="1"/>
              <p:nvPr/>
            </p:nvSpPr>
            <p:spPr>
              <a:xfrm>
                <a:off x="4572000" y="2733256"/>
                <a:ext cx="4071934" cy="338554"/>
              </a:xfrm>
              <a:prstGeom prst="rect">
                <a:avLst/>
              </a:prstGeom>
              <a:noFill/>
            </p:spPr>
            <p:txBody>
              <a:bodyPr wrap="square" rtlCol="0">
                <a:spAutoFit/>
              </a:bodyPr>
              <a:lstStyle/>
              <a:p>
                <a:r>
                  <a:rPr lang="zh-CN" altLang="en-US" sz="1600" dirty="0" smtClean="0"/>
                  <a:t>左下</a:t>
                </a:r>
                <a:r>
                  <a:rPr lang="en-US" altLang="zh-CN" sz="1600" dirty="0" smtClean="0"/>
                  <a:t>:cover(</a:t>
                </a:r>
                <a:r>
                  <a:rPr lang="en-US" altLang="zh-CN" sz="1600" dirty="0" err="1" smtClean="0"/>
                  <a:t>x+len</a:t>
                </a:r>
                <a:r>
                  <a:rPr lang="en-US" altLang="zh-CN" sz="1600" dirty="0" smtClean="0"/>
                  <a:t>/2,y,len/2,x0,y0)</a:t>
                </a:r>
                <a:endParaRPr lang="zh-CN" altLang="en-US" sz="1600" dirty="0"/>
              </a:p>
            </p:txBody>
          </p:sp>
          <p:sp>
            <p:nvSpPr>
              <p:cNvPr id="80" name="TextBox 79"/>
              <p:cNvSpPr txBox="1"/>
              <p:nvPr/>
            </p:nvSpPr>
            <p:spPr>
              <a:xfrm>
                <a:off x="4572000" y="3071810"/>
                <a:ext cx="4071934" cy="338554"/>
              </a:xfrm>
              <a:prstGeom prst="rect">
                <a:avLst/>
              </a:prstGeom>
              <a:noFill/>
            </p:spPr>
            <p:txBody>
              <a:bodyPr wrap="square" rtlCol="0">
                <a:spAutoFit/>
              </a:bodyPr>
              <a:lstStyle/>
              <a:p>
                <a:r>
                  <a:rPr lang="zh-CN" altLang="en-US" sz="1600" dirty="0" smtClean="0"/>
                  <a:t>右上</a:t>
                </a:r>
                <a:r>
                  <a:rPr lang="en-US" altLang="zh-CN" sz="1600" dirty="0" smtClean="0"/>
                  <a:t>:cover(</a:t>
                </a:r>
                <a:r>
                  <a:rPr lang="en-US" altLang="zh-CN" sz="1600" dirty="0" err="1" smtClean="0"/>
                  <a:t>x,y+len</a:t>
                </a:r>
                <a:r>
                  <a:rPr lang="en-US" altLang="zh-CN" sz="1600" dirty="0" smtClean="0"/>
                  <a:t>/2,len/2,x+len/2-1,y+len/2)</a:t>
                </a:r>
                <a:endParaRPr lang="zh-CN" altLang="en-US" sz="1600" dirty="0"/>
              </a:p>
            </p:txBody>
          </p:sp>
          <p:sp>
            <p:nvSpPr>
              <p:cNvPr id="81" name="TextBox 80"/>
              <p:cNvSpPr txBox="1"/>
              <p:nvPr/>
            </p:nvSpPr>
            <p:spPr>
              <a:xfrm>
                <a:off x="4572000" y="3376198"/>
                <a:ext cx="4429156" cy="338554"/>
              </a:xfrm>
              <a:prstGeom prst="rect">
                <a:avLst/>
              </a:prstGeom>
              <a:noFill/>
            </p:spPr>
            <p:txBody>
              <a:bodyPr wrap="square" rtlCol="0">
                <a:spAutoFit/>
              </a:bodyPr>
              <a:lstStyle/>
              <a:p>
                <a:r>
                  <a:rPr lang="zh-CN" altLang="en-US" sz="1600" dirty="0" smtClean="0"/>
                  <a:t>右下</a:t>
                </a:r>
                <a:r>
                  <a:rPr lang="en-US" altLang="zh-CN" sz="1600" dirty="0" smtClean="0"/>
                  <a:t>:cover(</a:t>
                </a:r>
                <a:r>
                  <a:rPr lang="en-US" altLang="zh-CN" sz="1600" dirty="0" err="1" smtClean="0"/>
                  <a:t>x+len</a:t>
                </a:r>
                <a:r>
                  <a:rPr lang="en-US" altLang="zh-CN" sz="1600" dirty="0" smtClean="0"/>
                  <a:t>/2,y+len/2,len/2,x+len/2,y+len/2)</a:t>
                </a:r>
                <a:endParaRPr lang="zh-CN" altLang="en-US" sz="1600" dirty="0"/>
              </a:p>
            </p:txBody>
          </p:sp>
        </p:grpSp>
      </p:grpSp>
      <p:sp>
        <p:nvSpPr>
          <p:cNvPr id="104" name="灯片编号占位符 10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105" name="页脚占位符 104"/>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0" end="0"/>
                                            </p:txEl>
                                          </p:spTgt>
                                        </p:tgtEl>
                                        <p:attrNameLst>
                                          <p:attrName>style.visibility</p:attrName>
                                        </p:attrNameLst>
                                      </p:cBhvr>
                                      <p:to>
                                        <p:strVal val="visible"/>
                                      </p:to>
                                    </p:set>
                                    <p:anim calcmode="lin" valueType="num">
                                      <p:cBhvr additive="base">
                                        <p:cTn id="13"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1" end="1"/>
                                            </p:txEl>
                                          </p:spTgt>
                                        </p:tgtEl>
                                        <p:attrNameLst>
                                          <p:attrName>style.visibility</p:attrName>
                                        </p:attrNameLst>
                                      </p:cBhvr>
                                      <p:to>
                                        <p:strVal val="visible"/>
                                      </p:to>
                                    </p:set>
                                    <p:anim calcmode="lin" valueType="num">
                                      <p:cBhvr additive="base">
                                        <p:cTn id="19"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2" end="2"/>
                                            </p:txEl>
                                          </p:spTgt>
                                        </p:tgtEl>
                                        <p:attrNameLst>
                                          <p:attrName>style.visibility</p:attrName>
                                        </p:attrNameLst>
                                      </p:cBhvr>
                                      <p:to>
                                        <p:strVal val="visible"/>
                                      </p:to>
                                    </p:set>
                                    <p:anim calcmode="lin" valueType="num">
                                      <p:cBhvr additive="base">
                                        <p:cTn id="25"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ppt_x"/>
                                          </p:val>
                                        </p:tav>
                                        <p:tav tm="100000">
                                          <p:val>
                                            <p:strVal val="#ppt_x"/>
                                          </p:val>
                                        </p:tav>
                                      </p:tavLst>
                                    </p:anim>
                                    <p:anim calcmode="lin" valueType="num">
                                      <p:cBhvr additive="base">
                                        <p:cTn id="3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867">
                                            <p:txEl>
                                              <p:pRg st="8" end="8"/>
                                            </p:txEl>
                                          </p:spTgt>
                                        </p:tgtEl>
                                        <p:attrNameLst>
                                          <p:attrName>style.visibility</p:attrName>
                                        </p:attrNameLst>
                                      </p:cBhvr>
                                      <p:to>
                                        <p:strVal val="visible"/>
                                      </p:to>
                                    </p:set>
                                    <p:anim calcmode="lin" valueType="num">
                                      <p:cBhvr additive="base">
                                        <p:cTn id="37"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ppt_x"/>
                                          </p:val>
                                        </p:tav>
                                        <p:tav tm="100000">
                                          <p:val>
                                            <p:strVal val="#ppt_x"/>
                                          </p:val>
                                        </p:tav>
                                      </p:tavLst>
                                    </p:anim>
                                    <p:anim calcmode="lin" valueType="num">
                                      <p:cBhvr additive="base">
                                        <p:cTn id="4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utoUpdateAnimBg="0"/>
      <p:bldP spid="36867" grpId="0" uiExpand="1"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1</a:t>
            </a:r>
            <a:r>
              <a:rPr lang="zh-CN" altLang="en-US" sz="3200" b="1" dirty="0" smtClean="0"/>
              <a:t>：</a:t>
            </a:r>
            <a:r>
              <a:rPr lang="en-US" altLang="zh-CN" sz="3200" b="1" dirty="0" smtClean="0"/>
              <a:t>Poj1741 </a:t>
            </a:r>
            <a:r>
              <a:rPr lang="zh-CN" altLang="en-US" sz="3200" b="1" dirty="0" smtClean="0"/>
              <a:t>树中点对统计</a:t>
            </a:r>
            <a:r>
              <a:rPr lang="en-US" altLang="zh-CN" sz="3200" b="1" dirty="0" smtClean="0"/>
              <a:t>—</a:t>
            </a:r>
            <a:r>
              <a:rPr lang="zh-CN" altLang="en-US" sz="3200" b="1" dirty="0" smtClean="0"/>
              <a:t>代码</a:t>
            </a:r>
          </a:p>
        </p:txBody>
      </p:sp>
      <p:sp>
        <p:nvSpPr>
          <p:cNvPr id="35843" name="Rectangle 3"/>
          <p:cNvSpPr>
            <a:spLocks noGrp="1" noChangeArrowheads="1"/>
          </p:cNvSpPr>
          <p:nvPr>
            <p:ph type="body" idx="1"/>
          </p:nvPr>
        </p:nvSpPr>
        <p:spPr>
          <a:xfrm>
            <a:off x="117414" y="1055655"/>
            <a:ext cx="8953560" cy="5578475"/>
          </a:xfrm>
        </p:spPr>
        <p:txBody>
          <a:bodyPr>
            <a:normAutofit/>
          </a:bodyPr>
          <a:lstStyle/>
          <a:p>
            <a:r>
              <a:rPr lang="en-US" altLang="zh-CN" sz="2400" dirty="0" smtClean="0"/>
              <a:t>void solve(</a:t>
            </a:r>
            <a:r>
              <a:rPr lang="en-US" altLang="zh-CN" sz="2400" dirty="0" err="1" smtClean="0"/>
              <a:t>int</a:t>
            </a:r>
            <a:r>
              <a:rPr lang="en-US" altLang="zh-CN" sz="2400" dirty="0" smtClean="0"/>
              <a:t> u) //</a:t>
            </a:r>
            <a:r>
              <a:rPr lang="zh-CN" altLang="en-US" sz="2400" dirty="0" smtClean="0"/>
              <a:t>计算以</a:t>
            </a:r>
            <a:r>
              <a:rPr lang="en-US" altLang="zh-CN" sz="2400" dirty="0" smtClean="0"/>
              <a:t>u</a:t>
            </a:r>
            <a:r>
              <a:rPr lang="zh-CN" altLang="en-US" sz="2400" dirty="0" smtClean="0"/>
              <a:t>为根的子树中</a:t>
            </a:r>
            <a:r>
              <a:rPr lang="en-US" altLang="zh-CN" sz="2400" dirty="0" err="1" smtClean="0"/>
              <a:t>dis</a:t>
            </a:r>
            <a:r>
              <a:rPr lang="en-US" altLang="zh-CN" sz="2400" dirty="0" smtClean="0"/>
              <a:t>(</a:t>
            </a:r>
            <a:r>
              <a:rPr lang="en-US" altLang="zh-CN" sz="2400" dirty="0" err="1" smtClean="0"/>
              <a:t>a,b</a:t>
            </a:r>
            <a:r>
              <a:rPr lang="en-US" altLang="zh-CN" sz="2400" dirty="0" smtClean="0"/>
              <a:t>)&lt;=K</a:t>
            </a:r>
            <a:r>
              <a:rPr lang="zh-CN" altLang="en-US" sz="2400" dirty="0" smtClean="0"/>
              <a:t>的点对数。</a:t>
            </a:r>
            <a:endParaRPr lang="en-US" altLang="zh-CN" sz="2400" dirty="0" smtClean="0"/>
          </a:p>
          <a:p>
            <a:pPr>
              <a:buNone/>
            </a:pPr>
            <a:r>
              <a:rPr lang="en-US" altLang="zh-CN" sz="2400" dirty="0" smtClean="0"/>
              <a:t>    {</a:t>
            </a:r>
          </a:p>
          <a:p>
            <a:pPr>
              <a:buNone/>
            </a:pPr>
            <a:r>
              <a:rPr lang="en-US" altLang="zh-CN" sz="2400" dirty="0" smtClean="0"/>
              <a:t>         </a:t>
            </a:r>
            <a:r>
              <a:rPr lang="en-US" altLang="zh-CN" sz="2400" dirty="0" err="1" smtClean="0"/>
              <a:t>int</a:t>
            </a:r>
            <a:r>
              <a:rPr lang="en-US" altLang="zh-CN" sz="2400" dirty="0" smtClean="0"/>
              <a:t> G = </a:t>
            </a:r>
            <a:r>
              <a:rPr lang="en-US" altLang="zh-CN" sz="2400" dirty="0" err="1" smtClean="0"/>
              <a:t>calcG</a:t>
            </a:r>
            <a:r>
              <a:rPr lang="en-US" altLang="zh-CN" sz="2400" dirty="0" smtClean="0"/>
              <a:t>(u);//</a:t>
            </a:r>
            <a:r>
              <a:rPr lang="zh-CN" altLang="en-US" sz="2400" dirty="0" smtClean="0"/>
              <a:t>寻找树的重心</a:t>
            </a:r>
            <a:r>
              <a:rPr lang="en-US" altLang="zh-CN" sz="2400" dirty="0" smtClean="0"/>
              <a:t>G</a:t>
            </a:r>
          </a:p>
          <a:p>
            <a:pPr>
              <a:buNone/>
            </a:pPr>
            <a:r>
              <a:rPr lang="en-US" altLang="zh-CN" sz="2400" dirty="0" smtClean="0"/>
              <a:t>         </a:t>
            </a:r>
            <a:r>
              <a:rPr lang="en-US" altLang="zh-CN" sz="2400" dirty="0" err="1" smtClean="0"/>
              <a:t>vis</a:t>
            </a:r>
            <a:r>
              <a:rPr lang="en-US" altLang="zh-CN" sz="2400" dirty="0" smtClean="0"/>
              <a:t>[G] = true;</a:t>
            </a:r>
          </a:p>
          <a:p>
            <a:pPr>
              <a:buNone/>
            </a:pPr>
            <a:r>
              <a:rPr lang="en-US" altLang="zh-CN" sz="2400" dirty="0" smtClean="0"/>
              <a:t>         </a:t>
            </a:r>
            <a:r>
              <a:rPr lang="en-US" altLang="zh-CN" sz="2400" dirty="0" err="1" smtClean="0"/>
              <a:t>ans</a:t>
            </a:r>
            <a:r>
              <a:rPr lang="en-US" altLang="zh-CN" sz="2400" dirty="0" smtClean="0"/>
              <a:t> += calc(G, 0);//</a:t>
            </a:r>
            <a:r>
              <a:rPr lang="zh-CN" altLang="en-US" sz="2400" dirty="0" smtClean="0"/>
              <a:t>统计满足</a:t>
            </a:r>
            <a:r>
              <a:rPr lang="en-US" altLang="zh-CN" sz="2400" dirty="0" smtClean="0"/>
              <a:t>Depth(</a:t>
            </a:r>
            <a:r>
              <a:rPr lang="en-US" altLang="zh-CN" sz="2400" dirty="0" err="1" smtClean="0"/>
              <a:t>i</a:t>
            </a:r>
            <a:r>
              <a:rPr lang="en-US" altLang="zh-CN" sz="2400" dirty="0" smtClean="0"/>
              <a:t>)+Depth(j)&lt;=K</a:t>
            </a:r>
            <a:r>
              <a:rPr lang="zh-CN" altLang="en-US" sz="2400" dirty="0" smtClean="0"/>
              <a:t>的</a:t>
            </a:r>
            <a:r>
              <a:rPr lang="en-US" altLang="zh-CN" sz="2400" dirty="0" smtClean="0"/>
              <a:t>(</a:t>
            </a:r>
            <a:r>
              <a:rPr lang="en-US" altLang="zh-CN" sz="2400" dirty="0" err="1" smtClean="0"/>
              <a:t>i</a:t>
            </a:r>
            <a:r>
              <a:rPr lang="en-US" altLang="zh-CN" sz="2400" dirty="0" smtClean="0"/>
              <a:t>, j)</a:t>
            </a:r>
            <a:r>
              <a:rPr lang="zh-CN" altLang="en-US" sz="2400" dirty="0" smtClean="0"/>
              <a:t>个数</a:t>
            </a:r>
            <a:endParaRPr lang="en-US" altLang="zh-CN" sz="2400" dirty="0" smtClean="0"/>
          </a:p>
          <a:p>
            <a:pPr>
              <a:buNone/>
            </a:pPr>
            <a:r>
              <a:rPr lang="en-US" altLang="zh-CN" sz="2400" dirty="0" smtClean="0"/>
              <a:t>         for (</a:t>
            </a:r>
            <a:r>
              <a:rPr lang="en-US" altLang="zh-CN" sz="2400" dirty="0" err="1" smtClean="0"/>
              <a:t>int</a:t>
            </a:r>
            <a:r>
              <a:rPr lang="en-US" altLang="zh-CN" sz="2400" dirty="0" smtClean="0"/>
              <a:t> e = </a:t>
            </a:r>
            <a:r>
              <a:rPr lang="en-US" altLang="zh-CN" sz="2400" dirty="0" err="1" smtClean="0"/>
              <a:t>adj</a:t>
            </a:r>
            <a:r>
              <a:rPr lang="en-US" altLang="zh-CN" sz="2400" dirty="0" smtClean="0"/>
              <a:t>[G]; e; e = </a:t>
            </a:r>
            <a:r>
              <a:rPr lang="en-US" altLang="zh-CN" sz="2400" dirty="0" err="1" smtClean="0"/>
              <a:t>nxt</a:t>
            </a:r>
            <a:r>
              <a:rPr lang="en-US" altLang="zh-CN" sz="2400" dirty="0" smtClean="0"/>
              <a:t>[e])</a:t>
            </a:r>
          </a:p>
          <a:p>
            <a:pPr>
              <a:buNone/>
            </a:pPr>
            <a:r>
              <a:rPr lang="en-US" altLang="zh-CN" sz="2400" dirty="0" smtClean="0"/>
              <a:t>         if (!</a:t>
            </a:r>
            <a:r>
              <a:rPr lang="en-US" altLang="zh-CN" sz="2400" dirty="0" err="1" smtClean="0"/>
              <a:t>vis</a:t>
            </a:r>
            <a:r>
              <a:rPr lang="en-US" altLang="zh-CN" sz="2400" dirty="0" smtClean="0"/>
              <a:t>[go[e]]) </a:t>
            </a:r>
            <a:r>
              <a:rPr lang="en-US" altLang="zh-CN" sz="2400" dirty="0" err="1" smtClean="0"/>
              <a:t>ans</a:t>
            </a:r>
            <a:r>
              <a:rPr lang="en-US" altLang="zh-CN" sz="2400" dirty="0" smtClean="0"/>
              <a:t> -= calc(go[e], </a:t>
            </a:r>
            <a:r>
              <a:rPr lang="en-US" altLang="zh-CN" sz="2400" dirty="0" err="1" smtClean="0"/>
              <a:t>len</a:t>
            </a:r>
            <a:r>
              <a:rPr lang="en-US" altLang="zh-CN" sz="2400" dirty="0" smtClean="0"/>
              <a:t>[e]);</a:t>
            </a:r>
          </a:p>
          <a:p>
            <a:pPr>
              <a:buNone/>
            </a:pPr>
            <a:r>
              <a:rPr lang="en-US" altLang="zh-CN" sz="2400" dirty="0" smtClean="0"/>
              <a:t>        //</a:t>
            </a:r>
            <a:r>
              <a:rPr lang="zh-CN" altLang="en-US" sz="2400" dirty="0" smtClean="0"/>
              <a:t>统计满足</a:t>
            </a:r>
            <a:r>
              <a:rPr lang="en-US" altLang="zh-CN" sz="2400" dirty="0" smtClean="0"/>
              <a:t>Depth(</a:t>
            </a:r>
            <a:r>
              <a:rPr lang="en-US" altLang="zh-CN" sz="2400" dirty="0" err="1" smtClean="0"/>
              <a:t>i</a:t>
            </a:r>
            <a:r>
              <a:rPr lang="en-US" altLang="zh-CN" sz="2400" dirty="0" smtClean="0"/>
              <a:t>)+Depth(j)&lt;=K</a:t>
            </a:r>
            <a:r>
              <a:rPr lang="zh-CN" altLang="en-US" sz="2400" dirty="0" smtClean="0"/>
              <a:t>且</a:t>
            </a:r>
            <a:r>
              <a:rPr lang="en-US" altLang="zh-CN" sz="2400" dirty="0" smtClean="0"/>
              <a:t>Belong(</a:t>
            </a:r>
            <a:r>
              <a:rPr lang="en-US" altLang="zh-CN" sz="2400" dirty="0" err="1" smtClean="0"/>
              <a:t>i</a:t>
            </a:r>
            <a:r>
              <a:rPr lang="en-US" altLang="zh-CN" sz="2400" dirty="0" smtClean="0"/>
              <a:t>)=Belong(j)</a:t>
            </a:r>
            <a:r>
              <a:rPr lang="zh-CN" altLang="en-US" sz="2400" dirty="0" smtClean="0"/>
              <a:t>的</a:t>
            </a:r>
            <a:r>
              <a:rPr lang="en-US" altLang="zh-CN" sz="2400" dirty="0" smtClean="0"/>
              <a:t>(</a:t>
            </a:r>
            <a:r>
              <a:rPr lang="en-US" altLang="zh-CN" sz="2400" dirty="0" err="1" smtClean="0"/>
              <a:t>i</a:t>
            </a:r>
            <a:r>
              <a:rPr lang="en-US" altLang="zh-CN" sz="2400" dirty="0" smtClean="0"/>
              <a:t>, j)</a:t>
            </a:r>
            <a:r>
              <a:rPr lang="zh-CN" altLang="en-US" sz="2400" dirty="0" smtClean="0"/>
              <a:t>个数</a:t>
            </a:r>
            <a:endParaRPr lang="en-US" altLang="zh-CN" sz="2400" dirty="0" smtClean="0"/>
          </a:p>
          <a:p>
            <a:pPr>
              <a:buNone/>
            </a:pPr>
            <a:r>
              <a:rPr lang="en-US" altLang="zh-CN" sz="2400" dirty="0" smtClean="0"/>
              <a:t>         for (</a:t>
            </a:r>
            <a:r>
              <a:rPr lang="en-US" altLang="zh-CN" sz="2400" dirty="0" err="1" smtClean="0"/>
              <a:t>int</a:t>
            </a:r>
            <a:r>
              <a:rPr lang="en-US" altLang="zh-CN" sz="2400" dirty="0" smtClean="0"/>
              <a:t> e = </a:t>
            </a:r>
            <a:r>
              <a:rPr lang="en-US" altLang="zh-CN" sz="2400" dirty="0" err="1" smtClean="0"/>
              <a:t>adj</a:t>
            </a:r>
            <a:r>
              <a:rPr lang="en-US" altLang="zh-CN" sz="2400" dirty="0" smtClean="0"/>
              <a:t>[G]; e; e = </a:t>
            </a:r>
            <a:r>
              <a:rPr lang="en-US" altLang="zh-CN" sz="2400" dirty="0" err="1" smtClean="0"/>
              <a:t>nxt</a:t>
            </a:r>
            <a:r>
              <a:rPr lang="en-US" altLang="zh-CN" sz="2400" dirty="0" smtClean="0"/>
              <a:t>[e])</a:t>
            </a:r>
          </a:p>
          <a:p>
            <a:pPr>
              <a:buNone/>
            </a:pPr>
            <a:r>
              <a:rPr lang="en-US" altLang="zh-CN" sz="2400" dirty="0" smtClean="0"/>
              <a:t>         if (!</a:t>
            </a:r>
            <a:r>
              <a:rPr lang="en-US" altLang="zh-CN" sz="2400" dirty="0" err="1" smtClean="0"/>
              <a:t>vis</a:t>
            </a:r>
            <a:r>
              <a:rPr lang="en-US" altLang="zh-CN" sz="2400" dirty="0" smtClean="0"/>
              <a:t>[go[e]]) solve(go[e]);//</a:t>
            </a:r>
            <a:r>
              <a:rPr lang="zh-CN" altLang="en-US" sz="2400" dirty="0" smtClean="0"/>
              <a:t>递归处理</a:t>
            </a:r>
            <a:r>
              <a:rPr lang="en-US" altLang="zh-CN" sz="2400" dirty="0" smtClean="0"/>
              <a:t>G</a:t>
            </a:r>
            <a:r>
              <a:rPr lang="zh-CN" altLang="en-US" sz="2400" dirty="0" smtClean="0"/>
              <a:t>的子树</a:t>
            </a:r>
            <a:endParaRPr lang="en-US" altLang="zh-CN" sz="2400" dirty="0" smtClean="0"/>
          </a:p>
          <a:p>
            <a:pPr>
              <a:buNone/>
            </a:pPr>
            <a:r>
              <a:rPr lang="en-US" altLang="zh-CN" sz="2400" dirty="0" smtClean="0"/>
              <a:t>     }</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70</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843">
                                            <p:txEl>
                                              <p:pRg st="2" end="2"/>
                                            </p:txEl>
                                          </p:spTgt>
                                        </p:tgtEl>
                                        <p:attrNameLst>
                                          <p:attrName>style.visibility</p:attrName>
                                        </p:attrNameLst>
                                      </p:cBhvr>
                                      <p:to>
                                        <p:strVal val="visible"/>
                                      </p:to>
                                    </p:set>
                                    <p:anim calcmode="lin" valueType="num">
                                      <p:cBhvr additive="base">
                                        <p:cTn id="2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843">
                                            <p:txEl>
                                              <p:pRg st="4" end="4"/>
                                            </p:txEl>
                                          </p:spTgt>
                                        </p:tgtEl>
                                        <p:attrNameLst>
                                          <p:attrName>style.visibility</p:attrName>
                                        </p:attrNameLst>
                                      </p:cBhvr>
                                      <p:to>
                                        <p:strVal val="visible"/>
                                      </p:to>
                                    </p:set>
                                    <p:anim calcmode="lin" valueType="num">
                                      <p:cBhvr additive="base">
                                        <p:cTn id="29"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843">
                                            <p:txEl>
                                              <p:pRg st="5" end="5"/>
                                            </p:txEl>
                                          </p:spTgt>
                                        </p:tgtEl>
                                        <p:attrNameLst>
                                          <p:attrName>style.visibility</p:attrName>
                                        </p:attrNameLst>
                                      </p:cBhvr>
                                      <p:to>
                                        <p:strVal val="visible"/>
                                      </p:to>
                                    </p:set>
                                    <p:anim calcmode="lin" valueType="num">
                                      <p:cBhvr additive="base">
                                        <p:cTn id="3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843">
                                            <p:txEl>
                                              <p:pRg st="7" end="7"/>
                                            </p:txEl>
                                          </p:spTgt>
                                        </p:tgtEl>
                                        <p:attrNameLst>
                                          <p:attrName>style.visibility</p:attrName>
                                        </p:attrNameLst>
                                      </p:cBhvr>
                                      <p:to>
                                        <p:strVal val="visible"/>
                                      </p:to>
                                    </p:set>
                                    <p:anim calcmode="lin" valueType="num">
                                      <p:cBhvr additive="base">
                                        <p:cTn id="41"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843">
                                            <p:txEl>
                                              <p:pRg st="8" end="8"/>
                                            </p:txEl>
                                          </p:spTgt>
                                        </p:tgtEl>
                                        <p:attrNameLst>
                                          <p:attrName>style.visibility</p:attrName>
                                        </p:attrNameLst>
                                      </p:cBhvr>
                                      <p:to>
                                        <p:strVal val="visible"/>
                                      </p:to>
                                    </p:set>
                                    <p:anim calcmode="lin" valueType="num">
                                      <p:cBhvr additive="base">
                                        <p:cTn id="45"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84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843">
                                            <p:txEl>
                                              <p:pRg st="9" end="9"/>
                                            </p:txEl>
                                          </p:spTgt>
                                        </p:tgtEl>
                                        <p:attrNameLst>
                                          <p:attrName>style.visibility</p:attrName>
                                        </p:attrNameLst>
                                      </p:cBhvr>
                                      <p:to>
                                        <p:strVal val="visible"/>
                                      </p:to>
                                    </p:set>
                                    <p:anim calcmode="lin" valueType="num">
                                      <p:cBhvr additive="base">
                                        <p:cTn id="49"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5843">
                                            <p:txEl>
                                              <p:pRg st="10" end="10"/>
                                            </p:txEl>
                                          </p:spTgt>
                                        </p:tgtEl>
                                        <p:attrNameLst>
                                          <p:attrName>style.visibility</p:attrName>
                                        </p:attrNameLst>
                                      </p:cBhvr>
                                      <p:to>
                                        <p:strVal val="visible"/>
                                      </p:to>
                                    </p:set>
                                    <p:anim calcmode="lin" valueType="num">
                                      <p:cBhvr additive="base">
                                        <p:cTn id="53"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1</a:t>
            </a:r>
            <a:r>
              <a:rPr lang="zh-CN" altLang="en-US" sz="3200" b="1" dirty="0" smtClean="0"/>
              <a:t>：</a:t>
            </a:r>
            <a:r>
              <a:rPr lang="en-US" altLang="zh-CN" sz="3200" b="1" dirty="0" smtClean="0"/>
              <a:t>Poj1741 </a:t>
            </a:r>
            <a:r>
              <a:rPr lang="zh-CN" altLang="en-US" sz="3200" b="1" dirty="0" smtClean="0"/>
              <a:t>树中点对统计</a:t>
            </a:r>
            <a:r>
              <a:rPr lang="en-US" altLang="zh-CN" sz="3200" b="1" dirty="0" smtClean="0"/>
              <a:t>—</a:t>
            </a:r>
            <a:r>
              <a:rPr lang="zh-CN" altLang="en-US" sz="3200" b="1" dirty="0" smtClean="0"/>
              <a:t>代码</a:t>
            </a:r>
          </a:p>
        </p:txBody>
      </p:sp>
      <p:sp>
        <p:nvSpPr>
          <p:cNvPr id="35843" name="Rectangle 3"/>
          <p:cNvSpPr>
            <a:spLocks noGrp="1" noChangeArrowheads="1"/>
          </p:cNvSpPr>
          <p:nvPr>
            <p:ph type="body" idx="1"/>
          </p:nvPr>
        </p:nvSpPr>
        <p:spPr>
          <a:xfrm>
            <a:off x="117414" y="909603"/>
            <a:ext cx="8953560" cy="5948397"/>
          </a:xfrm>
        </p:spPr>
        <p:txBody>
          <a:bodyPr>
            <a:noAutofit/>
          </a:bodyPr>
          <a:lstStyle/>
          <a:p>
            <a:r>
              <a:rPr lang="en-US" altLang="zh-CN" sz="1800" dirty="0" smtClean="0"/>
              <a:t>long long calc(</a:t>
            </a:r>
            <a:r>
              <a:rPr lang="en-US" altLang="zh-CN" sz="1800" dirty="0" err="1" smtClean="0"/>
              <a:t>int</a:t>
            </a:r>
            <a:r>
              <a:rPr lang="en-US" altLang="zh-CN" sz="1800" dirty="0" smtClean="0"/>
              <a:t> </a:t>
            </a:r>
            <a:r>
              <a:rPr lang="en-US" altLang="zh-CN" sz="1800" dirty="0" err="1" smtClean="0"/>
              <a:t>sv</a:t>
            </a:r>
            <a:r>
              <a:rPr lang="en-US" altLang="zh-CN" sz="1800" dirty="0" smtClean="0"/>
              <a:t>, </a:t>
            </a:r>
            <a:r>
              <a:rPr lang="en-US" altLang="zh-CN" sz="1800" dirty="0" err="1" smtClean="0"/>
              <a:t>int</a:t>
            </a:r>
            <a:r>
              <a:rPr lang="en-US" altLang="zh-CN" sz="1800" dirty="0" smtClean="0"/>
              <a:t> L){ //</a:t>
            </a:r>
            <a:r>
              <a:rPr lang="zh-CN" altLang="en-US" sz="1800" dirty="0" smtClean="0"/>
              <a:t>计算以</a:t>
            </a:r>
            <a:r>
              <a:rPr lang="en-US" altLang="zh-CN" sz="1800" dirty="0" err="1" smtClean="0"/>
              <a:t>sv</a:t>
            </a:r>
            <a:r>
              <a:rPr lang="zh-CN" altLang="en-US" sz="1800" dirty="0" smtClean="0"/>
              <a:t>为根的子树中到根</a:t>
            </a:r>
            <a:r>
              <a:rPr lang="en-US" altLang="zh-CN" sz="1800" dirty="0" err="1" smtClean="0"/>
              <a:t>sv</a:t>
            </a:r>
            <a:r>
              <a:rPr lang="zh-CN" altLang="en-US" sz="1800" dirty="0" smtClean="0"/>
              <a:t>的距离</a:t>
            </a:r>
            <a:r>
              <a:rPr lang="en-US" altLang="zh-CN" sz="1800" dirty="0" smtClean="0"/>
              <a:t>&lt;=K-L</a:t>
            </a:r>
            <a:r>
              <a:rPr lang="zh-CN" altLang="en-US" sz="1800" dirty="0" smtClean="0"/>
              <a:t>的结点数。</a:t>
            </a:r>
            <a:endParaRPr lang="en-US" altLang="zh-CN" sz="1800" dirty="0" smtClean="0"/>
          </a:p>
          <a:p>
            <a:pPr>
              <a:buNone/>
            </a:pPr>
            <a:r>
              <a:rPr lang="en-US" altLang="zh-CN" sz="1800" dirty="0" smtClean="0"/>
              <a:t>            static </a:t>
            </a:r>
            <a:r>
              <a:rPr lang="en-US" altLang="zh-CN" sz="1800" dirty="0" err="1" smtClean="0"/>
              <a:t>int</a:t>
            </a:r>
            <a:r>
              <a:rPr lang="en-US" altLang="zh-CN" sz="1800" dirty="0" smtClean="0"/>
              <a:t> </a:t>
            </a:r>
            <a:r>
              <a:rPr lang="en-US" altLang="zh-CN" sz="1800" dirty="0" err="1" smtClean="0"/>
              <a:t>qn</a:t>
            </a:r>
            <a:r>
              <a:rPr lang="en-US" altLang="zh-CN" sz="1800" dirty="0" smtClean="0"/>
              <a:t>, </a:t>
            </a:r>
            <a:r>
              <a:rPr lang="en-US" altLang="zh-CN" sz="1800" dirty="0" err="1" smtClean="0"/>
              <a:t>que</a:t>
            </a:r>
            <a:r>
              <a:rPr lang="en-US" altLang="zh-CN" sz="1800" dirty="0" smtClean="0"/>
              <a:t>[N], d[N];</a:t>
            </a:r>
          </a:p>
          <a:p>
            <a:pPr>
              <a:buNone/>
            </a:pPr>
            <a:r>
              <a:rPr lang="en-US" altLang="zh-CN" sz="1800" dirty="0" smtClean="0"/>
              <a:t>            </a:t>
            </a:r>
            <a:r>
              <a:rPr lang="en-US" altLang="zh-CN" sz="1800" dirty="0" err="1" smtClean="0"/>
              <a:t>int</a:t>
            </a:r>
            <a:r>
              <a:rPr lang="en-US" altLang="zh-CN" sz="1800" dirty="0" smtClean="0"/>
              <a:t> u, v, e, </a:t>
            </a:r>
            <a:r>
              <a:rPr lang="en-US" altLang="zh-CN" sz="1800" dirty="0" err="1" smtClean="0"/>
              <a:t>d_n</a:t>
            </a:r>
            <a:r>
              <a:rPr lang="en-US" altLang="zh-CN" sz="1800" dirty="0" smtClean="0"/>
              <a:t> = 0;</a:t>
            </a:r>
          </a:p>
          <a:p>
            <a:pPr>
              <a:buNone/>
            </a:pPr>
            <a:r>
              <a:rPr lang="en-US" altLang="zh-CN" sz="1800" dirty="0" smtClean="0"/>
              <a:t>            </a:t>
            </a:r>
            <a:r>
              <a:rPr lang="en-US" altLang="zh-CN" sz="1800" dirty="0" err="1" smtClean="0"/>
              <a:t>que</a:t>
            </a:r>
            <a:r>
              <a:rPr lang="en-US" altLang="zh-CN" sz="1800" dirty="0" smtClean="0"/>
              <a:t>[</a:t>
            </a:r>
            <a:r>
              <a:rPr lang="en-US" altLang="zh-CN" sz="1800" dirty="0" err="1" smtClean="0"/>
              <a:t>qn</a:t>
            </a:r>
            <a:r>
              <a:rPr lang="en-US" altLang="zh-CN" sz="1800" dirty="0" smtClean="0"/>
              <a:t> = 1] = </a:t>
            </a:r>
            <a:r>
              <a:rPr lang="en-US" altLang="zh-CN" sz="1800" dirty="0" err="1" smtClean="0"/>
              <a:t>sv</a:t>
            </a:r>
            <a:r>
              <a:rPr lang="en-US" altLang="zh-CN" sz="1800" dirty="0" smtClean="0"/>
              <a:t>, </a:t>
            </a:r>
            <a:r>
              <a:rPr lang="en-US" altLang="zh-CN" sz="1800" dirty="0" err="1" smtClean="0"/>
              <a:t>dis</a:t>
            </a:r>
            <a:r>
              <a:rPr lang="en-US" altLang="zh-CN" sz="1800" dirty="0" smtClean="0"/>
              <a:t>[</a:t>
            </a:r>
            <a:r>
              <a:rPr lang="en-US" altLang="zh-CN" sz="1800" dirty="0" err="1" smtClean="0"/>
              <a:t>sv</a:t>
            </a:r>
            <a:r>
              <a:rPr lang="en-US" altLang="zh-CN" sz="1800" dirty="0" smtClean="0"/>
              <a:t>] = L, </a:t>
            </a:r>
            <a:r>
              <a:rPr lang="en-US" altLang="zh-CN" sz="1800" dirty="0" err="1" smtClean="0"/>
              <a:t>fa</a:t>
            </a:r>
            <a:r>
              <a:rPr lang="en-US" altLang="zh-CN" sz="1800" dirty="0" smtClean="0"/>
              <a:t>[</a:t>
            </a:r>
            <a:r>
              <a:rPr lang="en-US" altLang="zh-CN" sz="1800" dirty="0" err="1" smtClean="0"/>
              <a:t>sv</a:t>
            </a:r>
            <a:r>
              <a:rPr lang="en-US" altLang="zh-CN" sz="1800" dirty="0" smtClean="0"/>
              <a:t>] = 0;</a:t>
            </a:r>
          </a:p>
          <a:p>
            <a:pPr>
              <a:buNone/>
            </a:pPr>
            <a:r>
              <a:rPr lang="en-US" altLang="zh-CN" sz="1800" dirty="0" smtClean="0"/>
              <a:t>            for (</a:t>
            </a:r>
            <a:r>
              <a:rPr lang="en-US" altLang="zh-CN" sz="1800" dirty="0" err="1" smtClean="0"/>
              <a:t>int</a:t>
            </a:r>
            <a:r>
              <a:rPr lang="en-US" altLang="zh-CN" sz="1800" dirty="0" smtClean="0"/>
              <a:t> </a:t>
            </a:r>
            <a:r>
              <a:rPr lang="en-US" altLang="zh-CN" sz="1800" dirty="0" err="1" smtClean="0"/>
              <a:t>ql</a:t>
            </a:r>
            <a:r>
              <a:rPr lang="en-US" altLang="zh-CN" sz="1800" dirty="0" smtClean="0"/>
              <a:t> = 1; </a:t>
            </a:r>
            <a:r>
              <a:rPr lang="en-US" altLang="zh-CN" sz="1800" dirty="0" err="1" smtClean="0"/>
              <a:t>ql</a:t>
            </a:r>
            <a:r>
              <a:rPr lang="en-US" altLang="zh-CN" sz="1800" dirty="0" smtClean="0"/>
              <a:t> &lt;= </a:t>
            </a:r>
            <a:r>
              <a:rPr lang="en-US" altLang="zh-CN" sz="1800" dirty="0" err="1" smtClean="0"/>
              <a:t>qn</a:t>
            </a:r>
            <a:r>
              <a:rPr lang="en-US" altLang="zh-CN" sz="1800" dirty="0" smtClean="0"/>
              <a:t>; ++</a:t>
            </a:r>
            <a:r>
              <a:rPr lang="en-US" altLang="zh-CN" sz="1800" dirty="0" err="1" smtClean="0"/>
              <a:t>ql</a:t>
            </a:r>
            <a:r>
              <a:rPr lang="en-US" altLang="zh-CN" sz="1800" dirty="0" smtClean="0"/>
              <a:t>) {</a:t>
            </a:r>
          </a:p>
          <a:p>
            <a:pPr>
              <a:buNone/>
            </a:pPr>
            <a:r>
              <a:rPr lang="en-US" altLang="zh-CN" sz="1800" dirty="0" smtClean="0"/>
              <a:t>               d[</a:t>
            </a:r>
            <a:r>
              <a:rPr lang="en-US" altLang="zh-CN" sz="1800" dirty="0" err="1" smtClean="0"/>
              <a:t>d_n</a:t>
            </a:r>
            <a:r>
              <a:rPr lang="en-US" altLang="zh-CN" sz="1800" dirty="0" smtClean="0"/>
              <a:t>++] = </a:t>
            </a:r>
            <a:r>
              <a:rPr lang="en-US" altLang="zh-CN" sz="1800" dirty="0" err="1" smtClean="0"/>
              <a:t>dis</a:t>
            </a:r>
            <a:r>
              <a:rPr lang="en-US" altLang="zh-CN" sz="1800" dirty="0" smtClean="0"/>
              <a:t>[u = </a:t>
            </a:r>
            <a:r>
              <a:rPr lang="en-US" altLang="zh-CN" sz="1800" dirty="0" err="1" smtClean="0"/>
              <a:t>que</a:t>
            </a:r>
            <a:r>
              <a:rPr lang="en-US" altLang="zh-CN" sz="1800" dirty="0" smtClean="0"/>
              <a:t>[</a:t>
            </a:r>
            <a:r>
              <a:rPr lang="en-US" altLang="zh-CN" sz="1800" dirty="0" err="1" smtClean="0"/>
              <a:t>ql</a:t>
            </a:r>
            <a:r>
              <a:rPr lang="en-US" altLang="zh-CN" sz="1800" dirty="0" smtClean="0"/>
              <a:t>]];</a:t>
            </a:r>
          </a:p>
          <a:p>
            <a:pPr>
              <a:buNone/>
            </a:pPr>
            <a:r>
              <a:rPr lang="en-US" altLang="zh-CN" sz="1800" dirty="0" smtClean="0"/>
              <a:t>               for (e = </a:t>
            </a:r>
            <a:r>
              <a:rPr lang="en-US" altLang="zh-CN" sz="1800" dirty="0" err="1" smtClean="0"/>
              <a:t>adj</a:t>
            </a:r>
            <a:r>
              <a:rPr lang="en-US" altLang="zh-CN" sz="1800" dirty="0" smtClean="0"/>
              <a:t>[u]; e; e = </a:t>
            </a:r>
            <a:r>
              <a:rPr lang="en-US" altLang="zh-CN" sz="1800" dirty="0" err="1" smtClean="0"/>
              <a:t>nxt</a:t>
            </a:r>
            <a:r>
              <a:rPr lang="en-US" altLang="zh-CN" sz="1800" dirty="0" smtClean="0"/>
              <a:t>[e]) {</a:t>
            </a:r>
          </a:p>
          <a:p>
            <a:pPr>
              <a:buNone/>
            </a:pPr>
            <a:r>
              <a:rPr lang="en-US" altLang="zh-CN" sz="1800" dirty="0" smtClean="0"/>
              <a:t>                if (</a:t>
            </a:r>
            <a:r>
              <a:rPr lang="en-US" altLang="zh-CN" sz="1800" dirty="0" err="1" smtClean="0"/>
              <a:t>vis</a:t>
            </a:r>
            <a:r>
              <a:rPr lang="en-US" altLang="zh-CN" sz="1800" dirty="0" smtClean="0"/>
              <a:t>[v = go[e]] || v == </a:t>
            </a:r>
            <a:r>
              <a:rPr lang="en-US" altLang="zh-CN" sz="1800" dirty="0" err="1" smtClean="0"/>
              <a:t>fa</a:t>
            </a:r>
            <a:r>
              <a:rPr lang="en-US" altLang="zh-CN" sz="1800" dirty="0" smtClean="0"/>
              <a:t>[u]) </a:t>
            </a:r>
            <a:r>
              <a:rPr lang="en-US" altLang="zh-CN" sz="1800" dirty="0" err="1" smtClean="0"/>
              <a:t>continue;fa</a:t>
            </a:r>
            <a:r>
              <a:rPr lang="en-US" altLang="zh-CN" sz="1800" dirty="0" smtClean="0"/>
              <a:t>[v] = u, </a:t>
            </a:r>
            <a:r>
              <a:rPr lang="en-US" altLang="zh-CN" sz="1800" dirty="0" err="1" smtClean="0"/>
              <a:t>dis</a:t>
            </a:r>
            <a:r>
              <a:rPr lang="en-US" altLang="zh-CN" sz="1800" dirty="0" smtClean="0"/>
              <a:t>[v] = </a:t>
            </a:r>
            <a:r>
              <a:rPr lang="en-US" altLang="zh-CN" sz="1800" dirty="0" err="1" smtClean="0"/>
              <a:t>dis</a:t>
            </a:r>
            <a:r>
              <a:rPr lang="en-US" altLang="zh-CN" sz="1800" dirty="0" smtClean="0"/>
              <a:t>[u] + </a:t>
            </a:r>
            <a:r>
              <a:rPr lang="en-US" altLang="zh-CN" sz="1800" dirty="0" err="1" smtClean="0"/>
              <a:t>len</a:t>
            </a:r>
            <a:r>
              <a:rPr lang="en-US" altLang="zh-CN" sz="1800" dirty="0" smtClean="0"/>
              <a:t>[e], </a:t>
            </a:r>
            <a:r>
              <a:rPr lang="en-US" altLang="zh-CN" sz="1800" dirty="0" err="1" smtClean="0"/>
              <a:t>que</a:t>
            </a:r>
            <a:r>
              <a:rPr lang="en-US" altLang="zh-CN" sz="1800" dirty="0" smtClean="0"/>
              <a:t>[++</a:t>
            </a:r>
            <a:r>
              <a:rPr lang="en-US" altLang="zh-CN" sz="1800" dirty="0" err="1" smtClean="0"/>
              <a:t>qn</a:t>
            </a:r>
            <a:r>
              <a:rPr lang="en-US" altLang="zh-CN" sz="1800" dirty="0" smtClean="0"/>
              <a:t>] = v;</a:t>
            </a:r>
          </a:p>
          <a:p>
            <a:pPr>
              <a:buNone/>
            </a:pPr>
            <a:r>
              <a:rPr lang="en-US" altLang="zh-CN" sz="1800" dirty="0" smtClean="0"/>
              <a:t>               }</a:t>
            </a:r>
          </a:p>
          <a:p>
            <a:pPr>
              <a:buNone/>
            </a:pPr>
            <a:r>
              <a:rPr lang="en-US" altLang="zh-CN" sz="1800" dirty="0" smtClean="0"/>
              <a:t>            }//</a:t>
            </a:r>
            <a:r>
              <a:rPr lang="zh-CN" altLang="en-US" sz="1800" dirty="0" smtClean="0"/>
              <a:t>宽搜</a:t>
            </a:r>
            <a:endParaRPr lang="en-US" altLang="zh-CN" sz="1800" dirty="0" smtClean="0"/>
          </a:p>
          <a:p>
            <a:pPr>
              <a:buNone/>
            </a:pPr>
            <a:r>
              <a:rPr lang="en-US" altLang="zh-CN" sz="1800" dirty="0" smtClean="0"/>
              <a:t>           long </a:t>
            </a:r>
            <a:r>
              <a:rPr lang="en-US" altLang="zh-CN" sz="1800" dirty="0" err="1" smtClean="0"/>
              <a:t>long</a:t>
            </a:r>
            <a:r>
              <a:rPr lang="en-US" altLang="zh-CN" sz="1800" dirty="0" smtClean="0"/>
              <a:t> </a:t>
            </a:r>
            <a:r>
              <a:rPr lang="en-US" altLang="zh-CN" sz="1800" dirty="0" err="1" smtClean="0"/>
              <a:t>cnt</a:t>
            </a:r>
            <a:r>
              <a:rPr lang="en-US" altLang="zh-CN" sz="1800" dirty="0" smtClean="0"/>
              <a:t> = 0;</a:t>
            </a:r>
          </a:p>
          <a:p>
            <a:pPr>
              <a:buNone/>
            </a:pPr>
            <a:r>
              <a:rPr lang="en-US" altLang="zh-CN" sz="1800" dirty="0" smtClean="0"/>
              <a:t>           std::sort(d, d + </a:t>
            </a:r>
            <a:r>
              <a:rPr lang="en-US" altLang="zh-CN" sz="1800" dirty="0" err="1" smtClean="0"/>
              <a:t>d_n</a:t>
            </a:r>
            <a:r>
              <a:rPr lang="en-US" altLang="zh-CN" sz="1800" dirty="0" smtClean="0"/>
              <a:t>);</a:t>
            </a:r>
          </a:p>
          <a:p>
            <a:pPr>
              <a:buNone/>
            </a:pPr>
            <a:r>
              <a:rPr lang="en-US" altLang="zh-CN" sz="1800" dirty="0" smtClean="0"/>
              <a:t>           </a:t>
            </a:r>
            <a:r>
              <a:rPr lang="en-US" altLang="zh-CN" sz="1800" dirty="0" err="1" smtClean="0"/>
              <a:t>int</a:t>
            </a:r>
            <a:r>
              <a:rPr lang="en-US" altLang="zh-CN" sz="1800" dirty="0" smtClean="0"/>
              <a:t> l = 0, r = </a:t>
            </a:r>
            <a:r>
              <a:rPr lang="en-US" altLang="zh-CN" sz="1800" dirty="0" err="1" smtClean="0"/>
              <a:t>d_n</a:t>
            </a:r>
            <a:r>
              <a:rPr lang="en-US" altLang="zh-CN" sz="1800" dirty="0" smtClean="0"/>
              <a:t> - 1;</a:t>
            </a:r>
          </a:p>
          <a:p>
            <a:pPr>
              <a:buNone/>
            </a:pPr>
            <a:r>
              <a:rPr lang="en-US" altLang="zh-CN" sz="1800" dirty="0" smtClean="0"/>
              <a:t>           while (l &lt; r) { if (d[l] + d[r] &lt;= K) </a:t>
            </a:r>
            <a:r>
              <a:rPr lang="en-US" altLang="zh-CN" sz="1800" dirty="0" err="1" smtClean="0"/>
              <a:t>cnt</a:t>
            </a:r>
            <a:r>
              <a:rPr lang="en-US" altLang="zh-CN" sz="1800" dirty="0" smtClean="0"/>
              <a:t> += r - l++; else –r; }//</a:t>
            </a:r>
            <a:r>
              <a:rPr lang="zh-CN" altLang="en-US" sz="1700" dirty="0" smtClean="0"/>
              <a:t>使用双指针利用单调性统计答案。</a:t>
            </a:r>
            <a:endParaRPr lang="en-US" altLang="zh-CN" sz="1700" dirty="0" smtClean="0"/>
          </a:p>
          <a:p>
            <a:pPr>
              <a:buNone/>
            </a:pPr>
            <a:r>
              <a:rPr lang="en-US" altLang="zh-CN" sz="1800" dirty="0" smtClean="0"/>
              <a:t>           return </a:t>
            </a:r>
            <a:r>
              <a:rPr lang="en-US" altLang="zh-CN" sz="1800" dirty="0" err="1" smtClean="0"/>
              <a:t>cnt</a:t>
            </a:r>
            <a:r>
              <a:rPr lang="en-US" altLang="zh-CN" sz="1800" dirty="0" smtClean="0"/>
              <a:t>;</a:t>
            </a:r>
          </a:p>
          <a:p>
            <a:pPr>
              <a:buNone/>
            </a:pPr>
            <a:r>
              <a:rPr lang="en-US" altLang="zh-CN" sz="1800" dirty="0" smtClean="0"/>
              <a:t>       }</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71</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843">
                                            <p:txEl>
                                              <p:pRg st="2" end="2"/>
                                            </p:txEl>
                                          </p:spTgt>
                                        </p:tgtEl>
                                        <p:attrNameLst>
                                          <p:attrName>style.visibility</p:attrName>
                                        </p:attrNameLst>
                                      </p:cBhvr>
                                      <p:to>
                                        <p:strVal val="visible"/>
                                      </p:to>
                                    </p:set>
                                    <p:anim calcmode="lin" valueType="num">
                                      <p:cBhvr additive="base">
                                        <p:cTn id="2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843">
                                            <p:txEl>
                                              <p:pRg st="4" end="4"/>
                                            </p:txEl>
                                          </p:spTgt>
                                        </p:tgtEl>
                                        <p:attrNameLst>
                                          <p:attrName>style.visibility</p:attrName>
                                        </p:attrNameLst>
                                      </p:cBhvr>
                                      <p:to>
                                        <p:strVal val="visible"/>
                                      </p:to>
                                    </p:set>
                                    <p:anim calcmode="lin" valueType="num">
                                      <p:cBhvr additive="base">
                                        <p:cTn id="29"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843">
                                            <p:txEl>
                                              <p:pRg st="5" end="5"/>
                                            </p:txEl>
                                          </p:spTgt>
                                        </p:tgtEl>
                                        <p:attrNameLst>
                                          <p:attrName>style.visibility</p:attrName>
                                        </p:attrNameLst>
                                      </p:cBhvr>
                                      <p:to>
                                        <p:strVal val="visible"/>
                                      </p:to>
                                    </p:set>
                                    <p:anim calcmode="lin" valueType="num">
                                      <p:cBhvr additive="base">
                                        <p:cTn id="3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843">
                                            <p:txEl>
                                              <p:pRg st="6" end="6"/>
                                            </p:txEl>
                                          </p:spTgt>
                                        </p:tgtEl>
                                        <p:attrNameLst>
                                          <p:attrName>style.visibility</p:attrName>
                                        </p:attrNameLst>
                                      </p:cBhvr>
                                      <p:to>
                                        <p:strVal val="visible"/>
                                      </p:to>
                                    </p:set>
                                    <p:anim calcmode="lin" valueType="num">
                                      <p:cBhvr additive="base">
                                        <p:cTn id="3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843">
                                            <p:txEl>
                                              <p:pRg st="7" end="7"/>
                                            </p:txEl>
                                          </p:spTgt>
                                        </p:tgtEl>
                                        <p:attrNameLst>
                                          <p:attrName>style.visibility</p:attrName>
                                        </p:attrNameLst>
                                      </p:cBhvr>
                                      <p:to>
                                        <p:strVal val="visible"/>
                                      </p:to>
                                    </p:set>
                                    <p:anim calcmode="lin" valueType="num">
                                      <p:cBhvr additive="base">
                                        <p:cTn id="41"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84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843">
                                            <p:txEl>
                                              <p:pRg st="8" end="8"/>
                                            </p:txEl>
                                          </p:spTgt>
                                        </p:tgtEl>
                                        <p:attrNameLst>
                                          <p:attrName>style.visibility</p:attrName>
                                        </p:attrNameLst>
                                      </p:cBhvr>
                                      <p:to>
                                        <p:strVal val="visible"/>
                                      </p:to>
                                    </p:set>
                                    <p:anim calcmode="lin" valueType="num">
                                      <p:cBhvr additive="base">
                                        <p:cTn id="45"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84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5843">
                                            <p:txEl>
                                              <p:pRg st="9" end="9"/>
                                            </p:txEl>
                                          </p:spTgt>
                                        </p:tgtEl>
                                        <p:attrNameLst>
                                          <p:attrName>style.visibility</p:attrName>
                                        </p:attrNameLst>
                                      </p:cBhvr>
                                      <p:to>
                                        <p:strVal val="visible"/>
                                      </p:to>
                                    </p:set>
                                    <p:anim calcmode="lin" valueType="num">
                                      <p:cBhvr additive="base">
                                        <p:cTn id="49"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5843">
                                            <p:txEl>
                                              <p:pRg st="10" end="10"/>
                                            </p:txEl>
                                          </p:spTgt>
                                        </p:tgtEl>
                                        <p:attrNameLst>
                                          <p:attrName>style.visibility</p:attrName>
                                        </p:attrNameLst>
                                      </p:cBhvr>
                                      <p:to>
                                        <p:strVal val="visible"/>
                                      </p:to>
                                    </p:set>
                                    <p:anim calcmode="lin" valueType="num">
                                      <p:cBhvr additive="base">
                                        <p:cTn id="53"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84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5843">
                                            <p:txEl>
                                              <p:pRg st="11" end="11"/>
                                            </p:txEl>
                                          </p:spTgt>
                                        </p:tgtEl>
                                        <p:attrNameLst>
                                          <p:attrName>style.visibility</p:attrName>
                                        </p:attrNameLst>
                                      </p:cBhvr>
                                      <p:to>
                                        <p:strVal val="visible"/>
                                      </p:to>
                                    </p:set>
                                    <p:anim calcmode="lin" valueType="num">
                                      <p:cBhvr additive="base">
                                        <p:cTn id="57"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584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5843">
                                            <p:txEl>
                                              <p:pRg st="12" end="12"/>
                                            </p:txEl>
                                          </p:spTgt>
                                        </p:tgtEl>
                                        <p:attrNameLst>
                                          <p:attrName>style.visibility</p:attrName>
                                        </p:attrNameLst>
                                      </p:cBhvr>
                                      <p:to>
                                        <p:strVal val="visible"/>
                                      </p:to>
                                    </p:set>
                                    <p:anim calcmode="lin" valueType="num">
                                      <p:cBhvr additive="base">
                                        <p:cTn id="61" dur="500" fill="hold"/>
                                        <p:tgtEl>
                                          <p:spTgt spid="3584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5843">
                                            <p:txEl>
                                              <p:pRg st="13" end="13"/>
                                            </p:txEl>
                                          </p:spTgt>
                                        </p:tgtEl>
                                        <p:attrNameLst>
                                          <p:attrName>style.visibility</p:attrName>
                                        </p:attrNameLst>
                                      </p:cBhvr>
                                      <p:to>
                                        <p:strVal val="visible"/>
                                      </p:to>
                                    </p:set>
                                    <p:anim calcmode="lin" valueType="num">
                                      <p:cBhvr additive="base">
                                        <p:cTn id="65" dur="500" fill="hold"/>
                                        <p:tgtEl>
                                          <p:spTgt spid="3584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843">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5843">
                                            <p:txEl>
                                              <p:pRg st="14" end="14"/>
                                            </p:txEl>
                                          </p:spTgt>
                                        </p:tgtEl>
                                        <p:attrNameLst>
                                          <p:attrName>style.visibility</p:attrName>
                                        </p:attrNameLst>
                                      </p:cBhvr>
                                      <p:to>
                                        <p:strVal val="visible"/>
                                      </p:to>
                                    </p:set>
                                    <p:anim calcmode="lin" valueType="num">
                                      <p:cBhvr additive="base">
                                        <p:cTn id="69" dur="500" fill="hold"/>
                                        <p:tgtEl>
                                          <p:spTgt spid="3584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5843">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843">
                                            <p:txEl>
                                              <p:pRg st="15" end="15"/>
                                            </p:txEl>
                                          </p:spTgt>
                                        </p:tgtEl>
                                        <p:attrNameLst>
                                          <p:attrName>style.visibility</p:attrName>
                                        </p:attrNameLst>
                                      </p:cBhvr>
                                      <p:to>
                                        <p:strVal val="visible"/>
                                      </p:to>
                                    </p:set>
                                    <p:anim calcmode="lin" valueType="num">
                                      <p:cBhvr additive="base">
                                        <p:cTn id="73" dur="500" fill="hold"/>
                                        <p:tgtEl>
                                          <p:spTgt spid="3584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84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1</a:t>
            </a:r>
            <a:r>
              <a:rPr lang="zh-CN" altLang="en-US" sz="3200" b="1" dirty="0" smtClean="0"/>
              <a:t>：</a:t>
            </a:r>
            <a:r>
              <a:rPr lang="en-US" altLang="zh-CN" sz="3200" b="1" dirty="0" smtClean="0"/>
              <a:t>Poj1741 </a:t>
            </a:r>
            <a:r>
              <a:rPr lang="zh-CN" altLang="en-US" sz="3200" b="1" dirty="0" smtClean="0"/>
              <a:t>树中点对统计</a:t>
            </a:r>
          </a:p>
        </p:txBody>
      </p:sp>
      <p:sp>
        <p:nvSpPr>
          <p:cNvPr id="35843" name="Rectangle 3"/>
          <p:cNvSpPr>
            <a:spLocks noGrp="1" noChangeArrowheads="1"/>
          </p:cNvSpPr>
          <p:nvPr>
            <p:ph type="body" idx="1"/>
          </p:nvPr>
        </p:nvSpPr>
        <p:spPr>
          <a:xfrm>
            <a:off x="117414" y="909603"/>
            <a:ext cx="8953560" cy="5948397"/>
          </a:xfrm>
        </p:spPr>
        <p:txBody>
          <a:bodyPr>
            <a:noAutofit/>
          </a:bodyPr>
          <a:lstStyle/>
          <a:p>
            <a:r>
              <a:rPr lang="zh-CN" altLang="en-US" sz="1800" dirty="0" smtClean="0"/>
              <a:t>也可以把前面已经完成的子树中的距离加入到平衡树，下一个子树中每计算出一个距离就到平衡树中统计答案，一个子树中全部处理完再加入到平衡树中。</a:t>
            </a:r>
            <a:endParaRPr lang="en-US" altLang="zh-CN" sz="1800" dirty="0" smtClean="0"/>
          </a:p>
          <a:p>
            <a:r>
              <a:rPr lang="zh-CN" altLang="en-US" sz="1800" b="1" dirty="0" smtClean="0"/>
              <a:t>常数更小的写法：</a:t>
            </a:r>
            <a:endParaRPr lang="en-US" altLang="zh-CN" sz="1800" dirty="0" smtClean="0"/>
          </a:p>
          <a:p>
            <a:r>
              <a:rPr lang="zh-CN" altLang="en-US" sz="1800" dirty="0" smtClean="0"/>
              <a:t>增加</a:t>
            </a:r>
            <a:r>
              <a:rPr lang="en-US" altLang="zh-CN" sz="1800" dirty="0" smtClean="0"/>
              <a:t>B[],B[x]</a:t>
            </a:r>
            <a:r>
              <a:rPr lang="zh-CN" altLang="en-US" sz="1800" dirty="0" smtClean="0"/>
              <a:t>记录</a:t>
            </a:r>
            <a:r>
              <a:rPr lang="en-US" altLang="zh-CN" sz="1800" dirty="0" smtClean="0"/>
              <a:t>x</a:t>
            </a:r>
            <a:r>
              <a:rPr lang="zh-CN" altLang="en-US" sz="1800" dirty="0" smtClean="0"/>
              <a:t>在</a:t>
            </a:r>
            <a:r>
              <a:rPr lang="en-US" altLang="zh-CN" sz="1800" dirty="0" smtClean="0"/>
              <a:t>root</a:t>
            </a:r>
            <a:r>
              <a:rPr lang="zh-CN" altLang="en-US" sz="1800" dirty="0" smtClean="0"/>
              <a:t>的哪个子结点的子树中，</a:t>
            </a:r>
            <a:r>
              <a:rPr lang="en-US" altLang="zh-CN" sz="1800" dirty="0" smtClean="0"/>
              <a:t>B[root]=root</a:t>
            </a:r>
          </a:p>
          <a:p>
            <a:r>
              <a:rPr lang="zh-CN" altLang="en-US" sz="1800" dirty="0" smtClean="0"/>
              <a:t>计算经过根结点路径点对：</a:t>
            </a:r>
            <a:r>
              <a:rPr lang="zh-CN" altLang="en-US" sz="1800" b="1" dirty="0" smtClean="0"/>
              <a:t>“满足</a:t>
            </a:r>
            <a:r>
              <a:rPr lang="en-US" altLang="zh-CN" sz="1800" b="1" dirty="0" smtClean="0"/>
              <a:t>Depth(</a:t>
            </a:r>
            <a:r>
              <a:rPr lang="en-US" altLang="zh-CN" sz="1800" b="1" dirty="0" err="1" smtClean="0"/>
              <a:t>i</a:t>
            </a:r>
            <a:r>
              <a:rPr lang="en-US" altLang="zh-CN" sz="1800" b="1" dirty="0" smtClean="0"/>
              <a:t>)+Depth(j)&lt;=K</a:t>
            </a:r>
            <a:r>
              <a:rPr lang="zh-CN" altLang="en-US" sz="1800" b="1" dirty="0" smtClean="0"/>
              <a:t>的</a:t>
            </a:r>
            <a:r>
              <a:rPr lang="en-US" altLang="zh-CN" sz="1800" b="1" dirty="0" smtClean="0"/>
              <a:t>(</a:t>
            </a:r>
            <a:r>
              <a:rPr lang="en-US" altLang="zh-CN" sz="1800" b="1" dirty="0" err="1" smtClean="0"/>
              <a:t>i</a:t>
            </a:r>
            <a:r>
              <a:rPr lang="en-US" altLang="zh-CN" sz="1800" b="1" dirty="0" smtClean="0"/>
              <a:t>, j)</a:t>
            </a:r>
            <a:r>
              <a:rPr lang="zh-CN" altLang="en-US" sz="1800" b="1" dirty="0" smtClean="0"/>
              <a:t>个数”</a:t>
            </a:r>
            <a:r>
              <a:rPr lang="en-US" altLang="zh-CN" sz="1800" b="1" dirty="0" smtClean="0"/>
              <a:t>– </a:t>
            </a:r>
          </a:p>
          <a:p>
            <a:pPr>
              <a:buNone/>
            </a:pPr>
            <a:r>
              <a:rPr lang="en-US" altLang="zh-CN" sz="1800" b="1" dirty="0" smtClean="0"/>
              <a:t>        </a:t>
            </a:r>
            <a:r>
              <a:rPr lang="zh-CN" altLang="en-US" sz="1800" b="1" dirty="0" smtClean="0"/>
              <a:t>“满足</a:t>
            </a:r>
            <a:r>
              <a:rPr lang="en-US" altLang="zh-CN" sz="1800" b="1" dirty="0" smtClean="0"/>
              <a:t>Depth(</a:t>
            </a:r>
            <a:r>
              <a:rPr lang="en-US" altLang="zh-CN" sz="1800" b="1" dirty="0" err="1" smtClean="0"/>
              <a:t>i</a:t>
            </a:r>
            <a:r>
              <a:rPr lang="en-US" altLang="zh-CN" sz="1800" b="1" dirty="0" smtClean="0"/>
              <a:t>)+Depth(j)&lt;=K</a:t>
            </a:r>
            <a:r>
              <a:rPr lang="zh-CN" altLang="en-US" sz="1800" b="1" dirty="0" smtClean="0"/>
              <a:t>且</a:t>
            </a:r>
            <a:r>
              <a:rPr lang="en-US" altLang="zh-CN" sz="1800" b="1" dirty="0" smtClean="0"/>
              <a:t>Belong(</a:t>
            </a:r>
            <a:r>
              <a:rPr lang="en-US" altLang="zh-CN" sz="1800" b="1" dirty="0" err="1" smtClean="0"/>
              <a:t>i</a:t>
            </a:r>
            <a:r>
              <a:rPr lang="en-US" altLang="zh-CN" sz="1800" b="1" dirty="0" smtClean="0"/>
              <a:t>)=Belong(j)</a:t>
            </a:r>
            <a:r>
              <a:rPr lang="zh-CN" altLang="en-US" sz="1800" b="1" dirty="0" smtClean="0"/>
              <a:t>的</a:t>
            </a:r>
            <a:r>
              <a:rPr lang="en-US" altLang="zh-CN" sz="1800" b="1" dirty="0" smtClean="0"/>
              <a:t>(</a:t>
            </a:r>
            <a:r>
              <a:rPr lang="en-US" altLang="zh-CN" sz="1800" b="1" dirty="0" err="1" smtClean="0"/>
              <a:t>i</a:t>
            </a:r>
            <a:r>
              <a:rPr lang="en-US" altLang="zh-CN" sz="1800" b="1" dirty="0" smtClean="0"/>
              <a:t>, j)</a:t>
            </a:r>
            <a:r>
              <a:rPr lang="zh-CN" altLang="en-US" sz="1800" b="1" dirty="0" smtClean="0"/>
              <a:t>个数”</a:t>
            </a:r>
            <a:r>
              <a:rPr lang="zh-CN" altLang="en-US" sz="1800" dirty="0" smtClean="0"/>
              <a:t>时，可以不用多次调用</a:t>
            </a:r>
            <a:r>
              <a:rPr lang="en-US" altLang="zh-CN" sz="1800" dirty="0" err="1" smtClean="0"/>
              <a:t>clac</a:t>
            </a:r>
            <a:r>
              <a:rPr lang="en-US" altLang="zh-CN" sz="1800" dirty="0" smtClean="0"/>
              <a:t>()</a:t>
            </a:r>
            <a:r>
              <a:rPr lang="zh-CN" altLang="en-US" sz="1800" dirty="0" smtClean="0"/>
              <a:t>。直接把树中的点都取出来放进数组中，按照</a:t>
            </a:r>
            <a:r>
              <a:rPr lang="en-US" altLang="zh-CN" sz="1800" dirty="0" smtClean="0"/>
              <a:t>D[x]</a:t>
            </a:r>
            <a:r>
              <a:rPr lang="zh-CN" altLang="en-US" sz="1800" dirty="0" smtClean="0"/>
              <a:t>递增排序。</a:t>
            </a:r>
          </a:p>
          <a:p>
            <a:r>
              <a:rPr lang="zh-CN" altLang="en-US" sz="1800" dirty="0" smtClean="0"/>
              <a:t>还是用两个指针 </a:t>
            </a:r>
            <a:r>
              <a:rPr lang="en-US" altLang="zh-CN" sz="1800" dirty="0" err="1" smtClean="0"/>
              <a:t>i</a:t>
            </a:r>
            <a:r>
              <a:rPr lang="en-US" altLang="zh-CN" sz="1800" dirty="0" smtClean="0"/>
              <a:t>, j ,</a:t>
            </a:r>
            <a:r>
              <a:rPr lang="en-US" altLang="zh-CN" sz="1800" dirty="0" err="1" smtClean="0"/>
              <a:t>i</a:t>
            </a:r>
            <a:r>
              <a:rPr lang="zh-CN" altLang="en-US" sz="1800" dirty="0" smtClean="0"/>
              <a:t>从左开始枚举，表示路径到</a:t>
            </a:r>
            <a:r>
              <a:rPr lang="en-US" altLang="zh-CN" sz="1800" dirty="0" smtClean="0"/>
              <a:t>root</a:t>
            </a:r>
            <a:r>
              <a:rPr lang="zh-CN" altLang="en-US" sz="1800" dirty="0" smtClean="0"/>
              <a:t>距离较小的端点，</a:t>
            </a:r>
            <a:r>
              <a:rPr lang="en-US" altLang="zh-CN" sz="1800" dirty="0" smtClean="0"/>
              <a:t>j</a:t>
            </a:r>
            <a:r>
              <a:rPr lang="zh-CN" altLang="en-US" sz="1800" dirty="0" smtClean="0"/>
              <a:t>从后向前开始扫描数组，可以计算出满足</a:t>
            </a:r>
            <a:r>
              <a:rPr lang="en-US" altLang="zh-CN" sz="1800" dirty="0" smtClean="0"/>
              <a:t>D[x]+D[y]&lt;=k</a:t>
            </a:r>
            <a:r>
              <a:rPr lang="zh-CN" altLang="en-US" sz="1800" dirty="0" smtClean="0"/>
              <a:t>的合法点对</a:t>
            </a:r>
            <a:r>
              <a:rPr lang="en-US" altLang="zh-CN" sz="1800" dirty="0" smtClean="0"/>
              <a:t>(</a:t>
            </a:r>
            <a:r>
              <a:rPr lang="en-US" altLang="zh-CN" sz="1800" dirty="0" err="1" smtClean="0"/>
              <a:t>x,y</a:t>
            </a:r>
            <a:r>
              <a:rPr lang="en-US" altLang="zh-CN" sz="1800" dirty="0" smtClean="0"/>
              <a:t>)</a:t>
            </a:r>
            <a:r>
              <a:rPr lang="zh-CN" altLang="en-US" sz="1800" dirty="0" smtClean="0"/>
              <a:t>的个数，其中</a:t>
            </a:r>
            <a:r>
              <a:rPr lang="en-US" altLang="zh-CN" sz="1800" dirty="0" smtClean="0"/>
              <a:t>x</a:t>
            </a:r>
            <a:r>
              <a:rPr lang="zh-CN" altLang="en-US" sz="1800" dirty="0" smtClean="0"/>
              <a:t>、</a:t>
            </a:r>
            <a:r>
              <a:rPr lang="en-US" altLang="zh-CN" sz="1800" dirty="0" smtClean="0"/>
              <a:t>y</a:t>
            </a:r>
            <a:r>
              <a:rPr lang="zh-CN" altLang="en-US" sz="1800" dirty="0" smtClean="0"/>
              <a:t>分别是</a:t>
            </a:r>
            <a:r>
              <a:rPr lang="en-US" altLang="zh-CN" sz="1800" dirty="0" err="1" smtClean="0"/>
              <a:t>i</a:t>
            </a:r>
            <a:r>
              <a:rPr lang="zh-CN" altLang="en-US" sz="1800" dirty="0" smtClean="0"/>
              <a:t>、</a:t>
            </a:r>
            <a:r>
              <a:rPr lang="en-US" altLang="zh-CN" sz="1800" dirty="0" smtClean="0"/>
              <a:t>j</a:t>
            </a:r>
            <a:r>
              <a:rPr lang="zh-CN" altLang="en-US" sz="1800" dirty="0" smtClean="0"/>
              <a:t>指向的节点编号。</a:t>
            </a:r>
          </a:p>
          <a:p>
            <a:r>
              <a:rPr lang="zh-CN" altLang="en-US" sz="1800" dirty="0" smtClean="0"/>
              <a:t>计算方法如下：</a:t>
            </a:r>
          </a:p>
          <a:p>
            <a:r>
              <a:rPr lang="zh-CN" altLang="en-US" sz="1800" dirty="0" smtClean="0"/>
              <a:t>设</a:t>
            </a:r>
            <a:r>
              <a:rPr lang="en-US" altLang="zh-CN" sz="1800" dirty="0" smtClean="0"/>
              <a:t>F[</a:t>
            </a:r>
            <a:r>
              <a:rPr lang="en-US" altLang="zh-CN" sz="1800" dirty="0" err="1" smtClean="0"/>
              <a:t>i</a:t>
            </a:r>
            <a:r>
              <a:rPr lang="en-US" altLang="zh-CN" sz="1800" dirty="0" smtClean="0"/>
              <a:t>]</a:t>
            </a:r>
            <a:r>
              <a:rPr lang="zh-CN" altLang="en-US" sz="1800" dirty="0" smtClean="0"/>
              <a:t>表示在左、右指针中间满足</a:t>
            </a:r>
            <a:r>
              <a:rPr lang="en-US" altLang="zh-CN" sz="1800" dirty="0" smtClean="0"/>
              <a:t>B[x]=</a:t>
            </a:r>
            <a:r>
              <a:rPr lang="en-US" altLang="zh-CN" sz="1800" dirty="0" err="1" smtClean="0"/>
              <a:t>i</a:t>
            </a:r>
            <a:r>
              <a:rPr lang="zh-CN" altLang="en-US" sz="1800" dirty="0" smtClean="0"/>
              <a:t>的点</a:t>
            </a:r>
            <a:r>
              <a:rPr lang="en-US" altLang="zh-CN" sz="1800" dirty="0" smtClean="0"/>
              <a:t>x</a:t>
            </a:r>
            <a:r>
              <a:rPr lang="zh-CN" altLang="en-US" sz="1800" dirty="0" smtClean="0"/>
              <a:t>的个数，先初始化</a:t>
            </a:r>
            <a:r>
              <a:rPr lang="en-US" altLang="zh-CN" sz="1800" dirty="0" smtClean="0"/>
              <a:t>F[]</a:t>
            </a:r>
            <a:r>
              <a:rPr lang="zh-CN" altLang="en-US" sz="1800" dirty="0" smtClean="0"/>
              <a:t>，枚举过程中</a:t>
            </a:r>
            <a:r>
              <a:rPr lang="en-US" altLang="zh-CN" sz="1800" dirty="0" err="1" smtClean="0"/>
              <a:t>i</a:t>
            </a:r>
            <a:r>
              <a:rPr lang="zh-CN" altLang="en-US" sz="1800" dirty="0" smtClean="0"/>
              <a:t>向右加</a:t>
            </a:r>
            <a:r>
              <a:rPr lang="en-US" altLang="zh-CN" sz="1800" dirty="0" smtClean="0"/>
              <a:t>1</a:t>
            </a:r>
            <a:r>
              <a:rPr lang="zh-CN" altLang="en-US" sz="1800" dirty="0" smtClean="0"/>
              <a:t>前先执行</a:t>
            </a:r>
            <a:r>
              <a:rPr lang="en-US" altLang="zh-CN" sz="1800" dirty="0" smtClean="0"/>
              <a:t>F[B[node[</a:t>
            </a:r>
            <a:r>
              <a:rPr lang="en-US" altLang="zh-CN" sz="1800" dirty="0" err="1" smtClean="0"/>
              <a:t>i</a:t>
            </a:r>
            <a:r>
              <a:rPr lang="en-US" altLang="zh-CN" sz="1800" dirty="0" smtClean="0"/>
              <a:t>]]]--</a:t>
            </a:r>
            <a:r>
              <a:rPr lang="zh-CN" altLang="en-US" sz="1800" dirty="0" smtClean="0"/>
              <a:t>，</a:t>
            </a:r>
            <a:r>
              <a:rPr lang="en-US" altLang="zh-CN" sz="1800" dirty="0" smtClean="0"/>
              <a:t>j</a:t>
            </a:r>
            <a:r>
              <a:rPr lang="zh-CN" altLang="en-US" sz="1800" dirty="0" smtClean="0"/>
              <a:t>减</a:t>
            </a:r>
            <a:r>
              <a:rPr lang="en-US" altLang="zh-CN" sz="1800" dirty="0" smtClean="0"/>
              <a:t>1</a:t>
            </a:r>
            <a:r>
              <a:rPr lang="zh-CN" altLang="en-US" sz="1800" dirty="0" smtClean="0"/>
              <a:t>前线执行</a:t>
            </a:r>
            <a:r>
              <a:rPr lang="en-US" altLang="zh-CN" sz="1800" dirty="0" smtClean="0"/>
              <a:t>F[B[node[j]]]-- </a:t>
            </a:r>
            <a:r>
              <a:rPr lang="zh-CN" altLang="en-US" sz="1800" dirty="0" smtClean="0"/>
              <a:t>。</a:t>
            </a:r>
          </a:p>
          <a:p>
            <a:r>
              <a:rPr lang="zh-CN" altLang="en-US" sz="1800" dirty="0" smtClean="0"/>
              <a:t>设当前左指针指向点</a:t>
            </a:r>
            <a:r>
              <a:rPr lang="en-US" altLang="zh-CN" sz="1800" dirty="0" smtClean="0"/>
              <a:t>x</a:t>
            </a:r>
            <a:r>
              <a:rPr lang="zh-CN" altLang="en-US" sz="1800" dirty="0" smtClean="0"/>
              <a:t>，则 </a:t>
            </a:r>
            <a:r>
              <a:rPr lang="en-US" altLang="zh-CN" sz="1800" dirty="0" smtClean="0"/>
              <a:t>j-</a:t>
            </a:r>
            <a:r>
              <a:rPr lang="en-US" altLang="zh-CN" sz="1800" dirty="0" err="1" smtClean="0"/>
              <a:t>i</a:t>
            </a:r>
            <a:r>
              <a:rPr lang="en-US" altLang="zh-CN" sz="1800" dirty="0" smtClean="0"/>
              <a:t>-F[B[x]] </a:t>
            </a:r>
            <a:r>
              <a:rPr lang="zh-CN" altLang="en-US" sz="1800" dirty="0" smtClean="0"/>
              <a:t>就是要求的答案。</a:t>
            </a:r>
            <a:endParaRPr lang="en-US" altLang="zh-CN" sz="1800" dirty="0" smtClean="0"/>
          </a:p>
          <a:p>
            <a:r>
              <a:rPr lang="zh-CN" altLang="en-US" sz="1800" dirty="0" smtClean="0"/>
              <a:t>排序是</a:t>
            </a:r>
            <a:r>
              <a:rPr lang="en-US" altLang="zh-CN" sz="1800" dirty="0" smtClean="0"/>
              <a:t>O(</a:t>
            </a:r>
            <a:r>
              <a:rPr lang="en-US" altLang="zh-CN" sz="1800" dirty="0" err="1" smtClean="0"/>
              <a:t>NlogN</a:t>
            </a:r>
            <a:r>
              <a:rPr lang="en-US" altLang="zh-CN" sz="1800" dirty="0" smtClean="0"/>
              <a:t>)</a:t>
            </a:r>
            <a:r>
              <a:rPr lang="zh-CN" altLang="en-US" sz="1800" dirty="0" smtClean="0"/>
              <a:t>的，扫描是</a:t>
            </a:r>
            <a:r>
              <a:rPr lang="en-US" altLang="zh-CN" sz="1800" dirty="0" smtClean="0"/>
              <a:t>O(N)</a:t>
            </a:r>
            <a:r>
              <a:rPr lang="zh-CN" altLang="en-US" sz="1800" dirty="0" smtClean="0"/>
              <a:t>的。总时间复杂度还是</a:t>
            </a:r>
            <a:r>
              <a:rPr lang="en-US" altLang="zh-CN" sz="1800" dirty="0" smtClean="0"/>
              <a:t>O(N*</a:t>
            </a:r>
            <a:r>
              <a:rPr lang="en-US" altLang="zh-CN" sz="1800" dirty="0" err="1" smtClean="0"/>
              <a:t>logN</a:t>
            </a:r>
            <a:r>
              <a:rPr lang="en-US" altLang="zh-CN" sz="1800" dirty="0" smtClean="0"/>
              <a:t>*</a:t>
            </a:r>
            <a:r>
              <a:rPr lang="en-US" altLang="zh-CN" sz="1800" dirty="0" err="1" smtClean="0"/>
              <a:t>logN</a:t>
            </a:r>
            <a:r>
              <a:rPr lang="en-US" altLang="zh-CN" sz="1800" dirty="0" smtClean="0"/>
              <a:t>)</a:t>
            </a:r>
            <a:r>
              <a:rPr lang="zh-CN" altLang="en-US" sz="1800" dirty="0" smtClean="0"/>
              <a:t>，但常数减小。</a:t>
            </a:r>
            <a:endParaRPr lang="en-US" altLang="zh-CN" sz="1800" dirty="0" smtClean="0"/>
          </a:p>
          <a:p>
            <a:endParaRPr lang="en-US" altLang="zh-CN" sz="1800" dirty="0" smtClean="0"/>
          </a:p>
          <a:p>
            <a:endParaRPr lang="en-US" altLang="zh-CN" sz="1800" b="1" dirty="0" smtClean="0"/>
          </a:p>
          <a:p>
            <a:endParaRPr lang="en-US" altLang="zh-CN" sz="1800" b="1"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72</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6" end="6"/>
                                            </p:txEl>
                                          </p:spTgt>
                                        </p:tgtEl>
                                        <p:attrNameLst>
                                          <p:attrName>style.visibility</p:attrName>
                                        </p:attrNameLst>
                                      </p:cBhvr>
                                      <p:to>
                                        <p:strVal val="visible"/>
                                      </p:to>
                                    </p:set>
                                    <p:anim calcmode="lin" valueType="num">
                                      <p:cBhvr additive="base">
                                        <p:cTn id="4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7" end="7"/>
                                            </p:txEl>
                                          </p:spTgt>
                                        </p:tgtEl>
                                        <p:attrNameLst>
                                          <p:attrName>style.visibility</p:attrName>
                                        </p:attrNameLst>
                                      </p:cBhvr>
                                      <p:to>
                                        <p:strVal val="visible"/>
                                      </p:to>
                                    </p:set>
                                    <p:anim calcmode="lin" valueType="num">
                                      <p:cBhvr additive="base">
                                        <p:cTn id="55"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5843">
                                            <p:txEl>
                                              <p:pRg st="8" end="8"/>
                                            </p:txEl>
                                          </p:spTgt>
                                        </p:tgtEl>
                                        <p:attrNameLst>
                                          <p:attrName>style.visibility</p:attrName>
                                        </p:attrNameLst>
                                      </p:cBhvr>
                                      <p:to>
                                        <p:strVal val="visible"/>
                                      </p:to>
                                    </p:set>
                                    <p:anim calcmode="lin" valueType="num">
                                      <p:cBhvr additive="base">
                                        <p:cTn id="61"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5843">
                                            <p:txEl>
                                              <p:pRg st="9" end="9"/>
                                            </p:txEl>
                                          </p:spTgt>
                                        </p:tgtEl>
                                        <p:attrNameLst>
                                          <p:attrName>style.visibility</p:attrName>
                                        </p:attrNameLst>
                                      </p:cBhvr>
                                      <p:to>
                                        <p:strVal val="visible"/>
                                      </p:to>
                                    </p:set>
                                    <p:anim calcmode="lin" valueType="num">
                                      <p:cBhvr additive="base">
                                        <p:cTn id="67"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2</a:t>
            </a:r>
            <a:r>
              <a:rPr lang="zh-CN" altLang="en-US" sz="3200" b="1" dirty="0" smtClean="0"/>
              <a:t>：</a:t>
            </a:r>
            <a:r>
              <a:rPr lang="en-US" altLang="zh-CN" sz="3200" b="1" dirty="0" smtClean="0"/>
              <a:t> CF293E Close Vertices</a:t>
            </a:r>
            <a:endParaRPr lang="zh-CN" altLang="en-US" sz="3200" b="1" dirty="0" smtClean="0"/>
          </a:p>
        </p:txBody>
      </p:sp>
      <p:sp>
        <p:nvSpPr>
          <p:cNvPr id="35843" name="Rectangle 3"/>
          <p:cNvSpPr>
            <a:spLocks noGrp="1" noChangeArrowheads="1"/>
          </p:cNvSpPr>
          <p:nvPr>
            <p:ph type="body" idx="1"/>
          </p:nvPr>
        </p:nvSpPr>
        <p:spPr>
          <a:xfrm>
            <a:off x="117414" y="909603"/>
            <a:ext cx="8953560" cy="5948397"/>
          </a:xfrm>
        </p:spPr>
        <p:txBody>
          <a:bodyPr>
            <a:noAutofit/>
          </a:bodyPr>
          <a:lstStyle/>
          <a:p>
            <a:r>
              <a:rPr lang="zh-CN" altLang="en-US" sz="2400" dirty="0" smtClean="0"/>
              <a:t>给一棵</a:t>
            </a:r>
            <a:r>
              <a:rPr lang="en-US" altLang="zh-CN" sz="2400" dirty="0" smtClean="0"/>
              <a:t>N</a:t>
            </a:r>
            <a:r>
              <a:rPr lang="zh-CN" altLang="en-US" sz="2400" dirty="0" smtClean="0"/>
              <a:t>个顶点的树，求有多少条路径的边数不超过</a:t>
            </a:r>
            <a:r>
              <a:rPr lang="en-US" altLang="zh-CN" sz="2400" dirty="0" smtClean="0"/>
              <a:t>L</a:t>
            </a:r>
            <a:r>
              <a:rPr lang="zh-CN" altLang="en-US" sz="2400" dirty="0" smtClean="0"/>
              <a:t>，且边权和小于等于</a:t>
            </a:r>
            <a:r>
              <a:rPr lang="en-US" altLang="zh-CN" sz="2400" dirty="0" smtClean="0"/>
              <a:t>W</a:t>
            </a:r>
            <a:r>
              <a:rPr lang="zh-CN" altLang="en-US" sz="2400" dirty="0" smtClean="0"/>
              <a:t>。</a:t>
            </a:r>
          </a:p>
          <a:p>
            <a:pPr>
              <a:buClr>
                <a:srgbClr val="000000"/>
              </a:buClr>
            </a:pPr>
            <a:r>
              <a:rPr lang="en-US" altLang="zh-CN" sz="2400" dirty="0" smtClean="0"/>
              <a:t>1 ≤ N ≤ 10</a:t>
            </a:r>
            <a:r>
              <a:rPr lang="en-US" altLang="zh-CN" sz="2400" baseline="30000" dirty="0" smtClean="0"/>
              <a:t>5    </a:t>
            </a:r>
            <a:r>
              <a:rPr lang="en-US" altLang="zh-CN" sz="2400" dirty="0" smtClean="0"/>
              <a:t>1 ≤ L ≤ N    0 ≤ W ≤ 10</a:t>
            </a:r>
            <a:r>
              <a:rPr lang="en-US" altLang="zh-CN" sz="2400" baseline="30000" dirty="0" smtClean="0"/>
              <a:t>9</a:t>
            </a:r>
          </a:p>
          <a:p>
            <a:pPr>
              <a:buClr>
                <a:srgbClr val="000000"/>
              </a:buClr>
            </a:pPr>
            <a:r>
              <a:rPr lang="en-US" altLang="zh-CN" sz="2400" dirty="0" smtClean="0"/>
              <a:t>Time Limit: 3s</a:t>
            </a:r>
          </a:p>
          <a:p>
            <a:endParaRPr lang="en-US" altLang="zh-CN" sz="2400" dirty="0" smtClean="0"/>
          </a:p>
          <a:p>
            <a:endParaRPr lang="en-US" altLang="zh-CN" sz="2400" dirty="0" smtClean="0"/>
          </a:p>
          <a:p>
            <a:endParaRPr lang="en-US" altLang="zh-CN" sz="2400" b="1" dirty="0" smtClean="0"/>
          </a:p>
          <a:p>
            <a:endParaRPr lang="en-US" altLang="zh-CN" sz="2400" b="1"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73</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2</a:t>
            </a:r>
            <a:r>
              <a:rPr lang="zh-CN" altLang="en-US" sz="3200" b="1" dirty="0" smtClean="0"/>
              <a:t>：</a:t>
            </a:r>
            <a:r>
              <a:rPr lang="en-US" altLang="zh-CN" sz="3200" b="1" dirty="0" smtClean="0"/>
              <a:t> CF293E Close Vertices</a:t>
            </a:r>
            <a:endParaRPr lang="zh-CN" altLang="en-US" sz="3200" b="1" dirty="0" smtClean="0"/>
          </a:p>
        </p:txBody>
      </p:sp>
      <p:sp>
        <p:nvSpPr>
          <p:cNvPr id="35843" name="Rectangle 3"/>
          <p:cNvSpPr>
            <a:spLocks noGrp="1" noChangeArrowheads="1"/>
          </p:cNvSpPr>
          <p:nvPr>
            <p:ph type="body" idx="1"/>
          </p:nvPr>
        </p:nvSpPr>
        <p:spPr>
          <a:xfrm>
            <a:off x="117414" y="909603"/>
            <a:ext cx="8953560" cy="5948397"/>
          </a:xfrm>
        </p:spPr>
        <p:txBody>
          <a:bodyPr>
            <a:noAutofit/>
          </a:bodyPr>
          <a:lstStyle/>
          <a:p>
            <a:r>
              <a:rPr lang="zh-CN" altLang="en-US" sz="2400" dirty="0" smtClean="0"/>
              <a:t>用树分治，比上题多边数限制。做法与上一题类似：</a:t>
            </a:r>
            <a:endParaRPr lang="en-US" altLang="zh-CN" sz="2400" dirty="0" smtClean="0"/>
          </a:p>
          <a:p>
            <a:r>
              <a:rPr lang="zh-CN" altLang="en-US" sz="2400" dirty="0" smtClean="0"/>
              <a:t>把路径分成两类：</a:t>
            </a:r>
            <a:endParaRPr lang="en-US" altLang="zh-CN" sz="2400" dirty="0" smtClean="0"/>
          </a:p>
          <a:p>
            <a:r>
              <a:rPr lang="zh-CN" altLang="en-US" sz="2400" dirty="0" smtClean="0"/>
              <a:t>①在根的子结点为根的子树中，递归处理即可；</a:t>
            </a:r>
            <a:endParaRPr lang="en-US" altLang="zh-CN" sz="2400" dirty="0" smtClean="0"/>
          </a:p>
          <a:p>
            <a:r>
              <a:rPr lang="zh-CN" altLang="en-US" sz="2400" dirty="0" smtClean="0"/>
              <a:t>②路径经过根结点</a:t>
            </a:r>
            <a:endParaRPr lang="en-US" altLang="zh-CN" sz="2400" dirty="0" smtClean="0"/>
          </a:p>
          <a:p>
            <a:r>
              <a:rPr lang="zh-CN" altLang="en-US" sz="2400" dirty="0" smtClean="0"/>
              <a:t>②的处理方法跟上题代码中一样，等于</a:t>
            </a:r>
            <a:r>
              <a:rPr lang="en-US" altLang="zh-CN" sz="2400" dirty="0" smtClean="0"/>
              <a:t>calc(root,0)-</a:t>
            </a:r>
            <a:r>
              <a:rPr lang="zh-CN" altLang="en-US" sz="2400" dirty="0" smtClean="0">
                <a:latin typeface="Tahoma"/>
                <a:cs typeface="Tahoma"/>
              </a:rPr>
              <a:t>∑</a:t>
            </a:r>
            <a:r>
              <a:rPr lang="en-US" altLang="zh-CN" sz="2400" dirty="0" smtClean="0">
                <a:latin typeface="Tahoma"/>
                <a:cs typeface="Tahoma"/>
              </a:rPr>
              <a:t>calc(</a:t>
            </a:r>
            <a:r>
              <a:rPr lang="en-US" altLang="zh-CN" sz="2400" dirty="0" err="1" smtClean="0">
                <a:latin typeface="Tahoma"/>
                <a:cs typeface="Tahoma"/>
              </a:rPr>
              <a:t>son_i,edge</a:t>
            </a:r>
            <a:r>
              <a:rPr lang="en-US" altLang="zh-CN" sz="2400" dirty="0" smtClean="0">
                <a:latin typeface="Tahoma"/>
                <a:cs typeface="Tahoma"/>
              </a:rPr>
              <a:t>(</a:t>
            </a:r>
            <a:r>
              <a:rPr lang="en-US" altLang="zh-CN" sz="2400" dirty="0" err="1" smtClean="0">
                <a:latin typeface="Tahoma"/>
                <a:cs typeface="Tahoma"/>
              </a:rPr>
              <a:t>root,son_i</a:t>
            </a:r>
            <a:r>
              <a:rPr lang="en-US" altLang="zh-CN" sz="2400" dirty="0" smtClean="0">
                <a:latin typeface="Tahoma"/>
                <a:cs typeface="Tahoma"/>
              </a:rPr>
              <a:t>))</a:t>
            </a:r>
          </a:p>
          <a:p>
            <a:r>
              <a:rPr lang="zh-CN" altLang="en-US" sz="2400" dirty="0" smtClean="0">
                <a:latin typeface="Tahoma"/>
                <a:cs typeface="Tahoma"/>
              </a:rPr>
              <a:t>计算</a:t>
            </a:r>
            <a:r>
              <a:rPr lang="en-US" altLang="zh-CN" sz="2400" dirty="0" smtClean="0">
                <a:latin typeface="Tahoma"/>
                <a:cs typeface="Tahoma"/>
              </a:rPr>
              <a:t>calc()</a:t>
            </a:r>
            <a:r>
              <a:rPr lang="zh-CN" altLang="en-US" sz="2400" dirty="0" smtClean="0">
                <a:latin typeface="Tahoma"/>
                <a:cs typeface="Tahoma"/>
              </a:rPr>
              <a:t>时</a:t>
            </a:r>
            <a:r>
              <a:rPr lang="en-US" altLang="zh-CN" sz="2400" dirty="0" smtClean="0">
                <a:latin typeface="Tahoma"/>
                <a:cs typeface="Tahoma"/>
              </a:rPr>
              <a:t>,</a:t>
            </a:r>
            <a:r>
              <a:rPr lang="zh-CN" altLang="en-US" sz="2400" dirty="0" smtClean="0">
                <a:latin typeface="Tahoma"/>
                <a:cs typeface="Tahoma"/>
              </a:rPr>
              <a:t>一样按照到根结点</a:t>
            </a:r>
            <a:r>
              <a:rPr lang="en-US" altLang="zh-CN" sz="2400" dirty="0" smtClean="0">
                <a:latin typeface="Tahoma"/>
                <a:cs typeface="Tahoma"/>
              </a:rPr>
              <a:t>root</a:t>
            </a:r>
            <a:r>
              <a:rPr lang="zh-CN" altLang="en-US" sz="2400" dirty="0" smtClean="0">
                <a:latin typeface="Tahoma"/>
                <a:cs typeface="Tahoma"/>
              </a:rPr>
              <a:t>的距离从小到大排序，从右往左一个端点</a:t>
            </a:r>
            <a:r>
              <a:rPr lang="en-US" altLang="zh-CN" sz="2400" dirty="0" err="1" smtClean="0">
                <a:latin typeface="Tahoma"/>
                <a:cs typeface="Tahoma"/>
              </a:rPr>
              <a:t>i</a:t>
            </a:r>
            <a:r>
              <a:rPr lang="zh-CN" altLang="en-US" sz="2400" dirty="0" smtClean="0">
                <a:latin typeface="Tahoma"/>
                <a:cs typeface="Tahoma"/>
              </a:rPr>
              <a:t>，另外一个端点</a:t>
            </a:r>
            <a:r>
              <a:rPr lang="en-US" altLang="zh-CN" sz="2400" dirty="0" smtClean="0">
                <a:latin typeface="Tahoma"/>
                <a:cs typeface="Tahoma"/>
              </a:rPr>
              <a:t>j</a:t>
            </a:r>
            <a:r>
              <a:rPr lang="zh-CN" altLang="en-US" sz="2400" dirty="0" smtClean="0">
                <a:latin typeface="Tahoma"/>
                <a:cs typeface="Tahoma"/>
              </a:rPr>
              <a:t>从小到大递增，</a:t>
            </a:r>
            <a:r>
              <a:rPr lang="en-US" altLang="zh-CN" sz="2400" dirty="0" smtClean="0">
                <a:latin typeface="Tahoma"/>
                <a:cs typeface="Tahoma"/>
              </a:rPr>
              <a:t>j</a:t>
            </a:r>
            <a:r>
              <a:rPr lang="zh-CN" altLang="en-US" sz="2400" dirty="0" smtClean="0">
                <a:latin typeface="Tahoma"/>
                <a:cs typeface="Tahoma"/>
              </a:rPr>
              <a:t>每次向右移，就把新加入的结点</a:t>
            </a:r>
            <a:r>
              <a:rPr lang="en-US" altLang="zh-CN" sz="2400" dirty="0" smtClean="0">
                <a:latin typeface="Tahoma"/>
                <a:cs typeface="Tahoma"/>
              </a:rPr>
              <a:t>node[j]</a:t>
            </a:r>
            <a:r>
              <a:rPr lang="zh-CN" altLang="en-US" sz="2400" dirty="0" smtClean="0">
                <a:latin typeface="Tahoma"/>
                <a:cs typeface="Tahoma"/>
              </a:rPr>
              <a:t>对应的</a:t>
            </a:r>
            <a:r>
              <a:rPr lang="en-US" altLang="zh-CN" sz="2400" dirty="0" smtClean="0">
                <a:latin typeface="Tahoma"/>
                <a:cs typeface="Tahoma"/>
              </a:rPr>
              <a:t>num[node[j]](</a:t>
            </a:r>
            <a:r>
              <a:rPr lang="zh-CN" altLang="en-US" sz="2400" dirty="0" smtClean="0">
                <a:latin typeface="Tahoma"/>
                <a:cs typeface="Tahoma"/>
              </a:rPr>
              <a:t>到根结点的边数</a:t>
            </a:r>
            <a:r>
              <a:rPr lang="en-US" altLang="zh-CN" sz="2400" dirty="0" smtClean="0">
                <a:latin typeface="Tahoma"/>
                <a:cs typeface="Tahoma"/>
              </a:rPr>
              <a:t>)</a:t>
            </a:r>
            <a:r>
              <a:rPr lang="zh-CN" altLang="en-US" sz="2400" dirty="0" smtClean="0">
                <a:latin typeface="Tahoma"/>
                <a:cs typeface="Tahoma"/>
              </a:rPr>
              <a:t>添加到树状数组中，再统计数状数组中</a:t>
            </a:r>
            <a:r>
              <a:rPr lang="en-US" altLang="zh-CN" sz="2400" dirty="0" smtClean="0">
                <a:latin typeface="Tahoma"/>
                <a:cs typeface="Tahoma"/>
              </a:rPr>
              <a:t>&lt;=W-num[node[</a:t>
            </a:r>
            <a:r>
              <a:rPr lang="en-US" altLang="zh-CN" sz="2400" dirty="0" err="1" smtClean="0">
                <a:latin typeface="Tahoma"/>
                <a:cs typeface="Tahoma"/>
              </a:rPr>
              <a:t>i</a:t>
            </a:r>
            <a:r>
              <a:rPr lang="en-US" altLang="zh-CN" sz="2400" dirty="0" smtClean="0">
                <a:latin typeface="Tahoma"/>
                <a:cs typeface="Tahoma"/>
              </a:rPr>
              <a:t>]]</a:t>
            </a:r>
            <a:r>
              <a:rPr lang="zh-CN" altLang="en-US" sz="2400" dirty="0" smtClean="0">
                <a:latin typeface="Tahoma"/>
                <a:cs typeface="Tahoma"/>
              </a:rPr>
              <a:t>的个数即可。</a:t>
            </a:r>
            <a:endParaRPr lang="en-US" altLang="zh-CN" sz="2400" dirty="0" smtClean="0">
              <a:latin typeface="Tahoma"/>
              <a:cs typeface="Tahoma"/>
            </a:endParaRPr>
          </a:p>
          <a:p>
            <a:r>
              <a:rPr lang="zh-CN" altLang="en-US" sz="2400" dirty="0" smtClean="0">
                <a:latin typeface="Tahoma"/>
                <a:cs typeface="Tahoma"/>
              </a:rPr>
              <a:t>总时间复杂度是</a:t>
            </a:r>
            <a:r>
              <a:rPr lang="en-US" altLang="zh-CN" sz="2400" dirty="0" smtClean="0">
                <a:latin typeface="Tahoma"/>
                <a:cs typeface="Tahoma"/>
              </a:rPr>
              <a:t>O(N*</a:t>
            </a:r>
            <a:r>
              <a:rPr lang="en-US" altLang="zh-CN" sz="2400" dirty="0" err="1" smtClean="0">
                <a:latin typeface="Tahoma"/>
                <a:cs typeface="Tahoma"/>
              </a:rPr>
              <a:t>logN</a:t>
            </a:r>
            <a:r>
              <a:rPr lang="en-US" altLang="zh-CN" sz="2400" dirty="0" smtClean="0">
                <a:latin typeface="Tahoma"/>
                <a:cs typeface="Tahoma"/>
              </a:rPr>
              <a:t>*</a:t>
            </a:r>
            <a:r>
              <a:rPr lang="en-US" altLang="zh-CN" sz="2400" dirty="0" err="1" smtClean="0">
                <a:latin typeface="Tahoma"/>
                <a:cs typeface="Tahoma"/>
              </a:rPr>
              <a:t>logN</a:t>
            </a:r>
            <a:r>
              <a:rPr lang="en-US" altLang="zh-CN" sz="2400" dirty="0" smtClean="0">
                <a:latin typeface="Tahoma"/>
                <a:cs typeface="Tahoma"/>
              </a:rPr>
              <a:t>)</a:t>
            </a:r>
            <a:r>
              <a:rPr lang="zh-CN" altLang="en-US" sz="2400" dirty="0" smtClean="0">
                <a:latin typeface="Tahoma"/>
                <a:cs typeface="Tahoma"/>
              </a:rPr>
              <a:t>。</a:t>
            </a:r>
            <a:endParaRPr lang="en-US" altLang="zh-CN" sz="2400" dirty="0" smtClean="0"/>
          </a:p>
          <a:p>
            <a:endParaRPr lang="en-US" altLang="zh-CN" sz="2400" dirty="0" smtClean="0"/>
          </a:p>
          <a:p>
            <a:endParaRPr lang="en-US" altLang="zh-CN" sz="2400" b="1" dirty="0" smtClean="0"/>
          </a:p>
          <a:p>
            <a:endParaRPr lang="en-US" altLang="zh-CN" sz="2400" b="1"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74</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6" end="6"/>
                                            </p:txEl>
                                          </p:spTgt>
                                        </p:tgtEl>
                                        <p:attrNameLst>
                                          <p:attrName>style.visibility</p:attrName>
                                        </p:attrNameLst>
                                      </p:cBhvr>
                                      <p:to>
                                        <p:strVal val="visible"/>
                                      </p:to>
                                    </p:set>
                                    <p:anim calcmode="lin" valueType="num">
                                      <p:cBhvr additive="base">
                                        <p:cTn id="4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3</a:t>
            </a:r>
            <a:r>
              <a:rPr lang="zh-CN" altLang="en-US" sz="3200" b="1" dirty="0" smtClean="0"/>
              <a:t>：</a:t>
            </a:r>
            <a:r>
              <a:rPr lang="en-US" altLang="zh-CN" sz="3200" b="1" dirty="0" smtClean="0"/>
              <a:t>WC2010</a:t>
            </a:r>
            <a:r>
              <a:rPr lang="zh-CN" altLang="en-US" sz="3200" b="1" dirty="0" smtClean="0"/>
              <a:t>重建计划</a:t>
            </a:r>
          </a:p>
        </p:txBody>
      </p:sp>
      <p:sp>
        <p:nvSpPr>
          <p:cNvPr id="35843" name="Rectangle 3"/>
          <p:cNvSpPr>
            <a:spLocks noGrp="1" noChangeArrowheads="1"/>
          </p:cNvSpPr>
          <p:nvPr>
            <p:ph type="body" idx="1"/>
          </p:nvPr>
        </p:nvSpPr>
        <p:spPr>
          <a:xfrm>
            <a:off x="117414" y="909603"/>
            <a:ext cx="8953560" cy="5948397"/>
          </a:xfrm>
        </p:spPr>
        <p:txBody>
          <a:bodyPr>
            <a:noAutofit/>
          </a:bodyPr>
          <a:lstStyle/>
          <a:p>
            <a:pPr>
              <a:buClr>
                <a:srgbClr val="000000"/>
              </a:buClr>
            </a:pPr>
            <a:r>
              <a:rPr lang="zh-CN" altLang="en-US" sz="2400" dirty="0" smtClean="0">
                <a:sym typeface="+mn-ea"/>
              </a:rPr>
              <a:t>给出一棵</a:t>
            </a:r>
            <a:r>
              <a:rPr lang="en-US" altLang="zh-CN" sz="2400" dirty="0" smtClean="0">
                <a:sym typeface="+mn-ea"/>
              </a:rPr>
              <a:t>N</a:t>
            </a:r>
            <a:r>
              <a:rPr lang="zh-CN" altLang="en-US" sz="2400" dirty="0" smtClean="0">
                <a:sym typeface="+mn-ea"/>
              </a:rPr>
              <a:t>个节点带权树。</a:t>
            </a:r>
            <a:endParaRPr lang="en-US" altLang="zh-CN" sz="2400" dirty="0" smtClean="0"/>
          </a:p>
          <a:p>
            <a:pPr>
              <a:buClr>
                <a:srgbClr val="000000"/>
              </a:buClr>
            </a:pPr>
            <a:r>
              <a:rPr lang="zh-CN" altLang="en-US" sz="2400" dirty="0" smtClean="0">
                <a:sym typeface="+mn-ea"/>
              </a:rPr>
              <a:t>求边数在</a:t>
            </a:r>
            <a:r>
              <a:rPr lang="en-US" altLang="zh-CN" sz="2400" dirty="0" smtClean="0">
                <a:sym typeface="+mn-ea"/>
              </a:rPr>
              <a:t>[L,R]</a:t>
            </a:r>
            <a:r>
              <a:rPr lang="zh-CN" altLang="en-US" sz="2400" dirty="0" smtClean="0">
                <a:sym typeface="+mn-ea"/>
              </a:rPr>
              <a:t>之间的所有路径中，最大的权值平均值。</a:t>
            </a:r>
          </a:p>
          <a:p>
            <a:pPr>
              <a:buClr>
                <a:srgbClr val="000000"/>
              </a:buClr>
            </a:pPr>
            <a:r>
              <a:rPr lang="en-US" altLang="zh-CN" sz="2400" dirty="0" smtClean="0"/>
              <a:t>N ≤ 100000 </a:t>
            </a:r>
          </a:p>
          <a:p>
            <a:endParaRPr lang="en-US" altLang="zh-CN" sz="2400" b="1" dirty="0" smtClean="0"/>
          </a:p>
          <a:p>
            <a:endParaRPr lang="en-US" altLang="zh-CN" sz="2400" b="1"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75</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6225"/>
            <a:ext cx="8229600" cy="633413"/>
          </a:xfrm>
        </p:spPr>
        <p:txBody>
          <a:bodyPr>
            <a:normAutofit/>
          </a:bodyPr>
          <a:lstStyle/>
          <a:p>
            <a:pPr algn="l"/>
            <a:r>
              <a:rPr lang="zh-CN" altLang="en-US" sz="3200" b="1" dirty="0" smtClean="0"/>
              <a:t>点分治</a:t>
            </a:r>
            <a:r>
              <a:rPr lang="en-US" altLang="zh-CN" sz="3200" b="1" dirty="0" smtClean="0"/>
              <a:t>3</a:t>
            </a:r>
            <a:r>
              <a:rPr lang="zh-CN" altLang="en-US" sz="3200" b="1" dirty="0" smtClean="0"/>
              <a:t>：</a:t>
            </a:r>
            <a:r>
              <a:rPr lang="en-US" altLang="zh-CN" sz="3200" b="1" dirty="0" smtClean="0"/>
              <a:t>WC2010</a:t>
            </a:r>
            <a:r>
              <a:rPr lang="zh-CN" altLang="en-US" sz="3200" b="1" dirty="0" smtClean="0"/>
              <a:t>重建计划</a:t>
            </a:r>
          </a:p>
        </p:txBody>
      </p:sp>
      <p:sp>
        <p:nvSpPr>
          <p:cNvPr id="35843" name="Rectangle 3"/>
          <p:cNvSpPr>
            <a:spLocks noGrp="1" noChangeArrowheads="1"/>
          </p:cNvSpPr>
          <p:nvPr>
            <p:ph type="body" idx="1"/>
          </p:nvPr>
        </p:nvSpPr>
        <p:spPr>
          <a:xfrm>
            <a:off x="44388" y="909603"/>
            <a:ext cx="9026586" cy="5659515"/>
          </a:xfrm>
        </p:spPr>
        <p:txBody>
          <a:bodyPr>
            <a:noAutofit/>
          </a:bodyPr>
          <a:lstStyle/>
          <a:p>
            <a:r>
              <a:rPr lang="zh-CN" altLang="en-US" sz="2200" dirty="0" smtClean="0"/>
              <a:t>二分答案</a:t>
            </a:r>
            <a:r>
              <a:rPr lang="en-US" altLang="zh-CN" sz="2200" dirty="0" smtClean="0"/>
              <a:t>mid</a:t>
            </a:r>
            <a:r>
              <a:rPr lang="zh-CN" altLang="en-US" sz="2200" dirty="0" smtClean="0"/>
              <a:t>，将图中所有边减</a:t>
            </a:r>
            <a:r>
              <a:rPr lang="en-US" altLang="zh-CN" sz="2200" dirty="0" smtClean="0"/>
              <a:t>mid</a:t>
            </a:r>
            <a:r>
              <a:rPr lang="zh-CN" altLang="en-US" sz="2200" dirty="0" smtClean="0"/>
              <a:t>，问题转换为判断是否存在边数为</a:t>
            </a:r>
            <a:r>
              <a:rPr lang="en-US" altLang="zh-CN" sz="2200" dirty="0" smtClean="0"/>
              <a:t>x</a:t>
            </a:r>
            <a:r>
              <a:rPr lang="zh-CN" altLang="en-US" sz="2200" dirty="0" smtClean="0"/>
              <a:t>的路径，路径边权和</a:t>
            </a:r>
            <a:r>
              <a:rPr lang="en-US" altLang="zh-CN" sz="2200" dirty="0" smtClean="0"/>
              <a:t>&gt;=0</a:t>
            </a:r>
            <a:r>
              <a:rPr lang="zh-CN" altLang="en-US" sz="2200" dirty="0" smtClean="0"/>
              <a:t>，</a:t>
            </a:r>
            <a:r>
              <a:rPr lang="en-US" altLang="zh-CN" sz="2200" dirty="0" smtClean="0"/>
              <a:t>L&lt;=x&lt;=R</a:t>
            </a:r>
            <a:r>
              <a:rPr lang="zh-CN" altLang="en-US" sz="2200" dirty="0" smtClean="0"/>
              <a:t>。</a:t>
            </a:r>
            <a:endParaRPr lang="en-US" altLang="zh-CN" sz="2200" dirty="0" smtClean="0"/>
          </a:p>
          <a:p>
            <a:r>
              <a:rPr lang="zh-CN" altLang="en-US" sz="2200" dirty="0" smtClean="0"/>
              <a:t>对于递归执行的每棵树，先找出重心，从重心剖开树以后，得到若干棵子树</a:t>
            </a:r>
          </a:p>
          <a:p>
            <a:r>
              <a:rPr lang="zh-CN" altLang="en-US" sz="2200" dirty="0" smtClean="0"/>
              <a:t>顺序处理每棵子树，对于一棵子树，</a:t>
            </a:r>
            <a:r>
              <a:rPr lang="en-US" altLang="zh-CN" sz="2200" dirty="0" err="1" smtClean="0"/>
              <a:t>Bfs</a:t>
            </a:r>
            <a:r>
              <a:rPr lang="zh-CN" altLang="en-US" sz="2200" dirty="0" smtClean="0"/>
              <a:t>得其所有路径边数及边权和</a:t>
            </a:r>
            <a:r>
              <a:rPr lang="en-US" altLang="zh-CN" sz="2200" dirty="0" smtClean="0"/>
              <a:t>(</a:t>
            </a:r>
            <a:r>
              <a:rPr lang="zh-CN" altLang="en-US" sz="2200" dirty="0" smtClean="0"/>
              <a:t>起点从重心出发，终点在该子树内</a:t>
            </a:r>
            <a:r>
              <a:rPr lang="en-US" altLang="zh-CN" sz="2200" dirty="0" smtClean="0"/>
              <a:t>)</a:t>
            </a:r>
            <a:r>
              <a:rPr lang="zh-CN" altLang="en-US" sz="2200" dirty="0" smtClean="0"/>
              <a:t>，由于是</a:t>
            </a:r>
            <a:r>
              <a:rPr lang="en-US" altLang="zh-CN" sz="2200" dirty="0" err="1" smtClean="0"/>
              <a:t>Bfs</a:t>
            </a:r>
            <a:r>
              <a:rPr lang="zh-CN" altLang="en-US" sz="2200" dirty="0" smtClean="0"/>
              <a:t>，所以路径长度是从小到大</a:t>
            </a:r>
          </a:p>
          <a:p>
            <a:r>
              <a:rPr lang="zh-CN" altLang="en-US" sz="2200" dirty="0" smtClean="0"/>
              <a:t>并维护</a:t>
            </a:r>
            <a:r>
              <a:rPr lang="en-US" altLang="zh-CN" sz="2200" dirty="0" err="1" smtClean="0"/>
              <a:t>mx</a:t>
            </a:r>
            <a:r>
              <a:rPr lang="en-US" altLang="zh-CN" sz="2200" dirty="0" smtClean="0"/>
              <a:t>[</a:t>
            </a:r>
            <a:r>
              <a:rPr lang="en-US" altLang="zh-CN" sz="2200" dirty="0" err="1" smtClean="0"/>
              <a:t>i</a:t>
            </a:r>
            <a:r>
              <a:rPr lang="en-US" altLang="zh-CN" sz="2200" dirty="0" smtClean="0"/>
              <a:t>]</a:t>
            </a:r>
            <a:r>
              <a:rPr lang="zh-CN" altLang="en-US" sz="2200" dirty="0" smtClean="0"/>
              <a:t>表示起点从重心出发，终点在子树内，长度为</a:t>
            </a:r>
            <a:r>
              <a:rPr lang="en-US" altLang="zh-CN" sz="2200" dirty="0" err="1" smtClean="0"/>
              <a:t>i</a:t>
            </a:r>
            <a:r>
              <a:rPr lang="zh-CN" altLang="en-US" sz="2200" dirty="0" smtClean="0"/>
              <a:t>的路径边权和最值，当前正在处理的子树中的信息先不添加到</a:t>
            </a:r>
            <a:r>
              <a:rPr lang="en-US" altLang="zh-CN" sz="2200" dirty="0" err="1" smtClean="0"/>
              <a:t>mx</a:t>
            </a:r>
            <a:r>
              <a:rPr lang="en-US" altLang="zh-CN" sz="2200" dirty="0" smtClean="0"/>
              <a:t>[]</a:t>
            </a:r>
            <a:r>
              <a:rPr lang="zh-CN" altLang="en-US" sz="2200" dirty="0" smtClean="0"/>
              <a:t>中，处理完再把这些信息更新到</a:t>
            </a:r>
            <a:r>
              <a:rPr lang="en-US" altLang="zh-CN" sz="2200" dirty="0" err="1" smtClean="0"/>
              <a:t>mx</a:t>
            </a:r>
            <a:r>
              <a:rPr lang="en-US" altLang="zh-CN" sz="2200" dirty="0" smtClean="0"/>
              <a:t>[]</a:t>
            </a:r>
            <a:r>
              <a:rPr lang="zh-CN" altLang="en-US" sz="2200" dirty="0" smtClean="0"/>
              <a:t>中</a:t>
            </a:r>
          </a:p>
          <a:p>
            <a:r>
              <a:rPr lang="en-US" altLang="zh-CN" sz="2200" dirty="0" err="1" smtClean="0"/>
              <a:t>Bfs</a:t>
            </a:r>
            <a:r>
              <a:rPr lang="zh-CN" altLang="en-US" sz="2200" dirty="0" smtClean="0"/>
              <a:t>处理子树中路径</a:t>
            </a:r>
            <a:r>
              <a:rPr lang="en-US" altLang="zh-CN" sz="2200" dirty="0" err="1" smtClean="0"/>
              <a:t>i</a:t>
            </a:r>
            <a:r>
              <a:rPr lang="zh-CN" altLang="en-US" sz="2200" dirty="0" smtClean="0"/>
              <a:t>，路径</a:t>
            </a:r>
            <a:r>
              <a:rPr lang="en-US" altLang="zh-CN" sz="2200" dirty="0" err="1" smtClean="0"/>
              <a:t>i</a:t>
            </a:r>
            <a:r>
              <a:rPr lang="zh-CN" altLang="en-US" sz="2200" dirty="0" smtClean="0"/>
              <a:t>的长度为</a:t>
            </a:r>
            <a:r>
              <a:rPr lang="en-US" altLang="zh-CN" sz="2200" dirty="0" smtClean="0"/>
              <a:t>x</a:t>
            </a:r>
            <a:r>
              <a:rPr lang="zh-CN" altLang="en-US" sz="2200" dirty="0" smtClean="0"/>
              <a:t>，则需要维护</a:t>
            </a:r>
            <a:r>
              <a:rPr lang="en-US" altLang="zh-CN" sz="2200" dirty="0" err="1" smtClean="0"/>
              <a:t>mx</a:t>
            </a:r>
            <a:r>
              <a:rPr lang="zh-CN" altLang="en-US" sz="2200" dirty="0" smtClean="0"/>
              <a:t>中长度在区间</a:t>
            </a:r>
            <a:r>
              <a:rPr lang="en-US" altLang="zh-CN" sz="2200" dirty="0" smtClean="0"/>
              <a:t>[L-</a:t>
            </a:r>
            <a:r>
              <a:rPr lang="en-US" altLang="zh-CN" sz="2200" dirty="0" err="1" smtClean="0"/>
              <a:t>x,R</a:t>
            </a:r>
            <a:r>
              <a:rPr lang="en-US" altLang="zh-CN" sz="2200" dirty="0" smtClean="0"/>
              <a:t>-x]</a:t>
            </a:r>
            <a:r>
              <a:rPr lang="zh-CN" altLang="en-US" sz="2200" dirty="0" smtClean="0"/>
              <a:t>内的最大值，该区间是向左平移的，可以维护单调递减队列。</a:t>
            </a:r>
            <a:endParaRPr lang="en-US" altLang="zh-CN" sz="2200" dirty="0" smtClean="0"/>
          </a:p>
          <a:p>
            <a:r>
              <a:rPr lang="zh-CN" altLang="en-US" sz="2200" dirty="0" smtClean="0"/>
              <a:t>时间复杂度为</a:t>
            </a:r>
            <a:r>
              <a:rPr lang="en-US" altLang="zh-CN" sz="2200" dirty="0" smtClean="0"/>
              <a:t>O(N*</a:t>
            </a:r>
            <a:r>
              <a:rPr lang="en-US" altLang="zh-CN" sz="2200" dirty="0" err="1" smtClean="0"/>
              <a:t>logN</a:t>
            </a:r>
            <a:r>
              <a:rPr lang="en-US" altLang="zh-CN" sz="2200" dirty="0" smtClean="0"/>
              <a:t>*</a:t>
            </a:r>
            <a:r>
              <a:rPr lang="en-US" altLang="zh-CN" sz="2200" dirty="0" err="1" smtClean="0"/>
              <a:t>logN</a:t>
            </a:r>
            <a:r>
              <a:rPr lang="en-US" altLang="zh-CN" sz="2200" dirty="0" smtClean="0"/>
              <a:t>)</a:t>
            </a:r>
            <a:r>
              <a:rPr lang="zh-CN" altLang="en-US" sz="2200" dirty="0" smtClean="0"/>
              <a:t>。</a:t>
            </a:r>
            <a:endParaRPr lang="en-US" altLang="zh-CN" sz="2200" dirty="0"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76</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4" end="4"/>
                                            </p:txEl>
                                          </p:spTgt>
                                        </p:tgtEl>
                                        <p:attrNameLst>
                                          <p:attrName>style.visibility</p:attrName>
                                        </p:attrNameLst>
                                      </p:cBhvr>
                                      <p:to>
                                        <p:strVal val="visible"/>
                                      </p:to>
                                    </p:set>
                                    <p:anim calcmode="lin" valueType="num">
                                      <p:cBhvr additive="base">
                                        <p:cTn id="3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5" end="5"/>
                                            </p:txEl>
                                          </p:spTgt>
                                        </p:tgtEl>
                                        <p:attrNameLst>
                                          <p:attrName>style.visibility</p:attrName>
                                        </p:attrNameLst>
                                      </p:cBhvr>
                                      <p:to>
                                        <p:strVal val="visible"/>
                                      </p:to>
                                    </p:set>
                                    <p:anim calcmode="lin" valueType="num">
                                      <p:cBhvr additive="base">
                                        <p:cTn id="4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635000"/>
          </a:xfrm>
        </p:spPr>
        <p:txBody>
          <a:bodyPr>
            <a:normAutofit fontScale="90000"/>
          </a:bodyPr>
          <a:lstStyle/>
          <a:p>
            <a:pPr algn="l"/>
            <a:r>
              <a:rPr lang="zh-CN" altLang="en-US" sz="3600" b="1" dirty="0" smtClean="0"/>
              <a:t>经典问题</a:t>
            </a:r>
            <a:r>
              <a:rPr lang="en-US" altLang="zh-CN" sz="3600" b="1" dirty="0" smtClean="0"/>
              <a:t>1—</a:t>
            </a:r>
            <a:r>
              <a:rPr lang="zh-CN" altLang="en-US" sz="3600" b="1" dirty="0" smtClean="0"/>
              <a:t>棋盘覆盖</a:t>
            </a:r>
            <a:endParaRPr lang="zh-CN" altLang="en-US" sz="3600" b="1" dirty="0"/>
          </a:p>
        </p:txBody>
      </p:sp>
      <p:sp>
        <p:nvSpPr>
          <p:cNvPr id="36867" name="Rectangle 3"/>
          <p:cNvSpPr>
            <a:spLocks noGrp="1" noChangeArrowheads="1"/>
          </p:cNvSpPr>
          <p:nvPr>
            <p:ph type="body" idx="1"/>
          </p:nvPr>
        </p:nvSpPr>
        <p:spPr>
          <a:xfrm>
            <a:off x="71406" y="1017588"/>
            <a:ext cx="9072594" cy="5472112"/>
          </a:xfrm>
        </p:spPr>
        <p:txBody>
          <a:bodyPr/>
          <a:lstStyle/>
          <a:p>
            <a:r>
              <a:rPr lang="zh-CN" altLang="en-US" sz="2000" dirty="0" smtClean="0"/>
              <a:t>情况</a:t>
            </a:r>
            <a:r>
              <a:rPr lang="en-US" altLang="zh-CN" sz="2000" dirty="0" smtClean="0"/>
              <a:t>3</a:t>
            </a:r>
            <a:r>
              <a:rPr lang="zh-CN" altLang="en-US" sz="2000" dirty="0" smtClean="0"/>
              <a:t>：黑点位于右上部分</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情况</a:t>
            </a:r>
            <a:r>
              <a:rPr lang="en-US" altLang="zh-CN" sz="2000" dirty="0" smtClean="0"/>
              <a:t>4</a:t>
            </a:r>
            <a:r>
              <a:rPr lang="zh-CN" altLang="en-US" sz="2000" dirty="0" smtClean="0"/>
              <a:t>：黑点位于右下部分</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t>每个格子只会被处理一次，时间复杂度为</a:t>
            </a:r>
            <a:r>
              <a:rPr lang="en-US" altLang="zh-CN" sz="2000" dirty="0" smtClean="0"/>
              <a:t>O(n^2)</a:t>
            </a:r>
            <a:r>
              <a:rPr lang="zh-CN" altLang="en-US" sz="2000" dirty="0" smtClean="0"/>
              <a:t>，</a:t>
            </a:r>
            <a:r>
              <a:rPr lang="en-US" altLang="zh-CN" sz="2000" dirty="0" smtClean="0"/>
              <a:t>n</a:t>
            </a:r>
            <a:r>
              <a:rPr lang="zh-CN" altLang="en-US" sz="2000" dirty="0" smtClean="0"/>
              <a:t>为棋盘边长。</a:t>
            </a:r>
            <a:endParaRPr lang="en-US" altLang="zh-CN" sz="2000" dirty="0" smtClean="0"/>
          </a:p>
          <a:p>
            <a:endParaRPr lang="zh-CN" altLang="en-US" sz="2000" dirty="0"/>
          </a:p>
        </p:txBody>
      </p:sp>
      <p:grpSp>
        <p:nvGrpSpPr>
          <p:cNvPr id="2" name="组合 70"/>
          <p:cNvGrpSpPr/>
          <p:nvPr/>
        </p:nvGrpSpPr>
        <p:grpSpPr>
          <a:xfrm>
            <a:off x="357126" y="1639863"/>
            <a:ext cx="8786874" cy="1285884"/>
            <a:chOff x="214282" y="2428868"/>
            <a:chExt cx="8786874" cy="1285884"/>
          </a:xfrm>
        </p:grpSpPr>
        <p:grpSp>
          <p:nvGrpSpPr>
            <p:cNvPr id="3" name="组合 69"/>
            <p:cNvGrpSpPr/>
            <p:nvPr/>
          </p:nvGrpSpPr>
          <p:grpSpPr>
            <a:xfrm>
              <a:off x="3643306" y="2428868"/>
              <a:ext cx="1071570" cy="1214446"/>
              <a:chOff x="3643306" y="2428868"/>
              <a:chExt cx="1071570" cy="1214446"/>
            </a:xfrm>
          </p:grpSpPr>
          <p:grpSp>
            <p:nvGrpSpPr>
              <p:cNvPr id="4" name="组合 58"/>
              <p:cNvGrpSpPr/>
              <p:nvPr/>
            </p:nvGrpSpPr>
            <p:grpSpPr>
              <a:xfrm>
                <a:off x="3643306" y="2571744"/>
                <a:ext cx="1000132" cy="500066"/>
                <a:chOff x="2000232" y="2590380"/>
                <a:chExt cx="1000132" cy="500066"/>
              </a:xfrm>
            </p:grpSpPr>
            <p:sp>
              <p:nvSpPr>
                <p:cNvPr id="60" name="右箭头 59"/>
                <p:cNvSpPr/>
                <p:nvPr/>
              </p:nvSpPr>
              <p:spPr>
                <a:xfrm>
                  <a:off x="2143108" y="2928934"/>
                  <a:ext cx="684245" cy="16151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2000232" y="2590380"/>
                  <a:ext cx="1000132" cy="307777"/>
                </a:xfrm>
                <a:prstGeom prst="rect">
                  <a:avLst/>
                </a:prstGeom>
                <a:noFill/>
              </p:spPr>
              <p:txBody>
                <a:bodyPr wrap="square" rtlCol="0">
                  <a:spAutoFit/>
                </a:bodyPr>
                <a:lstStyle/>
                <a:p>
                  <a:r>
                    <a:rPr lang="zh-CN" altLang="en-US" sz="1400" dirty="0" smtClean="0"/>
                    <a:t>递归求解</a:t>
                  </a:r>
                  <a:endParaRPr lang="zh-CN" altLang="en-US" sz="1400" dirty="0"/>
                </a:p>
              </p:txBody>
            </p:sp>
          </p:grpSp>
          <p:sp>
            <p:nvSpPr>
              <p:cNvPr id="62" name="左大括号 61"/>
              <p:cNvSpPr/>
              <p:nvPr/>
            </p:nvSpPr>
            <p:spPr>
              <a:xfrm>
                <a:off x="4500562" y="2428868"/>
                <a:ext cx="214314" cy="121444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 name="组合 68"/>
            <p:cNvGrpSpPr/>
            <p:nvPr/>
          </p:nvGrpSpPr>
          <p:grpSpPr>
            <a:xfrm>
              <a:off x="214282" y="2428868"/>
              <a:ext cx="8786874" cy="1285884"/>
              <a:chOff x="214282" y="2428868"/>
              <a:chExt cx="8786874" cy="1285884"/>
            </a:xfrm>
          </p:grpSpPr>
          <p:grpSp>
            <p:nvGrpSpPr>
              <p:cNvPr id="6" name="Group 7"/>
              <p:cNvGrpSpPr>
                <a:grpSpLocks/>
              </p:cNvGrpSpPr>
              <p:nvPr/>
            </p:nvGrpSpPr>
            <p:grpSpPr bwMode="auto">
              <a:xfrm>
                <a:off x="214282" y="2428868"/>
                <a:ext cx="1316019" cy="1211119"/>
                <a:chOff x="0" y="0"/>
                <a:chExt cx="3969" cy="3969"/>
              </a:xfrm>
            </p:grpSpPr>
            <p:grpSp>
              <p:nvGrpSpPr>
                <p:cNvPr id="7" name="Group 8"/>
                <p:cNvGrpSpPr>
                  <a:grpSpLocks/>
                </p:cNvGrpSpPr>
                <p:nvPr/>
              </p:nvGrpSpPr>
              <p:grpSpPr bwMode="auto">
                <a:xfrm>
                  <a:off x="0" y="0"/>
                  <a:ext cx="3969" cy="3969"/>
                  <a:chOff x="0" y="0"/>
                  <a:chExt cx="3969" cy="3969"/>
                </a:xfrm>
              </p:grpSpPr>
              <p:sp>
                <p:nvSpPr>
                  <p:cNvPr id="36873" name="Rectangle 9"/>
                  <p:cNvSpPr>
                    <a:spLocks noChangeArrowheads="1"/>
                  </p:cNvSpPr>
                  <p:nvPr/>
                </p:nvSpPr>
                <p:spPr bwMode="auto">
                  <a:xfrm>
                    <a:off x="0" y="0"/>
                    <a:ext cx="1984" cy="1984"/>
                  </a:xfrm>
                  <a:prstGeom prst="rect">
                    <a:avLst/>
                  </a:prstGeom>
                  <a:noFill/>
                  <a:ln w="9525" cmpd="sng">
                    <a:solidFill>
                      <a:schemeClr val="tx1"/>
                    </a:solidFill>
                    <a:miter lim="800000"/>
                    <a:headEnd/>
                    <a:tailEnd/>
                  </a:ln>
                  <a:effectLst/>
                </p:spPr>
                <p:txBody>
                  <a:bodyPr anchor="ctr"/>
                  <a:lstStyle/>
                  <a:p>
                    <a:endParaRPr lang="zh-CN" altLang="en-US"/>
                  </a:p>
                </p:txBody>
              </p:sp>
              <p:sp>
                <p:nvSpPr>
                  <p:cNvPr id="36874" name="Rectangle 10"/>
                  <p:cNvSpPr>
                    <a:spLocks noChangeArrowheads="1"/>
                  </p:cNvSpPr>
                  <p:nvPr/>
                </p:nvSpPr>
                <p:spPr bwMode="auto">
                  <a:xfrm>
                    <a:off x="1985" y="0"/>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36875" name="Rectangle 11"/>
                  <p:cNvSpPr>
                    <a:spLocks noChangeArrowheads="1"/>
                  </p:cNvSpPr>
                  <p:nvPr/>
                </p:nvSpPr>
                <p:spPr bwMode="auto">
                  <a:xfrm>
                    <a:off x="1985"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36876" name="Rectangle 12"/>
                  <p:cNvSpPr>
                    <a:spLocks noChangeArrowheads="1"/>
                  </p:cNvSpPr>
                  <p:nvPr/>
                </p:nvSpPr>
                <p:spPr bwMode="auto">
                  <a:xfrm>
                    <a:off x="0"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grpSp>
            <p:sp>
              <p:nvSpPr>
                <p:cNvPr id="36877" name="Rectangle 13"/>
                <p:cNvSpPr>
                  <a:spLocks noChangeArrowheads="1"/>
                </p:cNvSpPr>
                <p:nvPr/>
              </p:nvSpPr>
              <p:spPr bwMode="auto">
                <a:xfrm>
                  <a:off x="3021" y="681"/>
                  <a:ext cx="397" cy="397"/>
                </a:xfrm>
                <a:prstGeom prst="rect">
                  <a:avLst/>
                </a:prstGeom>
                <a:solidFill>
                  <a:schemeClr val="tx1"/>
                </a:solidFill>
                <a:ln w="9525" cmpd="sng">
                  <a:solidFill>
                    <a:schemeClr val="tx1"/>
                  </a:solidFill>
                  <a:miter lim="800000"/>
                  <a:headEnd/>
                  <a:tailEnd/>
                </a:ln>
                <a:effectLst/>
              </p:spPr>
              <p:txBody>
                <a:bodyPr anchor="ctr"/>
                <a:lstStyle/>
                <a:p>
                  <a:endParaRPr lang="zh-CN" altLang="en-US"/>
                </a:p>
              </p:txBody>
            </p:sp>
          </p:grpSp>
          <p:grpSp>
            <p:nvGrpSpPr>
              <p:cNvPr id="8" name="Group 7"/>
              <p:cNvGrpSpPr>
                <a:grpSpLocks/>
              </p:cNvGrpSpPr>
              <p:nvPr/>
            </p:nvGrpSpPr>
            <p:grpSpPr bwMode="auto">
              <a:xfrm>
                <a:off x="2357422" y="2428868"/>
                <a:ext cx="1357321" cy="1214446"/>
                <a:chOff x="0" y="0"/>
                <a:chExt cx="3969" cy="3969"/>
              </a:xfrm>
            </p:grpSpPr>
            <p:grpSp>
              <p:nvGrpSpPr>
                <p:cNvPr id="9" name="Group 8"/>
                <p:cNvGrpSpPr>
                  <a:grpSpLocks/>
                </p:cNvGrpSpPr>
                <p:nvPr/>
              </p:nvGrpSpPr>
              <p:grpSpPr bwMode="auto">
                <a:xfrm>
                  <a:off x="0" y="0"/>
                  <a:ext cx="3969" cy="3969"/>
                  <a:chOff x="0" y="0"/>
                  <a:chExt cx="3969" cy="3969"/>
                </a:xfrm>
              </p:grpSpPr>
              <p:sp>
                <p:nvSpPr>
                  <p:cNvPr id="52" name="Rectangle 9"/>
                  <p:cNvSpPr>
                    <a:spLocks noChangeArrowheads="1"/>
                  </p:cNvSpPr>
                  <p:nvPr/>
                </p:nvSpPr>
                <p:spPr bwMode="auto">
                  <a:xfrm>
                    <a:off x="2" y="0"/>
                    <a:ext cx="1984" cy="1984"/>
                  </a:xfrm>
                  <a:prstGeom prst="rect">
                    <a:avLst/>
                  </a:prstGeom>
                  <a:noFill/>
                  <a:ln w="9525" cmpd="sng">
                    <a:solidFill>
                      <a:schemeClr val="tx1"/>
                    </a:solidFill>
                    <a:miter lim="800000"/>
                    <a:headEnd/>
                    <a:tailEnd/>
                  </a:ln>
                  <a:effectLst/>
                </p:spPr>
                <p:txBody>
                  <a:bodyPr anchor="ctr"/>
                  <a:lstStyle/>
                  <a:p>
                    <a:endParaRPr lang="zh-CN" altLang="en-US"/>
                  </a:p>
                </p:txBody>
              </p:sp>
              <p:sp>
                <p:nvSpPr>
                  <p:cNvPr id="53" name="Rectangle 10"/>
                  <p:cNvSpPr>
                    <a:spLocks noChangeArrowheads="1"/>
                  </p:cNvSpPr>
                  <p:nvPr/>
                </p:nvSpPr>
                <p:spPr bwMode="auto">
                  <a:xfrm>
                    <a:off x="1985" y="0"/>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54" name="Rectangle 11"/>
                  <p:cNvSpPr>
                    <a:spLocks noChangeArrowheads="1"/>
                  </p:cNvSpPr>
                  <p:nvPr/>
                </p:nvSpPr>
                <p:spPr bwMode="auto">
                  <a:xfrm>
                    <a:off x="1985"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55" name="Rectangle 12"/>
                  <p:cNvSpPr>
                    <a:spLocks noChangeArrowheads="1"/>
                  </p:cNvSpPr>
                  <p:nvPr/>
                </p:nvSpPr>
                <p:spPr bwMode="auto">
                  <a:xfrm>
                    <a:off x="0"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grpSp>
            <p:sp>
              <p:nvSpPr>
                <p:cNvPr id="48" name="Rectangle 13"/>
                <p:cNvSpPr>
                  <a:spLocks noChangeArrowheads="1"/>
                </p:cNvSpPr>
                <p:nvPr/>
              </p:nvSpPr>
              <p:spPr bwMode="auto">
                <a:xfrm>
                  <a:off x="3069" y="681"/>
                  <a:ext cx="397" cy="397"/>
                </a:xfrm>
                <a:prstGeom prst="rect">
                  <a:avLst/>
                </a:prstGeom>
                <a:solidFill>
                  <a:schemeClr val="tx1"/>
                </a:solidFill>
                <a:ln w="9525" cmpd="sng">
                  <a:solidFill>
                    <a:schemeClr val="tx1"/>
                  </a:solidFill>
                  <a:miter lim="800000"/>
                  <a:headEnd/>
                  <a:tailEnd/>
                </a:ln>
                <a:effectLst/>
              </p:spPr>
              <p:txBody>
                <a:bodyPr anchor="ctr"/>
                <a:lstStyle/>
                <a:p>
                  <a:endParaRPr lang="zh-CN" altLang="en-US"/>
                </a:p>
              </p:txBody>
            </p:sp>
            <p:sp>
              <p:nvSpPr>
                <p:cNvPr id="49" name="Rectangle 14"/>
                <p:cNvSpPr>
                  <a:spLocks noChangeArrowheads="1"/>
                </p:cNvSpPr>
                <p:nvPr/>
              </p:nvSpPr>
              <p:spPr bwMode="auto">
                <a:xfrm>
                  <a:off x="1587" y="1985"/>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sp>
              <p:nvSpPr>
                <p:cNvPr id="50" name="Rectangle 15"/>
                <p:cNvSpPr>
                  <a:spLocks noChangeArrowheads="1"/>
                </p:cNvSpPr>
                <p:nvPr/>
              </p:nvSpPr>
              <p:spPr bwMode="auto">
                <a:xfrm>
                  <a:off x="1574" y="1587"/>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sp>
              <p:nvSpPr>
                <p:cNvPr id="51" name="Rectangle 16"/>
                <p:cNvSpPr>
                  <a:spLocks noChangeArrowheads="1"/>
                </p:cNvSpPr>
                <p:nvPr/>
              </p:nvSpPr>
              <p:spPr bwMode="auto">
                <a:xfrm>
                  <a:off x="1985" y="1985"/>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grpSp>
          <p:grpSp>
            <p:nvGrpSpPr>
              <p:cNvPr id="10" name="组合 57"/>
              <p:cNvGrpSpPr/>
              <p:nvPr/>
            </p:nvGrpSpPr>
            <p:grpSpPr>
              <a:xfrm>
                <a:off x="1500166" y="2590380"/>
                <a:ext cx="1000132" cy="481430"/>
                <a:chOff x="1970097" y="2590380"/>
                <a:chExt cx="1000132" cy="481430"/>
              </a:xfrm>
            </p:grpSpPr>
            <p:sp>
              <p:nvSpPr>
                <p:cNvPr id="56" name="右箭头 55"/>
                <p:cNvSpPr/>
                <p:nvPr/>
              </p:nvSpPr>
              <p:spPr>
                <a:xfrm>
                  <a:off x="2143108" y="2928934"/>
                  <a:ext cx="612807" cy="14287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1970097" y="2590380"/>
                  <a:ext cx="1000132" cy="307777"/>
                </a:xfrm>
                <a:prstGeom prst="rect">
                  <a:avLst/>
                </a:prstGeom>
                <a:noFill/>
              </p:spPr>
              <p:txBody>
                <a:bodyPr wrap="square" rtlCol="0">
                  <a:spAutoFit/>
                </a:bodyPr>
                <a:lstStyle/>
                <a:p>
                  <a:r>
                    <a:rPr lang="zh-CN" altLang="en-US" sz="1400" dirty="0" smtClean="0"/>
                    <a:t>划分问题</a:t>
                  </a:r>
                  <a:endParaRPr lang="zh-CN" altLang="en-US" sz="1400" dirty="0"/>
                </a:p>
              </p:txBody>
            </p:sp>
          </p:grpSp>
          <p:sp>
            <p:nvSpPr>
              <p:cNvPr id="64" name="TextBox 63"/>
              <p:cNvSpPr txBox="1"/>
              <p:nvPr/>
            </p:nvSpPr>
            <p:spPr>
              <a:xfrm>
                <a:off x="4572000" y="2428868"/>
                <a:ext cx="3654508" cy="338554"/>
              </a:xfrm>
              <a:prstGeom prst="rect">
                <a:avLst/>
              </a:prstGeom>
              <a:noFill/>
            </p:spPr>
            <p:txBody>
              <a:bodyPr wrap="square" rtlCol="0">
                <a:spAutoFit/>
              </a:bodyPr>
              <a:lstStyle/>
              <a:p>
                <a:r>
                  <a:rPr lang="zh-CN" altLang="en-US" sz="1600" dirty="0" smtClean="0"/>
                  <a:t>左上</a:t>
                </a:r>
                <a:r>
                  <a:rPr lang="en-US" altLang="zh-CN" sz="1600" dirty="0" smtClean="0"/>
                  <a:t>:cover(</a:t>
                </a:r>
                <a:r>
                  <a:rPr lang="en-US" altLang="zh-CN" sz="1600" dirty="0" err="1" smtClean="0"/>
                  <a:t>x,y,len</a:t>
                </a:r>
                <a:r>
                  <a:rPr lang="en-US" altLang="zh-CN" sz="1600" dirty="0" smtClean="0"/>
                  <a:t>/2, </a:t>
                </a:r>
                <a:r>
                  <a:rPr lang="en-US" altLang="zh-CN" sz="1600" dirty="0" err="1" smtClean="0"/>
                  <a:t>x+len</a:t>
                </a:r>
                <a:r>
                  <a:rPr lang="en-US" altLang="zh-CN" sz="1600" dirty="0" smtClean="0"/>
                  <a:t>/2-1,y+len/2-1)</a:t>
                </a:r>
                <a:endParaRPr lang="zh-CN" altLang="en-US" sz="1600" dirty="0"/>
              </a:p>
            </p:txBody>
          </p:sp>
          <p:sp>
            <p:nvSpPr>
              <p:cNvPr id="65" name="TextBox 64"/>
              <p:cNvSpPr txBox="1"/>
              <p:nvPr/>
            </p:nvSpPr>
            <p:spPr>
              <a:xfrm>
                <a:off x="4572000" y="2733256"/>
                <a:ext cx="4071934" cy="338554"/>
              </a:xfrm>
              <a:prstGeom prst="rect">
                <a:avLst/>
              </a:prstGeom>
              <a:noFill/>
            </p:spPr>
            <p:txBody>
              <a:bodyPr wrap="square" rtlCol="0">
                <a:spAutoFit/>
              </a:bodyPr>
              <a:lstStyle/>
              <a:p>
                <a:r>
                  <a:rPr lang="zh-CN" altLang="en-US" sz="1600" dirty="0" smtClean="0"/>
                  <a:t>左下</a:t>
                </a:r>
                <a:r>
                  <a:rPr lang="en-US" altLang="zh-CN" sz="1600" dirty="0" smtClean="0"/>
                  <a:t>:cover(</a:t>
                </a:r>
                <a:r>
                  <a:rPr lang="en-US" altLang="zh-CN" sz="1600" dirty="0" err="1" smtClean="0"/>
                  <a:t>x+len</a:t>
                </a:r>
                <a:r>
                  <a:rPr lang="en-US" altLang="zh-CN" sz="1600" dirty="0" smtClean="0"/>
                  <a:t>/2,y,len/2,x+len/2,y+len/2-1)</a:t>
                </a:r>
                <a:endParaRPr lang="zh-CN" altLang="en-US" sz="1600" dirty="0"/>
              </a:p>
            </p:txBody>
          </p:sp>
          <p:sp>
            <p:nvSpPr>
              <p:cNvPr id="67" name="TextBox 66"/>
              <p:cNvSpPr txBox="1"/>
              <p:nvPr/>
            </p:nvSpPr>
            <p:spPr>
              <a:xfrm>
                <a:off x="4572000" y="3071810"/>
                <a:ext cx="4071934" cy="338554"/>
              </a:xfrm>
              <a:prstGeom prst="rect">
                <a:avLst/>
              </a:prstGeom>
              <a:noFill/>
            </p:spPr>
            <p:txBody>
              <a:bodyPr wrap="square" rtlCol="0">
                <a:spAutoFit/>
              </a:bodyPr>
              <a:lstStyle/>
              <a:p>
                <a:r>
                  <a:rPr lang="zh-CN" altLang="en-US" sz="1600" dirty="0" smtClean="0"/>
                  <a:t>右上</a:t>
                </a:r>
                <a:r>
                  <a:rPr lang="en-US" altLang="zh-CN" sz="1600" dirty="0" smtClean="0"/>
                  <a:t>:cover(</a:t>
                </a:r>
                <a:r>
                  <a:rPr lang="en-US" altLang="zh-CN" sz="1600" dirty="0" err="1" smtClean="0"/>
                  <a:t>x,y+len</a:t>
                </a:r>
                <a:r>
                  <a:rPr lang="en-US" altLang="zh-CN" sz="1600" dirty="0" smtClean="0"/>
                  <a:t>/2,len/2,x0,y0)</a:t>
                </a:r>
                <a:endParaRPr lang="zh-CN" altLang="en-US" sz="1600" dirty="0"/>
              </a:p>
            </p:txBody>
          </p:sp>
          <p:sp>
            <p:nvSpPr>
              <p:cNvPr id="68" name="TextBox 67"/>
              <p:cNvSpPr txBox="1"/>
              <p:nvPr/>
            </p:nvSpPr>
            <p:spPr>
              <a:xfrm>
                <a:off x="4572000" y="3376198"/>
                <a:ext cx="4429156" cy="338554"/>
              </a:xfrm>
              <a:prstGeom prst="rect">
                <a:avLst/>
              </a:prstGeom>
              <a:noFill/>
            </p:spPr>
            <p:txBody>
              <a:bodyPr wrap="square" rtlCol="0">
                <a:spAutoFit/>
              </a:bodyPr>
              <a:lstStyle/>
              <a:p>
                <a:r>
                  <a:rPr lang="zh-CN" altLang="en-US" sz="1600" dirty="0" smtClean="0"/>
                  <a:t>右下</a:t>
                </a:r>
                <a:r>
                  <a:rPr lang="en-US" altLang="zh-CN" sz="1600" dirty="0" smtClean="0"/>
                  <a:t>:cover(</a:t>
                </a:r>
                <a:r>
                  <a:rPr lang="en-US" altLang="zh-CN" sz="1600" dirty="0" err="1" smtClean="0"/>
                  <a:t>x+len</a:t>
                </a:r>
                <a:r>
                  <a:rPr lang="en-US" altLang="zh-CN" sz="1600" dirty="0" smtClean="0"/>
                  <a:t>/2,y+len/2,len/2,x+len/2,y+len/2)</a:t>
                </a:r>
                <a:endParaRPr lang="zh-CN" altLang="en-US" sz="1600" dirty="0"/>
              </a:p>
            </p:txBody>
          </p:sp>
        </p:grpSp>
      </p:grpSp>
      <p:grpSp>
        <p:nvGrpSpPr>
          <p:cNvPr id="11" name="组合 71"/>
          <p:cNvGrpSpPr/>
          <p:nvPr/>
        </p:nvGrpSpPr>
        <p:grpSpPr>
          <a:xfrm>
            <a:off x="385764" y="3830643"/>
            <a:ext cx="8786874" cy="1285884"/>
            <a:chOff x="214282" y="2428868"/>
            <a:chExt cx="8786874" cy="1285884"/>
          </a:xfrm>
        </p:grpSpPr>
        <p:grpSp>
          <p:nvGrpSpPr>
            <p:cNvPr id="12" name="组合 69"/>
            <p:cNvGrpSpPr/>
            <p:nvPr/>
          </p:nvGrpSpPr>
          <p:grpSpPr>
            <a:xfrm>
              <a:off x="3643306" y="2428868"/>
              <a:ext cx="1071570" cy="1214446"/>
              <a:chOff x="3643306" y="2428868"/>
              <a:chExt cx="1071570" cy="1214446"/>
            </a:xfrm>
          </p:grpSpPr>
          <p:grpSp>
            <p:nvGrpSpPr>
              <p:cNvPr id="13" name="组合 58"/>
              <p:cNvGrpSpPr/>
              <p:nvPr/>
            </p:nvGrpSpPr>
            <p:grpSpPr>
              <a:xfrm>
                <a:off x="3643306" y="2571744"/>
                <a:ext cx="1000132" cy="500066"/>
                <a:chOff x="2000232" y="2590380"/>
                <a:chExt cx="1000132" cy="500066"/>
              </a:xfrm>
            </p:grpSpPr>
            <p:sp>
              <p:nvSpPr>
                <p:cNvPr id="101" name="右箭头 100"/>
                <p:cNvSpPr/>
                <p:nvPr/>
              </p:nvSpPr>
              <p:spPr>
                <a:xfrm>
                  <a:off x="2143108" y="2928934"/>
                  <a:ext cx="684245" cy="16151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extBox 101"/>
                <p:cNvSpPr txBox="1"/>
                <p:nvPr/>
              </p:nvSpPr>
              <p:spPr>
                <a:xfrm>
                  <a:off x="2000232" y="2590380"/>
                  <a:ext cx="1000132" cy="307777"/>
                </a:xfrm>
                <a:prstGeom prst="rect">
                  <a:avLst/>
                </a:prstGeom>
                <a:noFill/>
              </p:spPr>
              <p:txBody>
                <a:bodyPr wrap="square" rtlCol="0">
                  <a:spAutoFit/>
                </a:bodyPr>
                <a:lstStyle/>
                <a:p>
                  <a:r>
                    <a:rPr lang="zh-CN" altLang="en-US" sz="1400" dirty="0" smtClean="0"/>
                    <a:t>递归求解</a:t>
                  </a:r>
                  <a:endParaRPr lang="zh-CN" altLang="en-US" sz="1400" dirty="0"/>
                </a:p>
              </p:txBody>
            </p:sp>
          </p:grpSp>
          <p:sp>
            <p:nvSpPr>
              <p:cNvPr id="100" name="左大括号 99"/>
              <p:cNvSpPr/>
              <p:nvPr/>
            </p:nvSpPr>
            <p:spPr>
              <a:xfrm>
                <a:off x="4500562" y="2428868"/>
                <a:ext cx="214314" cy="121444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4" name="组合 68"/>
            <p:cNvGrpSpPr/>
            <p:nvPr/>
          </p:nvGrpSpPr>
          <p:grpSpPr>
            <a:xfrm>
              <a:off x="214282" y="2428868"/>
              <a:ext cx="8786874" cy="1285884"/>
              <a:chOff x="214282" y="2428868"/>
              <a:chExt cx="8786874" cy="1285884"/>
            </a:xfrm>
          </p:grpSpPr>
          <p:grpSp>
            <p:nvGrpSpPr>
              <p:cNvPr id="15" name="Group 7"/>
              <p:cNvGrpSpPr>
                <a:grpSpLocks/>
              </p:cNvGrpSpPr>
              <p:nvPr/>
            </p:nvGrpSpPr>
            <p:grpSpPr bwMode="auto">
              <a:xfrm>
                <a:off x="214282" y="2428868"/>
                <a:ext cx="1316020" cy="1211119"/>
                <a:chOff x="0" y="0"/>
                <a:chExt cx="3969" cy="3969"/>
              </a:xfrm>
            </p:grpSpPr>
            <p:grpSp>
              <p:nvGrpSpPr>
                <p:cNvPr id="16" name="Group 8"/>
                <p:cNvGrpSpPr>
                  <a:grpSpLocks/>
                </p:cNvGrpSpPr>
                <p:nvPr/>
              </p:nvGrpSpPr>
              <p:grpSpPr bwMode="auto">
                <a:xfrm>
                  <a:off x="0" y="0"/>
                  <a:ext cx="3969" cy="3969"/>
                  <a:chOff x="0" y="0"/>
                  <a:chExt cx="3969" cy="3969"/>
                </a:xfrm>
              </p:grpSpPr>
              <p:sp>
                <p:nvSpPr>
                  <p:cNvPr id="95" name="Rectangle 9"/>
                  <p:cNvSpPr>
                    <a:spLocks noChangeArrowheads="1"/>
                  </p:cNvSpPr>
                  <p:nvPr/>
                </p:nvSpPr>
                <p:spPr bwMode="auto">
                  <a:xfrm>
                    <a:off x="0" y="0"/>
                    <a:ext cx="1984" cy="1984"/>
                  </a:xfrm>
                  <a:prstGeom prst="rect">
                    <a:avLst/>
                  </a:prstGeom>
                  <a:noFill/>
                  <a:ln w="9525" cmpd="sng">
                    <a:solidFill>
                      <a:schemeClr val="tx1"/>
                    </a:solidFill>
                    <a:miter lim="800000"/>
                    <a:headEnd/>
                    <a:tailEnd/>
                  </a:ln>
                  <a:effectLst/>
                </p:spPr>
                <p:txBody>
                  <a:bodyPr anchor="ctr"/>
                  <a:lstStyle/>
                  <a:p>
                    <a:endParaRPr lang="zh-CN" altLang="en-US"/>
                  </a:p>
                </p:txBody>
              </p:sp>
              <p:sp>
                <p:nvSpPr>
                  <p:cNvPr id="96" name="Rectangle 10"/>
                  <p:cNvSpPr>
                    <a:spLocks noChangeArrowheads="1"/>
                  </p:cNvSpPr>
                  <p:nvPr/>
                </p:nvSpPr>
                <p:spPr bwMode="auto">
                  <a:xfrm>
                    <a:off x="1985" y="0"/>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97" name="Rectangle 11"/>
                  <p:cNvSpPr>
                    <a:spLocks noChangeArrowheads="1"/>
                  </p:cNvSpPr>
                  <p:nvPr/>
                </p:nvSpPr>
                <p:spPr bwMode="auto">
                  <a:xfrm>
                    <a:off x="1985"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98" name="Rectangle 12"/>
                  <p:cNvSpPr>
                    <a:spLocks noChangeArrowheads="1"/>
                  </p:cNvSpPr>
                  <p:nvPr/>
                </p:nvSpPr>
                <p:spPr bwMode="auto">
                  <a:xfrm>
                    <a:off x="0"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grpSp>
            <p:sp>
              <p:nvSpPr>
                <p:cNvPr id="94" name="Rectangle 13"/>
                <p:cNvSpPr>
                  <a:spLocks noChangeArrowheads="1"/>
                </p:cNvSpPr>
                <p:nvPr/>
              </p:nvSpPr>
              <p:spPr bwMode="auto">
                <a:xfrm>
                  <a:off x="3126" y="3115"/>
                  <a:ext cx="397" cy="397"/>
                </a:xfrm>
                <a:prstGeom prst="rect">
                  <a:avLst/>
                </a:prstGeom>
                <a:solidFill>
                  <a:schemeClr val="tx1"/>
                </a:solidFill>
                <a:ln w="9525" cmpd="sng">
                  <a:solidFill>
                    <a:schemeClr val="tx1"/>
                  </a:solidFill>
                  <a:miter lim="800000"/>
                  <a:headEnd/>
                  <a:tailEnd/>
                </a:ln>
                <a:effectLst/>
              </p:spPr>
              <p:txBody>
                <a:bodyPr anchor="ctr"/>
                <a:lstStyle/>
                <a:p>
                  <a:endParaRPr lang="zh-CN" altLang="en-US"/>
                </a:p>
              </p:txBody>
            </p:sp>
          </p:grpSp>
          <p:grpSp>
            <p:nvGrpSpPr>
              <p:cNvPr id="17" name="Group 7"/>
              <p:cNvGrpSpPr>
                <a:grpSpLocks/>
              </p:cNvGrpSpPr>
              <p:nvPr/>
            </p:nvGrpSpPr>
            <p:grpSpPr bwMode="auto">
              <a:xfrm>
                <a:off x="2357422" y="2428868"/>
                <a:ext cx="1357321" cy="1214446"/>
                <a:chOff x="0" y="0"/>
                <a:chExt cx="3969" cy="3969"/>
              </a:xfrm>
            </p:grpSpPr>
            <p:grpSp>
              <p:nvGrpSpPr>
                <p:cNvPr id="18" name="Group 8"/>
                <p:cNvGrpSpPr>
                  <a:grpSpLocks/>
                </p:cNvGrpSpPr>
                <p:nvPr/>
              </p:nvGrpSpPr>
              <p:grpSpPr bwMode="auto">
                <a:xfrm>
                  <a:off x="0" y="0"/>
                  <a:ext cx="3969" cy="3969"/>
                  <a:chOff x="0" y="0"/>
                  <a:chExt cx="3969" cy="3969"/>
                </a:xfrm>
              </p:grpSpPr>
              <p:sp>
                <p:nvSpPr>
                  <p:cNvPr id="89" name="Rectangle 9"/>
                  <p:cNvSpPr>
                    <a:spLocks noChangeArrowheads="1"/>
                  </p:cNvSpPr>
                  <p:nvPr/>
                </p:nvSpPr>
                <p:spPr bwMode="auto">
                  <a:xfrm>
                    <a:off x="2" y="0"/>
                    <a:ext cx="1984" cy="1984"/>
                  </a:xfrm>
                  <a:prstGeom prst="rect">
                    <a:avLst/>
                  </a:prstGeom>
                  <a:noFill/>
                  <a:ln w="9525" cmpd="sng">
                    <a:solidFill>
                      <a:schemeClr val="tx1"/>
                    </a:solidFill>
                    <a:miter lim="800000"/>
                    <a:headEnd/>
                    <a:tailEnd/>
                  </a:ln>
                  <a:effectLst/>
                </p:spPr>
                <p:txBody>
                  <a:bodyPr anchor="ctr"/>
                  <a:lstStyle/>
                  <a:p>
                    <a:endParaRPr lang="zh-CN" altLang="en-US"/>
                  </a:p>
                </p:txBody>
              </p:sp>
              <p:sp>
                <p:nvSpPr>
                  <p:cNvPr id="90" name="Rectangle 10"/>
                  <p:cNvSpPr>
                    <a:spLocks noChangeArrowheads="1"/>
                  </p:cNvSpPr>
                  <p:nvPr/>
                </p:nvSpPr>
                <p:spPr bwMode="auto">
                  <a:xfrm>
                    <a:off x="1985" y="0"/>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91" name="Rectangle 11"/>
                  <p:cNvSpPr>
                    <a:spLocks noChangeArrowheads="1"/>
                  </p:cNvSpPr>
                  <p:nvPr/>
                </p:nvSpPr>
                <p:spPr bwMode="auto">
                  <a:xfrm>
                    <a:off x="1985"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sp>
                <p:nvSpPr>
                  <p:cNvPr id="92" name="Rectangle 12"/>
                  <p:cNvSpPr>
                    <a:spLocks noChangeArrowheads="1"/>
                  </p:cNvSpPr>
                  <p:nvPr/>
                </p:nvSpPr>
                <p:spPr bwMode="auto">
                  <a:xfrm>
                    <a:off x="0" y="1985"/>
                    <a:ext cx="1984" cy="1984"/>
                  </a:xfrm>
                  <a:prstGeom prst="rect">
                    <a:avLst/>
                  </a:prstGeom>
                  <a:noFill/>
                  <a:ln w="9525" cap="flat" cmpd="sng">
                    <a:solidFill>
                      <a:schemeClr val="tx1"/>
                    </a:solidFill>
                    <a:miter lim="800000"/>
                    <a:headEnd/>
                    <a:tailEnd/>
                  </a:ln>
                  <a:effectLst/>
                </p:spPr>
                <p:txBody>
                  <a:bodyPr anchor="ctr"/>
                  <a:lstStyle/>
                  <a:p>
                    <a:endParaRPr lang="zh-CN" altLang="en-US"/>
                  </a:p>
                </p:txBody>
              </p:sp>
            </p:grpSp>
            <p:sp>
              <p:nvSpPr>
                <p:cNvPr id="85" name="Rectangle 13"/>
                <p:cNvSpPr>
                  <a:spLocks noChangeArrowheads="1"/>
                </p:cNvSpPr>
                <p:nvPr/>
              </p:nvSpPr>
              <p:spPr bwMode="auto">
                <a:xfrm>
                  <a:off x="3171" y="3105"/>
                  <a:ext cx="397" cy="397"/>
                </a:xfrm>
                <a:prstGeom prst="rect">
                  <a:avLst/>
                </a:prstGeom>
                <a:solidFill>
                  <a:schemeClr val="tx1"/>
                </a:solidFill>
                <a:ln w="9525" cmpd="sng">
                  <a:solidFill>
                    <a:schemeClr val="tx1"/>
                  </a:solidFill>
                  <a:miter lim="800000"/>
                  <a:headEnd/>
                  <a:tailEnd/>
                </a:ln>
                <a:effectLst/>
              </p:spPr>
              <p:txBody>
                <a:bodyPr anchor="ctr"/>
                <a:lstStyle/>
                <a:p>
                  <a:endParaRPr lang="zh-CN" altLang="en-US"/>
                </a:p>
              </p:txBody>
            </p:sp>
            <p:sp>
              <p:nvSpPr>
                <p:cNvPr id="86" name="Rectangle 14"/>
                <p:cNvSpPr>
                  <a:spLocks noChangeArrowheads="1"/>
                </p:cNvSpPr>
                <p:nvPr/>
              </p:nvSpPr>
              <p:spPr bwMode="auto">
                <a:xfrm>
                  <a:off x="1569" y="1632"/>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sp>
              <p:nvSpPr>
                <p:cNvPr id="87" name="Rectangle 15"/>
                <p:cNvSpPr>
                  <a:spLocks noChangeArrowheads="1"/>
                </p:cNvSpPr>
                <p:nvPr/>
              </p:nvSpPr>
              <p:spPr bwMode="auto">
                <a:xfrm>
                  <a:off x="1984" y="1587"/>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sp>
              <p:nvSpPr>
                <p:cNvPr id="88" name="Rectangle 16"/>
                <p:cNvSpPr>
                  <a:spLocks noChangeArrowheads="1"/>
                </p:cNvSpPr>
                <p:nvPr/>
              </p:nvSpPr>
              <p:spPr bwMode="auto">
                <a:xfrm>
                  <a:off x="1569" y="1985"/>
                  <a:ext cx="397" cy="397"/>
                </a:xfrm>
                <a:prstGeom prst="rect">
                  <a:avLst/>
                </a:prstGeom>
                <a:solidFill>
                  <a:schemeClr val="tx1"/>
                </a:solidFill>
                <a:ln w="9525" cap="flat" cmpd="sng">
                  <a:solidFill>
                    <a:schemeClr val="tx1"/>
                  </a:solidFill>
                  <a:miter lim="800000"/>
                  <a:headEnd/>
                  <a:tailEnd/>
                </a:ln>
                <a:effectLst/>
              </p:spPr>
              <p:txBody>
                <a:bodyPr anchor="ctr"/>
                <a:lstStyle/>
                <a:p>
                  <a:endParaRPr lang="zh-CN" altLang="en-US"/>
                </a:p>
              </p:txBody>
            </p:sp>
          </p:grpSp>
          <p:grpSp>
            <p:nvGrpSpPr>
              <p:cNvPr id="19" name="组合 57"/>
              <p:cNvGrpSpPr/>
              <p:nvPr/>
            </p:nvGrpSpPr>
            <p:grpSpPr>
              <a:xfrm>
                <a:off x="1500166" y="2590380"/>
                <a:ext cx="1000132" cy="481430"/>
                <a:chOff x="1970097" y="2590380"/>
                <a:chExt cx="1000132" cy="481430"/>
              </a:xfrm>
            </p:grpSpPr>
            <p:sp>
              <p:nvSpPr>
                <p:cNvPr id="82" name="右箭头 81"/>
                <p:cNvSpPr/>
                <p:nvPr/>
              </p:nvSpPr>
              <p:spPr>
                <a:xfrm>
                  <a:off x="2143108" y="2928934"/>
                  <a:ext cx="612807" cy="14287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82"/>
                <p:cNvSpPr txBox="1"/>
                <p:nvPr/>
              </p:nvSpPr>
              <p:spPr>
                <a:xfrm>
                  <a:off x="1970097" y="2590380"/>
                  <a:ext cx="1000132" cy="307777"/>
                </a:xfrm>
                <a:prstGeom prst="rect">
                  <a:avLst/>
                </a:prstGeom>
                <a:noFill/>
              </p:spPr>
              <p:txBody>
                <a:bodyPr wrap="square" rtlCol="0">
                  <a:spAutoFit/>
                </a:bodyPr>
                <a:lstStyle/>
                <a:p>
                  <a:r>
                    <a:rPr lang="zh-CN" altLang="en-US" sz="1400" dirty="0" smtClean="0"/>
                    <a:t>划分问题</a:t>
                  </a:r>
                  <a:endParaRPr lang="zh-CN" altLang="en-US" sz="1400" dirty="0"/>
                </a:p>
              </p:txBody>
            </p:sp>
          </p:grpSp>
          <p:sp>
            <p:nvSpPr>
              <p:cNvPr id="78" name="TextBox 77"/>
              <p:cNvSpPr txBox="1"/>
              <p:nvPr/>
            </p:nvSpPr>
            <p:spPr>
              <a:xfrm>
                <a:off x="4572000" y="2428868"/>
                <a:ext cx="3725914" cy="338554"/>
              </a:xfrm>
              <a:prstGeom prst="rect">
                <a:avLst/>
              </a:prstGeom>
              <a:noFill/>
            </p:spPr>
            <p:txBody>
              <a:bodyPr wrap="square" rtlCol="0">
                <a:spAutoFit/>
              </a:bodyPr>
              <a:lstStyle/>
              <a:p>
                <a:r>
                  <a:rPr lang="zh-CN" altLang="en-US" sz="1600" dirty="0" smtClean="0"/>
                  <a:t>左上</a:t>
                </a:r>
                <a:r>
                  <a:rPr lang="en-US" altLang="zh-CN" sz="1600" dirty="0" smtClean="0"/>
                  <a:t>:cover(</a:t>
                </a:r>
                <a:r>
                  <a:rPr lang="en-US" altLang="zh-CN" sz="1600" dirty="0" err="1" smtClean="0"/>
                  <a:t>x,y,len</a:t>
                </a:r>
                <a:r>
                  <a:rPr lang="en-US" altLang="zh-CN" sz="1600" dirty="0" smtClean="0"/>
                  <a:t>/2,x+len/2-1,y+len/2-1)</a:t>
                </a:r>
                <a:endParaRPr lang="zh-CN" altLang="en-US" sz="1600" dirty="0"/>
              </a:p>
            </p:txBody>
          </p:sp>
          <p:sp>
            <p:nvSpPr>
              <p:cNvPr id="79" name="TextBox 78"/>
              <p:cNvSpPr txBox="1"/>
              <p:nvPr/>
            </p:nvSpPr>
            <p:spPr>
              <a:xfrm>
                <a:off x="4572000" y="2733256"/>
                <a:ext cx="4071934" cy="338554"/>
              </a:xfrm>
              <a:prstGeom prst="rect">
                <a:avLst/>
              </a:prstGeom>
              <a:noFill/>
            </p:spPr>
            <p:txBody>
              <a:bodyPr wrap="square" rtlCol="0">
                <a:spAutoFit/>
              </a:bodyPr>
              <a:lstStyle/>
              <a:p>
                <a:r>
                  <a:rPr lang="zh-CN" altLang="en-US" sz="1600" dirty="0" smtClean="0"/>
                  <a:t>左下</a:t>
                </a:r>
                <a:r>
                  <a:rPr lang="en-US" altLang="zh-CN" sz="1600" dirty="0" smtClean="0"/>
                  <a:t>:cover(</a:t>
                </a:r>
                <a:r>
                  <a:rPr lang="en-US" altLang="zh-CN" sz="1600" dirty="0" err="1" smtClean="0"/>
                  <a:t>x+len</a:t>
                </a:r>
                <a:r>
                  <a:rPr lang="en-US" altLang="zh-CN" sz="1600" dirty="0" smtClean="0"/>
                  <a:t>/2,y,len/2,x+len/2,y+len/2-1)</a:t>
                </a:r>
                <a:endParaRPr lang="zh-CN" altLang="en-US" sz="1600" dirty="0"/>
              </a:p>
            </p:txBody>
          </p:sp>
          <p:sp>
            <p:nvSpPr>
              <p:cNvPr id="80" name="TextBox 79"/>
              <p:cNvSpPr txBox="1"/>
              <p:nvPr/>
            </p:nvSpPr>
            <p:spPr>
              <a:xfrm>
                <a:off x="4572000" y="3071810"/>
                <a:ext cx="4071934" cy="338554"/>
              </a:xfrm>
              <a:prstGeom prst="rect">
                <a:avLst/>
              </a:prstGeom>
              <a:noFill/>
            </p:spPr>
            <p:txBody>
              <a:bodyPr wrap="square" rtlCol="0">
                <a:spAutoFit/>
              </a:bodyPr>
              <a:lstStyle/>
              <a:p>
                <a:r>
                  <a:rPr lang="zh-CN" altLang="en-US" sz="1600" dirty="0" smtClean="0"/>
                  <a:t>右上</a:t>
                </a:r>
                <a:r>
                  <a:rPr lang="en-US" altLang="zh-CN" sz="1600" dirty="0" smtClean="0"/>
                  <a:t>:cover(</a:t>
                </a:r>
                <a:r>
                  <a:rPr lang="en-US" altLang="zh-CN" sz="1600" dirty="0" err="1" smtClean="0"/>
                  <a:t>x,y+len</a:t>
                </a:r>
                <a:r>
                  <a:rPr lang="en-US" altLang="zh-CN" sz="1600" dirty="0" smtClean="0"/>
                  <a:t>/2,len/2,x+len/2-1,y+len/2)</a:t>
                </a:r>
                <a:endParaRPr lang="zh-CN" altLang="en-US" sz="1600" dirty="0"/>
              </a:p>
            </p:txBody>
          </p:sp>
          <p:sp>
            <p:nvSpPr>
              <p:cNvPr id="81" name="TextBox 80"/>
              <p:cNvSpPr txBox="1"/>
              <p:nvPr/>
            </p:nvSpPr>
            <p:spPr>
              <a:xfrm>
                <a:off x="4572000" y="3376198"/>
                <a:ext cx="4429156" cy="338554"/>
              </a:xfrm>
              <a:prstGeom prst="rect">
                <a:avLst/>
              </a:prstGeom>
              <a:noFill/>
            </p:spPr>
            <p:txBody>
              <a:bodyPr wrap="square" rtlCol="0">
                <a:spAutoFit/>
              </a:bodyPr>
              <a:lstStyle/>
              <a:p>
                <a:r>
                  <a:rPr lang="zh-CN" altLang="en-US" sz="1600" dirty="0" smtClean="0"/>
                  <a:t>右下</a:t>
                </a:r>
                <a:r>
                  <a:rPr lang="en-US" altLang="zh-CN" sz="1600" dirty="0" smtClean="0"/>
                  <a:t>:cover(</a:t>
                </a:r>
                <a:r>
                  <a:rPr lang="en-US" altLang="zh-CN" sz="1600" dirty="0" err="1" smtClean="0"/>
                  <a:t>x+len</a:t>
                </a:r>
                <a:r>
                  <a:rPr lang="en-US" altLang="zh-CN" sz="1600" dirty="0" smtClean="0"/>
                  <a:t>/2,y+len/2,len/2,x0,y0)</a:t>
                </a:r>
                <a:endParaRPr lang="zh-CN" altLang="en-US" sz="1600" dirty="0"/>
              </a:p>
            </p:txBody>
          </p:sp>
        </p:grpSp>
      </p:grpSp>
      <p:sp>
        <p:nvSpPr>
          <p:cNvPr id="70" name="灯片编号占位符 69"/>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
        <p:nvSpPr>
          <p:cNvPr id="71" name="页脚占位符 70"/>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0" end="0"/>
                                            </p:txEl>
                                          </p:spTgt>
                                        </p:tgtEl>
                                        <p:attrNameLst>
                                          <p:attrName>style.visibility</p:attrName>
                                        </p:attrNameLst>
                                      </p:cBhvr>
                                      <p:to>
                                        <p:strVal val="visible"/>
                                      </p:to>
                                    </p:set>
                                    <p:anim calcmode="lin" valueType="num">
                                      <p:cBhvr additive="base">
                                        <p:cTn id="19"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6" end="6"/>
                                            </p:txEl>
                                          </p:spTgt>
                                        </p:tgtEl>
                                        <p:attrNameLst>
                                          <p:attrName>style.visibility</p:attrName>
                                        </p:attrNameLst>
                                      </p:cBhvr>
                                      <p:to>
                                        <p:strVal val="visible"/>
                                      </p:to>
                                    </p:set>
                                    <p:anim calcmode="lin" valueType="num">
                                      <p:cBhvr additive="base">
                                        <p:cTn id="25"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867">
                                            <p:txEl>
                                              <p:pRg st="12" end="12"/>
                                            </p:txEl>
                                          </p:spTgt>
                                        </p:tgtEl>
                                        <p:attrNameLst>
                                          <p:attrName>style.visibility</p:attrName>
                                        </p:attrNameLst>
                                      </p:cBhvr>
                                      <p:to>
                                        <p:strVal val="visible"/>
                                      </p:to>
                                    </p:set>
                                    <p:anim calcmode="lin" valueType="num">
                                      <p:cBhvr additive="base">
                                        <p:cTn id="37" dur="500" fill="hold"/>
                                        <p:tgtEl>
                                          <p:spTgt spid="36867">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utoUpdateAnimBg="0"/>
      <p:bldP spid="36867"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6953" y="142830"/>
            <a:ext cx="8229600" cy="635000"/>
          </a:xfrm>
        </p:spPr>
        <p:txBody>
          <a:bodyPr>
            <a:normAutofit fontScale="90000"/>
          </a:bodyPr>
          <a:lstStyle/>
          <a:p>
            <a:pPr algn="l"/>
            <a:r>
              <a:rPr lang="zh-CN" altLang="en-US" sz="3600" b="1" dirty="0" smtClean="0"/>
              <a:t>经典问题</a:t>
            </a:r>
            <a:r>
              <a:rPr lang="en-US" altLang="zh-CN" sz="3600" b="1" dirty="0" smtClean="0"/>
              <a:t>1—</a:t>
            </a:r>
            <a:r>
              <a:rPr lang="zh-CN" altLang="en-US" sz="3600" b="1" dirty="0" smtClean="0"/>
              <a:t>棋盘覆盖</a:t>
            </a:r>
            <a:r>
              <a:rPr lang="en-US" altLang="zh-CN" sz="3600" b="1" dirty="0" smtClean="0"/>
              <a:t>—</a:t>
            </a:r>
            <a:r>
              <a:rPr lang="zh-CN" altLang="en-US" sz="3600" b="1" dirty="0" smtClean="0"/>
              <a:t>代码</a:t>
            </a:r>
            <a:endParaRPr lang="zh-CN" altLang="en-US" sz="3600" b="1" dirty="0"/>
          </a:p>
        </p:txBody>
      </p:sp>
      <p:sp>
        <p:nvSpPr>
          <p:cNvPr id="36867" name="Rectangle 3"/>
          <p:cNvSpPr>
            <a:spLocks noGrp="1" noChangeArrowheads="1"/>
          </p:cNvSpPr>
          <p:nvPr>
            <p:ph type="body" idx="1"/>
          </p:nvPr>
        </p:nvSpPr>
        <p:spPr>
          <a:xfrm>
            <a:off x="0" y="727038"/>
            <a:ext cx="8880534" cy="6130962"/>
          </a:xfrm>
        </p:spPr>
        <p:txBody>
          <a:bodyPr>
            <a:normAutofit/>
          </a:bodyPr>
          <a:lstStyle/>
          <a:p>
            <a:r>
              <a:rPr lang="en-US" altLang="zh-CN" sz="2000" dirty="0" smtClean="0"/>
              <a:t>void cover(</a:t>
            </a:r>
            <a:r>
              <a:rPr lang="en-US" altLang="zh-CN" sz="2000" dirty="0" err="1" smtClean="0"/>
              <a:t>int</a:t>
            </a:r>
            <a:r>
              <a:rPr lang="en-US" altLang="zh-CN" sz="2000" dirty="0" smtClean="0"/>
              <a:t> </a:t>
            </a:r>
            <a:r>
              <a:rPr lang="en-US" altLang="zh-CN" sz="2000" dirty="0" err="1" smtClean="0"/>
              <a:t>x,int</a:t>
            </a:r>
            <a:r>
              <a:rPr lang="en-US" altLang="zh-CN" sz="2000" dirty="0" smtClean="0"/>
              <a:t> </a:t>
            </a:r>
            <a:r>
              <a:rPr lang="en-US" altLang="zh-CN" sz="2000" dirty="0" err="1" smtClean="0"/>
              <a:t>y,int</a:t>
            </a:r>
            <a:r>
              <a:rPr lang="en-US" altLang="zh-CN" sz="2000" dirty="0" smtClean="0"/>
              <a:t> </a:t>
            </a:r>
            <a:r>
              <a:rPr lang="en-US" altLang="zh-CN" sz="2000" dirty="0" err="1" smtClean="0"/>
              <a:t>len,int</a:t>
            </a:r>
            <a:r>
              <a:rPr lang="en-US" altLang="zh-CN" sz="2000" dirty="0" smtClean="0"/>
              <a:t> x0,int y0)</a:t>
            </a:r>
          </a:p>
          <a:p>
            <a:pPr>
              <a:buNone/>
            </a:pPr>
            <a:r>
              <a:rPr lang="en-US" altLang="zh-CN" sz="2000" dirty="0" smtClean="0"/>
              <a:t>      {</a:t>
            </a:r>
          </a:p>
          <a:p>
            <a:pPr>
              <a:buNone/>
            </a:pPr>
            <a:r>
              <a:rPr lang="en-US" altLang="zh-CN" sz="2000" dirty="0" smtClean="0"/>
              <a:t>           </a:t>
            </a:r>
            <a:r>
              <a:rPr lang="en-US" altLang="zh-CN" sz="2000" dirty="0" err="1" smtClean="0"/>
              <a:t>int</a:t>
            </a:r>
            <a:r>
              <a:rPr lang="en-US" altLang="zh-CN" sz="2000" dirty="0" smtClean="0"/>
              <a:t> t,len1;</a:t>
            </a:r>
          </a:p>
          <a:p>
            <a:pPr>
              <a:buNone/>
            </a:pPr>
            <a:r>
              <a:rPr lang="en-US" altLang="zh-CN" sz="2000" dirty="0" smtClean="0"/>
              <a:t>	     if (</a:t>
            </a:r>
            <a:r>
              <a:rPr lang="en-US" altLang="zh-CN" sz="2000" dirty="0" err="1" smtClean="0"/>
              <a:t>len</a:t>
            </a:r>
            <a:r>
              <a:rPr lang="en-US" altLang="zh-CN" sz="2000" dirty="0" smtClean="0"/>
              <a:t>==1)return;</a:t>
            </a:r>
          </a:p>
          <a:p>
            <a:pPr>
              <a:buNone/>
            </a:pPr>
            <a:r>
              <a:rPr lang="en-US" altLang="zh-CN" sz="2000" dirty="0" smtClean="0"/>
              <a:t>	     t=++tot;</a:t>
            </a:r>
          </a:p>
          <a:p>
            <a:pPr>
              <a:buNone/>
            </a:pPr>
            <a:r>
              <a:rPr lang="en-US" altLang="zh-CN" sz="2000" dirty="0" smtClean="0"/>
              <a:t>	     len1=</a:t>
            </a:r>
            <a:r>
              <a:rPr lang="en-US" altLang="zh-CN" sz="2000" dirty="0" err="1" smtClean="0"/>
              <a:t>len</a:t>
            </a:r>
            <a:r>
              <a:rPr lang="en-US" altLang="zh-CN" sz="2000" dirty="0" smtClean="0"/>
              <a:t>/2;</a:t>
            </a:r>
          </a:p>
          <a:p>
            <a:pPr>
              <a:buNone/>
            </a:pPr>
            <a:r>
              <a:rPr lang="en-US" altLang="zh-CN" sz="2000" dirty="0" smtClean="0"/>
              <a:t>	     if (x0&lt;x+len1&amp;&amp;y0&lt;y+len1)cover(x,y,len1,x0,y0);</a:t>
            </a:r>
          </a:p>
          <a:p>
            <a:pPr>
              <a:buNone/>
            </a:pPr>
            <a:r>
              <a:rPr lang="en-US" altLang="zh-CN" sz="2000" dirty="0" smtClean="0"/>
              <a:t>           else{board[x+len1-1][y+len1-1]=</a:t>
            </a:r>
            <a:r>
              <a:rPr lang="en-US" altLang="zh-CN" sz="2000" dirty="0" err="1" smtClean="0"/>
              <a:t>t;cover</a:t>
            </a:r>
            <a:r>
              <a:rPr lang="en-US" altLang="zh-CN" sz="2000" dirty="0" smtClean="0"/>
              <a:t>(x,y,len1,x0+len1-1,y0+len1-1);}</a:t>
            </a:r>
          </a:p>
          <a:p>
            <a:pPr>
              <a:buNone/>
            </a:pPr>
            <a:r>
              <a:rPr lang="en-US" altLang="zh-CN" sz="2000" dirty="0" smtClean="0"/>
              <a:t>	     if (x0&gt;=x+len1&amp;&amp;y0&lt;y+len1)cover(x+len1,y,len1,x0,y0);</a:t>
            </a:r>
          </a:p>
          <a:p>
            <a:pPr>
              <a:buNone/>
            </a:pPr>
            <a:r>
              <a:rPr lang="en-US" altLang="zh-CN" sz="2000" dirty="0" smtClean="0"/>
              <a:t>	     else{board[x+len1][y+len1-1]=</a:t>
            </a:r>
            <a:r>
              <a:rPr lang="en-US" altLang="zh-CN" sz="2000" dirty="0" err="1" smtClean="0"/>
              <a:t>t;cover</a:t>
            </a:r>
            <a:r>
              <a:rPr lang="en-US" altLang="zh-CN" sz="2000" dirty="0" smtClean="0"/>
              <a:t>(x+len1,y,len1,x+len1,y+len1-1);}</a:t>
            </a:r>
          </a:p>
          <a:p>
            <a:pPr>
              <a:buNone/>
            </a:pPr>
            <a:r>
              <a:rPr lang="en-US" altLang="zh-CN" sz="2000" dirty="0" smtClean="0"/>
              <a:t>	     if (x0&lt;x+len1&amp;&amp;y0&gt;=y+len1)cover(x,y+len1,len1,x0,y0);</a:t>
            </a:r>
          </a:p>
          <a:p>
            <a:pPr>
              <a:buNone/>
            </a:pPr>
            <a:r>
              <a:rPr lang="en-US" altLang="zh-CN" sz="2000" dirty="0" smtClean="0"/>
              <a:t>	     else{board[x+len1-1][y+len1]=</a:t>
            </a:r>
            <a:r>
              <a:rPr lang="en-US" altLang="zh-CN" sz="2000" dirty="0" err="1" smtClean="0"/>
              <a:t>t;cover</a:t>
            </a:r>
            <a:r>
              <a:rPr lang="en-US" altLang="zh-CN" sz="2000" dirty="0" smtClean="0"/>
              <a:t>(x,y+len1,len,x+len1-1,y+len1);}</a:t>
            </a:r>
          </a:p>
          <a:p>
            <a:pPr>
              <a:buNone/>
            </a:pPr>
            <a:r>
              <a:rPr lang="en-US" altLang="zh-CN" sz="2000" dirty="0" smtClean="0"/>
              <a:t>	     if (x0&gt;=x+len1&amp;&amp;y0&gt;=y+len1)cover(x+len1,y+len1,len1,x0,y0);</a:t>
            </a:r>
          </a:p>
          <a:p>
            <a:pPr>
              <a:buNone/>
            </a:pPr>
            <a:r>
              <a:rPr lang="en-US" altLang="zh-CN" sz="2000" dirty="0" smtClean="0"/>
              <a:t>	     else{board[x+len1][y+len1]=</a:t>
            </a:r>
            <a:r>
              <a:rPr lang="en-US" altLang="zh-CN" sz="2000" dirty="0" err="1" smtClean="0"/>
              <a:t>t;cover</a:t>
            </a:r>
            <a:r>
              <a:rPr lang="en-US" altLang="zh-CN" sz="2000" dirty="0" smtClean="0"/>
              <a:t>(x+len1,y+len1,len1,x+len1,y+len1);}</a:t>
            </a:r>
          </a:p>
          <a:p>
            <a:pPr>
              <a:buNone/>
            </a:pPr>
            <a:r>
              <a:rPr lang="en-US" altLang="zh-CN" sz="2000" dirty="0" smtClean="0"/>
              <a:t>      }</a:t>
            </a:r>
            <a:endParaRPr lang="zh-CN" altLang="en-US" sz="20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
        <p:nvSpPr>
          <p:cNvPr id="7" name="页脚占位符 6"/>
          <p:cNvSpPr>
            <a:spLocks noGrp="1"/>
          </p:cNvSpPr>
          <p:nvPr>
            <p:ph type="ftr" sz="quarter" idx="11"/>
          </p:nvPr>
        </p:nvSpPr>
        <p:spPr/>
        <p:txBody>
          <a:bodyPr/>
          <a:lstStyle/>
          <a:p>
            <a:r>
              <a:rPr lang="en-US" altLang="zh-CN" smtClean="0"/>
              <a:t>NOI2018</a:t>
            </a:r>
            <a:r>
              <a:rPr lang="zh-CN" altLang="en-US" smtClean="0"/>
              <a:t>雅礼冬令营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0" end="0"/>
                                            </p:txEl>
                                          </p:spTgt>
                                        </p:tgtEl>
                                        <p:attrNameLst>
                                          <p:attrName>style.visibility</p:attrName>
                                        </p:attrNameLst>
                                      </p:cBhvr>
                                      <p:to>
                                        <p:strVal val="visible"/>
                                      </p:to>
                                    </p:set>
                                    <p:anim calcmode="lin" valueType="num">
                                      <p:cBhvr additive="base">
                                        <p:cTn id="13"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 calcmode="lin" valueType="num">
                                      <p:cBhvr additive="base">
                                        <p:cTn id="1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867">
                                            <p:txEl>
                                              <p:pRg st="2" end="2"/>
                                            </p:txEl>
                                          </p:spTgt>
                                        </p:tgtEl>
                                        <p:attrNameLst>
                                          <p:attrName>style.visibility</p:attrName>
                                        </p:attrNameLst>
                                      </p:cBhvr>
                                      <p:to>
                                        <p:strVal val="visible"/>
                                      </p:to>
                                    </p:set>
                                    <p:anim calcmode="lin" valueType="num">
                                      <p:cBhvr additive="base">
                                        <p:cTn id="21"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686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867">
                                            <p:txEl>
                                              <p:pRg st="4" end="4"/>
                                            </p:txEl>
                                          </p:spTgt>
                                        </p:tgtEl>
                                        <p:attrNameLst>
                                          <p:attrName>style.visibility</p:attrName>
                                        </p:attrNameLst>
                                      </p:cBhvr>
                                      <p:to>
                                        <p:strVal val="visible"/>
                                      </p:to>
                                    </p:set>
                                    <p:anim calcmode="lin" valueType="num">
                                      <p:cBhvr additive="base">
                                        <p:cTn id="29"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6867">
                                            <p:txEl>
                                              <p:pRg st="5" end="5"/>
                                            </p:txEl>
                                          </p:spTgt>
                                        </p:tgtEl>
                                        <p:attrNameLst>
                                          <p:attrName>style.visibility</p:attrName>
                                        </p:attrNameLst>
                                      </p:cBhvr>
                                      <p:to>
                                        <p:strVal val="visible"/>
                                      </p:to>
                                    </p:set>
                                    <p:anim calcmode="lin" valueType="num">
                                      <p:cBhvr additive="base">
                                        <p:cTn id="33"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86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6867">
                                            <p:txEl>
                                              <p:pRg st="7" end="7"/>
                                            </p:txEl>
                                          </p:spTgt>
                                        </p:tgtEl>
                                        <p:attrNameLst>
                                          <p:attrName>style.visibility</p:attrName>
                                        </p:attrNameLst>
                                      </p:cBhvr>
                                      <p:to>
                                        <p:strVal val="visible"/>
                                      </p:to>
                                    </p:set>
                                    <p:anim calcmode="lin" valueType="num">
                                      <p:cBhvr additive="base">
                                        <p:cTn id="41"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686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6867">
                                            <p:txEl>
                                              <p:pRg st="8" end="8"/>
                                            </p:txEl>
                                          </p:spTgt>
                                        </p:tgtEl>
                                        <p:attrNameLst>
                                          <p:attrName>style.visibility</p:attrName>
                                        </p:attrNameLst>
                                      </p:cBhvr>
                                      <p:to>
                                        <p:strVal val="visible"/>
                                      </p:to>
                                    </p:set>
                                    <p:anim calcmode="lin" valueType="num">
                                      <p:cBhvr additive="base">
                                        <p:cTn id="45"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686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867">
                                            <p:txEl>
                                              <p:pRg st="9" end="9"/>
                                            </p:txEl>
                                          </p:spTgt>
                                        </p:tgtEl>
                                        <p:attrNameLst>
                                          <p:attrName>style.visibility</p:attrName>
                                        </p:attrNameLst>
                                      </p:cBhvr>
                                      <p:to>
                                        <p:strVal val="visible"/>
                                      </p:to>
                                    </p:set>
                                    <p:anim calcmode="lin" valueType="num">
                                      <p:cBhvr additive="base">
                                        <p:cTn id="49" dur="5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86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6867">
                                            <p:txEl>
                                              <p:pRg st="10" end="10"/>
                                            </p:txEl>
                                          </p:spTgt>
                                        </p:tgtEl>
                                        <p:attrNameLst>
                                          <p:attrName>style.visibility</p:attrName>
                                        </p:attrNameLst>
                                      </p:cBhvr>
                                      <p:to>
                                        <p:strVal val="visible"/>
                                      </p:to>
                                    </p:set>
                                    <p:anim calcmode="lin" valueType="num">
                                      <p:cBhvr additive="base">
                                        <p:cTn id="53" dur="500" fill="hold"/>
                                        <p:tgtEl>
                                          <p:spTgt spid="3686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686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867">
                                            <p:txEl>
                                              <p:pRg st="11" end="11"/>
                                            </p:txEl>
                                          </p:spTgt>
                                        </p:tgtEl>
                                        <p:attrNameLst>
                                          <p:attrName>style.visibility</p:attrName>
                                        </p:attrNameLst>
                                      </p:cBhvr>
                                      <p:to>
                                        <p:strVal val="visible"/>
                                      </p:to>
                                    </p:set>
                                    <p:anim calcmode="lin" valueType="num">
                                      <p:cBhvr additive="base">
                                        <p:cTn id="57" dur="500" fill="hold"/>
                                        <p:tgtEl>
                                          <p:spTgt spid="3686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686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6867">
                                            <p:txEl>
                                              <p:pRg st="12" end="12"/>
                                            </p:txEl>
                                          </p:spTgt>
                                        </p:tgtEl>
                                        <p:attrNameLst>
                                          <p:attrName>style.visibility</p:attrName>
                                        </p:attrNameLst>
                                      </p:cBhvr>
                                      <p:to>
                                        <p:strVal val="visible"/>
                                      </p:to>
                                    </p:set>
                                    <p:anim calcmode="lin" valueType="num">
                                      <p:cBhvr additive="base">
                                        <p:cTn id="61" dur="500" fill="hold"/>
                                        <p:tgtEl>
                                          <p:spTgt spid="3686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86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6867">
                                            <p:txEl>
                                              <p:pRg st="13" end="13"/>
                                            </p:txEl>
                                          </p:spTgt>
                                        </p:tgtEl>
                                        <p:attrNameLst>
                                          <p:attrName>style.visibility</p:attrName>
                                        </p:attrNameLst>
                                      </p:cBhvr>
                                      <p:to>
                                        <p:strVal val="visible"/>
                                      </p:to>
                                    </p:set>
                                    <p:anim calcmode="lin" valueType="num">
                                      <p:cBhvr additive="base">
                                        <p:cTn id="65" dur="500" fill="hold"/>
                                        <p:tgtEl>
                                          <p:spTgt spid="3686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686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6867">
                                            <p:txEl>
                                              <p:pRg st="14" end="14"/>
                                            </p:txEl>
                                          </p:spTgt>
                                        </p:tgtEl>
                                        <p:attrNameLst>
                                          <p:attrName>style.visibility</p:attrName>
                                        </p:attrNameLst>
                                      </p:cBhvr>
                                      <p:to>
                                        <p:strVal val="visible"/>
                                      </p:to>
                                    </p:set>
                                    <p:anim calcmode="lin" valueType="num">
                                      <p:cBhvr additive="base">
                                        <p:cTn id="69" dur="500" fill="hold"/>
                                        <p:tgtEl>
                                          <p:spTgt spid="3686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686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utoUpdateAnimBg="0"/>
      <p:bldP spid="36867" grpId="0" uiExpand="1"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23883</TotalTime>
  <Words>12324</Words>
  <Application>Microsoft Office PowerPoint</Application>
  <PresentationFormat>全屏显示(4:3)</PresentationFormat>
  <Paragraphs>1113</Paragraphs>
  <Slides>76</Slides>
  <Notes>50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76</vt:i4>
      </vt:variant>
    </vt:vector>
  </HeadingPairs>
  <TitlesOfParts>
    <vt:vector size="77" baseType="lpstr">
      <vt:lpstr>Office 主题</vt:lpstr>
      <vt:lpstr>分治算法</vt:lpstr>
      <vt:lpstr>主要内容</vt:lpstr>
      <vt:lpstr>分治思想</vt:lpstr>
      <vt:lpstr>分治算法设计过程图</vt:lpstr>
      <vt:lpstr>经典问题1—棋盘覆盖</vt:lpstr>
      <vt:lpstr>经典问题1—棋盘覆盖</vt:lpstr>
      <vt:lpstr>经典问题1—棋盘覆盖</vt:lpstr>
      <vt:lpstr>经典问题1—棋盘覆盖</vt:lpstr>
      <vt:lpstr>经典问题1—棋盘覆盖—代码</vt:lpstr>
      <vt:lpstr>经典问题2—归并排序</vt:lpstr>
      <vt:lpstr>经典问题2—归并排序</vt:lpstr>
      <vt:lpstr>经典问题2—归并排序</vt:lpstr>
      <vt:lpstr>经典问题2—归并排序—代码</vt:lpstr>
      <vt:lpstr>经典问题2—归并排序—代码</vt:lpstr>
      <vt:lpstr>经典问题2—归并排序—时间复杂度分析一</vt:lpstr>
      <vt:lpstr>经典问题2—归并排序—时间复杂度分析二</vt:lpstr>
      <vt:lpstr>经典问题3—逆序对统计</vt:lpstr>
      <vt:lpstr>经典问题3—逆序对统计</vt:lpstr>
      <vt:lpstr>经典问题3—逆序对统计</vt:lpstr>
      <vt:lpstr>经典问题3—逆序对统计</vt:lpstr>
      <vt:lpstr>经典问题3—逆序对统计</vt:lpstr>
      <vt:lpstr>经典问题3—逆序对统计—代码</vt:lpstr>
      <vt:lpstr>经典问题4—最近点对问题</vt:lpstr>
      <vt:lpstr>经典问题4—最近点对问题</vt:lpstr>
      <vt:lpstr>经典问题4—最近点对问题</vt:lpstr>
      <vt:lpstr>经典问题4—最近点对问题</vt:lpstr>
      <vt:lpstr>经典问题4—最近点对问题</vt:lpstr>
      <vt:lpstr>经典问题4—最近点对问题</vt:lpstr>
      <vt:lpstr>经典问题4—最近点对问题</vt:lpstr>
      <vt:lpstr>经典问题4—最近点对问题</vt:lpstr>
      <vt:lpstr>经典问题4—最近点对问题</vt:lpstr>
      <vt:lpstr>经典问题4—最近点对问题</vt:lpstr>
      <vt:lpstr>经典问题4—最近点对问题</vt:lpstr>
      <vt:lpstr>经典问题4—最近点对问题</vt:lpstr>
      <vt:lpstr>一维分治1：CF429D Tricky Function</vt:lpstr>
      <vt:lpstr>一维分治1：CF429D Tricky Function</vt:lpstr>
      <vt:lpstr>一维分治2：蚂蚁(Ants,NEERC2008,LA4043)</vt:lpstr>
      <vt:lpstr>一维分治2：蚂蚁(Ants,NEERC2008,LA4043)</vt:lpstr>
      <vt:lpstr>一维分治2：蚂蚁(Ants,NEERC2008,LA4043)</vt:lpstr>
      <vt:lpstr>一维分治2：蚂蚁(Ants,NEERC2008,LA4043)</vt:lpstr>
      <vt:lpstr>一维分治3 ：UVA 1608 Non-boring sequences</vt:lpstr>
      <vt:lpstr>一维分治3 ：UVA 1608 Non-boring sequences</vt:lpstr>
      <vt:lpstr>一维分治3 ：UVA 1608 Non-boring sequences</vt:lpstr>
      <vt:lpstr>一维分治4 ：CF549F Yura and Developers</vt:lpstr>
      <vt:lpstr>一维分治4 ：CF549F Yura and Developers</vt:lpstr>
      <vt:lpstr>一维分治4 ：CF549F Yura and Developers</vt:lpstr>
      <vt:lpstr>一维分治4 ：CF549F Yura and Developers</vt:lpstr>
      <vt:lpstr>一维分治4 ：CF549F Yura and Developers</vt:lpstr>
      <vt:lpstr>一维分治4 ：CF549F Yura and Developers</vt:lpstr>
      <vt:lpstr>一维分治4 ：CF549F Yura and Developers</vt:lpstr>
      <vt:lpstr>一维分治4 ：CF549F Yura and Developers</vt:lpstr>
      <vt:lpstr>一维分治5：计蒜之道 百度地图的实时路况</vt:lpstr>
      <vt:lpstr>一维分治5：计蒜之道 百度地图的实时路况</vt:lpstr>
      <vt:lpstr>二维分治1：CF480E Parking Lot</vt:lpstr>
      <vt:lpstr>二维分治1：CF480E Parking Lot</vt:lpstr>
      <vt:lpstr>二维分治1：CF480E Parking Lot</vt:lpstr>
      <vt:lpstr>二维分治1：CF480E Parking Lot</vt:lpstr>
      <vt:lpstr>二维分治1：CF480E Parking Lot</vt:lpstr>
      <vt:lpstr>二维分治2：CF364E Empty Rectangle</vt:lpstr>
      <vt:lpstr>二维分治2：CF364E Empty Rectangle</vt:lpstr>
      <vt:lpstr>二维分治2：CF364E Empty Rectangle</vt:lpstr>
      <vt:lpstr>二维分治2：CF364E Empty Rectangle</vt:lpstr>
      <vt:lpstr>二维分治2：CF364E Empty Rectangle</vt:lpstr>
      <vt:lpstr>二维分治2：CF364E Empty Rectangle</vt:lpstr>
      <vt:lpstr>点分治1：Poj1741 树中点对统计</vt:lpstr>
      <vt:lpstr>点分治1：Poj1741 树中点对统计</vt:lpstr>
      <vt:lpstr>点分治1：Poj1741 树中点对统计</vt:lpstr>
      <vt:lpstr>点分治1：Poj1741 树中点对统计</vt:lpstr>
      <vt:lpstr>点分治1：Poj1741 树中点对统计</vt:lpstr>
      <vt:lpstr>点分治1：Poj1741 树中点对统计—代码</vt:lpstr>
      <vt:lpstr>点分治1：Poj1741 树中点对统计—代码</vt:lpstr>
      <vt:lpstr>点分治1：Poj1741 树中点对统计</vt:lpstr>
      <vt:lpstr>点分治2： CF293E Close Vertices</vt:lpstr>
      <vt:lpstr>点分治2： CF293E Close Vertices</vt:lpstr>
      <vt:lpstr>点分治3：WC2010重建计划</vt:lpstr>
      <vt:lpstr>点分治3：WC2010重建计划</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分治算法</dc:title>
  <dc:creator>Administrator</dc:creator>
  <cp:lastModifiedBy>USER</cp:lastModifiedBy>
  <cp:revision>1200</cp:revision>
  <dcterms:created xsi:type="dcterms:W3CDTF">2018-01-03T02:24:15Z</dcterms:created>
  <dcterms:modified xsi:type="dcterms:W3CDTF">2018-01-20T08:45:56Z</dcterms:modified>
</cp:coreProperties>
</file>