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sldIdLst>
    <p:sldId id="256" r:id="rId3"/>
    <p:sldId id="357" r:id="rId4"/>
    <p:sldId id="364" r:id="rId5"/>
    <p:sldId id="257" r:id="rId6"/>
    <p:sldId id="298" r:id="rId7"/>
    <p:sldId id="315" r:id="rId8"/>
    <p:sldId id="311" r:id="rId9"/>
    <p:sldId id="312" r:id="rId10"/>
    <p:sldId id="316" r:id="rId11"/>
    <p:sldId id="297" r:id="rId12"/>
    <p:sldId id="313" r:id="rId13"/>
    <p:sldId id="261" r:id="rId14"/>
    <p:sldId id="262" r:id="rId15"/>
    <p:sldId id="365" r:id="rId16"/>
    <p:sldId id="299" r:id="rId17"/>
    <p:sldId id="314" r:id="rId18"/>
    <p:sldId id="263" r:id="rId19"/>
    <p:sldId id="264" r:id="rId20"/>
    <p:sldId id="266" r:id="rId21"/>
    <p:sldId id="267" r:id="rId22"/>
    <p:sldId id="359" r:id="rId23"/>
    <p:sldId id="268" r:id="rId24"/>
    <p:sldId id="360" r:id="rId25"/>
    <p:sldId id="269" r:id="rId26"/>
    <p:sldId id="270" r:id="rId27"/>
    <p:sldId id="317" r:id="rId28"/>
    <p:sldId id="318" r:id="rId29"/>
    <p:sldId id="319" r:id="rId30"/>
    <p:sldId id="320" r:id="rId31"/>
    <p:sldId id="321" r:id="rId32"/>
    <p:sldId id="271" r:id="rId33"/>
    <p:sldId id="322" r:id="rId34"/>
    <p:sldId id="354" r:id="rId35"/>
    <p:sldId id="355" r:id="rId36"/>
    <p:sldId id="356" r:id="rId37"/>
    <p:sldId id="358" r:id="rId38"/>
    <p:sldId id="272" r:id="rId39"/>
    <p:sldId id="273" r:id="rId40"/>
    <p:sldId id="274" r:id="rId41"/>
    <p:sldId id="276" r:id="rId42"/>
    <p:sldId id="366" r:id="rId43"/>
    <p:sldId id="281" r:id="rId44"/>
    <p:sldId id="275" r:id="rId45"/>
    <p:sldId id="326" r:id="rId46"/>
    <p:sldId id="327" r:id="rId48"/>
    <p:sldId id="328" r:id="rId49"/>
    <p:sldId id="329" r:id="rId50"/>
    <p:sldId id="332" r:id="rId51"/>
    <p:sldId id="367" r:id="rId52"/>
    <p:sldId id="369" r:id="rId53"/>
    <p:sldId id="277" r:id="rId54"/>
    <p:sldId id="333" r:id="rId55"/>
    <p:sldId id="278" r:id="rId56"/>
    <p:sldId id="348" r:id="rId57"/>
    <p:sldId id="337" r:id="rId58"/>
    <p:sldId id="335" r:id="rId59"/>
    <p:sldId id="336" r:id="rId60"/>
    <p:sldId id="338" r:id="rId61"/>
    <p:sldId id="339" r:id="rId62"/>
    <p:sldId id="340" r:id="rId63"/>
    <p:sldId id="341" r:id="rId64"/>
    <p:sldId id="342" r:id="rId65"/>
    <p:sldId id="343" r:id="rId66"/>
    <p:sldId id="304" r:id="rId67"/>
    <p:sldId id="305" r:id="rId68"/>
    <p:sldId id="361" r:id="rId69"/>
    <p:sldId id="370" r:id="rId70"/>
    <p:sldId id="371" r:id="rId71"/>
    <p:sldId id="303" r:id="rId72"/>
    <p:sldId id="279" r:id="rId73"/>
    <p:sldId id="363" r:id="rId74"/>
    <p:sldId id="296" r:id="rId75"/>
    <p:sldId id="362" r:id="rId76"/>
  </p:sldIdLst>
  <p:sldSz cx="9144000" cy="6858000" type="screen4x3"/>
  <p:notesSz cx="6858000" cy="9144000"/>
  <p:embeddedFontLst>
    <p:embeddedFont>
      <p:font typeface="仿宋_GB2312" panose="02010609030101010101" pitchFamily="49" charset="-122"/>
      <p:regular r:id="rId81"/>
    </p:embeddedFont>
    <p:embeddedFont>
      <p:font typeface="Garamond" panose="02020404030301010803" pitchFamily="18" charset="0"/>
      <p:regular r:id="rId82"/>
      <p:bold r:id="rId83"/>
      <p:italic r:id="rId84"/>
    </p:embeddedFont>
    <p:embeddedFont>
      <p:font typeface="楷体_GB2312" panose="02010609030101010101" pitchFamily="49" charset="-122"/>
      <p:regular r:id="rId85"/>
    </p:embeddedFont>
    <p:embeddedFont>
      <p:font typeface="Century Gothic" panose="020B0502020202020204" pitchFamily="34" charset="0"/>
      <p:regular r:id="rId86"/>
      <p:bold r:id="rId87"/>
      <p:italic r:id="rId88"/>
      <p:boldItalic r:id="rId89"/>
    </p:embeddedFont>
    <p:embeddedFont>
      <p:font typeface="仿宋_GB2312" panose="02010609030101010101" charset="0"/>
      <p:regular r:id="rId90"/>
    </p:embeddedFont>
  </p:embeddedFontLst>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仿宋_GB2312" panose="02010609030101010101" pitchFamily="49"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仿宋_GB2312" panose="02010609030101010101" pitchFamily="49"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仿宋_GB2312" panose="02010609030101010101" pitchFamily="49"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仿宋_GB2312" panose="02010609030101010101" pitchFamily="49"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仿宋_GB2312" panose="02010609030101010101" pitchFamily="49"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仿宋_GB2312" panose="02010609030101010101" pitchFamily="49"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仿宋_GB2312" panose="02010609030101010101" pitchFamily="49"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仿宋_GB2312" panose="02010609030101010101" pitchFamily="49"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仿宋_GB2312" panose="02010609030101010101" pitchFamily="49" charset="-12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J_User" initials="C"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699FF"/>
    <a:srgbClr val="111111"/>
    <a:srgbClr val="4D4D4D"/>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5492"/>
    <p:restoredTop sz="75881"/>
  </p:normalViewPr>
  <p:slideViewPr>
    <p:cSldViewPr showGuides="1">
      <p:cViewPr varScale="1">
        <p:scale>
          <a:sx n="58" d="100"/>
          <a:sy n="58" d="100"/>
        </p:scale>
        <p:origin x="-90"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0" Type="http://schemas.openxmlformats.org/officeDocument/2006/relationships/font" Target="fonts/font10.fntdata"/><Relationship Id="rId9" Type="http://schemas.openxmlformats.org/officeDocument/2006/relationships/slide" Target="slides/slide7.xml"/><Relationship Id="rId89" Type="http://schemas.openxmlformats.org/officeDocument/2006/relationships/font" Target="fonts/font9.fntdata"/><Relationship Id="rId88" Type="http://schemas.openxmlformats.org/officeDocument/2006/relationships/font" Target="fonts/font8.fntdata"/><Relationship Id="rId87" Type="http://schemas.openxmlformats.org/officeDocument/2006/relationships/font" Target="fonts/font7.fntdata"/><Relationship Id="rId86" Type="http://schemas.openxmlformats.org/officeDocument/2006/relationships/font" Target="fonts/font6.fntdata"/><Relationship Id="rId85" Type="http://schemas.openxmlformats.org/officeDocument/2006/relationships/font" Target="fonts/font5.fntdata"/><Relationship Id="rId84" Type="http://schemas.openxmlformats.org/officeDocument/2006/relationships/font" Target="fonts/font4.fntdata"/><Relationship Id="rId83" Type="http://schemas.openxmlformats.org/officeDocument/2006/relationships/font" Target="fonts/font3.fntdata"/><Relationship Id="rId82" Type="http://schemas.openxmlformats.org/officeDocument/2006/relationships/font" Target="fonts/font2.fntdata"/><Relationship Id="rId81" Type="http://schemas.openxmlformats.org/officeDocument/2006/relationships/font" Target="fonts/font1.fntdata"/><Relationship Id="rId80" Type="http://schemas.openxmlformats.org/officeDocument/2006/relationships/commentAuthors" Target="commentAuthors.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7394" name="页眉占位符 187393"/>
          <p:cNvSpPr>
            <a:spLocks noGrp="1"/>
          </p:cNvSpPr>
          <p:nvPr>
            <p:ph type="hdr" sz="quarter"/>
          </p:nvPr>
        </p:nvSpPr>
        <p:spPr>
          <a:xfrm>
            <a:off x="0" y="0"/>
            <a:ext cx="2971800" cy="457200"/>
          </a:xfrm>
          <a:prstGeom prst="rect">
            <a:avLst/>
          </a:prstGeom>
          <a:noFill/>
          <a:ln w="9525">
            <a:noFill/>
          </a:ln>
        </p:spPr>
        <p:txBody>
          <a:bodyPr/>
          <a:p>
            <a:pPr lvl="0"/>
            <a:endParaRPr lang="zh-CN" sz="1200" dirty="0"/>
          </a:p>
        </p:txBody>
      </p:sp>
      <p:sp>
        <p:nvSpPr>
          <p:cNvPr id="187395" name="日期占位符 187394"/>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187396" name="幻灯片图像占位符 187395"/>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87397" name="文本占位符 187396"/>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87398" name="页脚占位符 187397"/>
          <p:cNvSpPr>
            <a:spLocks noGrp="1"/>
          </p:cNvSpPr>
          <p:nvPr>
            <p:ph type="ftr" sz="quarter" idx="4"/>
          </p:nvPr>
        </p:nvSpPr>
        <p:spPr>
          <a:xfrm>
            <a:off x="0" y="8685213"/>
            <a:ext cx="2971800" cy="457200"/>
          </a:xfrm>
          <a:prstGeom prst="rect">
            <a:avLst/>
          </a:prstGeom>
          <a:noFill/>
          <a:ln w="9525">
            <a:noFill/>
          </a:ln>
        </p:spPr>
        <p:txBody>
          <a:bodyPr anchor="b"/>
          <a:p>
            <a:pPr lvl="0"/>
            <a:endParaRPr lang="zh-CN" sz="1200" dirty="0"/>
          </a:p>
        </p:txBody>
      </p:sp>
      <p:sp>
        <p:nvSpPr>
          <p:cNvPr id="187399" name="灯片编号占位符 187398"/>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sz="1200" dirty="0"/>
            </a:fld>
            <a:endParaRPr lang="zh-CN" sz="1200" dirty="0"/>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仿宋_GB2312" panose="02010609030101010101" pitchFamily="49"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仿宋_GB2312" panose="02010609030101010101" pitchFamily="49"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仿宋_GB2312" panose="02010609030101010101" pitchFamily="49"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仿宋_GB2312" panose="02010609030101010101" pitchFamily="49"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仿宋_GB2312" panose="02010609030101010101" pitchFamily="49"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仿宋_GB2312" panose="02010609030101010101" pitchFamily="49"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仿宋_GB2312" panose="02010609030101010101" pitchFamily="49"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仿宋_GB2312" panose="02010609030101010101" pitchFamily="49"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仿宋_GB2312" panose="02010609030101010101" pitchFamily="49"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幻灯片图像占位符 188417"/>
          <p:cNvSpPr>
            <a:spLocks noRot="1" noTextEdit="1"/>
          </p:cNvSpPr>
          <p:nvPr>
            <p:ph type="sldImg"/>
          </p:nvPr>
        </p:nvSpPr>
        <p:spPr>
          <a:ln/>
        </p:spPr>
      </p:sp>
      <p:sp>
        <p:nvSpPr>
          <p:cNvPr id="188419" name="文本占位符 188418"/>
          <p:cNvSpPr>
            <a:spLocks noGrp="1"/>
          </p:cNvSpPr>
          <p:nvPr>
            <p:ph type="body" idx="1"/>
          </p:nvPr>
        </p:nvSpPr>
        <p:spPr>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幻灯片图像占位符 189441"/>
          <p:cNvSpPr>
            <a:spLocks noRot="1" noTextEdit="1"/>
          </p:cNvSpPr>
          <p:nvPr>
            <p:ph type="sldImg"/>
          </p:nvPr>
        </p:nvSpPr>
        <p:spPr>
          <a:ln/>
        </p:spPr>
      </p:sp>
      <p:sp>
        <p:nvSpPr>
          <p:cNvPr id="189443" name="文本占位符 189442"/>
          <p:cNvSpPr>
            <a:spLocks noGrp="1"/>
          </p:cNvSpPr>
          <p:nvPr>
            <p:ph type="body" idx="1"/>
          </p:nvPr>
        </p:nvSpPr>
        <p:spPr>
          <a:ln/>
        </p:spPr>
        <p:txBody>
          <a:bodyPr/>
          <a:p>
            <a:pPr lvl="0"/>
            <a:r>
              <a:rPr lang="zh-CN" altLang="en-US" dirty="0"/>
              <a:t>找到最短增广路</a:t>
            </a:r>
            <a:r>
              <a:rPr lang="en-US" altLang="zh-CN"/>
              <a:t>A</a:t>
            </a:r>
            <a:r>
              <a:rPr lang="en-US" altLang="zh-CN" dirty="0">
                <a:sym typeface="Wingdings" panose="05000000000000000000" pitchFamily="2" charset="2"/>
              </a:rPr>
              <a:t>DEG, </a:t>
            </a:r>
            <a:r>
              <a:rPr lang="zh-CN" altLang="en-US" dirty="0">
                <a:sym typeface="Wingdings" panose="05000000000000000000" pitchFamily="2" charset="2"/>
              </a:rPr>
              <a:t>增广量为</a:t>
            </a:r>
            <a:r>
              <a:rPr lang="en-US" altLang="zh-CN">
                <a:sym typeface="Wingdings" panose="05000000000000000000" pitchFamily="2" charset="2"/>
              </a:rPr>
              <a:t>3.</a:t>
            </a:r>
            <a:endParaRPr lang="en-US" altLang="zh-CN"/>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幻灯片图像占位符 190465"/>
          <p:cNvSpPr>
            <a:spLocks noRot="1" noTextEdit="1"/>
          </p:cNvSpPr>
          <p:nvPr>
            <p:ph type="sldImg"/>
          </p:nvPr>
        </p:nvSpPr>
        <p:spPr>
          <a:ln/>
        </p:spPr>
      </p:sp>
      <p:sp>
        <p:nvSpPr>
          <p:cNvPr id="190467" name="文本占位符 190466"/>
          <p:cNvSpPr>
            <a:spLocks noGrp="1"/>
          </p:cNvSpPr>
          <p:nvPr>
            <p:ph type="body" idx="1"/>
          </p:nvPr>
        </p:nvSpPr>
        <p:spPr>
          <a:ln/>
        </p:spPr>
        <p:txBody>
          <a:bodyPr/>
          <a:p>
            <a:pPr lvl="0"/>
            <a:r>
              <a:rPr lang="zh-CN" altLang="en-US" dirty="0"/>
              <a:t>找到最短增广路</a:t>
            </a:r>
            <a:r>
              <a:rPr lang="en-US" altLang="zh-CN"/>
              <a:t>A</a:t>
            </a:r>
            <a:r>
              <a:rPr lang="en-US" altLang="zh-CN" dirty="0">
                <a:sym typeface="Wingdings" panose="05000000000000000000" pitchFamily="2" charset="2"/>
              </a:rPr>
              <a:t>BEG, </a:t>
            </a:r>
            <a:r>
              <a:rPr lang="zh-CN" altLang="en-US" dirty="0">
                <a:sym typeface="Wingdings" panose="05000000000000000000" pitchFamily="2" charset="2"/>
              </a:rPr>
              <a:t>增广量为</a:t>
            </a:r>
            <a:r>
              <a:rPr lang="en-US" altLang="zh-CN">
                <a:sym typeface="Wingdings" panose="05000000000000000000" pitchFamily="2" charset="2"/>
              </a:rPr>
              <a:t>3.</a:t>
            </a:r>
            <a:endParaRPr lang="en-US" altLang="zh-CN"/>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幻灯片图像占位符 191489"/>
          <p:cNvSpPr>
            <a:spLocks noRot="1" noTextEdit="1"/>
          </p:cNvSpPr>
          <p:nvPr>
            <p:ph type="sldImg"/>
          </p:nvPr>
        </p:nvSpPr>
        <p:spPr>
          <a:ln/>
        </p:spPr>
      </p:sp>
      <p:sp>
        <p:nvSpPr>
          <p:cNvPr id="191491" name="文本占位符 191490"/>
          <p:cNvSpPr>
            <a:spLocks noGrp="1"/>
          </p:cNvSpPr>
          <p:nvPr>
            <p:ph type="body" idx="1"/>
          </p:nvPr>
        </p:nvSpPr>
        <p:spPr>
          <a:ln/>
        </p:spPr>
        <p:txBody>
          <a:bodyPr/>
          <a:p>
            <a:pPr lvl="0"/>
            <a:r>
              <a:rPr lang="zh-CN" altLang="en-US" dirty="0"/>
              <a:t>红色为森林边</a:t>
            </a:r>
            <a:r>
              <a:rPr lang="en-US" altLang="zh-CN"/>
              <a:t>.</a:t>
            </a:r>
            <a:endParaRPr lang="en-US" altLang="zh-CN"/>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46082" name="组合 46081"/>
          <p:cNvGrpSpPr/>
          <p:nvPr/>
        </p:nvGrpSpPr>
        <p:grpSpPr>
          <a:xfrm>
            <a:off x="0" y="2438400"/>
            <a:ext cx="9009063" cy="1052513"/>
            <a:chOff x="0" y="1536"/>
            <a:chExt cx="5675" cy="663"/>
          </a:xfrm>
        </p:grpSpPr>
        <p:grpSp>
          <p:nvGrpSpPr>
            <p:cNvPr id="46083" name="组合 46082"/>
            <p:cNvGrpSpPr/>
            <p:nvPr/>
          </p:nvGrpSpPr>
          <p:grpSpPr>
            <a:xfrm>
              <a:off x="183" y="1604"/>
              <a:ext cx="448" cy="299"/>
              <a:chOff x="720" y="336"/>
              <a:chExt cx="624" cy="432"/>
            </a:xfrm>
          </p:grpSpPr>
          <p:sp>
            <p:nvSpPr>
              <p:cNvPr id="46084" name="矩形 46083"/>
              <p:cNvSpPr/>
              <p:nvPr/>
            </p:nvSpPr>
            <p:spPr>
              <a:xfrm>
                <a:off x="720" y="336"/>
                <a:ext cx="384" cy="432"/>
              </a:xfrm>
              <a:prstGeom prst="rect">
                <a:avLst/>
              </a:prstGeom>
              <a:solidFill>
                <a:schemeClr val="folHlink"/>
              </a:solidFill>
              <a:ln w="9525">
                <a:noFill/>
              </a:ln>
            </p:spPr>
            <p:txBody>
              <a:bodyPr/>
              <a:p>
                <a:endParaRPr lang="zh-CN" altLang="en-US"/>
              </a:p>
            </p:txBody>
          </p:sp>
          <p:sp>
            <p:nvSpPr>
              <p:cNvPr id="46085" name="矩形 4608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46086" name="组合 46085"/>
            <p:cNvGrpSpPr/>
            <p:nvPr/>
          </p:nvGrpSpPr>
          <p:grpSpPr>
            <a:xfrm>
              <a:off x="261" y="1870"/>
              <a:ext cx="465" cy="299"/>
              <a:chOff x="912" y="2640"/>
              <a:chExt cx="672" cy="432"/>
            </a:xfrm>
          </p:grpSpPr>
          <p:sp>
            <p:nvSpPr>
              <p:cNvPr id="46087" name="矩形 46086"/>
              <p:cNvSpPr/>
              <p:nvPr/>
            </p:nvSpPr>
            <p:spPr>
              <a:xfrm>
                <a:off x="912" y="2640"/>
                <a:ext cx="384" cy="432"/>
              </a:xfrm>
              <a:prstGeom prst="rect">
                <a:avLst/>
              </a:prstGeom>
              <a:solidFill>
                <a:schemeClr val="accent2"/>
              </a:solidFill>
              <a:ln w="9525">
                <a:noFill/>
              </a:ln>
            </p:spPr>
            <p:txBody>
              <a:bodyPr/>
              <a:p>
                <a:endParaRPr lang="zh-CN" altLang="en-US"/>
              </a:p>
            </p:txBody>
          </p:sp>
          <p:sp>
            <p:nvSpPr>
              <p:cNvPr id="46088" name="矩形 4608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46089" name="矩形 4608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46090" name="矩形 46089"/>
            <p:cNvSpPr/>
            <p:nvPr/>
          </p:nvSpPr>
          <p:spPr>
            <a:xfrm>
              <a:off x="400" y="1536"/>
              <a:ext cx="20" cy="663"/>
            </a:xfrm>
            <a:prstGeom prst="rect">
              <a:avLst/>
            </a:prstGeom>
            <a:solidFill>
              <a:schemeClr val="bg2"/>
            </a:solidFill>
            <a:ln w="9525">
              <a:noFill/>
            </a:ln>
          </p:spPr>
          <p:txBody>
            <a:bodyPr/>
            <a:p>
              <a:endParaRPr lang="zh-CN" altLang="en-US"/>
            </a:p>
          </p:txBody>
        </p:sp>
        <p:sp>
          <p:nvSpPr>
            <p:cNvPr id="46091" name="矩形 4609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46092" name="标题 46091"/>
          <p:cNvSpPr>
            <a:spLocks noGrp="1"/>
          </p:cNvSpPr>
          <p:nvPr>
            <p:ph type="ctrTitle"/>
          </p:nvPr>
        </p:nvSpPr>
        <p:spPr>
          <a:xfrm>
            <a:off x="990600" y="1676400"/>
            <a:ext cx="7772400" cy="1462088"/>
          </a:xfrm>
          <a:prstGeom prst="rect">
            <a:avLst/>
          </a:prstGeom>
          <a:noFill/>
          <a:ln w="9525">
            <a:noFill/>
          </a:ln>
        </p:spPr>
        <p:txBody>
          <a:bodyPr anchor="b"/>
          <a:lstStyle>
            <a:lvl1pPr lvl="0">
              <a:defRPr/>
            </a:lvl1pPr>
          </a:lstStyle>
          <a:p>
            <a:pPr lvl="0"/>
            <a:r>
              <a:rPr lang="zh-CN" altLang="en-US" dirty="0"/>
              <a:t>单击此处编辑母版标题样式</a:t>
            </a:r>
            <a:endParaRPr lang="zh-CN" altLang="en-US" dirty="0"/>
          </a:p>
        </p:txBody>
      </p:sp>
      <p:sp>
        <p:nvSpPr>
          <p:cNvPr id="46093" name="副标题 4609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
        <p:nvSpPr>
          <p:cNvPr id="46094" name="日期占位符 46093"/>
          <p:cNvSpPr>
            <a:spLocks noGrp="1"/>
          </p:cNvSpPr>
          <p:nvPr>
            <p:ph type="dt" sz="half" idx="2"/>
          </p:nvPr>
        </p:nvSpPr>
        <p:spPr>
          <a:xfrm>
            <a:off x="990600" y="6248400"/>
            <a:ext cx="1905000" cy="457200"/>
          </a:xfrm>
          <a:prstGeom prst="rect">
            <a:avLst/>
          </a:prstGeom>
          <a:noFill/>
          <a:ln w="9525">
            <a:noFill/>
          </a:ln>
        </p:spPr>
        <p:txBody>
          <a:bodyPr anchor="b"/>
          <a:p>
            <a:pPr>
              <a:buClrTx/>
            </a:pPr>
            <a:fld id="{BB962C8B-B14F-4D97-AF65-F5344CB8AC3E}" type="datetime1">
              <a:rPr lang="zh-CN" altLang="en-US" dirty="0">
                <a:solidFill>
                  <a:schemeClr val="bg2"/>
                </a:solidFill>
                <a:latin typeface="Garamond" panose="02020404030301010803" pitchFamily="18" charset="0"/>
              </a:rPr>
            </a:fld>
            <a:endParaRPr lang="zh-CN" altLang="en-US" dirty="0">
              <a:solidFill>
                <a:schemeClr val="bg2"/>
              </a:solidFill>
              <a:latin typeface="Garamond" panose="02020404030301010803" pitchFamily="18" charset="0"/>
            </a:endParaRPr>
          </a:p>
        </p:txBody>
      </p:sp>
      <p:sp>
        <p:nvSpPr>
          <p:cNvPr id="46095" name="页脚占位符 46094"/>
          <p:cNvSpPr>
            <a:spLocks noGrp="1"/>
          </p:cNvSpPr>
          <p:nvPr>
            <p:ph type="ftr" sz="quarter" idx="3"/>
          </p:nvPr>
        </p:nvSpPr>
        <p:spPr>
          <a:xfrm>
            <a:off x="3429000" y="6248400"/>
            <a:ext cx="2895600" cy="457200"/>
          </a:xfrm>
          <a:prstGeom prst="rect">
            <a:avLst/>
          </a:prstGeom>
          <a:noFill/>
          <a:ln w="9525">
            <a:noFill/>
          </a:ln>
        </p:spPr>
        <p:txBody>
          <a:bodyPr anchor="b"/>
          <a:p>
            <a:pPr>
              <a:buClrTx/>
            </a:pPr>
            <a:endParaRPr lang="zh-CN" dirty="0">
              <a:solidFill>
                <a:schemeClr val="bg2"/>
              </a:solidFill>
              <a:latin typeface="Garamond" panose="02020404030301010803" pitchFamily="18" charset="0"/>
            </a:endParaRPr>
          </a:p>
        </p:txBody>
      </p:sp>
      <p:sp>
        <p:nvSpPr>
          <p:cNvPr id="46096" name="灯片编号占位符 46095"/>
          <p:cNvSpPr>
            <a:spLocks noGrp="1"/>
          </p:cNvSpPr>
          <p:nvPr>
            <p:ph type="sldNum" sz="quarter" idx="4"/>
          </p:nvPr>
        </p:nvSpPr>
        <p:spPr>
          <a:xfrm>
            <a:off x="6858000" y="6248400"/>
            <a:ext cx="1905000" cy="457200"/>
          </a:xfrm>
          <a:prstGeom prst="rect">
            <a:avLst/>
          </a:prstGeom>
          <a:noFill/>
          <a:ln w="9525">
            <a:noFill/>
          </a:ln>
        </p:spPr>
        <p:txBody>
          <a:bodyPr anchor="b"/>
          <a:p>
            <a:pPr>
              <a:buClrTx/>
            </a:pPr>
            <a:fld id="{9A0DB2DC-4C9A-4742-B13C-FB6460FD3503}" type="slidenum">
              <a:rPr lang="zh-CN" dirty="0">
                <a:solidFill>
                  <a:schemeClr val="bg2"/>
                </a:solidFill>
                <a:latin typeface="Garamond" panose="02020404030301010803" pitchFamily="18" charset="0"/>
              </a:rPr>
            </a:fld>
            <a:endParaRPr lang="zh-CN" dirty="0">
              <a:solidFill>
                <a:schemeClr val="bg2"/>
              </a:solidFill>
              <a:latin typeface="Garamond" panose="02020404030301010803" pitchFamily="18" charset="0"/>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
        <p:nvSpPr>
          <p:cNvPr id="5" name="页脚占位符 4"/>
          <p:cNvSpPr>
            <a:spLocks noGrp="1"/>
          </p:cNvSpPr>
          <p:nvPr>
            <p:ph type="ftr" sz="quarter" idx="11"/>
          </p:nvPr>
        </p:nvSpPr>
        <p:spPr/>
        <p:txBody>
          <a:bodyPr/>
          <a:lstStyle/>
          <a:p>
            <a:pPr lvl="0">
              <a:buClrTx/>
            </a:pPr>
            <a:endParaRPr lang="zh-CN"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40009"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
        <p:nvSpPr>
          <p:cNvPr id="5" name="页脚占位符 4"/>
          <p:cNvSpPr>
            <a:spLocks noGrp="1"/>
          </p:cNvSpPr>
          <p:nvPr>
            <p:ph type="ftr" sz="quarter" idx="11"/>
          </p:nvPr>
        </p:nvSpPr>
        <p:spPr/>
        <p:txBody>
          <a:bodyPr/>
          <a:lstStyle/>
          <a:p>
            <a:pPr lvl="0">
              <a:buClrTx/>
            </a:pPr>
            <a:endParaRPr lang="zh-CN"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Tx/>
            </a:pPr>
            <a:endParaRPr lang="zh-CN" altLang="en-US" dirty="0"/>
          </a:p>
        </p:txBody>
      </p:sp>
      <p:sp>
        <p:nvSpPr>
          <p:cNvPr id="6" name="页脚占位符 5"/>
          <p:cNvSpPr>
            <a:spLocks noGrp="1"/>
          </p:cNvSpPr>
          <p:nvPr>
            <p:ph type="ftr" sz="quarter" idx="11"/>
          </p:nvPr>
        </p:nvSpPr>
        <p:spPr/>
        <p:txBody>
          <a:bodyPr/>
          <a:lstStyle/>
          <a:p>
            <a:pPr lvl="0">
              <a:buClrTx/>
            </a:pPr>
            <a:endParaRPr lang="zh-CN"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
        <p:nvSpPr>
          <p:cNvPr id="5" name="页脚占位符 4"/>
          <p:cNvSpPr>
            <a:spLocks noGrp="1"/>
          </p:cNvSpPr>
          <p:nvPr>
            <p:ph type="ftr" sz="quarter" idx="11"/>
          </p:nvPr>
        </p:nvSpPr>
        <p:spPr/>
        <p:txBody>
          <a:bodyPr/>
          <a:lstStyle/>
          <a:p>
            <a:pPr lvl="0">
              <a:buClrTx/>
            </a:pPr>
            <a:endParaRPr lang="zh-CN"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
        <p:nvSpPr>
          <p:cNvPr id="5" name="页脚占位符 4"/>
          <p:cNvSpPr>
            <a:spLocks noGrp="1"/>
          </p:cNvSpPr>
          <p:nvPr>
            <p:ph type="ftr" sz="quarter" idx="11"/>
          </p:nvPr>
        </p:nvSpPr>
        <p:spPr/>
        <p:txBody>
          <a:bodyPr/>
          <a:lstStyle/>
          <a:p>
            <a:pPr lvl="0">
              <a:buClrTx/>
            </a:pPr>
            <a:endParaRPr lang="zh-CN"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buClrTx/>
            </a:pPr>
            <a:endParaRPr lang="zh-CN" altLang="en-US" dirty="0"/>
          </a:p>
        </p:txBody>
      </p:sp>
      <p:sp>
        <p:nvSpPr>
          <p:cNvPr id="5" name="页脚占位符 4"/>
          <p:cNvSpPr>
            <a:spLocks noGrp="1"/>
          </p:cNvSpPr>
          <p:nvPr>
            <p:ph type="ftr" sz="quarter" idx="11"/>
          </p:nvPr>
        </p:nvSpPr>
        <p:spPr/>
        <p:txBody>
          <a:bodyPr/>
          <a:lstStyle/>
          <a:p>
            <a:pPr lvl="0">
              <a:buClrTx/>
            </a:pPr>
            <a:endParaRPr lang="zh-CN"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6612" y="2017713"/>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Tx/>
            </a:pPr>
            <a:endParaRPr lang="zh-CN" altLang="en-US" dirty="0"/>
          </a:p>
        </p:txBody>
      </p:sp>
      <p:sp>
        <p:nvSpPr>
          <p:cNvPr id="6" name="页脚占位符 5"/>
          <p:cNvSpPr>
            <a:spLocks noGrp="1"/>
          </p:cNvSpPr>
          <p:nvPr>
            <p:ph type="ftr" sz="quarter" idx="11"/>
          </p:nvPr>
        </p:nvSpPr>
        <p:spPr/>
        <p:txBody>
          <a:bodyPr/>
          <a:lstStyle/>
          <a:p>
            <a:pPr lvl="0">
              <a:buClrTx/>
            </a:pPr>
            <a:endParaRPr lang="zh-CN"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buClrTx/>
            </a:pPr>
            <a:endParaRPr lang="zh-CN" altLang="en-US" dirty="0"/>
          </a:p>
        </p:txBody>
      </p:sp>
      <p:sp>
        <p:nvSpPr>
          <p:cNvPr id="8" name="页脚占位符 7"/>
          <p:cNvSpPr>
            <a:spLocks noGrp="1"/>
          </p:cNvSpPr>
          <p:nvPr>
            <p:ph type="ftr" sz="quarter" idx="11"/>
          </p:nvPr>
        </p:nvSpPr>
        <p:spPr/>
        <p:txBody>
          <a:bodyPr/>
          <a:lstStyle/>
          <a:p>
            <a:pPr lvl="0">
              <a:buClrTx/>
            </a:pPr>
            <a:endParaRPr lang="zh-CN" dirty="0"/>
          </a:p>
        </p:txBody>
      </p:sp>
      <p:sp>
        <p:nvSpPr>
          <p:cNvPr id="9" name="灯片编号占位符 8"/>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Tx/>
            </a:pPr>
            <a:endParaRPr lang="zh-CN" altLang="en-US" dirty="0"/>
          </a:p>
        </p:txBody>
      </p:sp>
      <p:sp>
        <p:nvSpPr>
          <p:cNvPr id="4" name="页脚占位符 3"/>
          <p:cNvSpPr>
            <a:spLocks noGrp="1"/>
          </p:cNvSpPr>
          <p:nvPr>
            <p:ph type="ftr" sz="quarter" idx="11"/>
          </p:nvPr>
        </p:nvSpPr>
        <p:spPr/>
        <p:txBody>
          <a:bodyPr/>
          <a:lstStyle/>
          <a:p>
            <a:pPr lvl="0">
              <a:buClrTx/>
            </a:pPr>
            <a:endParaRPr lang="zh-CN" dirty="0"/>
          </a:p>
        </p:txBody>
      </p:sp>
      <p:sp>
        <p:nvSpPr>
          <p:cNvPr id="5" name="灯片编号占位符 4"/>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Tx/>
            </a:pPr>
            <a:endParaRPr lang="zh-CN" altLang="en-US" dirty="0"/>
          </a:p>
        </p:txBody>
      </p:sp>
      <p:sp>
        <p:nvSpPr>
          <p:cNvPr id="3" name="页脚占位符 2"/>
          <p:cNvSpPr>
            <a:spLocks noGrp="1"/>
          </p:cNvSpPr>
          <p:nvPr>
            <p:ph type="ftr" sz="quarter" idx="11"/>
          </p:nvPr>
        </p:nvSpPr>
        <p:spPr/>
        <p:txBody>
          <a:bodyPr/>
          <a:lstStyle/>
          <a:p>
            <a:pPr lvl="0">
              <a:buClrTx/>
            </a:pPr>
            <a:endParaRPr lang="zh-CN" dirty="0"/>
          </a:p>
        </p:txBody>
      </p:sp>
      <p:sp>
        <p:nvSpPr>
          <p:cNvPr id="4" name="灯片编号占位符 3"/>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Tx/>
            </a:pPr>
            <a:endParaRPr lang="zh-CN" altLang="en-US" dirty="0"/>
          </a:p>
        </p:txBody>
      </p:sp>
      <p:sp>
        <p:nvSpPr>
          <p:cNvPr id="6" name="页脚占位符 5"/>
          <p:cNvSpPr>
            <a:spLocks noGrp="1"/>
          </p:cNvSpPr>
          <p:nvPr>
            <p:ph type="ftr" sz="quarter" idx="11"/>
          </p:nvPr>
        </p:nvSpPr>
        <p:spPr/>
        <p:txBody>
          <a:bodyPr/>
          <a:lstStyle/>
          <a:p>
            <a:pPr lvl="0">
              <a:buClrTx/>
            </a:pPr>
            <a:endParaRPr lang="zh-CN"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Tx/>
            </a:pPr>
            <a:endParaRPr lang="zh-CN" altLang="en-US" dirty="0"/>
          </a:p>
        </p:txBody>
      </p:sp>
      <p:sp>
        <p:nvSpPr>
          <p:cNvPr id="6" name="页脚占位符 5"/>
          <p:cNvSpPr>
            <a:spLocks noGrp="1"/>
          </p:cNvSpPr>
          <p:nvPr>
            <p:ph type="ftr" sz="quarter" idx="11"/>
          </p:nvPr>
        </p:nvSpPr>
        <p:spPr/>
        <p:txBody>
          <a:bodyPr/>
          <a:lstStyle/>
          <a:p>
            <a:pPr lvl="0">
              <a:buClrTx/>
            </a:pPr>
            <a:endParaRPr lang="zh-CN"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dirty="0"/>
            </a:fld>
            <a:endParaRPr lang="zh-CN"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5058" name="矩形 45057"/>
          <p:cNvSpPr/>
          <p:nvPr/>
        </p:nvSpPr>
        <p:spPr>
          <a:xfrm>
            <a:off x="417513" y="1098550"/>
            <a:ext cx="438150" cy="474663"/>
          </a:xfrm>
          <a:prstGeom prst="rect">
            <a:avLst/>
          </a:prstGeom>
          <a:solidFill>
            <a:schemeClr val="accent2"/>
          </a:solidFill>
          <a:ln w="9525">
            <a:noFill/>
          </a:ln>
        </p:spPr>
        <p:txBody>
          <a:bodyPr wrap="none" anchor="ctr"/>
          <a:p>
            <a:pPr lvl="0" algn="ctr">
              <a:buClrTx/>
            </a:pPr>
            <a:endParaRPr sz="2400" dirty="0">
              <a:latin typeface="Garamond" panose="02020404030301010803" pitchFamily="18" charset="0"/>
              <a:ea typeface="仿宋_GB2312" panose="02010609030101010101" pitchFamily="49" charset="-122"/>
            </a:endParaRPr>
          </a:p>
        </p:txBody>
      </p:sp>
      <p:sp>
        <p:nvSpPr>
          <p:cNvPr id="45059" name="矩形 4505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buClrTx/>
            </a:pPr>
            <a:endParaRPr sz="2400" dirty="0">
              <a:latin typeface="Garamond" panose="02020404030301010803" pitchFamily="18" charset="0"/>
              <a:ea typeface="仿宋_GB2312" panose="02010609030101010101" pitchFamily="49" charset="-122"/>
            </a:endParaRPr>
          </a:p>
        </p:txBody>
      </p:sp>
      <p:sp>
        <p:nvSpPr>
          <p:cNvPr id="45060" name="矩形 45059"/>
          <p:cNvSpPr/>
          <p:nvPr/>
        </p:nvSpPr>
        <p:spPr>
          <a:xfrm>
            <a:off x="541338" y="1520825"/>
            <a:ext cx="422275" cy="474663"/>
          </a:xfrm>
          <a:prstGeom prst="rect">
            <a:avLst/>
          </a:prstGeom>
          <a:solidFill>
            <a:schemeClr val="folHlink"/>
          </a:solidFill>
          <a:ln w="9525">
            <a:noFill/>
          </a:ln>
        </p:spPr>
        <p:txBody>
          <a:bodyPr wrap="none" anchor="ctr"/>
          <a:p>
            <a:pPr lvl="0" algn="ctr">
              <a:buClrTx/>
            </a:pPr>
            <a:endParaRPr sz="2400" dirty="0">
              <a:latin typeface="Garamond" panose="02020404030301010803" pitchFamily="18" charset="0"/>
              <a:ea typeface="仿宋_GB2312" panose="02010609030101010101" pitchFamily="49" charset="-122"/>
            </a:endParaRPr>
          </a:p>
        </p:txBody>
      </p:sp>
      <p:sp>
        <p:nvSpPr>
          <p:cNvPr id="45061" name="矩形 4506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buClrTx/>
            </a:pPr>
            <a:endParaRPr sz="2400" dirty="0">
              <a:latin typeface="Garamond" panose="02020404030301010803" pitchFamily="18" charset="0"/>
              <a:ea typeface="仿宋_GB2312" panose="02010609030101010101" pitchFamily="49" charset="-122"/>
            </a:endParaRPr>
          </a:p>
        </p:txBody>
      </p:sp>
      <p:sp>
        <p:nvSpPr>
          <p:cNvPr id="45062" name="矩形 4506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buClrTx/>
            </a:pPr>
            <a:endParaRPr sz="2400" dirty="0">
              <a:latin typeface="Garamond" panose="02020404030301010803" pitchFamily="18" charset="0"/>
              <a:ea typeface="仿宋_GB2312" panose="02010609030101010101" pitchFamily="49" charset="-122"/>
            </a:endParaRPr>
          </a:p>
        </p:txBody>
      </p:sp>
      <p:sp>
        <p:nvSpPr>
          <p:cNvPr id="45063" name="矩形 45062"/>
          <p:cNvSpPr/>
          <p:nvPr/>
        </p:nvSpPr>
        <p:spPr>
          <a:xfrm>
            <a:off x="762000" y="990600"/>
            <a:ext cx="31750" cy="1052513"/>
          </a:xfrm>
          <a:prstGeom prst="rect">
            <a:avLst/>
          </a:prstGeom>
          <a:solidFill>
            <a:schemeClr val="bg2"/>
          </a:solidFill>
          <a:ln w="9525">
            <a:noFill/>
          </a:ln>
        </p:spPr>
        <p:txBody>
          <a:bodyPr wrap="none" anchor="ctr"/>
          <a:p>
            <a:pPr lvl="0" algn="ctr">
              <a:buClrTx/>
            </a:pPr>
            <a:endParaRPr sz="2400" dirty="0">
              <a:latin typeface="Garamond" panose="02020404030301010803" pitchFamily="18" charset="0"/>
              <a:ea typeface="仿宋_GB2312" panose="02010609030101010101" pitchFamily="49" charset="-122"/>
            </a:endParaRPr>
          </a:p>
        </p:txBody>
      </p:sp>
      <p:sp>
        <p:nvSpPr>
          <p:cNvPr id="45064" name="矩形 4506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buClrTx/>
            </a:pPr>
            <a:endParaRPr sz="2400" dirty="0">
              <a:latin typeface="Garamond" panose="02020404030301010803" pitchFamily="18" charset="0"/>
              <a:ea typeface="仿宋_GB2312" panose="02010609030101010101" pitchFamily="49" charset="-122"/>
            </a:endParaRPr>
          </a:p>
        </p:txBody>
      </p:sp>
      <p:sp>
        <p:nvSpPr>
          <p:cNvPr id="45065" name="标题 4506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45066" name="文本占位符 45065"/>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5067" name="日期占位符 4506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Garamond" panose="02020404030301010803" pitchFamily="18" charset="0"/>
              </a:defRPr>
            </a:lvl1pPr>
          </a:lstStyle>
          <a:p>
            <a:pPr lvl="0">
              <a:buClrTx/>
            </a:pPr>
            <a:endParaRPr lang="zh-CN" altLang="en-US" dirty="0"/>
          </a:p>
        </p:txBody>
      </p:sp>
      <p:sp>
        <p:nvSpPr>
          <p:cNvPr id="45068" name="页脚占位符 45067"/>
          <p:cNvSpPr>
            <a:spLocks noGrp="1"/>
          </p:cNvSpPr>
          <p:nvPr>
            <p:ph type="ftr" sz="quarter" idx="3"/>
          </p:nvPr>
        </p:nvSpPr>
        <p:spPr>
          <a:xfrm>
            <a:off x="3657600" y="6243638"/>
            <a:ext cx="2895600" cy="457200"/>
          </a:xfrm>
          <a:prstGeom prst="rect">
            <a:avLst/>
          </a:prstGeom>
          <a:noFill/>
          <a:ln w="9525">
            <a:noFill/>
          </a:ln>
        </p:spPr>
        <p:txBody>
          <a:bodyPr anchor="b"/>
          <a:lstStyle>
            <a:lvl1pPr algn="ctr">
              <a:defRPr sz="1400">
                <a:latin typeface="Garamond" panose="02020404030301010803" pitchFamily="18" charset="0"/>
              </a:defRPr>
            </a:lvl1pPr>
          </a:lstStyle>
          <a:p>
            <a:pPr lvl="0">
              <a:buClrTx/>
            </a:pPr>
            <a:endParaRPr lang="zh-CN" dirty="0"/>
          </a:p>
        </p:txBody>
      </p:sp>
      <p:sp>
        <p:nvSpPr>
          <p:cNvPr id="45069" name="灯片编号占位符 4506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Garamond" panose="02020404030301010803" pitchFamily="18" charset="0"/>
              </a:defRPr>
            </a:lvl1pPr>
          </a:lstStyle>
          <a:p>
            <a:pPr lvl="0">
              <a:buClrTx/>
            </a:pPr>
            <a:fld id="{9A0DB2DC-4C9A-4742-B13C-FB6460FD3503}" type="slidenum">
              <a:rPr lang="zh-CN" dirty="0"/>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w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w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w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w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w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w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w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w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wm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wmf"/><Relationship Id="rId1" Type="http://schemas.openxmlformats.org/officeDocument/2006/relationships/image" Target="../media/image21.wm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wmf"/><Relationship Id="rId1" Type="http://schemas.openxmlformats.org/officeDocument/2006/relationships/image" Target="../media/image23.wm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wmf"/><Relationship Id="rId1" Type="http://schemas.openxmlformats.org/officeDocument/2006/relationships/image" Target="../media/image25.w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wmf"/><Relationship Id="rId1" Type="http://schemas.openxmlformats.org/officeDocument/2006/relationships/image" Target="../media/image2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0.w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2.w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5.wmf"/></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wm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w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wmf"/></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wmf"/></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wmf"/></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wmf"/></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wmf"/></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4097"/>
          <p:cNvSpPr>
            <a:spLocks noGrp="1"/>
          </p:cNvSpPr>
          <p:nvPr>
            <p:ph type="ctrTitle"/>
          </p:nvPr>
        </p:nvSpPr>
        <p:spPr>
          <a:xfrm>
            <a:off x="990600" y="1447800"/>
            <a:ext cx="7772400" cy="1690688"/>
          </a:xfrm>
          <a:ln/>
        </p:spPr>
        <p:txBody>
          <a:bodyPr anchor="b"/>
          <a:p>
            <a:pPr defTabSz="914400"/>
            <a:r>
              <a:rPr lang="en-US" altLang="zh-CN" sz="4800" i="1" kern="1200" baseline="0">
                <a:effectLst>
                  <a:outerShdw blurRad="38100" dist="38100" dir="2700000">
                    <a:srgbClr val="C0C0C0"/>
                  </a:outerShdw>
                </a:effectLst>
                <a:latin typeface="Garamond" panose="02020404030301010803" pitchFamily="18" charset="0"/>
                <a:ea typeface="楷体_GB2312" panose="02010609030101010101" pitchFamily="49" charset="-122"/>
              </a:rPr>
              <a:t>Dynamic Trees Problem, </a:t>
            </a:r>
            <a:br>
              <a:rPr lang="en-US" altLang="zh-CN" sz="4800" i="1" kern="1200" baseline="0">
                <a:effectLst>
                  <a:outerShdw blurRad="38100" dist="38100" dir="2700000">
                    <a:srgbClr val="C0C0C0"/>
                  </a:outerShdw>
                </a:effectLst>
                <a:latin typeface="Garamond" panose="02020404030301010803" pitchFamily="18" charset="0"/>
                <a:ea typeface="楷体_GB2312" panose="02010609030101010101" pitchFamily="49" charset="-122"/>
              </a:rPr>
            </a:br>
            <a:r>
              <a:rPr lang="en-US" altLang="zh-CN" sz="4800" i="1" kern="1200" baseline="0">
                <a:effectLst>
                  <a:outerShdw blurRad="38100" dist="38100" dir="2700000">
                    <a:srgbClr val="C0C0C0"/>
                  </a:outerShdw>
                </a:effectLst>
                <a:latin typeface="Garamond" panose="02020404030301010803" pitchFamily="18" charset="0"/>
                <a:ea typeface="楷体_GB2312" panose="02010609030101010101" pitchFamily="49" charset="-122"/>
              </a:rPr>
              <a:t>and its applications</a:t>
            </a:r>
            <a:endParaRPr lang="en-US" altLang="zh-CN" sz="4800" i="1" kern="1200" baseline="0">
              <a:effectLst>
                <a:outerShdw blurRad="38100" dist="38100" dir="2700000">
                  <a:srgbClr val="C0C0C0"/>
                </a:outerShdw>
              </a:effectLst>
              <a:latin typeface="Garamond" panose="02020404030301010803" pitchFamily="18" charset="0"/>
              <a:ea typeface="楷体_GB2312" panose="02010609030101010101" pitchFamily="49" charset="-122"/>
            </a:endParaRPr>
          </a:p>
        </p:txBody>
      </p:sp>
      <p:sp>
        <p:nvSpPr>
          <p:cNvPr id="4099" name="副标题 4098"/>
          <p:cNvSpPr>
            <a:spLocks noGrp="1"/>
          </p:cNvSpPr>
          <p:nvPr>
            <p:ph type="subTitle" idx="1"/>
          </p:nvPr>
        </p:nvSpPr>
        <p:spPr>
          <a:ln/>
        </p:spPr>
        <p:txBody>
          <a:bodyPr anchor="t"/>
          <a:p>
            <a:pPr defTabSz="914400">
              <a:buSzPct val="60000"/>
            </a:pPr>
            <a:r>
              <a:rPr lang="zh-CN" altLang="en-US" kern="1200" baseline="0" dirty="0">
                <a:latin typeface="Garamond" panose="02020404030301010803" pitchFamily="18" charset="0"/>
                <a:ea typeface="仿宋_GB2312" panose="02010609030101010101" pitchFamily="49" charset="-122"/>
              </a:rPr>
              <a:t>湖南省长郡中学 袁昕颢</a:t>
            </a:r>
            <a:endParaRPr lang="zh-CN" altLang="en-US" kern="1200" baseline="0" dirty="0">
              <a:latin typeface="Garamond" panose="02020404030301010803" pitchFamily="18" charset="0"/>
              <a:ea typeface="仿宋_GB2312" panose="02010609030101010101" pitchFamily="49" charset="-122"/>
            </a:endParaRPr>
          </a:p>
          <a:p>
            <a:pPr defTabSz="914400">
              <a:buSzPct val="60000"/>
            </a:pPr>
            <a:r>
              <a:rPr lang="en-US" altLang="zh-CN" sz="2000" i="1" kern="1200" baseline="0" err="1">
                <a:latin typeface="Garamond" panose="02020404030301010803" pitchFamily="18" charset="0"/>
                <a:ea typeface="仿宋_GB2312" panose="02010609030101010101" pitchFamily="49" charset="-122"/>
              </a:rPr>
              <a:t>xinhaoyuan</a:t>
            </a:r>
            <a:r>
              <a:rPr lang="en-US" altLang="zh-CN" sz="2000" kern="1200" baseline="0" err="1">
                <a:latin typeface="Garamond" panose="02020404030301010803" pitchFamily="18" charset="0"/>
                <a:ea typeface="仿宋_GB2312" panose="02010609030101010101" pitchFamily="49" charset="-122"/>
              </a:rPr>
              <a:t>[at]gmail[dot]com</a:t>
            </a:r>
            <a:endParaRPr lang="en-US" altLang="zh-CN" sz="2000" kern="1200" baseline="0">
              <a:latin typeface="Garamond" panose="02020404030301010803" pitchFamily="18" charset="0"/>
              <a:ea typeface="仿宋_GB2312" panose="02010609030101010101" pitchFamily="49" charset="-122"/>
            </a:endParaRPr>
          </a:p>
        </p:txBody>
      </p:sp>
    </p:spTree>
  </p:cSld>
  <p:clrMapOvr>
    <a:masterClrMapping/>
  </p:clrMapOvr>
  <p:transition>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a:ln/>
        </p:spPr>
        <p:txBody>
          <a:bodyPr anchor="b"/>
          <a:p>
            <a:r>
              <a:rPr lang="en-US" altLang="zh-CN"/>
              <a:t>Dynamic Trees Problem</a:t>
            </a:r>
            <a:endParaRPr lang="en-US" altLang="zh-CN"/>
          </a:p>
        </p:txBody>
      </p:sp>
      <p:sp>
        <p:nvSpPr>
          <p:cNvPr id="111619" name="文本占位符 111618"/>
          <p:cNvSpPr>
            <a:spLocks noGrp="1"/>
          </p:cNvSpPr>
          <p:nvPr>
            <p:ph type="body" sz="half" idx="1"/>
          </p:nvPr>
        </p:nvSpPr>
        <p:spPr>
          <a:xfrm>
            <a:off x="1182688" y="2017713"/>
            <a:ext cx="3810000" cy="4114800"/>
          </a:xfrm>
          <a:ln/>
        </p:spPr>
        <p:txBody>
          <a:bodyPr/>
          <a:p>
            <a:pPr/>
            <a:r>
              <a:rPr lang="zh-CN" altLang="en-US" sz="2800" dirty="0"/>
              <a:t>维护一个包含</a:t>
            </a:r>
            <a:r>
              <a:rPr lang="en-US" altLang="zh-CN" sz="2800" i="1"/>
              <a:t>N</a:t>
            </a:r>
            <a:r>
              <a:rPr lang="zh-CN" altLang="en-US" sz="2800" dirty="0"/>
              <a:t>个点的森林</a:t>
            </a:r>
            <a:r>
              <a:rPr lang="en-US" altLang="zh-CN" sz="2800" dirty="0"/>
              <a:t>, </a:t>
            </a:r>
            <a:r>
              <a:rPr lang="zh-CN" altLang="en-US" sz="2800" dirty="0"/>
              <a:t>并且支持形态和权值信息的操作</a:t>
            </a:r>
            <a:r>
              <a:rPr lang="en-US" altLang="zh-CN" sz="2800"/>
              <a:t>.</a:t>
            </a:r>
            <a:endParaRPr lang="en-US" altLang="zh-CN" sz="2800"/>
          </a:p>
          <a:p>
            <a:pPr/>
            <a:r>
              <a:rPr lang="zh-CN" altLang="en-US" sz="2800" dirty="0"/>
              <a:t>权值信息</a:t>
            </a:r>
            <a:endParaRPr lang="zh-CN" altLang="en-US" sz="2800" dirty="0"/>
          </a:p>
          <a:p>
            <a:pPr lvl="1"/>
            <a:r>
              <a:rPr lang="zh-CN" altLang="en-US" sz="2400" dirty="0"/>
              <a:t>路径操作</a:t>
            </a:r>
            <a:r>
              <a:rPr lang="en-US" altLang="zh-CN" sz="2400" dirty="0"/>
              <a:t>: </a:t>
            </a:r>
            <a:r>
              <a:rPr lang="zh-CN" altLang="en-US" sz="2400" dirty="0"/>
              <a:t>对一条简单路径上的所有对象进行操作</a:t>
            </a:r>
            <a:endParaRPr lang="zh-CN" altLang="en-US" sz="2400" dirty="0"/>
          </a:p>
        </p:txBody>
      </p:sp>
      <p:pic>
        <p:nvPicPr>
          <p:cNvPr id="111621" name="内容占位符 111620"/>
          <p:cNvPicPr>
            <a:picLocks noChangeAspect="1"/>
          </p:cNvPicPr>
          <p:nvPr>
            <p:ph sz="half" idx="2"/>
          </p:nvPr>
        </p:nvPicPr>
        <p:blipFill>
          <a:blip r:embed="rId1"/>
          <a:stretch>
            <a:fillRect/>
          </a:stretch>
        </p:blipFill>
        <p:spPr>
          <a:xfrm>
            <a:off x="5145088" y="2403475"/>
            <a:ext cx="3810000" cy="3341688"/>
          </a:xfrm>
          <a:ln/>
        </p:spPr>
      </p:pic>
    </p:spTree>
  </p:cSld>
  <p:clrMapOvr>
    <a:masterClrMapping/>
  </p:clrMapOvr>
  <p:transition>
    <p:randomBa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40289"/>
          <p:cNvSpPr>
            <a:spLocks noGrp="1"/>
          </p:cNvSpPr>
          <p:nvPr>
            <p:ph type="title"/>
          </p:nvPr>
        </p:nvSpPr>
        <p:spPr>
          <a:ln/>
        </p:spPr>
        <p:txBody>
          <a:bodyPr anchor="b"/>
          <a:p>
            <a:r>
              <a:rPr lang="en-US" altLang="zh-CN"/>
              <a:t>Dynamic Trees Problem</a:t>
            </a:r>
            <a:endParaRPr lang="en-US" altLang="zh-CN"/>
          </a:p>
        </p:txBody>
      </p:sp>
      <p:sp>
        <p:nvSpPr>
          <p:cNvPr id="140291" name="文本占位符 140290"/>
          <p:cNvSpPr>
            <a:spLocks noGrp="1"/>
          </p:cNvSpPr>
          <p:nvPr>
            <p:ph type="body" sz="half" idx="1"/>
          </p:nvPr>
        </p:nvSpPr>
        <p:spPr>
          <a:xfrm>
            <a:off x="1182688" y="2017713"/>
            <a:ext cx="3810000" cy="4114800"/>
          </a:xfrm>
          <a:ln/>
        </p:spPr>
        <p:txBody>
          <a:bodyPr/>
          <a:p>
            <a:pPr/>
            <a:r>
              <a:rPr lang="zh-CN" altLang="en-US" sz="2800" dirty="0"/>
              <a:t>维护一个包含</a:t>
            </a:r>
            <a:r>
              <a:rPr lang="en-US" altLang="zh-CN" sz="2800" i="1"/>
              <a:t>N</a:t>
            </a:r>
            <a:r>
              <a:rPr lang="zh-CN" altLang="en-US" sz="2800" dirty="0"/>
              <a:t>个点的森林</a:t>
            </a:r>
            <a:r>
              <a:rPr lang="en-US" altLang="zh-CN" sz="2800" dirty="0"/>
              <a:t>, </a:t>
            </a:r>
            <a:r>
              <a:rPr lang="zh-CN" altLang="en-US" sz="2800" dirty="0"/>
              <a:t>并且支持形态和权值信息的操作</a:t>
            </a:r>
            <a:r>
              <a:rPr lang="en-US" altLang="zh-CN" sz="2800"/>
              <a:t>.</a:t>
            </a:r>
            <a:endParaRPr lang="en-US" altLang="zh-CN" sz="2800"/>
          </a:p>
          <a:p>
            <a:pPr/>
            <a:r>
              <a:rPr lang="zh-CN" altLang="en-US" sz="2800" dirty="0"/>
              <a:t>权值信息</a:t>
            </a:r>
            <a:endParaRPr lang="zh-CN" altLang="en-US" sz="2800" dirty="0"/>
          </a:p>
          <a:p>
            <a:pPr lvl="1"/>
            <a:r>
              <a:rPr lang="zh-CN" altLang="en-US" sz="2400" dirty="0"/>
              <a:t>路径操作</a:t>
            </a:r>
            <a:r>
              <a:rPr lang="en-US" altLang="zh-CN" sz="2400" dirty="0"/>
              <a:t>: </a:t>
            </a:r>
            <a:r>
              <a:rPr lang="zh-CN" altLang="en-US" sz="2400" dirty="0"/>
              <a:t>对一条简单路径上的所有对象进行操作</a:t>
            </a:r>
            <a:endParaRPr lang="zh-CN" altLang="en-US" sz="2400" dirty="0"/>
          </a:p>
          <a:p>
            <a:pPr lvl="1"/>
            <a:r>
              <a:rPr lang="zh-CN" altLang="en-US" sz="2400" dirty="0"/>
              <a:t>树操作</a:t>
            </a:r>
            <a:r>
              <a:rPr lang="en-US" altLang="zh-CN" sz="2400" dirty="0"/>
              <a:t>: </a:t>
            </a:r>
            <a:r>
              <a:rPr lang="zh-CN" altLang="en-US" sz="2400" dirty="0"/>
              <a:t>对一棵树内的所有对象进行操作</a:t>
            </a:r>
            <a:endParaRPr lang="zh-CN" altLang="en-US" sz="2400" dirty="0"/>
          </a:p>
        </p:txBody>
      </p:sp>
      <p:pic>
        <p:nvPicPr>
          <p:cNvPr id="140295" name="内容占位符 140294"/>
          <p:cNvPicPr>
            <a:picLocks noChangeAspect="1"/>
          </p:cNvPicPr>
          <p:nvPr>
            <p:ph sz="half" idx="2"/>
          </p:nvPr>
        </p:nvPicPr>
        <p:blipFill>
          <a:blip r:embed="rId1"/>
          <a:stretch>
            <a:fillRect/>
          </a:stretch>
        </p:blipFill>
        <p:spPr>
          <a:xfrm>
            <a:off x="5145088" y="2403475"/>
            <a:ext cx="3810000" cy="3341688"/>
          </a:xfrm>
          <a:ln/>
        </p:spPr>
      </p:pic>
    </p:spTree>
  </p:cSld>
  <p:clrMapOvr>
    <a:masterClrMapping/>
  </p:clrMapOvr>
  <p:transition>
    <p:randomBa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8" name="标题 52227"/>
          <p:cNvSpPr>
            <a:spLocks noGrp="1"/>
          </p:cNvSpPr>
          <p:nvPr>
            <p:ph type="title"/>
          </p:nvPr>
        </p:nvSpPr>
        <p:spPr>
          <a:ln/>
        </p:spPr>
        <p:txBody>
          <a:bodyPr anchor="b"/>
          <a:p>
            <a:r>
              <a:rPr lang="zh-CN" altLang="en-US" dirty="0"/>
              <a:t>现有结果</a:t>
            </a:r>
            <a:endParaRPr lang="zh-CN" altLang="en-US" dirty="0"/>
          </a:p>
        </p:txBody>
      </p:sp>
      <p:graphicFrame>
        <p:nvGraphicFramePr>
          <p:cNvPr id="52256" name="表格 52255"/>
          <p:cNvGraphicFramePr/>
          <p:nvPr/>
        </p:nvGraphicFramePr>
        <p:xfrm>
          <a:off x="1182688" y="2017713"/>
          <a:ext cx="7772400" cy="4114800"/>
        </p:xfrm>
        <a:graphic>
          <a:graphicData uri="http://schemas.openxmlformats.org/drawingml/2006/table">
            <a:tbl>
              <a:tblPr/>
              <a:tblGrid>
                <a:gridCol w="1943100"/>
                <a:gridCol w="1943100"/>
                <a:gridCol w="1943100"/>
                <a:gridCol w="1943100"/>
              </a:tblGrid>
              <a:tr h="1371600">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基本原理</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Euler Tour</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Path Decomposing</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Divide and Conquer</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71600">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相关实现</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Euler Tour Trees</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ST-Trees</a:t>
                      </a:r>
                      <a:r>
                        <a:rPr lang="en-US" altLang="zh-CN" baseline="30000"/>
                        <a:t>[1,2]</a:t>
                      </a:r>
                      <a:endParaRPr lang="zh-CN" altLang="en-US" baseline="3000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(Self Adjust) Top-Trees</a:t>
                      </a:r>
                      <a:r>
                        <a:rPr lang="en-US" altLang="zh-CN" baseline="30000"/>
                        <a:t>[3,5]</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71600">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局限性</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t>不支持路径操作</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t>不支持树权操作</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t>常数过大</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a:ln/>
        </p:spPr>
        <p:txBody>
          <a:bodyPr anchor="b"/>
          <a:p>
            <a:r>
              <a:rPr lang="zh-CN" altLang="en-US" dirty="0"/>
              <a:t>理论补充</a:t>
            </a:r>
            <a:endParaRPr lang="zh-CN" altLang="en-US" dirty="0"/>
          </a:p>
        </p:txBody>
      </p:sp>
      <p:sp>
        <p:nvSpPr>
          <p:cNvPr id="54275" name="文本占位符 54274"/>
          <p:cNvSpPr>
            <a:spLocks noGrp="1"/>
          </p:cNvSpPr>
          <p:nvPr>
            <p:ph type="body" idx="1"/>
          </p:nvPr>
        </p:nvSpPr>
        <p:spPr>
          <a:ln/>
        </p:spPr>
        <p:txBody>
          <a:bodyPr/>
          <a:p>
            <a:r>
              <a:rPr lang="zh-CN" altLang="en-US" dirty="0"/>
              <a:t>对于一个完整的动态树问题</a:t>
            </a:r>
            <a:r>
              <a:rPr lang="en-US" altLang="zh-CN" dirty="0"/>
              <a:t>, </a:t>
            </a:r>
            <a:r>
              <a:rPr lang="zh-CN" altLang="en-US" dirty="0"/>
              <a:t>目前公认的下界</a:t>
            </a:r>
            <a:r>
              <a:rPr lang="zh-CN" altLang="en-US"/>
              <a:t>是</a:t>
            </a:r>
            <a:r>
              <a:rPr lang="en-US" altLang="zh-CN"/>
              <a:t>O(log</a:t>
            </a:r>
            <a:r>
              <a:rPr lang="en-US" altLang="zh-CN" baseline="-25000"/>
              <a:t>2</a:t>
            </a:r>
            <a:r>
              <a:rPr lang="en-US" altLang="zh-CN" i="1"/>
              <a:t>N</a:t>
            </a:r>
            <a:r>
              <a:rPr lang="en-US" altLang="zh-CN" dirty="0"/>
              <a:t>) per operation, </a:t>
            </a:r>
            <a:r>
              <a:rPr lang="zh-CN" altLang="en-US" dirty="0"/>
              <a:t>并已经被上述方法达到</a:t>
            </a:r>
            <a:r>
              <a:rPr lang="en-US" altLang="zh-CN"/>
              <a:t>.</a:t>
            </a:r>
            <a:endParaRPr lang="en-US" altLang="zh-CN"/>
          </a:p>
          <a:p>
            <a:r>
              <a:rPr lang="zh-CN" altLang="en-US" dirty="0"/>
              <a:t>但是由于巨大的常数因子</a:t>
            </a:r>
            <a:r>
              <a:rPr lang="en-US" altLang="zh-CN" dirty="0"/>
              <a:t>, </a:t>
            </a:r>
            <a:r>
              <a:rPr lang="zh-CN" altLang="en-US" dirty="0"/>
              <a:t>动态树在实践中并没有发挥应有的作用</a:t>
            </a:r>
            <a:r>
              <a:rPr lang="en-US" altLang="zh-CN"/>
              <a:t>.</a:t>
            </a:r>
            <a:endParaRPr lang="en-US" altLang="zh-CN"/>
          </a:p>
          <a:p>
            <a:r>
              <a:rPr lang="zh-CN" altLang="en-US" dirty="0"/>
              <a:t>动态树问题仍然没有完美解决</a:t>
            </a:r>
            <a:r>
              <a:rPr lang="en-US" altLang="zh-CN" dirty="0"/>
              <a:t>, </a:t>
            </a:r>
            <a:r>
              <a:rPr lang="zh-CN" altLang="en-US" dirty="0"/>
              <a:t>并且仍然处在热烈讨论中</a:t>
            </a:r>
            <a:r>
              <a:rPr lang="en-US" altLang="zh-CN"/>
              <a:t>.</a:t>
            </a:r>
            <a:endParaRPr lang="en-US" altLang="zh-CN"/>
          </a:p>
        </p:txBody>
      </p:sp>
    </p:spTree>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4" name="标题 223233"/>
          <p:cNvSpPr>
            <a:spLocks noGrp="1"/>
          </p:cNvSpPr>
          <p:nvPr>
            <p:ph type="ctrTitle"/>
          </p:nvPr>
        </p:nvSpPr>
        <p:spPr>
          <a:ln/>
        </p:spPr>
        <p:txBody>
          <a:bodyPr anchor="b"/>
          <a:p>
            <a:pPr defTabSz="914400"/>
            <a:r>
              <a:rPr lang="en-US" altLang="zh-CN" kern="1200" baseline="0">
                <a:latin typeface="Garamond" panose="02020404030301010803" pitchFamily="18" charset="0"/>
                <a:ea typeface="仿宋_GB2312" panose="02010609030101010101" pitchFamily="49" charset="-122"/>
              </a:rPr>
              <a:t>Part II. Solving Dynamic Trees Problem</a:t>
            </a:r>
            <a:endParaRPr lang="en-US" altLang="zh-CN" kern="1200" baseline="0">
              <a:latin typeface="Garamond" panose="02020404030301010803" pitchFamily="18" charset="0"/>
              <a:ea typeface="仿宋_GB2312" panose="02010609030101010101" pitchFamily="49" charset="-122"/>
            </a:endParaRPr>
          </a:p>
        </p:txBody>
      </p:sp>
      <p:sp>
        <p:nvSpPr>
          <p:cNvPr id="223235" name="副标题 223234"/>
          <p:cNvSpPr>
            <a:spLocks noGrp="1"/>
          </p:cNvSpPr>
          <p:nvPr>
            <p:ph type="subTitle" idx="1"/>
          </p:nvPr>
        </p:nvSpPr>
        <p:spPr>
          <a:ln/>
        </p:spPr>
        <p:txBody>
          <a:bodyPr anchor="t"/>
          <a:p>
            <a:pPr defTabSz="914400">
              <a:buSzPct val="60000"/>
            </a:pPr>
            <a:endParaRPr kern="1200" baseline="0" dirty="0">
              <a:latin typeface="Garamond" panose="02020404030301010803" pitchFamily="18" charset="0"/>
              <a:ea typeface="仿宋_GB2312" panose="02010609030101010101" pitchFamily="49" charset="-122"/>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a:ln/>
        </p:spPr>
        <p:txBody>
          <a:bodyPr anchor="b"/>
          <a:p>
            <a:r>
              <a:rPr lang="en-US" altLang="zh-CN"/>
              <a:t>New Idea</a:t>
            </a:r>
            <a:endParaRPr lang="en-US" altLang="zh-CN"/>
          </a:p>
        </p:txBody>
      </p:sp>
      <p:sp>
        <p:nvSpPr>
          <p:cNvPr id="114691" name="文本占位符 114690"/>
          <p:cNvSpPr>
            <a:spLocks noGrp="1"/>
          </p:cNvSpPr>
          <p:nvPr>
            <p:ph type="body" idx="1"/>
          </p:nvPr>
        </p:nvSpPr>
        <p:spPr>
          <a:ln/>
        </p:spPr>
        <p:txBody>
          <a:bodyPr/>
          <a:p>
            <a:r>
              <a:rPr lang="zh-CN" altLang="en-US" dirty="0"/>
              <a:t>在这里</a:t>
            </a:r>
            <a:r>
              <a:rPr lang="en-US" altLang="zh-CN" dirty="0"/>
              <a:t>, </a:t>
            </a:r>
            <a:r>
              <a:rPr lang="zh-CN" altLang="en-US" dirty="0"/>
              <a:t>我向大家介绍一种新的解决动态树问题的思路</a:t>
            </a:r>
            <a:r>
              <a:rPr lang="en-US" altLang="zh-CN" dirty="0"/>
              <a:t>. </a:t>
            </a:r>
            <a:r>
              <a:rPr lang="zh-CN" altLang="en-US" dirty="0"/>
              <a:t>这种思路简单</a:t>
            </a:r>
            <a:r>
              <a:rPr lang="en-US" altLang="zh-CN" dirty="0"/>
              <a:t>, </a:t>
            </a:r>
            <a:r>
              <a:rPr lang="zh-CN" altLang="en-US" dirty="0"/>
              <a:t>而且</a:t>
            </a:r>
            <a:r>
              <a:rPr lang="en-US" altLang="zh-CN" dirty="0"/>
              <a:t>, </a:t>
            </a:r>
            <a:r>
              <a:rPr lang="zh-CN" altLang="en-US" dirty="0"/>
              <a:t>可以得到效率非常高的具体实现</a:t>
            </a:r>
            <a:r>
              <a:rPr lang="en-US" altLang="zh-CN"/>
              <a:t>.</a:t>
            </a:r>
            <a:endParaRPr lang="en-US" altLang="zh-CN"/>
          </a:p>
        </p:txBody>
      </p:sp>
    </p:spTree>
  </p:cSld>
  <p:clrMapOvr>
    <a:masterClrMapping/>
  </p:clrMapOvr>
  <p:transition>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42337"/>
          <p:cNvSpPr>
            <a:spLocks noGrp="1"/>
          </p:cNvSpPr>
          <p:nvPr>
            <p:ph type="title"/>
          </p:nvPr>
        </p:nvSpPr>
        <p:spPr>
          <a:ln/>
        </p:spPr>
        <p:txBody>
          <a:bodyPr anchor="b"/>
          <a:p>
            <a:r>
              <a:rPr lang="en-US" altLang="zh-CN" dirty="0"/>
              <a:t>I. </a:t>
            </a:r>
            <a:r>
              <a:rPr lang="zh-CN" altLang="en-US" dirty="0"/>
              <a:t>树</a:t>
            </a:r>
            <a:r>
              <a:rPr lang="en-US" altLang="zh-CN" dirty="0"/>
              <a:t>, </a:t>
            </a:r>
            <a:r>
              <a:rPr lang="zh-CN" altLang="en-US" dirty="0"/>
              <a:t>与其平面刻画</a:t>
            </a:r>
            <a:r>
              <a:rPr lang="en-US" altLang="zh-CN"/>
              <a:t>.</a:t>
            </a:r>
            <a:endParaRPr lang="en-US" altLang="zh-CN"/>
          </a:p>
        </p:txBody>
      </p:sp>
      <p:sp>
        <p:nvSpPr>
          <p:cNvPr id="142339" name="文本占位符 142338"/>
          <p:cNvSpPr>
            <a:spLocks noGrp="1"/>
          </p:cNvSpPr>
          <p:nvPr>
            <p:ph type="body" sz="half" idx="1"/>
          </p:nvPr>
        </p:nvSpPr>
        <p:spPr>
          <a:xfrm>
            <a:off x="1182688" y="2017713"/>
            <a:ext cx="3810000" cy="4114800"/>
          </a:xfrm>
          <a:ln/>
        </p:spPr>
        <p:txBody>
          <a:bodyPr/>
          <a:p>
            <a:pPr/>
            <a:r>
              <a:rPr lang="zh-CN" altLang="en-US" sz="2800" dirty="0"/>
              <a:t>一棵树的平面刻画</a:t>
            </a:r>
            <a:r>
              <a:rPr lang="en-US" altLang="zh-CN" sz="2800" dirty="0"/>
              <a:t>, </a:t>
            </a:r>
            <a:r>
              <a:rPr lang="zh-CN" altLang="en-US" sz="2800" dirty="0"/>
              <a:t>直观地说就是将一棵树的点和边画在平面上</a:t>
            </a:r>
            <a:r>
              <a:rPr lang="en-US" altLang="zh-CN" sz="2800" dirty="0"/>
              <a:t>. </a:t>
            </a:r>
            <a:r>
              <a:rPr lang="zh-CN" altLang="en-US" sz="2800" dirty="0"/>
              <a:t>边与边仅在顶点处相交</a:t>
            </a:r>
            <a:r>
              <a:rPr lang="en-US" altLang="zh-CN" sz="2800"/>
              <a:t>.</a:t>
            </a:r>
            <a:endParaRPr lang="en-US" altLang="zh-CN" sz="2800"/>
          </a:p>
        </p:txBody>
      </p:sp>
      <p:pic>
        <p:nvPicPr>
          <p:cNvPr id="142344" name="内容占位符 142343"/>
          <p:cNvPicPr>
            <a:picLocks noChangeAspect="1"/>
          </p:cNvPicPr>
          <p:nvPr>
            <p:ph sz="half" idx="2"/>
          </p:nvPr>
        </p:nvPicPr>
        <p:blipFill>
          <a:blip r:embed="rId1"/>
          <a:stretch>
            <a:fillRect/>
          </a:stretch>
        </p:blipFill>
        <p:spPr>
          <a:xfrm>
            <a:off x="5145088" y="2403475"/>
            <a:ext cx="3810000" cy="3341688"/>
          </a:xfrm>
          <a:ln/>
        </p:spPr>
      </p:pic>
    </p:spTree>
  </p:cSld>
  <p:clrMapOvr>
    <a:masterClrMapping/>
  </p:clrMapOvr>
  <p:transition>
    <p:push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a:ln/>
        </p:spPr>
        <p:txBody>
          <a:bodyPr anchor="b"/>
          <a:p>
            <a:r>
              <a:rPr lang="en-US" altLang="zh-CN" dirty="0"/>
              <a:t>I. </a:t>
            </a:r>
            <a:r>
              <a:rPr lang="zh-CN" altLang="en-US" dirty="0"/>
              <a:t>树</a:t>
            </a:r>
            <a:r>
              <a:rPr lang="en-US" altLang="zh-CN" dirty="0"/>
              <a:t>, </a:t>
            </a:r>
            <a:r>
              <a:rPr lang="zh-CN" altLang="en-US" dirty="0"/>
              <a:t>与其平面刻画</a:t>
            </a:r>
            <a:r>
              <a:rPr lang="en-US" altLang="zh-CN"/>
              <a:t>.</a:t>
            </a:r>
            <a:endParaRPr lang="en-US" altLang="zh-CN"/>
          </a:p>
        </p:txBody>
      </p:sp>
      <p:sp>
        <p:nvSpPr>
          <p:cNvPr id="55299" name="文本占位符 55298"/>
          <p:cNvSpPr>
            <a:spLocks noGrp="1"/>
          </p:cNvSpPr>
          <p:nvPr>
            <p:ph type="body" sz="half" idx="1"/>
          </p:nvPr>
        </p:nvSpPr>
        <p:spPr>
          <a:xfrm>
            <a:off x="1182688" y="2017713"/>
            <a:ext cx="3810000" cy="4114800"/>
          </a:xfrm>
          <a:ln/>
        </p:spPr>
        <p:txBody>
          <a:bodyPr/>
          <a:p>
            <a:pPr/>
            <a:r>
              <a:rPr lang="zh-CN" altLang="en-US" sz="2800" dirty="0"/>
              <a:t>一棵树的平面刻画</a:t>
            </a:r>
            <a:r>
              <a:rPr lang="en-US" altLang="zh-CN" sz="2800" dirty="0"/>
              <a:t>, </a:t>
            </a:r>
            <a:r>
              <a:rPr lang="zh-CN" altLang="en-US" sz="2800" dirty="0"/>
              <a:t>直观地说就是将一棵树的点和边画在平面上</a:t>
            </a:r>
            <a:r>
              <a:rPr lang="en-US" altLang="zh-CN" sz="2800" dirty="0"/>
              <a:t>. </a:t>
            </a:r>
            <a:r>
              <a:rPr lang="zh-CN" altLang="en-US" sz="2800" dirty="0"/>
              <a:t>边与边仅在顶点处相交</a:t>
            </a:r>
            <a:r>
              <a:rPr lang="en-US" altLang="zh-CN" sz="2800"/>
              <a:t>.</a:t>
            </a:r>
            <a:endParaRPr lang="en-US" altLang="zh-CN" sz="2800"/>
          </a:p>
          <a:p>
            <a:pPr/>
            <a:r>
              <a:rPr lang="zh-CN" altLang="en-US" sz="2800" dirty="0"/>
              <a:t>确定一棵树的平面刻画</a:t>
            </a:r>
            <a:r>
              <a:rPr lang="en-US" altLang="zh-CN" sz="2800" dirty="0"/>
              <a:t>, </a:t>
            </a:r>
            <a:r>
              <a:rPr lang="zh-CN" altLang="en-US" sz="2800" dirty="0"/>
              <a:t>等价于确定这棵树的</a:t>
            </a:r>
            <a:r>
              <a:rPr lang="en-US" altLang="zh-CN" sz="2800"/>
              <a:t>Euler Tour.</a:t>
            </a:r>
            <a:endParaRPr lang="en-US" altLang="zh-CN" sz="2800"/>
          </a:p>
        </p:txBody>
      </p:sp>
      <p:pic>
        <p:nvPicPr>
          <p:cNvPr id="55405" name="内容占位符 55404"/>
          <p:cNvPicPr>
            <a:picLocks noChangeAspect="1"/>
          </p:cNvPicPr>
          <p:nvPr>
            <p:ph sz="half" idx="2"/>
          </p:nvPr>
        </p:nvPicPr>
        <p:blipFill>
          <a:blip r:embed="rId1"/>
          <a:stretch>
            <a:fillRect/>
          </a:stretch>
        </p:blipFill>
        <p:spPr>
          <a:xfrm>
            <a:off x="5145088" y="2386013"/>
            <a:ext cx="3810000" cy="3378200"/>
          </a:xfrm>
          <a:ln/>
        </p:spPr>
      </p:pic>
      <p:sp>
        <p:nvSpPr>
          <p:cNvPr id="55414" name="椭圆 55413"/>
          <p:cNvSpPr/>
          <p:nvPr/>
        </p:nvSpPr>
        <p:spPr>
          <a:xfrm>
            <a:off x="5638800" y="2667000"/>
            <a:ext cx="304800" cy="304800"/>
          </a:xfrm>
          <a:prstGeom prst="ellipse">
            <a:avLst/>
          </a:prstGeom>
          <a:solidFill>
            <a:schemeClr val="folHlink">
              <a:alpha val="70000"/>
            </a:schemeClr>
          </a:solidFill>
          <a:ln w="9525">
            <a:noFill/>
          </a:ln>
        </p:spPr>
        <p:txBody>
          <a:bodyPr/>
          <a:p>
            <a:endParaRPr lang="zh-CN"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414"/>
                                        </p:tgtEl>
                                        <p:attrNameLst>
                                          <p:attrName>style.visibility</p:attrName>
                                        </p:attrNameLst>
                                      </p:cBhvr>
                                      <p:to>
                                        <p:strVal val="visible"/>
                                      </p:to>
                                    </p:set>
                                    <p:animEffect transition="in" filter="fade">
                                      <p:cBhvr>
                                        <p:cTn id="7" dur="500"/>
                                        <p:tgtEl>
                                          <p:spTgt spid="55414"/>
                                        </p:tgtEl>
                                      </p:cBhvr>
                                    </p:animEffect>
                                  </p:childTnLst>
                                </p:cTn>
                              </p:par>
                            </p:childTnLst>
                          </p:cTn>
                        </p:par>
                        <p:par>
                          <p:cTn id="8" fill="hold">
                            <p:stCondLst>
                              <p:cond delay="500"/>
                            </p:stCondLst>
                            <p:childTnLst>
                              <p:par>
                                <p:cTn id="9" presetID="0" presetClass="path" presetSubtype="0" repeatCount="indefinite" fill="hold" nodeType="afterEffect">
                                  <p:stCondLst>
                                    <p:cond delay="0"/>
                                  </p:stCondLst>
                                  <p:childTnLst>
                                    <p:animMotion origin="layout" path="M 0.00052 -0.00255 L 0.03455 0.00716 L 0.04532 0.06682 L 0.08282 0.10728 L 0.11493 0.10959 L 0.13802 0.13341 L 0.18455 0.13341 L 0.19705 0.10011 L 0.22379 0.09526 L 0.25782 0.02381 L 0.24879 -0.02867 L 0.28282 -0.06659 L 0.32743 -0.03584 L 0.31667 0.03329 L 0.28993 0.04277 L 0.25052 0.11907 L 0.25955 0.15468 L 0.24879 0.18312 L 0.29532 0.31422 L 0.33629 0.33572 L 0.34167 0.39283 L 0.30782 0.42612 L 0.27205 0.40716 L 0.26302 0.35005 L 0.27032 0.33341 L 0.22205 0.20231 L 0.19532 0.1926 L 0.18091 0.17618 L 0.13993 0.17849 L 0.11302 0.21179 L 0.08091 0.20439 L 0.00955 0.26196 L 0.01129 0.28092 L 0.05417 0.31907 L 0.09532 0.31676 L 0.11841 0.35468 L 0.10591 0.40948 L 0.06841 0.41896 L 0.03993 0.38797 L 0.03993 0.35722 L -0.00468 0.32138 L -0.04583 0.32624 L -0.06909 0.28554 L -0.05833 0.23791 L -0.02621 0.21896 L -0.00659 0.23075 L 0.06129 0.17387 L 0.06302 0.14289 L 0.02743 0.10011 L -0.01545 0.10011 L -0.03698 0.04994 L -0.02448 0.01896 L 0.00052 -0.00255 Z " pathEditMode="relative" rAng="0" ptsTypes="AAAAAAAAAAAAAAAAAAAAAAAAAAAAAAAAAAAAAAAAAAAAAAAAAAAAA">
                                      <p:cBhvr>
                                        <p:cTn id="10" dur="3000" fill="hold"/>
                                        <p:tgtEl>
                                          <p:spTgt spid="55414"/>
                                        </p:tgtEl>
                                        <p:attrNameLst>
                                          <p:attrName>ppt_x</p:attrName>
                                          <p:attrName>ppt_y</p:attrName>
                                        </p:attrNameLst>
                                      </p:cBhvr>
                                      <p:rCtr x="13600" y="18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a:ln/>
        </p:spPr>
        <p:txBody>
          <a:bodyPr anchor="b"/>
          <a:p>
            <a:r>
              <a:rPr lang="en-US" altLang="zh-CN" dirty="0"/>
              <a:t>II. </a:t>
            </a:r>
            <a:r>
              <a:rPr lang="zh-CN" altLang="en-US" dirty="0"/>
              <a:t>等价映射</a:t>
            </a:r>
            <a:endParaRPr lang="zh-CN" altLang="en-US" dirty="0"/>
          </a:p>
        </p:txBody>
      </p:sp>
      <p:sp>
        <p:nvSpPr>
          <p:cNvPr id="56323" name="文本占位符 56322"/>
          <p:cNvSpPr>
            <a:spLocks noGrp="1"/>
          </p:cNvSpPr>
          <p:nvPr>
            <p:ph type="body" sz="half" idx="1"/>
          </p:nvPr>
        </p:nvSpPr>
        <p:spPr>
          <a:xfrm>
            <a:off x="1182688" y="2017713"/>
            <a:ext cx="3810000" cy="4114800"/>
          </a:xfrm>
          <a:ln/>
        </p:spPr>
        <p:txBody>
          <a:bodyPr/>
          <a:p>
            <a:pPr/>
            <a:r>
              <a:rPr lang="zh-CN" altLang="en-US" sz="2800" dirty="0"/>
              <a:t>事实上</a:t>
            </a:r>
            <a:r>
              <a:rPr lang="en-US" altLang="zh-CN" sz="2800" dirty="0"/>
              <a:t>, </a:t>
            </a:r>
            <a:r>
              <a:rPr lang="zh-CN" altLang="en-US" sz="2800" dirty="0"/>
              <a:t>所有解决动态树问题的方法</a:t>
            </a:r>
            <a:r>
              <a:rPr lang="en-US" altLang="zh-CN" sz="2800" dirty="0"/>
              <a:t>, </a:t>
            </a:r>
            <a:r>
              <a:rPr lang="zh-CN" altLang="en-US" sz="2800" dirty="0"/>
              <a:t>归根结底都使用</a:t>
            </a:r>
            <a:r>
              <a:rPr lang="zh-CN" altLang="en-US" sz="2800" dirty="0">
                <a:solidFill>
                  <a:schemeClr val="folHlink"/>
                </a:solidFill>
              </a:rPr>
              <a:t>等价映射</a:t>
            </a:r>
            <a:r>
              <a:rPr lang="zh-CN" altLang="en-US" sz="2800" dirty="0"/>
              <a:t>的基本思想</a:t>
            </a:r>
            <a:r>
              <a:rPr lang="en-US" altLang="zh-CN" sz="2800"/>
              <a:t>.</a:t>
            </a:r>
            <a:endParaRPr lang="en-US" altLang="zh-CN" sz="2800"/>
          </a:p>
          <a:p>
            <a:pPr/>
            <a:r>
              <a:rPr lang="zh-CN" altLang="en-US" sz="2800" dirty="0"/>
              <a:t>即</a:t>
            </a:r>
            <a:r>
              <a:rPr lang="en-US" altLang="zh-CN" sz="2800" dirty="0"/>
              <a:t>, </a:t>
            </a:r>
            <a:r>
              <a:rPr lang="zh-CN" altLang="en-US" sz="2800" dirty="0"/>
              <a:t>将任意形态的树</a:t>
            </a:r>
            <a:r>
              <a:rPr lang="en-US" altLang="zh-CN" sz="2800" dirty="0"/>
              <a:t>(</a:t>
            </a:r>
            <a:r>
              <a:rPr lang="zh-CN" altLang="en-US" sz="2800" dirty="0"/>
              <a:t>原树</a:t>
            </a:r>
            <a:r>
              <a:rPr lang="en-US" altLang="zh-CN" sz="2800" dirty="0"/>
              <a:t>)</a:t>
            </a:r>
            <a:r>
              <a:rPr lang="zh-CN" altLang="en-US" sz="2800" dirty="0"/>
              <a:t>映射到</a:t>
            </a:r>
            <a:r>
              <a:rPr lang="zh-CN" altLang="en-US" sz="2800" dirty="0">
                <a:solidFill>
                  <a:schemeClr val="folHlink"/>
                </a:solidFill>
              </a:rPr>
              <a:t>度限制</a:t>
            </a:r>
            <a:r>
              <a:rPr lang="en-US" altLang="zh-CN" sz="2800"/>
              <a:t>, </a:t>
            </a:r>
            <a:r>
              <a:rPr lang="zh-CN" altLang="en-US" sz="2800" dirty="0">
                <a:solidFill>
                  <a:schemeClr val="folHlink"/>
                </a:solidFill>
              </a:rPr>
              <a:t>深度平均</a:t>
            </a:r>
            <a:r>
              <a:rPr lang="zh-CN" altLang="en-US" sz="2800" dirty="0"/>
              <a:t>的新</a:t>
            </a:r>
            <a:r>
              <a:rPr lang="zh-CN" altLang="en-US" sz="2800"/>
              <a:t>树</a:t>
            </a:r>
            <a:r>
              <a:rPr lang="en-US" altLang="zh-CN" sz="2800"/>
              <a:t>(</a:t>
            </a:r>
            <a:r>
              <a:rPr lang="zh-CN" altLang="en-US" sz="2800"/>
              <a:t>像树</a:t>
            </a:r>
            <a:r>
              <a:rPr lang="en-US" altLang="zh-CN" sz="2800"/>
              <a:t>).</a:t>
            </a:r>
            <a:endParaRPr lang="en-US" altLang="zh-CN" sz="2800"/>
          </a:p>
        </p:txBody>
      </p:sp>
      <p:pic>
        <p:nvPicPr>
          <p:cNvPr id="56330" name="内容占位符 56329"/>
          <p:cNvPicPr>
            <a:picLocks noChangeAspect="1"/>
          </p:cNvPicPr>
          <p:nvPr>
            <p:ph sz="half" idx="2"/>
          </p:nvPr>
        </p:nvPicPr>
        <p:blipFill>
          <a:blip r:embed="rId1"/>
          <a:stretch>
            <a:fillRect/>
          </a:stretch>
        </p:blipFill>
        <p:spPr>
          <a:xfrm>
            <a:off x="5272088" y="2017713"/>
            <a:ext cx="3554412" cy="4114800"/>
          </a:xfrm>
          <a:ln/>
        </p:spPr>
      </p:pic>
    </p:spTree>
  </p:cSld>
  <p:clrMapOvr>
    <a:masterClrMapping/>
  </p:clrMapOvr>
  <p:transition>
    <p:plu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a:ln/>
        </p:spPr>
        <p:txBody>
          <a:bodyPr anchor="b"/>
          <a:p>
            <a:r>
              <a:rPr lang="en-US" altLang="zh-CN"/>
              <a:t>III. Rake &amp; Compress</a:t>
            </a:r>
            <a:endParaRPr lang="en-US" altLang="zh-CN"/>
          </a:p>
        </p:txBody>
      </p:sp>
      <p:sp>
        <p:nvSpPr>
          <p:cNvPr id="58371" name="文本占位符 58370"/>
          <p:cNvSpPr>
            <a:spLocks noGrp="1"/>
          </p:cNvSpPr>
          <p:nvPr>
            <p:ph type="body" sz="half" idx="1"/>
          </p:nvPr>
        </p:nvSpPr>
        <p:spPr>
          <a:xfrm>
            <a:off x="1182688" y="2017713"/>
            <a:ext cx="3810000" cy="4114800"/>
          </a:xfrm>
          <a:ln/>
        </p:spPr>
        <p:txBody>
          <a:bodyPr/>
          <a:p>
            <a:pPr/>
            <a:r>
              <a:rPr lang="zh-CN" altLang="en-US" sz="2800" dirty="0"/>
              <a:t>这里介绍一种</a:t>
            </a:r>
            <a:r>
              <a:rPr lang="en-US" altLang="zh-CN" sz="2800"/>
              <a:t>Rake &amp; Compress</a:t>
            </a:r>
            <a:r>
              <a:rPr lang="en-US" altLang="zh-CN" sz="2800" baseline="30000"/>
              <a:t>[5,6]</a:t>
            </a:r>
            <a:r>
              <a:rPr lang="zh-CN" altLang="en-US" sz="2800" dirty="0"/>
              <a:t>方法</a:t>
            </a:r>
            <a:r>
              <a:rPr lang="en-US" altLang="zh-CN" sz="2800"/>
              <a:t>.</a:t>
            </a:r>
            <a:endParaRPr lang="en-US" altLang="zh-CN" sz="2800"/>
          </a:p>
          <a:p>
            <a:pPr/>
            <a:r>
              <a:rPr lang="zh-CN" altLang="en-US" sz="2800" dirty="0"/>
              <a:t>即将原树映射到</a:t>
            </a:r>
            <a:r>
              <a:rPr lang="zh-CN" altLang="en-US" sz="2800"/>
              <a:t>一棵</a:t>
            </a:r>
            <a:r>
              <a:rPr lang="en-US" altLang="zh-CN" sz="2800"/>
              <a:t>Rake &amp; Compress Trees (</a:t>
            </a:r>
            <a:r>
              <a:rPr lang="en-US" altLang="zh-CN" sz="2800" b="1"/>
              <a:t>Abbr.</a:t>
            </a:r>
            <a:r>
              <a:rPr lang="en-US" altLang="zh-CN" sz="2800"/>
              <a:t> R&amp;C Trees).</a:t>
            </a:r>
            <a:endParaRPr lang="en-US" altLang="zh-CN" sz="2800"/>
          </a:p>
          <a:p>
            <a:pPr/>
            <a:r>
              <a:rPr lang="en-US" altLang="zh-CN" sz="2800" dirty="0"/>
              <a:t>R&amp;C Trees</a:t>
            </a:r>
            <a:r>
              <a:rPr lang="zh-CN" altLang="en-US" sz="2800" dirty="0"/>
              <a:t>由</a:t>
            </a:r>
            <a:r>
              <a:rPr lang="en-US" altLang="zh-CN" sz="2800" dirty="0"/>
              <a:t>Rake</a:t>
            </a:r>
            <a:r>
              <a:rPr lang="zh-CN" altLang="en-US" sz="2800" dirty="0"/>
              <a:t>节点和</a:t>
            </a:r>
            <a:r>
              <a:rPr lang="en-US" altLang="zh-CN" sz="2800" dirty="0"/>
              <a:t>Compress</a:t>
            </a:r>
            <a:r>
              <a:rPr lang="zh-CN" altLang="en-US" sz="2800" dirty="0"/>
              <a:t>节点组成</a:t>
            </a:r>
            <a:r>
              <a:rPr lang="en-US" altLang="zh-CN" sz="2800"/>
              <a:t>.</a:t>
            </a:r>
            <a:endParaRPr lang="en-US" altLang="zh-CN" sz="2800"/>
          </a:p>
        </p:txBody>
      </p:sp>
      <p:pic>
        <p:nvPicPr>
          <p:cNvPr id="58382" name="内容占位符 58381"/>
          <p:cNvPicPr>
            <a:picLocks noChangeAspect="1"/>
          </p:cNvPicPr>
          <p:nvPr>
            <p:ph sz="half" idx="2"/>
          </p:nvPr>
        </p:nvPicPr>
        <p:blipFill>
          <a:blip r:embed="rId1"/>
          <a:stretch>
            <a:fillRect/>
          </a:stretch>
        </p:blipFill>
        <p:spPr>
          <a:xfrm>
            <a:off x="5145088" y="2800350"/>
            <a:ext cx="3810000" cy="2549525"/>
          </a:xfrm>
          <a:ln/>
        </p:spPr>
      </p:pic>
    </p:spTree>
  </p:cSld>
  <p:clrMapOvr>
    <a:masterClrMapping/>
  </p:clrMapOvr>
  <p:transition>
    <p:plu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标题 206849"/>
          <p:cNvSpPr>
            <a:spLocks noGrp="1"/>
          </p:cNvSpPr>
          <p:nvPr>
            <p:ph type="title"/>
          </p:nvPr>
        </p:nvSpPr>
        <p:spPr>
          <a:ln/>
        </p:spPr>
        <p:txBody>
          <a:bodyPr anchor="b"/>
          <a:p>
            <a:r>
              <a:rPr lang="en-US" altLang="zh-CN"/>
              <a:t>Overview</a:t>
            </a:r>
            <a:endParaRPr lang="en-US" altLang="zh-CN"/>
          </a:p>
        </p:txBody>
      </p:sp>
      <p:sp>
        <p:nvSpPr>
          <p:cNvPr id="206851" name="文本占位符 206850"/>
          <p:cNvSpPr>
            <a:spLocks noGrp="1"/>
          </p:cNvSpPr>
          <p:nvPr>
            <p:ph type="body" idx="1"/>
          </p:nvPr>
        </p:nvSpPr>
        <p:spPr>
          <a:ln/>
        </p:spPr>
        <p:txBody>
          <a:bodyPr/>
          <a:p>
            <a:pPr marL="609600" indent="-609600">
              <a:buFont typeface="Wingdings" panose="05000000000000000000" pitchFamily="2" charset="2"/>
              <a:buAutoNum type="arabicPeriod"/>
            </a:pPr>
            <a:r>
              <a:rPr lang="zh-CN" altLang="en-US" dirty="0"/>
              <a:t>动态树问题</a:t>
            </a:r>
            <a:endParaRPr lang="zh-CN" altLang="en-US" dirty="0"/>
          </a:p>
          <a:p>
            <a:pPr marL="990600" lvl="1" indent="-533400"/>
            <a:r>
              <a:rPr lang="zh-CN" altLang="en-US" dirty="0"/>
              <a:t>给出动态树问题的基本形式</a:t>
            </a:r>
            <a:r>
              <a:rPr lang="en-US" altLang="zh-CN"/>
              <a:t>.</a:t>
            </a:r>
            <a:endParaRPr lang="en-US" altLang="zh-CN"/>
          </a:p>
          <a:p>
            <a:pPr marL="609600" indent="-609600">
              <a:buFont typeface="Wingdings" panose="05000000000000000000" pitchFamily="2" charset="2"/>
              <a:buAutoNum type="arabicPeriod"/>
            </a:pPr>
            <a:r>
              <a:rPr lang="zh-CN" altLang="en-US" dirty="0"/>
              <a:t>解决动态树问题</a:t>
            </a:r>
            <a:endParaRPr lang="zh-CN" altLang="en-US" dirty="0"/>
          </a:p>
          <a:p>
            <a:pPr marL="990600" lvl="1" indent="-533400"/>
            <a:r>
              <a:rPr lang="zh-CN" altLang="en-US" dirty="0"/>
              <a:t>提出新的</a:t>
            </a:r>
            <a:r>
              <a:rPr lang="en-US" altLang="zh-CN" dirty="0"/>
              <a:t>Rake &amp; Compress</a:t>
            </a:r>
            <a:r>
              <a:rPr lang="zh-CN" altLang="en-US" dirty="0"/>
              <a:t>方法</a:t>
            </a:r>
            <a:r>
              <a:rPr lang="en-US" altLang="zh-CN"/>
              <a:t>.</a:t>
            </a:r>
            <a:endParaRPr lang="en-US" altLang="zh-CN"/>
          </a:p>
          <a:p>
            <a:pPr marL="609600" indent="-609600">
              <a:buFont typeface="Wingdings" panose="05000000000000000000" pitchFamily="2" charset="2"/>
              <a:buAutoNum type="arabicPeriod"/>
            </a:pPr>
            <a:r>
              <a:rPr lang="zh-CN" altLang="en-US" dirty="0"/>
              <a:t>动态树问题的应用</a:t>
            </a:r>
            <a:endParaRPr lang="zh-CN" altLang="en-US" dirty="0"/>
          </a:p>
          <a:p>
            <a:pPr marL="990600" lvl="1" indent="-533400"/>
            <a:r>
              <a:rPr lang="zh-CN" altLang="en-US" dirty="0"/>
              <a:t>用最大流算法来说明动态树问题的应用</a:t>
            </a:r>
            <a:r>
              <a:rPr lang="en-US" altLang="zh-CN"/>
              <a:t>.</a:t>
            </a:r>
            <a:endParaRPr lang="en-US" altLang="zh-CN"/>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a:ln/>
        </p:spPr>
        <p:txBody>
          <a:bodyPr anchor="b"/>
          <a:p>
            <a:r>
              <a:rPr lang="en-US" altLang="zh-CN"/>
              <a:t>1. Rake Nodes</a:t>
            </a:r>
            <a:endParaRPr lang="en-US" altLang="zh-CN"/>
          </a:p>
        </p:txBody>
      </p:sp>
      <p:sp>
        <p:nvSpPr>
          <p:cNvPr id="59395" name="文本占位符 59394"/>
          <p:cNvSpPr>
            <a:spLocks noGrp="1"/>
          </p:cNvSpPr>
          <p:nvPr>
            <p:ph type="body" sz="half" idx="1"/>
          </p:nvPr>
        </p:nvSpPr>
        <p:spPr>
          <a:xfrm>
            <a:off x="1182688" y="2017713"/>
            <a:ext cx="3810000" cy="4114800"/>
          </a:xfrm>
          <a:ln/>
        </p:spPr>
        <p:txBody>
          <a:bodyPr/>
          <a:p>
            <a:pPr/>
            <a:r>
              <a:rPr lang="en-US" altLang="zh-CN" sz="2800" dirty="0"/>
              <a:t>Rake</a:t>
            </a:r>
            <a:r>
              <a:rPr lang="zh-CN" altLang="en-US" sz="2800" dirty="0"/>
              <a:t>节点</a:t>
            </a:r>
            <a:r>
              <a:rPr lang="en-US" altLang="zh-CN" sz="2800" i="1"/>
              <a:t>i</a:t>
            </a:r>
            <a:r>
              <a:rPr lang="zh-CN" altLang="en-US" sz="2800" dirty="0"/>
              <a:t>是原树中以某节点为根的有根子树的映射</a:t>
            </a:r>
            <a:r>
              <a:rPr lang="en-US" altLang="zh-CN" sz="2800"/>
              <a:t>.</a:t>
            </a:r>
            <a:endParaRPr lang="en-US" altLang="zh-CN" sz="2800"/>
          </a:p>
        </p:txBody>
      </p:sp>
      <p:pic>
        <p:nvPicPr>
          <p:cNvPr id="59420" name="内容占位符 59419"/>
          <p:cNvPicPr>
            <a:picLocks noChangeAspect="1"/>
          </p:cNvPicPr>
          <p:nvPr>
            <p:ph sz="half" idx="2"/>
          </p:nvPr>
        </p:nvPicPr>
        <p:blipFill>
          <a:blip r:embed="rId1"/>
          <a:stretch>
            <a:fillRect/>
          </a:stretch>
        </p:blipFill>
        <p:spPr>
          <a:xfrm>
            <a:off x="5145088" y="2652713"/>
            <a:ext cx="3810000" cy="2843212"/>
          </a:xfrm>
          <a:ln/>
        </p:spPr>
      </p:pic>
      <p:sp>
        <p:nvSpPr>
          <p:cNvPr id="59421" name="任意多边形 59420"/>
          <p:cNvSpPr/>
          <p:nvPr/>
        </p:nvSpPr>
        <p:spPr>
          <a:xfrm>
            <a:off x="5248275" y="2819400"/>
            <a:ext cx="2239963" cy="2590800"/>
          </a:xfrm>
          <a:custGeom>
            <a:avLst/>
            <a:gdLst/>
            <a:ahLst/>
            <a:cxnLst/>
            <a:pathLst>
              <a:path w="1536" h="1776">
                <a:moveTo>
                  <a:pt x="0" y="720"/>
                </a:moveTo>
                <a:lnTo>
                  <a:pt x="720" y="0"/>
                </a:lnTo>
                <a:lnTo>
                  <a:pt x="1536" y="1008"/>
                </a:lnTo>
                <a:lnTo>
                  <a:pt x="1248" y="1776"/>
                </a:lnTo>
                <a:lnTo>
                  <a:pt x="288" y="1680"/>
                </a:lnTo>
                <a:lnTo>
                  <a:pt x="0" y="720"/>
                </a:lnTo>
                <a:close/>
              </a:path>
            </a:pathLst>
          </a:custGeom>
          <a:solidFill>
            <a:schemeClr val="folHlink">
              <a:alpha val="50000"/>
            </a:schemeClr>
          </a:solidFill>
          <a:ln w="9525">
            <a:noFill/>
          </a:ln>
        </p:spPr>
        <p:txBody>
          <a:bodyPr/>
          <a:p>
            <a:endParaRPr lang="zh-CN" altLang="en-US"/>
          </a:p>
        </p:txBody>
      </p:sp>
      <p:sp>
        <p:nvSpPr>
          <p:cNvPr id="59422" name="文本框 59421"/>
          <p:cNvSpPr txBox="1"/>
          <p:nvPr/>
        </p:nvSpPr>
        <p:spPr>
          <a:xfrm>
            <a:off x="7527925" y="3706813"/>
            <a:ext cx="625475" cy="366712"/>
          </a:xfrm>
          <a:prstGeom prst="rect">
            <a:avLst/>
          </a:prstGeom>
          <a:noFill/>
          <a:ln w="9525">
            <a:noFill/>
          </a:ln>
        </p:spPr>
        <p:txBody>
          <a:bodyPr wrap="none" anchor="t">
            <a:spAutoFit/>
          </a:bodyPr>
          <a:p>
            <a:pPr lvl="0"/>
            <a:r>
              <a:rPr lang="en-US" altLang="zh-CN">
                <a:latin typeface="Garamond" panose="02020404030301010803" pitchFamily="18" charset="0"/>
                <a:ea typeface="仿宋_GB2312" panose="02010609030101010101" pitchFamily="49" charset="-122"/>
              </a:rPr>
              <a:t>Root</a:t>
            </a:r>
            <a:endParaRPr lang="en-US" altLang="zh-CN">
              <a:latin typeface="Garamond" panose="02020404030301010803" pitchFamily="18" charset="0"/>
              <a:ea typeface="仿宋_GB2312" panose="0201060903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421"/>
                                        </p:tgtEl>
                                        <p:attrNameLst>
                                          <p:attrName>style.visibility</p:attrName>
                                        </p:attrNameLst>
                                      </p:cBhvr>
                                      <p:to>
                                        <p:strVal val="visible"/>
                                      </p:to>
                                    </p:set>
                                    <p:animEffect transition="in" filter="fade">
                                      <p:cBhvr>
                                        <p:cTn id="7" dur="500"/>
                                        <p:tgtEl>
                                          <p:spTgt spid="59421"/>
                                        </p:tgtEl>
                                      </p:cBhvr>
                                    </p:animEffect>
                                  </p:childTnLst>
                                </p:cTn>
                              </p:par>
                            </p:childTnLst>
                          </p:cTn>
                        </p:par>
                        <p:par>
                          <p:cTn id="8" fill="hold">
                            <p:stCondLst>
                              <p:cond delay="500"/>
                            </p:stCondLst>
                            <p:childTnLst>
                              <p:par>
                                <p:cTn id="9" presetID="32" presetClass="emph" presetSubtype="0" repeatCount="indefinite" fill="hold" nodeType="afterEffect">
                                  <p:stCondLst>
                                    <p:cond delay="0"/>
                                  </p:stCondLst>
                                  <p:childTnLst>
                                    <p:animClr clrSpc="rgb" dir="cw">
                                      <p:cBhvr override="childStyle">
                                        <p:cTn id="10" dur="100" fill="hold"/>
                                        <p:tgtEl>
                                          <p:spTgt spid="59421"/>
                                        </p:tgtEl>
                                        <p:attrNameLst>
                                          <p:attrName>style.color</p:attrName>
                                        </p:attrNameLst>
                                      </p:cBhvr>
                                      <p:to>
                                        <a:schemeClr val="folHlink"/>
                                      </p:to>
                                    </p:animClr>
                                    <p:animClr clrSpc="rgb" dir="cw">
                                      <p:cBhvr>
                                        <p:cTn id="11" dur="100" fill="hold"/>
                                        <p:tgtEl>
                                          <p:spTgt spid="59421"/>
                                        </p:tgtEl>
                                        <p:attrNameLst>
                                          <p:attrName>fillcolor</p:attrName>
                                        </p:attrNameLst>
                                      </p:cBhvr>
                                      <p:to>
                                        <a:schemeClr val="folHlink"/>
                                      </p:to>
                                    </p:animClr>
                                    <p:set>
                                      <p:cBhvr>
                                        <p:cTn id="12" dur="100" fill="hold"/>
                                        <p:tgtEl>
                                          <p:spTgt spid="59421"/>
                                        </p:tgtEl>
                                        <p:attrNameLst>
                                          <p:attrName>fill.type</p:attrName>
                                        </p:attrNameLst>
                                      </p:cBhvr>
                                      <p:to>
                                        <p:strVal val="solid"/>
                                      </p:to>
                                    </p:set>
                                    <p:set>
                                      <p:cBhvr>
                                        <p:cTn id="13" dur="100" fill="hold"/>
                                        <p:tgtEl>
                                          <p:spTgt spid="59421"/>
                                        </p:tgtEl>
                                        <p:attrNameLst>
                                          <p:attrName>fill.on</p:attrName>
                                        </p:attrNameLst>
                                      </p:cBhvr>
                                      <p:to>
                                        <p:strVal val="true"/>
                                      </p:to>
                                    </p:set>
                                    <p:animRot by="120000">
                                      <p:cBhvr>
                                        <p:cTn id="14" dur="100" fill="hold">
                                          <p:stCondLst>
                                            <p:cond delay="0"/>
                                          </p:stCondLst>
                                        </p:cTn>
                                        <p:tgtEl>
                                          <p:spTgt spid="59421"/>
                                        </p:tgtEl>
                                        <p:attrNameLst>
                                          <p:attrName>r</p:attrName>
                                        </p:attrNameLst>
                                      </p:cBhvr>
                                    </p:animRot>
                                    <p:animRot by="-240000">
                                      <p:cBhvr>
                                        <p:cTn id="15" dur="200" fill="hold">
                                          <p:stCondLst>
                                            <p:cond delay="200"/>
                                          </p:stCondLst>
                                        </p:cTn>
                                        <p:tgtEl>
                                          <p:spTgt spid="59421"/>
                                        </p:tgtEl>
                                        <p:attrNameLst>
                                          <p:attrName>r</p:attrName>
                                        </p:attrNameLst>
                                      </p:cBhvr>
                                    </p:animRot>
                                    <p:animRot by="240000">
                                      <p:cBhvr>
                                        <p:cTn id="16" dur="200" fill="hold">
                                          <p:stCondLst>
                                            <p:cond delay="400"/>
                                          </p:stCondLst>
                                        </p:cTn>
                                        <p:tgtEl>
                                          <p:spTgt spid="59421"/>
                                        </p:tgtEl>
                                        <p:attrNameLst>
                                          <p:attrName>r</p:attrName>
                                        </p:attrNameLst>
                                      </p:cBhvr>
                                    </p:animRot>
                                    <p:animRot by="-240000">
                                      <p:cBhvr>
                                        <p:cTn id="17" dur="200" fill="hold">
                                          <p:stCondLst>
                                            <p:cond delay="600"/>
                                          </p:stCondLst>
                                        </p:cTn>
                                        <p:tgtEl>
                                          <p:spTgt spid="59421"/>
                                        </p:tgtEl>
                                        <p:attrNameLst>
                                          <p:attrName>r</p:attrName>
                                        </p:attrNameLst>
                                      </p:cBhvr>
                                    </p:animRot>
                                    <p:animRot by="120000">
                                      <p:cBhvr>
                                        <p:cTn id="18" dur="200" fill="hold">
                                          <p:stCondLst>
                                            <p:cond delay="800"/>
                                          </p:stCondLst>
                                        </p:cTn>
                                        <p:tgtEl>
                                          <p:spTgt spid="594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标题 216065"/>
          <p:cNvSpPr>
            <a:spLocks noGrp="1"/>
          </p:cNvSpPr>
          <p:nvPr>
            <p:ph type="title"/>
          </p:nvPr>
        </p:nvSpPr>
        <p:spPr>
          <a:ln/>
        </p:spPr>
        <p:txBody>
          <a:bodyPr anchor="b"/>
          <a:p>
            <a:r>
              <a:rPr lang="en-US" altLang="zh-CN"/>
              <a:t>1. Rake Nodes</a:t>
            </a:r>
            <a:endParaRPr lang="en-US" altLang="zh-CN"/>
          </a:p>
        </p:txBody>
      </p:sp>
      <p:sp>
        <p:nvSpPr>
          <p:cNvPr id="216067" name="文本占位符 216066"/>
          <p:cNvSpPr>
            <a:spLocks noGrp="1"/>
          </p:cNvSpPr>
          <p:nvPr>
            <p:ph type="body" sz="half" idx="1"/>
          </p:nvPr>
        </p:nvSpPr>
        <p:spPr>
          <a:xfrm>
            <a:off x="1182688" y="2017713"/>
            <a:ext cx="3810000" cy="4114800"/>
          </a:xfrm>
          <a:ln/>
        </p:spPr>
        <p:txBody>
          <a:bodyPr/>
          <a:p>
            <a:pPr>
              <a:lnSpc>
                <a:spcPct val="90000"/>
              </a:lnSpc>
            </a:pPr>
            <a:r>
              <a:rPr lang="en-US" altLang="zh-CN" sz="2800" dirty="0"/>
              <a:t>Rake</a:t>
            </a:r>
            <a:r>
              <a:rPr lang="zh-CN" altLang="en-US" sz="2800" dirty="0"/>
              <a:t>节点</a:t>
            </a:r>
            <a:r>
              <a:rPr lang="en-US" altLang="zh-CN" sz="2800" i="1"/>
              <a:t>i</a:t>
            </a:r>
            <a:r>
              <a:rPr lang="zh-CN" altLang="en-US" sz="2800" dirty="0"/>
              <a:t>是原树中以某节点为根的有根子树的映射</a:t>
            </a:r>
            <a:r>
              <a:rPr lang="en-US" altLang="zh-CN" sz="2800"/>
              <a:t>.</a:t>
            </a:r>
            <a:endParaRPr lang="en-US" altLang="zh-CN" sz="2800"/>
          </a:p>
          <a:p>
            <a:pPr>
              <a:lnSpc>
                <a:spcPct val="90000"/>
              </a:lnSpc>
            </a:pPr>
            <a:r>
              <a:rPr lang="zh-CN" altLang="en-US" sz="2800" dirty="0"/>
              <a:t>特别地</a:t>
            </a:r>
            <a:r>
              <a:rPr lang="en-US" altLang="zh-CN" sz="2800" dirty="0"/>
              <a:t>, </a:t>
            </a:r>
            <a:r>
              <a:rPr lang="zh-CN" altLang="en-US" sz="2800" dirty="0"/>
              <a:t>如果该节点仅包含根本身</a:t>
            </a:r>
            <a:r>
              <a:rPr lang="en-US" altLang="zh-CN" sz="2800" dirty="0"/>
              <a:t>, </a:t>
            </a:r>
            <a:r>
              <a:rPr lang="zh-CN" altLang="en-US" sz="2800" dirty="0"/>
              <a:t>那么该</a:t>
            </a:r>
            <a:r>
              <a:rPr lang="en-US" altLang="zh-CN" sz="2800" dirty="0"/>
              <a:t>Rake</a:t>
            </a:r>
            <a:r>
              <a:rPr lang="zh-CN" altLang="en-US" sz="2800" dirty="0"/>
              <a:t>节点没有后继</a:t>
            </a:r>
            <a:r>
              <a:rPr lang="en-US" altLang="zh-CN" sz="2800" dirty="0"/>
              <a:t>(</a:t>
            </a:r>
            <a:r>
              <a:rPr lang="zh-CN" altLang="en-US" sz="2800" dirty="0"/>
              <a:t>叶子节点</a:t>
            </a:r>
            <a:r>
              <a:rPr lang="en-US" altLang="zh-CN" sz="2800" dirty="0"/>
              <a:t>). </a:t>
            </a:r>
            <a:r>
              <a:rPr lang="zh-CN" altLang="en-US" sz="2800" dirty="0"/>
              <a:t>否则</a:t>
            </a:r>
            <a:r>
              <a:rPr lang="zh-CN" altLang="en-US" sz="2800"/>
              <a:t>令</a:t>
            </a:r>
            <a:r>
              <a:rPr lang="en-US" altLang="zh-CN" sz="2800"/>
              <a:t>Next(</a:t>
            </a:r>
            <a:r>
              <a:rPr lang="en-US" altLang="zh-CN" sz="2800" i="1"/>
              <a:t>i</a:t>
            </a:r>
            <a:r>
              <a:rPr lang="en-US" altLang="zh-CN" sz="2800" dirty="0"/>
              <a:t>)</a:t>
            </a:r>
            <a:r>
              <a:rPr lang="zh-CN" altLang="en-US" sz="2800" dirty="0"/>
              <a:t>表示</a:t>
            </a:r>
            <a:r>
              <a:rPr lang="en-US" altLang="zh-CN" sz="2800" i="1"/>
              <a:t>i</a:t>
            </a:r>
            <a:r>
              <a:rPr lang="zh-CN" altLang="en-US" sz="2800" dirty="0"/>
              <a:t>所代表的除了根以外的其它点组成的集合</a:t>
            </a:r>
            <a:r>
              <a:rPr lang="en-US" altLang="zh-CN" sz="2800"/>
              <a:t>.</a:t>
            </a:r>
            <a:endParaRPr lang="en-US" altLang="zh-CN" sz="2800"/>
          </a:p>
        </p:txBody>
      </p:sp>
      <p:pic>
        <p:nvPicPr>
          <p:cNvPr id="216068" name="内容占位符 216067"/>
          <p:cNvPicPr>
            <a:picLocks noChangeAspect="1"/>
          </p:cNvPicPr>
          <p:nvPr>
            <p:ph sz="half" idx="2"/>
          </p:nvPr>
        </p:nvPicPr>
        <p:blipFill>
          <a:blip r:embed="rId1"/>
          <a:stretch>
            <a:fillRect/>
          </a:stretch>
        </p:blipFill>
        <p:spPr>
          <a:xfrm>
            <a:off x="5145088" y="2652713"/>
            <a:ext cx="3810000" cy="2843212"/>
          </a:xfrm>
          <a:ln/>
        </p:spPr>
      </p:pic>
      <p:sp>
        <p:nvSpPr>
          <p:cNvPr id="216070" name="椭圆 216069"/>
          <p:cNvSpPr/>
          <p:nvPr/>
        </p:nvSpPr>
        <p:spPr>
          <a:xfrm>
            <a:off x="5334000" y="3581400"/>
            <a:ext cx="533400" cy="533400"/>
          </a:xfrm>
          <a:prstGeom prst="ellipse">
            <a:avLst/>
          </a:prstGeom>
          <a:solidFill>
            <a:schemeClr val="folHlink">
              <a:alpha val="50000"/>
            </a:schemeClr>
          </a:solidFill>
          <a:ln w="9525">
            <a:noFill/>
          </a:ln>
        </p:spPr>
        <p:txBody>
          <a:bodyPr/>
          <a:p>
            <a:endParaRPr lang="zh-CN" altLang="en-US"/>
          </a:p>
        </p:txBody>
      </p:sp>
      <p:sp>
        <p:nvSpPr>
          <p:cNvPr id="216072" name="椭圆 216071"/>
          <p:cNvSpPr/>
          <p:nvPr/>
        </p:nvSpPr>
        <p:spPr>
          <a:xfrm>
            <a:off x="5943600" y="2971800"/>
            <a:ext cx="533400" cy="533400"/>
          </a:xfrm>
          <a:prstGeom prst="ellipse">
            <a:avLst/>
          </a:prstGeom>
          <a:solidFill>
            <a:schemeClr val="folHlink">
              <a:alpha val="50000"/>
            </a:schemeClr>
          </a:solidFill>
          <a:ln w="9525">
            <a:noFill/>
          </a:ln>
        </p:spPr>
        <p:txBody>
          <a:bodyPr/>
          <a:p>
            <a:endParaRPr lang="zh-CN" altLang="en-US"/>
          </a:p>
        </p:txBody>
      </p:sp>
      <p:sp>
        <p:nvSpPr>
          <p:cNvPr id="216073" name="椭圆 216072"/>
          <p:cNvSpPr/>
          <p:nvPr/>
        </p:nvSpPr>
        <p:spPr>
          <a:xfrm>
            <a:off x="6400800" y="3657600"/>
            <a:ext cx="533400" cy="533400"/>
          </a:xfrm>
          <a:prstGeom prst="ellipse">
            <a:avLst/>
          </a:prstGeom>
          <a:solidFill>
            <a:schemeClr val="folHlink">
              <a:alpha val="50000"/>
            </a:schemeClr>
          </a:solidFill>
          <a:ln w="9525">
            <a:noFill/>
          </a:ln>
        </p:spPr>
        <p:txBody>
          <a:bodyPr/>
          <a:p>
            <a:endParaRPr lang="zh-CN" altLang="en-US"/>
          </a:p>
        </p:txBody>
      </p:sp>
      <p:sp>
        <p:nvSpPr>
          <p:cNvPr id="216074" name="椭圆 216073"/>
          <p:cNvSpPr/>
          <p:nvPr/>
        </p:nvSpPr>
        <p:spPr>
          <a:xfrm>
            <a:off x="5638800" y="4495800"/>
            <a:ext cx="533400" cy="533400"/>
          </a:xfrm>
          <a:prstGeom prst="ellipse">
            <a:avLst/>
          </a:prstGeom>
          <a:solidFill>
            <a:schemeClr val="folHlink">
              <a:alpha val="50000"/>
            </a:schemeClr>
          </a:solidFill>
          <a:ln w="9525">
            <a:noFill/>
          </a:ln>
        </p:spPr>
        <p:txBody>
          <a:bodyPr/>
          <a:p>
            <a:endParaRPr lang="zh-CN" altLang="en-US"/>
          </a:p>
        </p:txBody>
      </p:sp>
      <p:sp>
        <p:nvSpPr>
          <p:cNvPr id="216075" name="椭圆 216074"/>
          <p:cNvSpPr/>
          <p:nvPr/>
        </p:nvSpPr>
        <p:spPr>
          <a:xfrm>
            <a:off x="6629400" y="4876800"/>
            <a:ext cx="533400" cy="533400"/>
          </a:xfrm>
          <a:prstGeom prst="ellipse">
            <a:avLst/>
          </a:prstGeom>
          <a:solidFill>
            <a:schemeClr val="folHlink">
              <a:alpha val="50000"/>
            </a:schemeClr>
          </a:solidFill>
          <a:ln w="9525">
            <a:noFill/>
          </a:ln>
        </p:spPr>
        <p:txBody>
          <a:bodyPr/>
          <a:p>
            <a:endParaRPr lang="zh-CN" altLang="en-US"/>
          </a:p>
        </p:txBody>
      </p:sp>
      <p:sp>
        <p:nvSpPr>
          <p:cNvPr id="216076" name="文本框 216075"/>
          <p:cNvSpPr txBox="1"/>
          <p:nvPr/>
        </p:nvSpPr>
        <p:spPr>
          <a:xfrm>
            <a:off x="7527925" y="3706813"/>
            <a:ext cx="625475" cy="366712"/>
          </a:xfrm>
          <a:prstGeom prst="rect">
            <a:avLst/>
          </a:prstGeom>
          <a:noFill/>
          <a:ln w="9525">
            <a:noFill/>
          </a:ln>
        </p:spPr>
        <p:txBody>
          <a:bodyPr wrap="none" anchor="t">
            <a:spAutoFit/>
          </a:bodyPr>
          <a:p>
            <a:pPr lvl="0"/>
            <a:r>
              <a:rPr lang="en-US" altLang="zh-CN">
                <a:latin typeface="Garamond" panose="02020404030301010803" pitchFamily="18" charset="0"/>
                <a:ea typeface="仿宋_GB2312" panose="02010609030101010101" pitchFamily="49" charset="-122"/>
              </a:rPr>
              <a:t>Root</a:t>
            </a:r>
            <a:endParaRPr lang="en-US" altLang="zh-CN">
              <a:latin typeface="Garamond" panose="02020404030301010803" pitchFamily="18" charset="0"/>
              <a:ea typeface="仿宋_GB2312" panose="0201060903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075"/>
                                        </p:tgtEl>
                                        <p:attrNameLst>
                                          <p:attrName>style.visibility</p:attrName>
                                        </p:attrNameLst>
                                      </p:cBhvr>
                                      <p:to>
                                        <p:strVal val="visible"/>
                                      </p:to>
                                    </p:set>
                                    <p:animEffect transition="in" filter="fade">
                                      <p:cBhvr>
                                        <p:cTn id="7" dur="500"/>
                                        <p:tgtEl>
                                          <p:spTgt spid="216075"/>
                                        </p:tgtEl>
                                      </p:cBhvr>
                                    </p:animEffect>
                                  </p:childTnLst>
                                </p:cTn>
                              </p:par>
                              <p:par>
                                <p:cTn id="8" presetID="10" presetClass="entr" presetSubtype="0" fill="hold" nodeType="withEffect">
                                  <p:stCondLst>
                                    <p:cond delay="0"/>
                                  </p:stCondLst>
                                  <p:childTnLst>
                                    <p:set>
                                      <p:cBhvr>
                                        <p:cTn id="9" dur="1" fill="hold">
                                          <p:stCondLst>
                                            <p:cond delay="0"/>
                                          </p:stCondLst>
                                        </p:cTn>
                                        <p:tgtEl>
                                          <p:spTgt spid="216073"/>
                                        </p:tgtEl>
                                        <p:attrNameLst>
                                          <p:attrName>style.visibility</p:attrName>
                                        </p:attrNameLst>
                                      </p:cBhvr>
                                      <p:to>
                                        <p:strVal val="visible"/>
                                      </p:to>
                                    </p:set>
                                    <p:animEffect transition="in" filter="fade">
                                      <p:cBhvr>
                                        <p:cTn id="10" dur="500"/>
                                        <p:tgtEl>
                                          <p:spTgt spid="216073"/>
                                        </p:tgtEl>
                                      </p:cBhvr>
                                    </p:animEffect>
                                  </p:childTnLst>
                                </p:cTn>
                              </p:par>
                              <p:par>
                                <p:cTn id="11" presetID="10" presetClass="entr" presetSubtype="0" fill="hold" nodeType="withEffect">
                                  <p:stCondLst>
                                    <p:cond delay="0"/>
                                  </p:stCondLst>
                                  <p:childTnLst>
                                    <p:set>
                                      <p:cBhvr>
                                        <p:cTn id="12" dur="1" fill="hold">
                                          <p:stCondLst>
                                            <p:cond delay="0"/>
                                          </p:stCondLst>
                                        </p:cTn>
                                        <p:tgtEl>
                                          <p:spTgt spid="216072"/>
                                        </p:tgtEl>
                                        <p:attrNameLst>
                                          <p:attrName>style.visibility</p:attrName>
                                        </p:attrNameLst>
                                      </p:cBhvr>
                                      <p:to>
                                        <p:strVal val="visible"/>
                                      </p:to>
                                    </p:set>
                                    <p:animEffect transition="in" filter="fade">
                                      <p:cBhvr>
                                        <p:cTn id="13" dur="500"/>
                                        <p:tgtEl>
                                          <p:spTgt spid="216072"/>
                                        </p:tgtEl>
                                      </p:cBhvr>
                                    </p:animEffect>
                                  </p:childTnLst>
                                </p:cTn>
                              </p:par>
                              <p:par>
                                <p:cTn id="14" presetID="10" presetClass="entr" presetSubtype="0" fill="hold" nodeType="withEffect">
                                  <p:stCondLst>
                                    <p:cond delay="0"/>
                                  </p:stCondLst>
                                  <p:childTnLst>
                                    <p:set>
                                      <p:cBhvr>
                                        <p:cTn id="15" dur="1" fill="hold">
                                          <p:stCondLst>
                                            <p:cond delay="0"/>
                                          </p:stCondLst>
                                        </p:cTn>
                                        <p:tgtEl>
                                          <p:spTgt spid="216070"/>
                                        </p:tgtEl>
                                        <p:attrNameLst>
                                          <p:attrName>style.visibility</p:attrName>
                                        </p:attrNameLst>
                                      </p:cBhvr>
                                      <p:to>
                                        <p:strVal val="visible"/>
                                      </p:to>
                                    </p:set>
                                    <p:animEffect transition="in" filter="fade">
                                      <p:cBhvr>
                                        <p:cTn id="16" dur="500"/>
                                        <p:tgtEl>
                                          <p:spTgt spid="216070"/>
                                        </p:tgtEl>
                                      </p:cBhvr>
                                    </p:animEffect>
                                  </p:childTnLst>
                                </p:cTn>
                              </p:par>
                              <p:par>
                                <p:cTn id="17" presetID="10" presetClass="entr" presetSubtype="0" fill="hold" nodeType="withEffect">
                                  <p:stCondLst>
                                    <p:cond delay="0"/>
                                  </p:stCondLst>
                                  <p:childTnLst>
                                    <p:set>
                                      <p:cBhvr>
                                        <p:cTn id="18" dur="1" fill="hold">
                                          <p:stCondLst>
                                            <p:cond delay="0"/>
                                          </p:stCondLst>
                                        </p:cTn>
                                        <p:tgtEl>
                                          <p:spTgt spid="216074"/>
                                        </p:tgtEl>
                                        <p:attrNameLst>
                                          <p:attrName>style.visibility</p:attrName>
                                        </p:attrNameLst>
                                      </p:cBhvr>
                                      <p:to>
                                        <p:strVal val="visible"/>
                                      </p:to>
                                    </p:set>
                                    <p:animEffect transition="in" filter="fade">
                                      <p:cBhvr>
                                        <p:cTn id="19" dur="500"/>
                                        <p:tgtEl>
                                          <p:spTgt spid="216074"/>
                                        </p:tgtEl>
                                      </p:cBhvr>
                                    </p:animEffect>
                                  </p:childTnLst>
                                </p:cTn>
                              </p:par>
                            </p:childTnLst>
                          </p:cTn>
                        </p:par>
                        <p:par>
                          <p:cTn id="20" fill="hold">
                            <p:stCondLst>
                              <p:cond delay="500"/>
                            </p:stCondLst>
                            <p:childTnLst>
                              <p:par>
                                <p:cTn id="21" presetID="27" presetClass="emph" presetSubtype="0" repeatCount="indefinite" fill="hold" nodeType="afterEffect">
                                  <p:stCondLst>
                                    <p:cond delay="0"/>
                                  </p:stCondLst>
                                  <p:childTnLst>
                                    <p:animClr clrSpc="rgb" dir="cw">
                                      <p:cBhvr override="childStyle">
                                        <p:cTn id="22" dur="250" autoRev="1" fill="hold"/>
                                        <p:tgtEl>
                                          <p:spTgt spid="216072"/>
                                        </p:tgtEl>
                                        <p:attrNameLst>
                                          <p:attrName>style.color</p:attrName>
                                        </p:attrNameLst>
                                      </p:cBhvr>
                                      <p:to>
                                        <a:schemeClr val="tx1"/>
                                      </p:to>
                                    </p:animClr>
                                    <p:animClr clrSpc="rgb" dir="cw">
                                      <p:cBhvr>
                                        <p:cTn id="23" dur="250" autoRev="1" fill="hold"/>
                                        <p:tgtEl>
                                          <p:spTgt spid="216072"/>
                                        </p:tgtEl>
                                        <p:attrNameLst>
                                          <p:attrName>fillcolor</p:attrName>
                                        </p:attrNameLst>
                                      </p:cBhvr>
                                      <p:to>
                                        <a:schemeClr val="tx1"/>
                                      </p:to>
                                    </p:animClr>
                                    <p:set>
                                      <p:cBhvr>
                                        <p:cTn id="24" dur="250" autoRev="1" fill="hold"/>
                                        <p:tgtEl>
                                          <p:spTgt spid="216072"/>
                                        </p:tgtEl>
                                        <p:attrNameLst>
                                          <p:attrName>fill.type</p:attrName>
                                        </p:attrNameLst>
                                      </p:cBhvr>
                                      <p:to>
                                        <p:strVal val="solid"/>
                                      </p:to>
                                    </p:set>
                                    <p:set>
                                      <p:cBhvr>
                                        <p:cTn id="25" dur="250" autoRev="1" fill="hold"/>
                                        <p:tgtEl>
                                          <p:spTgt spid="216072"/>
                                        </p:tgtEl>
                                        <p:attrNameLst>
                                          <p:attrName>fill.on</p:attrName>
                                        </p:attrNameLst>
                                      </p:cBhvr>
                                      <p:to>
                                        <p:strVal val="true"/>
                                      </p:to>
                                    </p:set>
                                  </p:childTnLst>
                                </p:cTn>
                              </p:par>
                              <p:par>
                                <p:cTn id="26" presetID="27" presetClass="emph" presetSubtype="0" repeatCount="indefinite" fill="hold" nodeType="withEffect">
                                  <p:stCondLst>
                                    <p:cond delay="0"/>
                                  </p:stCondLst>
                                  <p:childTnLst>
                                    <p:animClr clrSpc="rgb" dir="cw">
                                      <p:cBhvr override="childStyle">
                                        <p:cTn id="27" dur="250" autoRev="1" fill="hold"/>
                                        <p:tgtEl>
                                          <p:spTgt spid="216073"/>
                                        </p:tgtEl>
                                        <p:attrNameLst>
                                          <p:attrName>style.color</p:attrName>
                                        </p:attrNameLst>
                                      </p:cBhvr>
                                      <p:to>
                                        <a:schemeClr val="tx1"/>
                                      </p:to>
                                    </p:animClr>
                                    <p:animClr clrSpc="rgb" dir="cw">
                                      <p:cBhvr>
                                        <p:cTn id="28" dur="250" autoRev="1" fill="hold"/>
                                        <p:tgtEl>
                                          <p:spTgt spid="216073"/>
                                        </p:tgtEl>
                                        <p:attrNameLst>
                                          <p:attrName>fillcolor</p:attrName>
                                        </p:attrNameLst>
                                      </p:cBhvr>
                                      <p:to>
                                        <a:schemeClr val="tx1"/>
                                      </p:to>
                                    </p:animClr>
                                    <p:set>
                                      <p:cBhvr>
                                        <p:cTn id="29" dur="250" autoRev="1" fill="hold"/>
                                        <p:tgtEl>
                                          <p:spTgt spid="216073"/>
                                        </p:tgtEl>
                                        <p:attrNameLst>
                                          <p:attrName>fill.type</p:attrName>
                                        </p:attrNameLst>
                                      </p:cBhvr>
                                      <p:to>
                                        <p:strVal val="solid"/>
                                      </p:to>
                                    </p:set>
                                    <p:set>
                                      <p:cBhvr>
                                        <p:cTn id="30" dur="250" autoRev="1" fill="hold"/>
                                        <p:tgtEl>
                                          <p:spTgt spid="216073"/>
                                        </p:tgtEl>
                                        <p:attrNameLst>
                                          <p:attrName>fill.on</p:attrName>
                                        </p:attrNameLst>
                                      </p:cBhvr>
                                      <p:to>
                                        <p:strVal val="true"/>
                                      </p:to>
                                    </p:set>
                                  </p:childTnLst>
                                </p:cTn>
                              </p:par>
                              <p:par>
                                <p:cTn id="31" presetID="27" presetClass="emph" presetSubtype="0" repeatCount="indefinite" fill="hold" nodeType="withEffect">
                                  <p:stCondLst>
                                    <p:cond delay="0"/>
                                  </p:stCondLst>
                                  <p:childTnLst>
                                    <p:animClr clrSpc="rgb" dir="cw">
                                      <p:cBhvr override="childStyle">
                                        <p:cTn id="32" dur="250" autoRev="1" fill="hold"/>
                                        <p:tgtEl>
                                          <p:spTgt spid="216070"/>
                                        </p:tgtEl>
                                        <p:attrNameLst>
                                          <p:attrName>style.color</p:attrName>
                                        </p:attrNameLst>
                                      </p:cBhvr>
                                      <p:to>
                                        <a:schemeClr val="tx1"/>
                                      </p:to>
                                    </p:animClr>
                                    <p:animClr clrSpc="rgb" dir="cw">
                                      <p:cBhvr>
                                        <p:cTn id="33" dur="250" autoRev="1" fill="hold"/>
                                        <p:tgtEl>
                                          <p:spTgt spid="216070"/>
                                        </p:tgtEl>
                                        <p:attrNameLst>
                                          <p:attrName>fillcolor</p:attrName>
                                        </p:attrNameLst>
                                      </p:cBhvr>
                                      <p:to>
                                        <a:schemeClr val="tx1"/>
                                      </p:to>
                                    </p:animClr>
                                    <p:set>
                                      <p:cBhvr>
                                        <p:cTn id="34" dur="250" autoRev="1" fill="hold"/>
                                        <p:tgtEl>
                                          <p:spTgt spid="216070"/>
                                        </p:tgtEl>
                                        <p:attrNameLst>
                                          <p:attrName>fill.type</p:attrName>
                                        </p:attrNameLst>
                                      </p:cBhvr>
                                      <p:to>
                                        <p:strVal val="solid"/>
                                      </p:to>
                                    </p:set>
                                    <p:set>
                                      <p:cBhvr>
                                        <p:cTn id="35" dur="250" autoRev="1" fill="hold"/>
                                        <p:tgtEl>
                                          <p:spTgt spid="216070"/>
                                        </p:tgtEl>
                                        <p:attrNameLst>
                                          <p:attrName>fill.on</p:attrName>
                                        </p:attrNameLst>
                                      </p:cBhvr>
                                      <p:to>
                                        <p:strVal val="true"/>
                                      </p:to>
                                    </p:set>
                                  </p:childTnLst>
                                </p:cTn>
                              </p:par>
                              <p:par>
                                <p:cTn id="36" presetID="27" presetClass="emph" presetSubtype="0" repeatCount="indefinite" fill="hold" nodeType="withEffect">
                                  <p:stCondLst>
                                    <p:cond delay="0"/>
                                  </p:stCondLst>
                                  <p:childTnLst>
                                    <p:animClr clrSpc="rgb" dir="cw">
                                      <p:cBhvr override="childStyle">
                                        <p:cTn id="37" dur="250" autoRev="1" fill="hold"/>
                                        <p:tgtEl>
                                          <p:spTgt spid="216074"/>
                                        </p:tgtEl>
                                        <p:attrNameLst>
                                          <p:attrName>style.color</p:attrName>
                                        </p:attrNameLst>
                                      </p:cBhvr>
                                      <p:to>
                                        <a:schemeClr val="tx1"/>
                                      </p:to>
                                    </p:animClr>
                                    <p:animClr clrSpc="rgb" dir="cw">
                                      <p:cBhvr>
                                        <p:cTn id="38" dur="250" autoRev="1" fill="hold"/>
                                        <p:tgtEl>
                                          <p:spTgt spid="216074"/>
                                        </p:tgtEl>
                                        <p:attrNameLst>
                                          <p:attrName>fillcolor</p:attrName>
                                        </p:attrNameLst>
                                      </p:cBhvr>
                                      <p:to>
                                        <a:schemeClr val="tx1"/>
                                      </p:to>
                                    </p:animClr>
                                    <p:set>
                                      <p:cBhvr>
                                        <p:cTn id="39" dur="250" autoRev="1" fill="hold"/>
                                        <p:tgtEl>
                                          <p:spTgt spid="216074"/>
                                        </p:tgtEl>
                                        <p:attrNameLst>
                                          <p:attrName>fill.type</p:attrName>
                                        </p:attrNameLst>
                                      </p:cBhvr>
                                      <p:to>
                                        <p:strVal val="solid"/>
                                      </p:to>
                                    </p:set>
                                    <p:set>
                                      <p:cBhvr>
                                        <p:cTn id="40" dur="250" autoRev="1" fill="hold"/>
                                        <p:tgtEl>
                                          <p:spTgt spid="216074"/>
                                        </p:tgtEl>
                                        <p:attrNameLst>
                                          <p:attrName>fill.on</p:attrName>
                                        </p:attrNameLst>
                                      </p:cBhvr>
                                      <p:to>
                                        <p:strVal val="true"/>
                                      </p:to>
                                    </p:set>
                                  </p:childTnLst>
                                </p:cTn>
                              </p:par>
                              <p:par>
                                <p:cTn id="41" presetID="27" presetClass="emph" presetSubtype="0" repeatCount="indefinite" fill="hold" nodeType="withEffect">
                                  <p:stCondLst>
                                    <p:cond delay="0"/>
                                  </p:stCondLst>
                                  <p:childTnLst>
                                    <p:animClr clrSpc="rgb" dir="cw">
                                      <p:cBhvr override="childStyle">
                                        <p:cTn id="42" dur="250" autoRev="1" fill="hold"/>
                                        <p:tgtEl>
                                          <p:spTgt spid="216075"/>
                                        </p:tgtEl>
                                        <p:attrNameLst>
                                          <p:attrName>style.color</p:attrName>
                                        </p:attrNameLst>
                                      </p:cBhvr>
                                      <p:to>
                                        <a:schemeClr val="tx1"/>
                                      </p:to>
                                    </p:animClr>
                                    <p:animClr clrSpc="rgb" dir="cw">
                                      <p:cBhvr>
                                        <p:cTn id="43" dur="250" autoRev="1" fill="hold"/>
                                        <p:tgtEl>
                                          <p:spTgt spid="216075"/>
                                        </p:tgtEl>
                                        <p:attrNameLst>
                                          <p:attrName>fillcolor</p:attrName>
                                        </p:attrNameLst>
                                      </p:cBhvr>
                                      <p:to>
                                        <a:schemeClr val="tx1"/>
                                      </p:to>
                                    </p:animClr>
                                    <p:set>
                                      <p:cBhvr>
                                        <p:cTn id="44" dur="250" autoRev="1" fill="hold"/>
                                        <p:tgtEl>
                                          <p:spTgt spid="216075"/>
                                        </p:tgtEl>
                                        <p:attrNameLst>
                                          <p:attrName>fill.type</p:attrName>
                                        </p:attrNameLst>
                                      </p:cBhvr>
                                      <p:to>
                                        <p:strVal val="solid"/>
                                      </p:to>
                                    </p:set>
                                    <p:set>
                                      <p:cBhvr>
                                        <p:cTn id="45" dur="250" autoRev="1" fill="hold"/>
                                        <p:tgtEl>
                                          <p:spTgt spid="2160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a:ln/>
        </p:spPr>
        <p:txBody>
          <a:bodyPr anchor="b"/>
          <a:p>
            <a:r>
              <a:rPr lang="en-US" altLang="zh-CN"/>
              <a:t>2. Compress Nodes</a:t>
            </a:r>
            <a:endParaRPr lang="en-US" altLang="zh-CN"/>
          </a:p>
        </p:txBody>
      </p:sp>
      <p:sp>
        <p:nvSpPr>
          <p:cNvPr id="60419" name="文本占位符 60418"/>
          <p:cNvSpPr>
            <a:spLocks noGrp="1"/>
          </p:cNvSpPr>
          <p:nvPr>
            <p:ph type="body" sz="half" idx="1"/>
          </p:nvPr>
        </p:nvSpPr>
        <p:spPr>
          <a:xfrm>
            <a:off x="1182688" y="2017713"/>
            <a:ext cx="3810000" cy="4114800"/>
          </a:xfrm>
          <a:ln/>
        </p:spPr>
        <p:txBody>
          <a:bodyPr/>
          <a:p>
            <a:pPr/>
            <a:r>
              <a:rPr lang="en-US" altLang="zh-CN" sz="2800" dirty="0"/>
              <a:t>Compress</a:t>
            </a:r>
            <a:r>
              <a:rPr lang="zh-CN" altLang="en-US" sz="2800" dirty="0"/>
              <a:t>节点</a:t>
            </a:r>
            <a:r>
              <a:rPr lang="en-US" altLang="zh-CN" sz="2800" i="1"/>
              <a:t>j</a:t>
            </a:r>
            <a:r>
              <a:rPr lang="en-US" altLang="zh-CN" sz="2800" dirty="0"/>
              <a:t>, </a:t>
            </a:r>
            <a:r>
              <a:rPr lang="zh-CN" altLang="en-US" sz="2800" dirty="0"/>
              <a:t>是原树中以某条路径为根的有根子树的映射</a:t>
            </a:r>
            <a:r>
              <a:rPr lang="en-US" altLang="zh-CN" sz="2800"/>
              <a:t>.</a:t>
            </a:r>
            <a:endParaRPr lang="en-US" altLang="zh-CN" sz="2800"/>
          </a:p>
        </p:txBody>
      </p:sp>
      <p:pic>
        <p:nvPicPr>
          <p:cNvPr id="60430" name="内容占位符 60429"/>
          <p:cNvPicPr>
            <a:picLocks noChangeAspect="1"/>
          </p:cNvPicPr>
          <p:nvPr>
            <p:ph sz="half" idx="2"/>
          </p:nvPr>
        </p:nvPicPr>
        <p:blipFill>
          <a:blip r:embed="rId1"/>
          <a:stretch>
            <a:fillRect/>
          </a:stretch>
        </p:blipFill>
        <p:spPr>
          <a:xfrm>
            <a:off x="5145088" y="2701925"/>
            <a:ext cx="3810000" cy="2746375"/>
          </a:xfrm>
          <a:ln/>
        </p:spPr>
      </p:pic>
      <p:sp>
        <p:nvSpPr>
          <p:cNvPr id="60433" name="任意多边形 60432"/>
          <p:cNvSpPr/>
          <p:nvPr/>
        </p:nvSpPr>
        <p:spPr>
          <a:xfrm rot="422599">
            <a:off x="6386513" y="3962400"/>
            <a:ext cx="2438400" cy="304800"/>
          </a:xfrm>
          <a:custGeom>
            <a:avLst/>
            <a:gdLst/>
            <a:ahLst/>
            <a:cxnLst/>
            <a:pathLst>
              <a:path w="1536" h="432">
                <a:moveTo>
                  <a:pt x="0" y="0"/>
                </a:moveTo>
                <a:lnTo>
                  <a:pt x="720" y="48"/>
                </a:lnTo>
                <a:lnTo>
                  <a:pt x="1536" y="336"/>
                </a:lnTo>
                <a:lnTo>
                  <a:pt x="672" y="432"/>
                </a:lnTo>
                <a:lnTo>
                  <a:pt x="0" y="0"/>
                </a:lnTo>
                <a:close/>
              </a:path>
            </a:pathLst>
          </a:custGeom>
          <a:solidFill>
            <a:schemeClr val="folHlink">
              <a:alpha val="50000"/>
            </a:schemeClr>
          </a:solidFill>
          <a:ln w="9525">
            <a:noFill/>
          </a:ln>
        </p:spPr>
        <p:txBody>
          <a:bodyPr/>
          <a:p>
            <a:endParaRPr lang="zh-CN" altLang="en-US"/>
          </a:p>
        </p:txBody>
      </p:sp>
      <p:sp>
        <p:nvSpPr>
          <p:cNvPr id="60435" name="任意多边形 60434"/>
          <p:cNvSpPr/>
          <p:nvPr/>
        </p:nvSpPr>
        <p:spPr>
          <a:xfrm>
            <a:off x="6477000" y="2819400"/>
            <a:ext cx="2286000" cy="2514600"/>
          </a:xfrm>
          <a:custGeom>
            <a:avLst/>
            <a:gdLst/>
            <a:ahLst/>
            <a:cxnLst/>
            <a:pathLst>
              <a:path w="1440" h="1680">
                <a:moveTo>
                  <a:pt x="0" y="672"/>
                </a:moveTo>
                <a:lnTo>
                  <a:pt x="240" y="0"/>
                </a:lnTo>
                <a:lnTo>
                  <a:pt x="1440" y="288"/>
                </a:lnTo>
                <a:lnTo>
                  <a:pt x="1440" y="1008"/>
                </a:lnTo>
                <a:lnTo>
                  <a:pt x="1104" y="1680"/>
                </a:lnTo>
                <a:lnTo>
                  <a:pt x="48" y="1680"/>
                </a:lnTo>
                <a:lnTo>
                  <a:pt x="0" y="672"/>
                </a:lnTo>
                <a:close/>
              </a:path>
            </a:pathLst>
          </a:custGeom>
          <a:solidFill>
            <a:schemeClr val="folHlink">
              <a:alpha val="50000"/>
            </a:schemeClr>
          </a:solidFill>
          <a:ln w="9525">
            <a:noFill/>
          </a:ln>
        </p:spPr>
        <p:txBody>
          <a:bodyPr/>
          <a:p>
            <a:endParaRPr lang="zh-CN" altLang="en-US"/>
          </a:p>
        </p:txBody>
      </p:sp>
      <p:sp>
        <p:nvSpPr>
          <p:cNvPr id="60436" name="文本框 60435"/>
          <p:cNvSpPr txBox="1"/>
          <p:nvPr/>
        </p:nvSpPr>
        <p:spPr>
          <a:xfrm>
            <a:off x="6232525" y="3325813"/>
            <a:ext cx="250825" cy="366712"/>
          </a:xfrm>
          <a:prstGeom prst="rect">
            <a:avLst/>
          </a:prstGeom>
          <a:noFill/>
          <a:ln w="9525">
            <a:noFill/>
          </a:ln>
        </p:spPr>
        <p:txBody>
          <a:bodyPr wrap="none" anchor="t">
            <a:spAutoFit/>
          </a:bodyPr>
          <a:p>
            <a:pPr lvl="0"/>
            <a:r>
              <a:rPr lang="en-US" altLang="zh-CN" i="1">
                <a:latin typeface="Garamond" panose="02020404030301010803" pitchFamily="18" charset="0"/>
                <a:ea typeface="仿宋_GB2312" panose="02010609030101010101" pitchFamily="49" charset="-122"/>
              </a:rPr>
              <a:t>s</a:t>
            </a:r>
            <a:endParaRPr lang="en-US" altLang="zh-CN" i="1">
              <a:latin typeface="Garamond" panose="02020404030301010803" pitchFamily="18" charset="0"/>
              <a:ea typeface="仿宋_GB2312" panose="02010609030101010101" pitchFamily="49" charset="-122"/>
            </a:endParaRPr>
          </a:p>
        </p:txBody>
      </p:sp>
      <p:sp>
        <p:nvSpPr>
          <p:cNvPr id="60437" name="文本框 60436"/>
          <p:cNvSpPr txBox="1"/>
          <p:nvPr/>
        </p:nvSpPr>
        <p:spPr>
          <a:xfrm>
            <a:off x="8664575" y="4572000"/>
            <a:ext cx="250825" cy="366713"/>
          </a:xfrm>
          <a:prstGeom prst="rect">
            <a:avLst/>
          </a:prstGeom>
          <a:noFill/>
          <a:ln w="9525">
            <a:noFill/>
          </a:ln>
        </p:spPr>
        <p:txBody>
          <a:bodyPr wrap="none" anchor="t">
            <a:spAutoFit/>
          </a:bodyPr>
          <a:p>
            <a:pPr lvl="0"/>
            <a:r>
              <a:rPr lang="en-US" altLang="zh-CN" i="1">
                <a:latin typeface="Garamond" panose="02020404030301010803" pitchFamily="18" charset="0"/>
                <a:ea typeface="仿宋_GB2312" panose="02010609030101010101" pitchFamily="49" charset="-122"/>
              </a:rPr>
              <a:t>e</a:t>
            </a:r>
            <a:endParaRPr lang="en-US" altLang="zh-CN" i="1">
              <a:latin typeface="Garamond" panose="02020404030301010803" pitchFamily="18" charset="0"/>
              <a:ea typeface="仿宋_GB2312" panose="0201060903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433"/>
                                        </p:tgtEl>
                                        <p:attrNameLst>
                                          <p:attrName>style.visibility</p:attrName>
                                        </p:attrNameLst>
                                      </p:cBhvr>
                                      <p:to>
                                        <p:strVal val="visible"/>
                                      </p:to>
                                    </p:set>
                                    <p:animEffect transition="in" filter="fade">
                                      <p:cBhvr>
                                        <p:cTn id="7" dur="500"/>
                                        <p:tgtEl>
                                          <p:spTgt spid="60433"/>
                                        </p:tgtEl>
                                      </p:cBhvr>
                                    </p:animEffect>
                                  </p:childTnLst>
                                </p:cTn>
                              </p:par>
                            </p:childTnLst>
                          </p:cTn>
                        </p:par>
                        <p:par>
                          <p:cTn id="8" fill="hold">
                            <p:stCondLst>
                              <p:cond delay="500"/>
                            </p:stCondLst>
                            <p:childTnLst>
                              <p:par>
                                <p:cTn id="9" presetID="32" presetClass="emph" presetSubtype="0" fill="hold" nodeType="afterEffect">
                                  <p:stCondLst>
                                    <p:cond delay="0"/>
                                  </p:stCondLst>
                                  <p:childTnLst>
                                    <p:animClr clrSpc="rgb" dir="cw">
                                      <p:cBhvr override="childStyle">
                                        <p:cTn id="10" dur="100" fill="hold"/>
                                        <p:tgtEl>
                                          <p:spTgt spid="60433"/>
                                        </p:tgtEl>
                                        <p:attrNameLst>
                                          <p:attrName>style.color</p:attrName>
                                        </p:attrNameLst>
                                      </p:cBhvr>
                                      <p:to>
                                        <a:schemeClr val="folHlink"/>
                                      </p:to>
                                    </p:animClr>
                                    <p:animClr clrSpc="rgb" dir="cw">
                                      <p:cBhvr>
                                        <p:cTn id="11" dur="100" fill="hold"/>
                                        <p:tgtEl>
                                          <p:spTgt spid="60433"/>
                                        </p:tgtEl>
                                        <p:attrNameLst>
                                          <p:attrName>fillcolor</p:attrName>
                                        </p:attrNameLst>
                                      </p:cBhvr>
                                      <p:to>
                                        <a:schemeClr val="folHlink"/>
                                      </p:to>
                                    </p:animClr>
                                    <p:set>
                                      <p:cBhvr>
                                        <p:cTn id="12" dur="100" fill="hold"/>
                                        <p:tgtEl>
                                          <p:spTgt spid="60433"/>
                                        </p:tgtEl>
                                        <p:attrNameLst>
                                          <p:attrName>fill.type</p:attrName>
                                        </p:attrNameLst>
                                      </p:cBhvr>
                                      <p:to>
                                        <p:strVal val="solid"/>
                                      </p:to>
                                    </p:set>
                                    <p:set>
                                      <p:cBhvr>
                                        <p:cTn id="13" dur="100" fill="hold"/>
                                        <p:tgtEl>
                                          <p:spTgt spid="60433"/>
                                        </p:tgtEl>
                                        <p:attrNameLst>
                                          <p:attrName>fill.on</p:attrName>
                                        </p:attrNameLst>
                                      </p:cBhvr>
                                      <p:to>
                                        <p:strVal val="true"/>
                                      </p:to>
                                    </p:set>
                                    <p:animRot by="120000">
                                      <p:cBhvr>
                                        <p:cTn id="14" dur="100" fill="hold">
                                          <p:stCondLst>
                                            <p:cond delay="0"/>
                                          </p:stCondLst>
                                        </p:cTn>
                                        <p:tgtEl>
                                          <p:spTgt spid="60433"/>
                                        </p:tgtEl>
                                        <p:attrNameLst>
                                          <p:attrName>r</p:attrName>
                                        </p:attrNameLst>
                                      </p:cBhvr>
                                    </p:animRot>
                                    <p:animRot by="-240000">
                                      <p:cBhvr>
                                        <p:cTn id="15" dur="200" fill="hold">
                                          <p:stCondLst>
                                            <p:cond delay="200"/>
                                          </p:stCondLst>
                                        </p:cTn>
                                        <p:tgtEl>
                                          <p:spTgt spid="60433"/>
                                        </p:tgtEl>
                                        <p:attrNameLst>
                                          <p:attrName>r</p:attrName>
                                        </p:attrNameLst>
                                      </p:cBhvr>
                                    </p:animRot>
                                    <p:animRot by="240000">
                                      <p:cBhvr>
                                        <p:cTn id="16" dur="200" fill="hold">
                                          <p:stCondLst>
                                            <p:cond delay="400"/>
                                          </p:stCondLst>
                                        </p:cTn>
                                        <p:tgtEl>
                                          <p:spTgt spid="60433"/>
                                        </p:tgtEl>
                                        <p:attrNameLst>
                                          <p:attrName>r</p:attrName>
                                        </p:attrNameLst>
                                      </p:cBhvr>
                                    </p:animRot>
                                    <p:animRot by="-240000">
                                      <p:cBhvr>
                                        <p:cTn id="17" dur="200" fill="hold">
                                          <p:stCondLst>
                                            <p:cond delay="600"/>
                                          </p:stCondLst>
                                        </p:cTn>
                                        <p:tgtEl>
                                          <p:spTgt spid="60433"/>
                                        </p:tgtEl>
                                        <p:attrNameLst>
                                          <p:attrName>r</p:attrName>
                                        </p:attrNameLst>
                                      </p:cBhvr>
                                    </p:animRot>
                                    <p:animRot by="120000">
                                      <p:cBhvr>
                                        <p:cTn id="18" dur="200" fill="hold">
                                          <p:stCondLst>
                                            <p:cond delay="800"/>
                                          </p:stCondLst>
                                        </p:cTn>
                                        <p:tgtEl>
                                          <p:spTgt spid="60433"/>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0435"/>
                                        </p:tgtEl>
                                        <p:attrNameLst>
                                          <p:attrName>style.visibility</p:attrName>
                                        </p:attrNameLst>
                                      </p:cBhvr>
                                      <p:to>
                                        <p:strVal val="visible"/>
                                      </p:to>
                                    </p:set>
                                    <p:animEffect transition="in" filter="fade">
                                      <p:cBhvr>
                                        <p:cTn id="23" dur="500"/>
                                        <p:tgtEl>
                                          <p:spTgt spid="60435"/>
                                        </p:tgtEl>
                                      </p:cBhvr>
                                    </p:animEffect>
                                  </p:childTnLst>
                                </p:cTn>
                              </p:par>
                              <p:par>
                                <p:cTn id="24" presetID="10" presetClass="exit" presetSubtype="0" fill="hold" nodeType="withEffect">
                                  <p:stCondLst>
                                    <p:cond delay="0"/>
                                  </p:stCondLst>
                                  <p:childTnLst>
                                    <p:animEffect transition="out" filter="fade">
                                      <p:cBhvr>
                                        <p:cTn id="25" dur="500"/>
                                        <p:tgtEl>
                                          <p:spTgt spid="60433"/>
                                        </p:tgtEl>
                                      </p:cBhvr>
                                    </p:animEffect>
                                    <p:set>
                                      <p:cBhvr>
                                        <p:cTn id="26" dur="1" fill="hold">
                                          <p:stCondLst>
                                            <p:cond delay="499"/>
                                          </p:stCondLst>
                                        </p:cTn>
                                        <p:tgtEl>
                                          <p:spTgt spid="60433"/>
                                        </p:tgtEl>
                                        <p:attrNameLst>
                                          <p:attrName>style.visibility</p:attrName>
                                        </p:attrNameLst>
                                      </p:cBhvr>
                                      <p:to>
                                        <p:strVal val="hidden"/>
                                      </p:to>
                                    </p:set>
                                  </p:childTnLst>
                                </p:cTn>
                              </p:par>
                            </p:childTnLst>
                          </p:cTn>
                        </p:par>
                        <p:par>
                          <p:cTn id="27" fill="hold">
                            <p:stCondLst>
                              <p:cond delay="500"/>
                            </p:stCondLst>
                            <p:childTnLst>
                              <p:par>
                                <p:cTn id="28" presetID="32" presetClass="emph" presetSubtype="0" repeatCount="indefinite" fill="hold" nodeType="afterEffect">
                                  <p:stCondLst>
                                    <p:cond delay="0"/>
                                  </p:stCondLst>
                                  <p:childTnLst>
                                    <p:animClr clrSpc="rgb" dir="cw">
                                      <p:cBhvr override="childStyle">
                                        <p:cTn id="29" dur="100" fill="hold"/>
                                        <p:tgtEl>
                                          <p:spTgt spid="60435"/>
                                        </p:tgtEl>
                                        <p:attrNameLst>
                                          <p:attrName>style.color</p:attrName>
                                        </p:attrNameLst>
                                      </p:cBhvr>
                                      <p:to>
                                        <a:schemeClr val="folHlink"/>
                                      </p:to>
                                    </p:animClr>
                                    <p:animClr clrSpc="rgb" dir="cw">
                                      <p:cBhvr>
                                        <p:cTn id="30" dur="100" fill="hold"/>
                                        <p:tgtEl>
                                          <p:spTgt spid="60435"/>
                                        </p:tgtEl>
                                        <p:attrNameLst>
                                          <p:attrName>fillcolor</p:attrName>
                                        </p:attrNameLst>
                                      </p:cBhvr>
                                      <p:to>
                                        <a:schemeClr val="folHlink"/>
                                      </p:to>
                                    </p:animClr>
                                    <p:set>
                                      <p:cBhvr>
                                        <p:cTn id="31" dur="100" fill="hold"/>
                                        <p:tgtEl>
                                          <p:spTgt spid="60435"/>
                                        </p:tgtEl>
                                        <p:attrNameLst>
                                          <p:attrName>fill.type</p:attrName>
                                        </p:attrNameLst>
                                      </p:cBhvr>
                                      <p:to>
                                        <p:strVal val="solid"/>
                                      </p:to>
                                    </p:set>
                                    <p:set>
                                      <p:cBhvr>
                                        <p:cTn id="32" dur="100" fill="hold"/>
                                        <p:tgtEl>
                                          <p:spTgt spid="60435"/>
                                        </p:tgtEl>
                                        <p:attrNameLst>
                                          <p:attrName>fill.on</p:attrName>
                                        </p:attrNameLst>
                                      </p:cBhvr>
                                      <p:to>
                                        <p:strVal val="true"/>
                                      </p:to>
                                    </p:set>
                                    <p:animRot by="120000">
                                      <p:cBhvr>
                                        <p:cTn id="33" dur="100" fill="hold">
                                          <p:stCondLst>
                                            <p:cond delay="0"/>
                                          </p:stCondLst>
                                        </p:cTn>
                                        <p:tgtEl>
                                          <p:spTgt spid="60435"/>
                                        </p:tgtEl>
                                        <p:attrNameLst>
                                          <p:attrName>r</p:attrName>
                                        </p:attrNameLst>
                                      </p:cBhvr>
                                    </p:animRot>
                                    <p:animRot by="-240000">
                                      <p:cBhvr>
                                        <p:cTn id="34" dur="200" fill="hold">
                                          <p:stCondLst>
                                            <p:cond delay="200"/>
                                          </p:stCondLst>
                                        </p:cTn>
                                        <p:tgtEl>
                                          <p:spTgt spid="60435"/>
                                        </p:tgtEl>
                                        <p:attrNameLst>
                                          <p:attrName>r</p:attrName>
                                        </p:attrNameLst>
                                      </p:cBhvr>
                                    </p:animRot>
                                    <p:animRot by="240000">
                                      <p:cBhvr>
                                        <p:cTn id="35" dur="200" fill="hold">
                                          <p:stCondLst>
                                            <p:cond delay="400"/>
                                          </p:stCondLst>
                                        </p:cTn>
                                        <p:tgtEl>
                                          <p:spTgt spid="60435"/>
                                        </p:tgtEl>
                                        <p:attrNameLst>
                                          <p:attrName>r</p:attrName>
                                        </p:attrNameLst>
                                      </p:cBhvr>
                                    </p:animRot>
                                    <p:animRot by="-240000">
                                      <p:cBhvr>
                                        <p:cTn id="36" dur="200" fill="hold">
                                          <p:stCondLst>
                                            <p:cond delay="600"/>
                                          </p:stCondLst>
                                        </p:cTn>
                                        <p:tgtEl>
                                          <p:spTgt spid="60435"/>
                                        </p:tgtEl>
                                        <p:attrNameLst>
                                          <p:attrName>r</p:attrName>
                                        </p:attrNameLst>
                                      </p:cBhvr>
                                    </p:animRot>
                                    <p:animRot by="120000">
                                      <p:cBhvr>
                                        <p:cTn id="37" dur="200" fill="hold">
                                          <p:stCondLst>
                                            <p:cond delay="800"/>
                                          </p:stCondLst>
                                        </p:cTn>
                                        <p:tgtEl>
                                          <p:spTgt spid="604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标题 217089"/>
          <p:cNvSpPr>
            <a:spLocks noGrp="1"/>
          </p:cNvSpPr>
          <p:nvPr>
            <p:ph type="title"/>
          </p:nvPr>
        </p:nvSpPr>
        <p:spPr>
          <a:ln/>
        </p:spPr>
        <p:txBody>
          <a:bodyPr anchor="b"/>
          <a:p>
            <a:r>
              <a:rPr lang="en-US" altLang="zh-CN"/>
              <a:t>2. Compress Nodes</a:t>
            </a:r>
            <a:endParaRPr lang="en-US" altLang="zh-CN"/>
          </a:p>
        </p:txBody>
      </p:sp>
      <p:sp>
        <p:nvSpPr>
          <p:cNvPr id="217091" name="文本占位符 217090"/>
          <p:cNvSpPr>
            <a:spLocks noGrp="1"/>
          </p:cNvSpPr>
          <p:nvPr>
            <p:ph type="body" sz="half" idx="1"/>
          </p:nvPr>
        </p:nvSpPr>
        <p:spPr>
          <a:xfrm>
            <a:off x="1182688" y="2017713"/>
            <a:ext cx="3810000" cy="4114800"/>
          </a:xfrm>
          <a:ln/>
        </p:spPr>
        <p:txBody>
          <a:bodyPr/>
          <a:p>
            <a:pPr/>
            <a:r>
              <a:rPr lang="en-US" altLang="zh-CN" sz="2800" dirty="0"/>
              <a:t>Compress</a:t>
            </a:r>
            <a:r>
              <a:rPr lang="zh-CN" altLang="en-US" sz="2800" dirty="0"/>
              <a:t>节点</a:t>
            </a:r>
            <a:r>
              <a:rPr lang="en-US" altLang="zh-CN" sz="2800" i="1"/>
              <a:t>j</a:t>
            </a:r>
            <a:r>
              <a:rPr lang="en-US" altLang="zh-CN" sz="2800" dirty="0"/>
              <a:t>, </a:t>
            </a:r>
            <a:r>
              <a:rPr lang="zh-CN" altLang="en-US" sz="2800" dirty="0"/>
              <a:t>是原树中以某条路径为根的有根子树的映射</a:t>
            </a:r>
            <a:r>
              <a:rPr lang="en-US" altLang="zh-CN" sz="2800"/>
              <a:t>.</a:t>
            </a:r>
            <a:endParaRPr lang="en-US" altLang="zh-CN" sz="2800"/>
          </a:p>
          <a:p>
            <a:pPr/>
            <a:r>
              <a:rPr lang="zh-CN" altLang="en-US" sz="2800" dirty="0"/>
              <a:t>特别地</a:t>
            </a:r>
            <a:r>
              <a:rPr lang="en-US" altLang="zh-CN" sz="2800" dirty="0"/>
              <a:t>, </a:t>
            </a:r>
            <a:r>
              <a:rPr lang="zh-CN" altLang="en-US" sz="2800" dirty="0"/>
              <a:t>如果路径长度为</a:t>
            </a:r>
            <a:r>
              <a:rPr lang="en-US" altLang="zh-CN" sz="2800" dirty="0"/>
              <a:t>1. </a:t>
            </a:r>
            <a:r>
              <a:rPr lang="zh-CN" altLang="en-US" sz="2800" dirty="0"/>
              <a:t>那么该</a:t>
            </a:r>
            <a:r>
              <a:rPr lang="en-US" altLang="zh-CN" sz="2800" dirty="0"/>
              <a:t>Compress</a:t>
            </a:r>
            <a:r>
              <a:rPr lang="zh-CN" altLang="en-US" sz="2800" dirty="0"/>
              <a:t>节点没有后继</a:t>
            </a:r>
            <a:r>
              <a:rPr lang="en-US" altLang="zh-CN" sz="2800" dirty="0"/>
              <a:t>. </a:t>
            </a:r>
            <a:r>
              <a:rPr lang="zh-CN" altLang="en-US" sz="2800" dirty="0"/>
              <a:t>否则</a:t>
            </a:r>
            <a:r>
              <a:rPr lang="zh-CN" altLang="en-US" sz="2800"/>
              <a:t>令</a:t>
            </a:r>
            <a:r>
              <a:rPr lang="en-US" altLang="zh-CN" sz="2800"/>
              <a:t>Next(</a:t>
            </a:r>
            <a:r>
              <a:rPr lang="en-US" altLang="zh-CN" sz="2800" i="1"/>
              <a:t>j</a:t>
            </a:r>
            <a:r>
              <a:rPr lang="en-US" altLang="zh-CN" sz="2800" dirty="0"/>
              <a:t>)</a:t>
            </a:r>
            <a:r>
              <a:rPr lang="zh-CN" altLang="en-US" sz="2800" dirty="0"/>
              <a:t>表示</a:t>
            </a:r>
            <a:r>
              <a:rPr lang="en-US" altLang="zh-CN" sz="2800" i="1"/>
              <a:t>j</a:t>
            </a:r>
            <a:r>
              <a:rPr lang="zh-CN" altLang="en-US" sz="2800" dirty="0"/>
              <a:t>代表的路径上的非端点集合</a:t>
            </a:r>
            <a:r>
              <a:rPr lang="en-US" altLang="zh-CN" sz="2800"/>
              <a:t>.</a:t>
            </a:r>
            <a:endParaRPr lang="en-US" altLang="zh-CN" sz="2800"/>
          </a:p>
        </p:txBody>
      </p:sp>
      <p:pic>
        <p:nvPicPr>
          <p:cNvPr id="217092" name="内容占位符 217091"/>
          <p:cNvPicPr>
            <a:picLocks noChangeAspect="1"/>
          </p:cNvPicPr>
          <p:nvPr>
            <p:ph sz="half" idx="2"/>
          </p:nvPr>
        </p:nvPicPr>
        <p:blipFill>
          <a:blip r:embed="rId1"/>
          <a:stretch>
            <a:fillRect/>
          </a:stretch>
        </p:blipFill>
        <p:spPr>
          <a:xfrm>
            <a:off x="5145088" y="2701925"/>
            <a:ext cx="3810000" cy="2746375"/>
          </a:xfrm>
          <a:ln/>
        </p:spPr>
      </p:pic>
      <p:sp>
        <p:nvSpPr>
          <p:cNvPr id="217095" name="椭圆 217094"/>
          <p:cNvSpPr/>
          <p:nvPr/>
        </p:nvSpPr>
        <p:spPr>
          <a:xfrm>
            <a:off x="7239000" y="3886200"/>
            <a:ext cx="533400" cy="533400"/>
          </a:xfrm>
          <a:prstGeom prst="ellipse">
            <a:avLst/>
          </a:prstGeom>
          <a:solidFill>
            <a:schemeClr val="folHlink">
              <a:alpha val="50000"/>
            </a:schemeClr>
          </a:solidFill>
          <a:ln w="9525">
            <a:noFill/>
          </a:ln>
        </p:spPr>
        <p:txBody>
          <a:bodyPr/>
          <a:p>
            <a:endParaRPr lang="zh-CN" altLang="en-US"/>
          </a:p>
        </p:txBody>
      </p:sp>
      <p:sp>
        <p:nvSpPr>
          <p:cNvPr id="217096" name="文本框 217095"/>
          <p:cNvSpPr txBox="1"/>
          <p:nvPr/>
        </p:nvSpPr>
        <p:spPr>
          <a:xfrm>
            <a:off x="6232525" y="3325813"/>
            <a:ext cx="250825" cy="366712"/>
          </a:xfrm>
          <a:prstGeom prst="rect">
            <a:avLst/>
          </a:prstGeom>
          <a:noFill/>
          <a:ln w="9525">
            <a:noFill/>
          </a:ln>
        </p:spPr>
        <p:txBody>
          <a:bodyPr wrap="none" anchor="t">
            <a:spAutoFit/>
          </a:bodyPr>
          <a:p>
            <a:pPr lvl="0"/>
            <a:r>
              <a:rPr lang="en-US" altLang="zh-CN" i="1">
                <a:latin typeface="Garamond" panose="02020404030301010803" pitchFamily="18" charset="0"/>
                <a:ea typeface="仿宋_GB2312" panose="02010609030101010101" pitchFamily="49" charset="-122"/>
              </a:rPr>
              <a:t>s</a:t>
            </a:r>
            <a:endParaRPr lang="en-US" altLang="zh-CN" i="1">
              <a:latin typeface="Garamond" panose="02020404030301010803" pitchFamily="18" charset="0"/>
              <a:ea typeface="仿宋_GB2312" panose="02010609030101010101" pitchFamily="49" charset="-122"/>
            </a:endParaRPr>
          </a:p>
        </p:txBody>
      </p:sp>
      <p:sp>
        <p:nvSpPr>
          <p:cNvPr id="217097" name="文本框 217096"/>
          <p:cNvSpPr txBox="1"/>
          <p:nvPr/>
        </p:nvSpPr>
        <p:spPr>
          <a:xfrm>
            <a:off x="8664575" y="4572000"/>
            <a:ext cx="250825" cy="366713"/>
          </a:xfrm>
          <a:prstGeom prst="rect">
            <a:avLst/>
          </a:prstGeom>
          <a:noFill/>
          <a:ln w="9525">
            <a:noFill/>
          </a:ln>
        </p:spPr>
        <p:txBody>
          <a:bodyPr wrap="none" anchor="t">
            <a:spAutoFit/>
          </a:bodyPr>
          <a:p>
            <a:pPr lvl="0"/>
            <a:r>
              <a:rPr lang="en-US" altLang="zh-CN" i="1">
                <a:latin typeface="Garamond" panose="02020404030301010803" pitchFamily="18" charset="0"/>
                <a:ea typeface="仿宋_GB2312" panose="02010609030101010101" pitchFamily="49" charset="-122"/>
              </a:rPr>
              <a:t>e</a:t>
            </a:r>
            <a:endParaRPr lang="en-US" altLang="zh-CN" i="1">
              <a:latin typeface="Garamond" panose="02020404030301010803" pitchFamily="18" charset="0"/>
              <a:ea typeface="仿宋_GB2312" panose="0201060903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095"/>
                                        </p:tgtEl>
                                        <p:attrNameLst>
                                          <p:attrName>style.visibility</p:attrName>
                                        </p:attrNameLst>
                                      </p:cBhvr>
                                      <p:to>
                                        <p:strVal val="visible"/>
                                      </p:to>
                                    </p:set>
                                    <p:animEffect transition="in" filter="fade">
                                      <p:cBhvr>
                                        <p:cTn id="7" dur="500"/>
                                        <p:tgtEl>
                                          <p:spTgt spid="217095"/>
                                        </p:tgtEl>
                                      </p:cBhvr>
                                    </p:animEffect>
                                  </p:childTnLst>
                                </p:cTn>
                              </p:par>
                            </p:childTnLst>
                          </p:cTn>
                        </p:par>
                        <p:par>
                          <p:cTn id="8" fill="hold">
                            <p:stCondLst>
                              <p:cond delay="500"/>
                            </p:stCondLst>
                            <p:childTnLst>
                              <p:par>
                                <p:cTn id="9" presetID="27" presetClass="emph" presetSubtype="0" repeatCount="indefinite" fill="hold" nodeType="afterEffect">
                                  <p:stCondLst>
                                    <p:cond delay="0"/>
                                  </p:stCondLst>
                                  <p:childTnLst>
                                    <p:animClr clrSpc="rgb" dir="cw">
                                      <p:cBhvr override="childStyle">
                                        <p:cTn id="10" dur="250" autoRev="1" fill="hold"/>
                                        <p:tgtEl>
                                          <p:spTgt spid="217095"/>
                                        </p:tgtEl>
                                        <p:attrNameLst>
                                          <p:attrName>style.color</p:attrName>
                                        </p:attrNameLst>
                                      </p:cBhvr>
                                      <p:to>
                                        <a:schemeClr val="tx1"/>
                                      </p:to>
                                    </p:animClr>
                                    <p:animClr clrSpc="rgb" dir="cw">
                                      <p:cBhvr>
                                        <p:cTn id="11" dur="250" autoRev="1" fill="hold"/>
                                        <p:tgtEl>
                                          <p:spTgt spid="217095"/>
                                        </p:tgtEl>
                                        <p:attrNameLst>
                                          <p:attrName>fillcolor</p:attrName>
                                        </p:attrNameLst>
                                      </p:cBhvr>
                                      <p:to>
                                        <a:schemeClr val="tx1"/>
                                      </p:to>
                                    </p:animClr>
                                    <p:set>
                                      <p:cBhvr>
                                        <p:cTn id="12" dur="250" autoRev="1" fill="hold"/>
                                        <p:tgtEl>
                                          <p:spTgt spid="217095"/>
                                        </p:tgtEl>
                                        <p:attrNameLst>
                                          <p:attrName>fill.type</p:attrName>
                                        </p:attrNameLst>
                                      </p:cBhvr>
                                      <p:to>
                                        <p:strVal val="solid"/>
                                      </p:to>
                                    </p:set>
                                    <p:set>
                                      <p:cBhvr>
                                        <p:cTn id="13" dur="250" autoRev="1" fill="hold"/>
                                        <p:tgtEl>
                                          <p:spTgt spid="21709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a:ln/>
        </p:spPr>
        <p:txBody>
          <a:bodyPr anchor="b"/>
          <a:p>
            <a:r>
              <a:rPr lang="en-US" altLang="zh-CN"/>
              <a:t>3. R&amp;C Trees</a:t>
            </a:r>
            <a:endParaRPr lang="en-US" altLang="zh-CN"/>
          </a:p>
        </p:txBody>
      </p:sp>
      <p:sp>
        <p:nvSpPr>
          <p:cNvPr id="61443" name="文本占位符 61442"/>
          <p:cNvSpPr>
            <a:spLocks noGrp="1"/>
          </p:cNvSpPr>
          <p:nvPr>
            <p:ph type="body" idx="1"/>
          </p:nvPr>
        </p:nvSpPr>
        <p:spPr>
          <a:ln/>
        </p:spPr>
        <p:txBody>
          <a:bodyPr/>
          <a:p>
            <a:r>
              <a:rPr lang="zh-CN" altLang="en-US" dirty="0"/>
              <a:t>对于一个非叶子</a:t>
            </a:r>
            <a:r>
              <a:rPr lang="en-US" altLang="zh-CN" dirty="0"/>
              <a:t>Rake/Compress</a:t>
            </a:r>
            <a:r>
              <a:rPr lang="zh-CN" altLang="en-US" dirty="0"/>
              <a:t>节点</a:t>
            </a:r>
            <a:r>
              <a:rPr lang="en-US" altLang="zh-CN" i="1"/>
              <a:t>i</a:t>
            </a:r>
            <a:r>
              <a:rPr lang="en-US" altLang="zh-CN"/>
              <a:t>, Next(</a:t>
            </a:r>
            <a:r>
              <a:rPr lang="en-US" altLang="zh-CN" i="1"/>
              <a:t>i</a:t>
            </a:r>
            <a:r>
              <a:rPr lang="en-US" altLang="zh-CN"/>
              <a:t>)</a:t>
            </a:r>
            <a:r>
              <a:rPr lang="zh-CN" altLang="en-US"/>
              <a:t>非空</a:t>
            </a:r>
            <a:r>
              <a:rPr lang="en-US" altLang="zh-CN"/>
              <a:t>.</a:t>
            </a:r>
            <a:endParaRPr lang="en-US" altLang="zh-CN"/>
          </a:p>
          <a:p>
            <a:r>
              <a:rPr lang="zh-CN" altLang="en-US" dirty="0"/>
              <a:t>对于每个</a:t>
            </a:r>
            <a:r>
              <a:rPr lang="en-US" altLang="zh-CN"/>
              <a:t>Next(</a:t>
            </a:r>
            <a:r>
              <a:rPr lang="en-US" altLang="zh-CN" i="1"/>
              <a:t>i</a:t>
            </a:r>
            <a:r>
              <a:rPr lang="en-US" altLang="zh-CN" dirty="0"/>
              <a:t>)</a:t>
            </a:r>
            <a:r>
              <a:rPr lang="zh-CN" altLang="en-US" dirty="0"/>
              <a:t>中的元素</a:t>
            </a:r>
            <a:r>
              <a:rPr lang="en-US" altLang="zh-CN" i="1"/>
              <a:t>j</a:t>
            </a:r>
            <a:r>
              <a:rPr lang="en-US" altLang="zh-CN" dirty="0"/>
              <a:t>. </a:t>
            </a:r>
            <a:r>
              <a:rPr lang="zh-CN" altLang="en-US" dirty="0"/>
              <a:t>我们采用如下方法划分节点</a:t>
            </a:r>
            <a:r>
              <a:rPr lang="en-US" altLang="zh-CN" i="1"/>
              <a:t>i</a:t>
            </a:r>
            <a:r>
              <a:rPr lang="en-US" altLang="zh-CN"/>
              <a:t>:</a:t>
            </a:r>
            <a:endParaRPr lang="en-US" altLang="zh-CN"/>
          </a:p>
        </p:txBody>
      </p:sp>
    </p:spTree>
  </p:cSld>
  <p:clrMapOvr>
    <a:masterClrMapping/>
  </p:clrMapOvr>
  <p:transition>
    <p:cover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a:ln/>
        </p:spPr>
        <p:txBody>
          <a:bodyPr anchor="b"/>
          <a:p>
            <a:r>
              <a:rPr lang="en-US" altLang="zh-CN" dirty="0"/>
              <a:t>1’ Rake</a:t>
            </a:r>
            <a:r>
              <a:rPr lang="zh-CN" altLang="en-US" dirty="0"/>
              <a:t>节点的划分</a:t>
            </a:r>
            <a:endParaRPr lang="zh-CN" altLang="en-US" dirty="0"/>
          </a:p>
        </p:txBody>
      </p:sp>
      <p:sp>
        <p:nvSpPr>
          <p:cNvPr id="62467" name="文本占位符 62466"/>
          <p:cNvSpPr>
            <a:spLocks noGrp="1"/>
          </p:cNvSpPr>
          <p:nvPr>
            <p:ph type="body" sz="half" idx="1"/>
          </p:nvPr>
        </p:nvSpPr>
        <p:spPr>
          <a:xfrm>
            <a:off x="1182688" y="2017713"/>
            <a:ext cx="3810000" cy="4114800"/>
          </a:xfrm>
          <a:ln/>
        </p:spPr>
        <p:txBody>
          <a:bodyPr/>
          <a:p>
            <a:pPr/>
            <a:r>
              <a:rPr lang="zh-CN" altLang="en-US" sz="2800"/>
              <a:t>令</a:t>
            </a:r>
            <a:r>
              <a:rPr lang="en-US" altLang="zh-CN" sz="2800" i="1"/>
              <a:t>r</a:t>
            </a:r>
            <a:r>
              <a:rPr lang="zh-CN" altLang="en-US" sz="2800" dirty="0"/>
              <a:t>表示</a:t>
            </a:r>
            <a:r>
              <a:rPr lang="en-US" altLang="zh-CN" sz="2800" i="1"/>
              <a:t>i</a:t>
            </a:r>
            <a:r>
              <a:rPr lang="zh-CN" altLang="en-US" sz="2800"/>
              <a:t>的根</a:t>
            </a:r>
            <a:r>
              <a:rPr lang="en-US" altLang="zh-CN" sz="2800"/>
              <a:t>.</a:t>
            </a:r>
            <a:endParaRPr lang="en-US" altLang="zh-CN" sz="2800"/>
          </a:p>
        </p:txBody>
      </p:sp>
      <p:pic>
        <p:nvPicPr>
          <p:cNvPr id="62489" name="内容占位符 62488"/>
          <p:cNvPicPr>
            <a:picLocks noChangeAspect="1"/>
          </p:cNvPicPr>
          <p:nvPr>
            <p:ph sz="half" idx="2"/>
          </p:nvPr>
        </p:nvPicPr>
        <p:blipFill>
          <a:blip r:embed="rId1"/>
          <a:stretch>
            <a:fillRect/>
          </a:stretch>
        </p:blipFill>
        <p:spPr>
          <a:xfrm>
            <a:off x="5145088" y="2511425"/>
            <a:ext cx="3810000" cy="3127375"/>
          </a:xfrm>
          <a:ln/>
        </p:spPr>
      </p:pic>
      <p:sp>
        <p:nvSpPr>
          <p:cNvPr id="62490" name="文本框 62489"/>
          <p:cNvSpPr txBox="1"/>
          <p:nvPr/>
        </p:nvSpPr>
        <p:spPr>
          <a:xfrm>
            <a:off x="6640513" y="2209800"/>
            <a:ext cx="446087"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r</a:t>
            </a:r>
            <a:endParaRPr lang="en-US" altLang="zh-CN" sz="2400" b="1" i="1">
              <a:latin typeface="Garamond" panose="02020404030301010803" pitchFamily="18" charset="0"/>
              <a:ea typeface="仿宋_GB2312" panose="02010609030101010101" pitchFamily="49" charset="-122"/>
            </a:endParaRPr>
          </a:p>
        </p:txBody>
      </p:sp>
      <p:sp>
        <p:nvSpPr>
          <p:cNvPr id="62492" name="文本框 62491"/>
          <p:cNvSpPr txBox="1"/>
          <p:nvPr/>
        </p:nvSpPr>
        <p:spPr>
          <a:xfrm>
            <a:off x="6107113" y="3810000"/>
            <a:ext cx="446087"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j</a:t>
            </a:r>
            <a:endParaRPr lang="en-US" altLang="zh-CN" sz="2400" b="1" i="1">
              <a:latin typeface="Garamond" panose="02020404030301010803" pitchFamily="18" charset="0"/>
              <a:ea typeface="仿宋_GB2312" panose="02010609030101010101" pitchFamily="49" charset="-122"/>
            </a:endParaRPr>
          </a:p>
        </p:txBody>
      </p:sp>
    </p:spTree>
  </p:cSld>
  <p:clrMapOvr>
    <a:masterClrMapping/>
  </p:clrMapOvr>
  <p:transition>
    <p:cover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标题 147457"/>
          <p:cNvSpPr>
            <a:spLocks noGrp="1"/>
          </p:cNvSpPr>
          <p:nvPr>
            <p:ph type="title"/>
          </p:nvPr>
        </p:nvSpPr>
        <p:spPr>
          <a:ln/>
        </p:spPr>
        <p:txBody>
          <a:bodyPr anchor="b"/>
          <a:p>
            <a:r>
              <a:rPr lang="en-US" altLang="zh-CN" dirty="0"/>
              <a:t>1’ Rake</a:t>
            </a:r>
            <a:r>
              <a:rPr lang="zh-CN" altLang="en-US" dirty="0"/>
              <a:t>节点的划分</a:t>
            </a:r>
            <a:endParaRPr lang="zh-CN" altLang="en-US" dirty="0"/>
          </a:p>
        </p:txBody>
      </p:sp>
      <p:sp>
        <p:nvSpPr>
          <p:cNvPr id="147459" name="文本占位符 147458"/>
          <p:cNvSpPr>
            <a:spLocks noGrp="1"/>
          </p:cNvSpPr>
          <p:nvPr>
            <p:ph type="body" sz="half" idx="1"/>
          </p:nvPr>
        </p:nvSpPr>
        <p:spPr>
          <a:xfrm>
            <a:off x="1182688" y="2017713"/>
            <a:ext cx="3810000" cy="4114800"/>
          </a:xfrm>
          <a:ln/>
        </p:spPr>
        <p:txBody>
          <a:bodyPr/>
          <a:p>
            <a:pPr/>
            <a:r>
              <a:rPr lang="zh-CN" altLang="en-US" sz="2800"/>
              <a:t>令</a:t>
            </a:r>
            <a:r>
              <a:rPr lang="en-US" altLang="zh-CN" sz="2800" i="1"/>
              <a:t>r</a:t>
            </a:r>
            <a:r>
              <a:rPr lang="zh-CN" altLang="en-US" sz="2800" dirty="0"/>
              <a:t>表示</a:t>
            </a:r>
            <a:r>
              <a:rPr lang="en-US" altLang="zh-CN" sz="2800" i="1"/>
              <a:t>i</a:t>
            </a:r>
            <a:r>
              <a:rPr lang="zh-CN" altLang="en-US" sz="2800" dirty="0"/>
              <a:t>的根</a:t>
            </a:r>
            <a:r>
              <a:rPr lang="en-US" altLang="zh-CN" sz="2800"/>
              <a:t>.</a:t>
            </a:r>
            <a:endParaRPr lang="en-US" altLang="zh-CN" sz="2800"/>
          </a:p>
          <a:p>
            <a:pPr/>
            <a:r>
              <a:rPr lang="zh-CN" altLang="en-US" sz="2800" dirty="0"/>
              <a:t>将路径</a:t>
            </a:r>
            <a:r>
              <a:rPr lang="en-US" altLang="zh-CN" sz="2800" i="1"/>
              <a:t>j</a:t>
            </a:r>
            <a:r>
              <a:rPr lang="en-US" altLang="zh-CN" sz="2800">
                <a:sym typeface="Wingdings" panose="05000000000000000000" pitchFamily="2" charset="2"/>
              </a:rPr>
              <a:t></a:t>
            </a:r>
            <a:r>
              <a:rPr lang="en-US" altLang="zh-CN" sz="2800" i="1">
                <a:sym typeface="Wingdings" panose="05000000000000000000" pitchFamily="2" charset="2"/>
              </a:rPr>
              <a:t>r</a:t>
            </a:r>
            <a:r>
              <a:rPr lang="zh-CN" altLang="en-US" sz="2800" dirty="0">
                <a:sym typeface="Wingdings" panose="05000000000000000000" pitchFamily="2" charset="2"/>
              </a:rPr>
              <a:t>作为新的</a:t>
            </a:r>
            <a:r>
              <a:rPr lang="en-US" altLang="zh-CN" sz="2800" dirty="0">
                <a:sym typeface="Wingdings" panose="05000000000000000000" pitchFamily="2" charset="2"/>
              </a:rPr>
              <a:t>Compress</a:t>
            </a:r>
            <a:r>
              <a:rPr lang="zh-CN" altLang="en-US" sz="2800" dirty="0">
                <a:sym typeface="Wingdings" panose="05000000000000000000" pitchFamily="2" charset="2"/>
              </a:rPr>
              <a:t>节点</a:t>
            </a:r>
            <a:r>
              <a:rPr lang="en-US" altLang="zh-CN" sz="2800">
                <a:sym typeface="Wingdings" panose="05000000000000000000" pitchFamily="2" charset="2"/>
              </a:rPr>
              <a:t>.</a:t>
            </a:r>
            <a:endParaRPr lang="en-US" altLang="zh-CN" sz="2800">
              <a:sym typeface="Wingdings" panose="05000000000000000000" pitchFamily="2" charset="2"/>
            </a:endParaRPr>
          </a:p>
        </p:txBody>
      </p:sp>
      <p:pic>
        <p:nvPicPr>
          <p:cNvPr id="147463" name="内容占位符 147462"/>
          <p:cNvPicPr>
            <a:picLocks noChangeAspect="1"/>
          </p:cNvPicPr>
          <p:nvPr>
            <p:ph sz="half" idx="2"/>
          </p:nvPr>
        </p:nvPicPr>
        <p:blipFill>
          <a:blip r:embed="rId1"/>
          <a:stretch>
            <a:fillRect/>
          </a:stretch>
        </p:blipFill>
        <p:spPr>
          <a:xfrm>
            <a:off x="5145088" y="2511425"/>
            <a:ext cx="3810000" cy="3127375"/>
          </a:xfrm>
          <a:ln/>
        </p:spPr>
      </p:pic>
      <p:sp>
        <p:nvSpPr>
          <p:cNvPr id="147464" name="文本框 147463"/>
          <p:cNvSpPr txBox="1"/>
          <p:nvPr/>
        </p:nvSpPr>
        <p:spPr>
          <a:xfrm>
            <a:off x="6640513" y="2209800"/>
            <a:ext cx="446087"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r</a:t>
            </a:r>
            <a:endParaRPr lang="en-US" altLang="zh-CN" sz="2400" b="1" i="1">
              <a:latin typeface="Garamond" panose="02020404030301010803" pitchFamily="18" charset="0"/>
              <a:ea typeface="仿宋_GB2312" panose="02010609030101010101" pitchFamily="49" charset="-122"/>
            </a:endParaRPr>
          </a:p>
        </p:txBody>
      </p:sp>
      <p:sp>
        <p:nvSpPr>
          <p:cNvPr id="147465" name="文本框 147464"/>
          <p:cNvSpPr txBox="1"/>
          <p:nvPr/>
        </p:nvSpPr>
        <p:spPr>
          <a:xfrm>
            <a:off x="6107113" y="3810000"/>
            <a:ext cx="446087"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j</a:t>
            </a:r>
            <a:endParaRPr lang="en-US" altLang="zh-CN" sz="2400" b="1" i="1">
              <a:latin typeface="Garamond" panose="02020404030301010803" pitchFamily="18" charset="0"/>
              <a:ea typeface="仿宋_GB2312" panose="02010609030101010101" pitchFamily="49" charset="-122"/>
            </a:endParaRPr>
          </a:p>
        </p:txBody>
      </p:sp>
      <p:sp>
        <p:nvSpPr>
          <p:cNvPr id="147467" name="任意多边形 147466"/>
          <p:cNvSpPr/>
          <p:nvPr/>
        </p:nvSpPr>
        <p:spPr>
          <a:xfrm>
            <a:off x="6553200" y="2895600"/>
            <a:ext cx="914400" cy="1828800"/>
          </a:xfrm>
          <a:custGeom>
            <a:avLst/>
            <a:gdLst/>
            <a:ahLst/>
            <a:cxnLst/>
            <a:pathLst>
              <a:path w="576" h="1248">
                <a:moveTo>
                  <a:pt x="0" y="960"/>
                </a:moveTo>
                <a:lnTo>
                  <a:pt x="96" y="432"/>
                </a:lnTo>
                <a:lnTo>
                  <a:pt x="192" y="0"/>
                </a:lnTo>
                <a:lnTo>
                  <a:pt x="576" y="1104"/>
                </a:lnTo>
                <a:lnTo>
                  <a:pt x="336" y="1248"/>
                </a:lnTo>
                <a:lnTo>
                  <a:pt x="0" y="960"/>
                </a:lnTo>
                <a:close/>
              </a:path>
            </a:pathLst>
          </a:custGeom>
          <a:solidFill>
            <a:schemeClr val="folHlink">
              <a:alpha val="50000"/>
            </a:schemeClr>
          </a:solidFill>
          <a:ln w="9525">
            <a:noFill/>
          </a:ln>
        </p:spPr>
        <p:txBody>
          <a:bodyPr/>
          <a:p>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467"/>
                                        </p:tgtEl>
                                        <p:attrNameLst>
                                          <p:attrName>style.visibility</p:attrName>
                                        </p:attrNameLst>
                                      </p:cBhvr>
                                      <p:to>
                                        <p:strVal val="visible"/>
                                      </p:to>
                                    </p:set>
                                    <p:animEffect transition="in" filter="fade">
                                      <p:cBhvr>
                                        <p:cTn id="7" dur="500"/>
                                        <p:tgtEl>
                                          <p:spTgt spid="147467"/>
                                        </p:tgtEl>
                                      </p:cBhvr>
                                    </p:animEffect>
                                  </p:childTnLst>
                                </p:cTn>
                              </p:par>
                            </p:childTnLst>
                          </p:cTn>
                        </p:par>
                        <p:par>
                          <p:cTn id="8" fill="hold">
                            <p:stCondLst>
                              <p:cond delay="500"/>
                            </p:stCondLst>
                            <p:childTnLst>
                              <p:par>
                                <p:cTn id="9" presetID="32" presetClass="emph" presetSubtype="0" repeatCount="indefinite" fill="hold" nodeType="afterEffect">
                                  <p:stCondLst>
                                    <p:cond delay="0"/>
                                  </p:stCondLst>
                                  <p:childTnLst>
                                    <p:animClr clrSpc="rgb" dir="cw">
                                      <p:cBhvr override="childStyle">
                                        <p:cTn id="10" dur="100" fill="hold"/>
                                        <p:tgtEl>
                                          <p:spTgt spid="147467"/>
                                        </p:tgtEl>
                                        <p:attrNameLst>
                                          <p:attrName>style.color</p:attrName>
                                        </p:attrNameLst>
                                      </p:cBhvr>
                                      <p:to>
                                        <a:schemeClr val="folHlink"/>
                                      </p:to>
                                    </p:animClr>
                                    <p:animClr clrSpc="rgb" dir="cw">
                                      <p:cBhvr>
                                        <p:cTn id="11" dur="100" fill="hold"/>
                                        <p:tgtEl>
                                          <p:spTgt spid="147467"/>
                                        </p:tgtEl>
                                        <p:attrNameLst>
                                          <p:attrName>fillcolor</p:attrName>
                                        </p:attrNameLst>
                                      </p:cBhvr>
                                      <p:to>
                                        <a:schemeClr val="folHlink"/>
                                      </p:to>
                                    </p:animClr>
                                    <p:set>
                                      <p:cBhvr>
                                        <p:cTn id="12" dur="100" fill="hold"/>
                                        <p:tgtEl>
                                          <p:spTgt spid="147467"/>
                                        </p:tgtEl>
                                        <p:attrNameLst>
                                          <p:attrName>fill.type</p:attrName>
                                        </p:attrNameLst>
                                      </p:cBhvr>
                                      <p:to>
                                        <p:strVal val="solid"/>
                                      </p:to>
                                    </p:set>
                                    <p:set>
                                      <p:cBhvr>
                                        <p:cTn id="13" dur="100" fill="hold"/>
                                        <p:tgtEl>
                                          <p:spTgt spid="147467"/>
                                        </p:tgtEl>
                                        <p:attrNameLst>
                                          <p:attrName>fill.on</p:attrName>
                                        </p:attrNameLst>
                                      </p:cBhvr>
                                      <p:to>
                                        <p:strVal val="true"/>
                                      </p:to>
                                    </p:set>
                                    <p:animRot by="120000">
                                      <p:cBhvr>
                                        <p:cTn id="14" dur="100" fill="hold">
                                          <p:stCondLst>
                                            <p:cond delay="0"/>
                                          </p:stCondLst>
                                        </p:cTn>
                                        <p:tgtEl>
                                          <p:spTgt spid="147467"/>
                                        </p:tgtEl>
                                        <p:attrNameLst>
                                          <p:attrName>r</p:attrName>
                                        </p:attrNameLst>
                                      </p:cBhvr>
                                    </p:animRot>
                                    <p:animRot by="-240000">
                                      <p:cBhvr>
                                        <p:cTn id="15" dur="200" fill="hold">
                                          <p:stCondLst>
                                            <p:cond delay="200"/>
                                          </p:stCondLst>
                                        </p:cTn>
                                        <p:tgtEl>
                                          <p:spTgt spid="147467"/>
                                        </p:tgtEl>
                                        <p:attrNameLst>
                                          <p:attrName>r</p:attrName>
                                        </p:attrNameLst>
                                      </p:cBhvr>
                                    </p:animRot>
                                    <p:animRot by="240000">
                                      <p:cBhvr>
                                        <p:cTn id="16" dur="200" fill="hold">
                                          <p:stCondLst>
                                            <p:cond delay="400"/>
                                          </p:stCondLst>
                                        </p:cTn>
                                        <p:tgtEl>
                                          <p:spTgt spid="147467"/>
                                        </p:tgtEl>
                                        <p:attrNameLst>
                                          <p:attrName>r</p:attrName>
                                        </p:attrNameLst>
                                      </p:cBhvr>
                                    </p:animRot>
                                    <p:animRot by="-240000">
                                      <p:cBhvr>
                                        <p:cTn id="17" dur="200" fill="hold">
                                          <p:stCondLst>
                                            <p:cond delay="600"/>
                                          </p:stCondLst>
                                        </p:cTn>
                                        <p:tgtEl>
                                          <p:spTgt spid="147467"/>
                                        </p:tgtEl>
                                        <p:attrNameLst>
                                          <p:attrName>r</p:attrName>
                                        </p:attrNameLst>
                                      </p:cBhvr>
                                    </p:animRot>
                                    <p:animRot by="120000">
                                      <p:cBhvr>
                                        <p:cTn id="18" dur="200" fill="hold">
                                          <p:stCondLst>
                                            <p:cond delay="800"/>
                                          </p:stCondLst>
                                        </p:cTn>
                                        <p:tgtEl>
                                          <p:spTgt spid="1474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标题 148481"/>
          <p:cNvSpPr>
            <a:spLocks noGrp="1"/>
          </p:cNvSpPr>
          <p:nvPr>
            <p:ph type="title"/>
          </p:nvPr>
        </p:nvSpPr>
        <p:spPr>
          <a:ln/>
        </p:spPr>
        <p:txBody>
          <a:bodyPr anchor="b"/>
          <a:p>
            <a:r>
              <a:rPr lang="en-US" altLang="zh-CN" dirty="0"/>
              <a:t>1’ Rake</a:t>
            </a:r>
            <a:r>
              <a:rPr lang="zh-CN" altLang="en-US" dirty="0"/>
              <a:t>节点的划分</a:t>
            </a:r>
            <a:endParaRPr lang="zh-CN" altLang="en-US" dirty="0"/>
          </a:p>
        </p:txBody>
      </p:sp>
      <p:sp>
        <p:nvSpPr>
          <p:cNvPr id="148483" name="文本占位符 148482"/>
          <p:cNvSpPr>
            <a:spLocks noGrp="1"/>
          </p:cNvSpPr>
          <p:nvPr>
            <p:ph type="body" sz="half" idx="1"/>
          </p:nvPr>
        </p:nvSpPr>
        <p:spPr>
          <a:xfrm>
            <a:off x="1182688" y="2017713"/>
            <a:ext cx="3810000" cy="4114800"/>
          </a:xfrm>
          <a:ln/>
        </p:spPr>
        <p:txBody>
          <a:bodyPr/>
          <a:p>
            <a:pPr/>
            <a:r>
              <a:rPr lang="zh-CN" altLang="en-US" sz="2800"/>
              <a:t>令</a:t>
            </a:r>
            <a:r>
              <a:rPr lang="en-US" altLang="zh-CN" sz="2800" i="1"/>
              <a:t>r</a:t>
            </a:r>
            <a:r>
              <a:rPr lang="zh-CN" altLang="en-US" sz="2800" dirty="0"/>
              <a:t>表示</a:t>
            </a:r>
            <a:r>
              <a:rPr lang="en-US" altLang="zh-CN" sz="2800" i="1"/>
              <a:t>i</a:t>
            </a:r>
            <a:r>
              <a:rPr lang="zh-CN" altLang="en-US" sz="2800" dirty="0"/>
              <a:t>的根</a:t>
            </a:r>
            <a:r>
              <a:rPr lang="en-US" altLang="zh-CN" sz="2800"/>
              <a:t>.</a:t>
            </a:r>
            <a:endParaRPr lang="en-US" altLang="zh-CN" sz="2800"/>
          </a:p>
          <a:p>
            <a:pPr/>
            <a:r>
              <a:rPr lang="zh-CN" altLang="en-US" sz="2800" dirty="0"/>
              <a:t>将路径</a:t>
            </a:r>
            <a:r>
              <a:rPr lang="en-US" altLang="zh-CN" sz="2800" i="1"/>
              <a:t>j</a:t>
            </a:r>
            <a:r>
              <a:rPr lang="en-US" altLang="zh-CN" sz="2800">
                <a:sym typeface="Wingdings" panose="05000000000000000000" pitchFamily="2" charset="2"/>
              </a:rPr>
              <a:t></a:t>
            </a:r>
            <a:r>
              <a:rPr lang="en-US" altLang="zh-CN" sz="2800" i="1">
                <a:sym typeface="Wingdings" panose="05000000000000000000" pitchFamily="2" charset="2"/>
              </a:rPr>
              <a:t>r</a:t>
            </a:r>
            <a:r>
              <a:rPr lang="zh-CN" altLang="en-US" sz="2800" dirty="0">
                <a:sym typeface="Wingdings" panose="05000000000000000000" pitchFamily="2" charset="2"/>
              </a:rPr>
              <a:t>作为新的</a:t>
            </a:r>
            <a:r>
              <a:rPr lang="en-US" altLang="zh-CN" sz="2800" dirty="0">
                <a:sym typeface="Wingdings" panose="05000000000000000000" pitchFamily="2" charset="2"/>
              </a:rPr>
              <a:t>Compress</a:t>
            </a:r>
            <a:r>
              <a:rPr lang="zh-CN" altLang="en-US" sz="2800" dirty="0">
                <a:sym typeface="Wingdings" panose="05000000000000000000" pitchFamily="2" charset="2"/>
              </a:rPr>
              <a:t>节点</a:t>
            </a:r>
            <a:r>
              <a:rPr lang="en-US" altLang="zh-CN" sz="2800">
                <a:sym typeface="Wingdings" panose="05000000000000000000" pitchFamily="2" charset="2"/>
              </a:rPr>
              <a:t>.</a:t>
            </a:r>
            <a:endParaRPr lang="en-US" altLang="zh-CN" sz="2800">
              <a:sym typeface="Wingdings" panose="05000000000000000000" pitchFamily="2" charset="2"/>
            </a:endParaRPr>
          </a:p>
          <a:p>
            <a:pPr/>
            <a:r>
              <a:rPr lang="zh-CN" altLang="en-US" sz="2800"/>
              <a:t>将</a:t>
            </a:r>
            <a:r>
              <a:rPr lang="en-US" altLang="zh-CN" sz="2800" i="1"/>
              <a:t>j</a:t>
            </a:r>
            <a:r>
              <a:rPr lang="zh-CN" altLang="en-US" sz="2800"/>
              <a:t>和</a:t>
            </a:r>
            <a:r>
              <a:rPr lang="en-US" altLang="zh-CN" sz="2800" i="1"/>
              <a:t>j</a:t>
            </a:r>
            <a:r>
              <a:rPr lang="zh-CN" altLang="en-US" sz="2800" dirty="0"/>
              <a:t>的子孙作为新的</a:t>
            </a:r>
            <a:r>
              <a:rPr lang="en-US" altLang="zh-CN" sz="2800" dirty="0"/>
              <a:t>Rake</a:t>
            </a:r>
            <a:r>
              <a:rPr lang="zh-CN" altLang="en-US" sz="2800" dirty="0"/>
              <a:t>节点</a:t>
            </a:r>
            <a:r>
              <a:rPr lang="en-US" altLang="zh-CN" sz="2800"/>
              <a:t>.</a:t>
            </a:r>
            <a:endParaRPr lang="en-US" altLang="zh-CN" sz="2800"/>
          </a:p>
        </p:txBody>
      </p:sp>
      <p:pic>
        <p:nvPicPr>
          <p:cNvPr id="148682" name="内容占位符 148681"/>
          <p:cNvPicPr>
            <a:picLocks noChangeAspect="1"/>
          </p:cNvPicPr>
          <p:nvPr>
            <p:ph sz="half" idx="2"/>
          </p:nvPr>
        </p:nvPicPr>
        <p:blipFill>
          <a:blip r:embed="rId1"/>
          <a:stretch>
            <a:fillRect/>
          </a:stretch>
        </p:blipFill>
        <p:spPr>
          <a:xfrm>
            <a:off x="5145088" y="2417763"/>
            <a:ext cx="3810000" cy="3313112"/>
          </a:xfrm>
          <a:ln/>
        </p:spPr>
      </p:pic>
      <p:sp>
        <p:nvSpPr>
          <p:cNvPr id="148683" name="文本框 148682"/>
          <p:cNvSpPr txBox="1"/>
          <p:nvPr/>
        </p:nvSpPr>
        <p:spPr>
          <a:xfrm>
            <a:off x="6705600" y="2057400"/>
            <a:ext cx="446088"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r</a:t>
            </a:r>
            <a:endParaRPr lang="en-US" altLang="zh-CN" sz="2400" b="1" i="1">
              <a:latin typeface="Garamond" panose="02020404030301010803" pitchFamily="18" charset="0"/>
              <a:ea typeface="仿宋_GB2312" panose="02010609030101010101" pitchFamily="49" charset="-122"/>
            </a:endParaRPr>
          </a:p>
        </p:txBody>
      </p:sp>
      <p:sp>
        <p:nvSpPr>
          <p:cNvPr id="148684" name="文本框 148683"/>
          <p:cNvSpPr txBox="1"/>
          <p:nvPr/>
        </p:nvSpPr>
        <p:spPr>
          <a:xfrm>
            <a:off x="6172200" y="3657600"/>
            <a:ext cx="446088"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j</a:t>
            </a:r>
            <a:endParaRPr lang="en-US" altLang="zh-CN" sz="2400" b="1" i="1">
              <a:latin typeface="Garamond" panose="02020404030301010803" pitchFamily="18" charset="0"/>
              <a:ea typeface="仿宋_GB2312" panose="02010609030101010101" pitchFamily="49" charset="-122"/>
            </a:endParaRPr>
          </a:p>
        </p:txBody>
      </p:sp>
      <p:sp>
        <p:nvSpPr>
          <p:cNvPr id="148685" name="任意多边形 148684"/>
          <p:cNvSpPr/>
          <p:nvPr/>
        </p:nvSpPr>
        <p:spPr>
          <a:xfrm>
            <a:off x="5257800" y="4191000"/>
            <a:ext cx="1828800" cy="1447800"/>
          </a:xfrm>
          <a:custGeom>
            <a:avLst/>
            <a:gdLst/>
            <a:ahLst/>
            <a:cxnLst/>
            <a:pathLst>
              <a:path w="1152" h="912">
                <a:moveTo>
                  <a:pt x="816" y="0"/>
                </a:moveTo>
                <a:lnTo>
                  <a:pt x="0" y="528"/>
                </a:lnTo>
                <a:lnTo>
                  <a:pt x="624" y="912"/>
                </a:lnTo>
                <a:lnTo>
                  <a:pt x="1152" y="480"/>
                </a:lnTo>
                <a:lnTo>
                  <a:pt x="816" y="0"/>
                </a:lnTo>
                <a:close/>
              </a:path>
            </a:pathLst>
          </a:custGeom>
          <a:solidFill>
            <a:schemeClr val="folHlink">
              <a:alpha val="50000"/>
            </a:schemeClr>
          </a:solidFill>
          <a:ln w="9525">
            <a:noFill/>
          </a:ln>
        </p:spPr>
        <p:txBody>
          <a:bodyPr/>
          <a:p>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685"/>
                                        </p:tgtEl>
                                        <p:attrNameLst>
                                          <p:attrName>style.visibility</p:attrName>
                                        </p:attrNameLst>
                                      </p:cBhvr>
                                      <p:to>
                                        <p:strVal val="visible"/>
                                      </p:to>
                                    </p:set>
                                    <p:animEffect transition="in" filter="fade">
                                      <p:cBhvr>
                                        <p:cTn id="7" dur="500"/>
                                        <p:tgtEl>
                                          <p:spTgt spid="148685"/>
                                        </p:tgtEl>
                                      </p:cBhvr>
                                    </p:animEffect>
                                  </p:childTnLst>
                                </p:cTn>
                              </p:par>
                            </p:childTnLst>
                          </p:cTn>
                        </p:par>
                        <p:par>
                          <p:cTn id="8" fill="hold">
                            <p:stCondLst>
                              <p:cond delay="500"/>
                            </p:stCondLst>
                            <p:childTnLst>
                              <p:par>
                                <p:cTn id="9" presetID="32" presetClass="emph" presetSubtype="0" repeatCount="indefinite" fill="hold" nodeType="afterEffect">
                                  <p:stCondLst>
                                    <p:cond delay="0"/>
                                  </p:stCondLst>
                                  <p:childTnLst>
                                    <p:animClr clrSpc="rgb" dir="cw">
                                      <p:cBhvr override="childStyle">
                                        <p:cTn id="10" dur="100" fill="hold"/>
                                        <p:tgtEl>
                                          <p:spTgt spid="148685"/>
                                        </p:tgtEl>
                                        <p:attrNameLst>
                                          <p:attrName>style.color</p:attrName>
                                        </p:attrNameLst>
                                      </p:cBhvr>
                                      <p:to>
                                        <a:schemeClr val="folHlink"/>
                                      </p:to>
                                    </p:animClr>
                                    <p:animClr clrSpc="rgb" dir="cw">
                                      <p:cBhvr>
                                        <p:cTn id="11" dur="100" fill="hold"/>
                                        <p:tgtEl>
                                          <p:spTgt spid="148685"/>
                                        </p:tgtEl>
                                        <p:attrNameLst>
                                          <p:attrName>fillcolor</p:attrName>
                                        </p:attrNameLst>
                                      </p:cBhvr>
                                      <p:to>
                                        <a:schemeClr val="folHlink"/>
                                      </p:to>
                                    </p:animClr>
                                    <p:set>
                                      <p:cBhvr>
                                        <p:cTn id="12" dur="100" fill="hold"/>
                                        <p:tgtEl>
                                          <p:spTgt spid="148685"/>
                                        </p:tgtEl>
                                        <p:attrNameLst>
                                          <p:attrName>fill.type</p:attrName>
                                        </p:attrNameLst>
                                      </p:cBhvr>
                                      <p:to>
                                        <p:strVal val="solid"/>
                                      </p:to>
                                    </p:set>
                                    <p:set>
                                      <p:cBhvr>
                                        <p:cTn id="13" dur="100" fill="hold"/>
                                        <p:tgtEl>
                                          <p:spTgt spid="148685"/>
                                        </p:tgtEl>
                                        <p:attrNameLst>
                                          <p:attrName>fill.on</p:attrName>
                                        </p:attrNameLst>
                                      </p:cBhvr>
                                      <p:to>
                                        <p:strVal val="true"/>
                                      </p:to>
                                    </p:set>
                                    <p:animRot by="120000">
                                      <p:cBhvr>
                                        <p:cTn id="14" dur="100" fill="hold">
                                          <p:stCondLst>
                                            <p:cond delay="0"/>
                                          </p:stCondLst>
                                        </p:cTn>
                                        <p:tgtEl>
                                          <p:spTgt spid="148685"/>
                                        </p:tgtEl>
                                        <p:attrNameLst>
                                          <p:attrName>r</p:attrName>
                                        </p:attrNameLst>
                                      </p:cBhvr>
                                    </p:animRot>
                                    <p:animRot by="-240000">
                                      <p:cBhvr>
                                        <p:cTn id="15" dur="200" fill="hold">
                                          <p:stCondLst>
                                            <p:cond delay="200"/>
                                          </p:stCondLst>
                                        </p:cTn>
                                        <p:tgtEl>
                                          <p:spTgt spid="148685"/>
                                        </p:tgtEl>
                                        <p:attrNameLst>
                                          <p:attrName>r</p:attrName>
                                        </p:attrNameLst>
                                      </p:cBhvr>
                                    </p:animRot>
                                    <p:animRot by="240000">
                                      <p:cBhvr>
                                        <p:cTn id="16" dur="200" fill="hold">
                                          <p:stCondLst>
                                            <p:cond delay="400"/>
                                          </p:stCondLst>
                                        </p:cTn>
                                        <p:tgtEl>
                                          <p:spTgt spid="148685"/>
                                        </p:tgtEl>
                                        <p:attrNameLst>
                                          <p:attrName>r</p:attrName>
                                        </p:attrNameLst>
                                      </p:cBhvr>
                                    </p:animRot>
                                    <p:animRot by="-240000">
                                      <p:cBhvr>
                                        <p:cTn id="17" dur="200" fill="hold">
                                          <p:stCondLst>
                                            <p:cond delay="600"/>
                                          </p:stCondLst>
                                        </p:cTn>
                                        <p:tgtEl>
                                          <p:spTgt spid="148685"/>
                                        </p:tgtEl>
                                        <p:attrNameLst>
                                          <p:attrName>r</p:attrName>
                                        </p:attrNameLst>
                                      </p:cBhvr>
                                    </p:animRot>
                                    <p:animRot by="120000">
                                      <p:cBhvr>
                                        <p:cTn id="18" dur="200" fill="hold">
                                          <p:stCondLst>
                                            <p:cond delay="800"/>
                                          </p:stCondLst>
                                        </p:cTn>
                                        <p:tgtEl>
                                          <p:spTgt spid="14868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49505"/>
          <p:cNvSpPr>
            <a:spLocks noGrp="1"/>
          </p:cNvSpPr>
          <p:nvPr>
            <p:ph type="title"/>
          </p:nvPr>
        </p:nvSpPr>
        <p:spPr>
          <a:ln/>
        </p:spPr>
        <p:txBody>
          <a:bodyPr anchor="b"/>
          <a:p>
            <a:r>
              <a:rPr lang="en-US" altLang="zh-CN" dirty="0"/>
              <a:t>1’ Rake</a:t>
            </a:r>
            <a:r>
              <a:rPr lang="zh-CN" altLang="en-US" dirty="0"/>
              <a:t>节点的划分</a:t>
            </a:r>
            <a:endParaRPr lang="zh-CN" altLang="en-US" dirty="0"/>
          </a:p>
        </p:txBody>
      </p:sp>
      <p:sp>
        <p:nvSpPr>
          <p:cNvPr id="149507" name="文本占位符 149506"/>
          <p:cNvSpPr>
            <a:spLocks noGrp="1"/>
          </p:cNvSpPr>
          <p:nvPr>
            <p:ph type="body" sz="half" idx="1"/>
          </p:nvPr>
        </p:nvSpPr>
        <p:spPr>
          <a:xfrm>
            <a:off x="1182688" y="2017713"/>
            <a:ext cx="3810000" cy="4114800"/>
          </a:xfrm>
          <a:ln/>
        </p:spPr>
        <p:txBody>
          <a:bodyPr/>
          <a:p>
            <a:pPr/>
            <a:r>
              <a:rPr lang="zh-CN" altLang="en-US" sz="2800"/>
              <a:t>令</a:t>
            </a:r>
            <a:r>
              <a:rPr lang="en-US" altLang="zh-CN" sz="2800" i="1"/>
              <a:t>r</a:t>
            </a:r>
            <a:r>
              <a:rPr lang="zh-CN" altLang="en-US" sz="2800" dirty="0"/>
              <a:t>表示</a:t>
            </a:r>
            <a:r>
              <a:rPr lang="en-US" altLang="zh-CN" sz="2800" i="1"/>
              <a:t>i</a:t>
            </a:r>
            <a:r>
              <a:rPr lang="zh-CN" altLang="en-US" sz="2800" dirty="0"/>
              <a:t>的根</a:t>
            </a:r>
            <a:r>
              <a:rPr lang="en-US" altLang="zh-CN" sz="2800"/>
              <a:t>.</a:t>
            </a:r>
            <a:endParaRPr lang="en-US" altLang="zh-CN" sz="2800"/>
          </a:p>
          <a:p>
            <a:pPr/>
            <a:r>
              <a:rPr lang="zh-CN" altLang="en-US" sz="2800" dirty="0"/>
              <a:t>将路径</a:t>
            </a:r>
            <a:r>
              <a:rPr lang="en-US" altLang="zh-CN" sz="2800" i="1"/>
              <a:t>j</a:t>
            </a:r>
            <a:r>
              <a:rPr lang="en-US" altLang="zh-CN" sz="2800">
                <a:sym typeface="Wingdings" panose="05000000000000000000" pitchFamily="2" charset="2"/>
              </a:rPr>
              <a:t></a:t>
            </a:r>
            <a:r>
              <a:rPr lang="en-US" altLang="zh-CN" sz="2800" i="1">
                <a:sym typeface="Wingdings" panose="05000000000000000000" pitchFamily="2" charset="2"/>
              </a:rPr>
              <a:t>r</a:t>
            </a:r>
            <a:r>
              <a:rPr lang="zh-CN" altLang="en-US" sz="2800" dirty="0">
                <a:sym typeface="Wingdings" panose="05000000000000000000" pitchFamily="2" charset="2"/>
              </a:rPr>
              <a:t>作为新的</a:t>
            </a:r>
            <a:r>
              <a:rPr lang="en-US" altLang="zh-CN" sz="2800" dirty="0">
                <a:sym typeface="Wingdings" panose="05000000000000000000" pitchFamily="2" charset="2"/>
              </a:rPr>
              <a:t>Compress</a:t>
            </a:r>
            <a:r>
              <a:rPr lang="zh-CN" altLang="en-US" sz="2800" dirty="0">
                <a:sym typeface="Wingdings" panose="05000000000000000000" pitchFamily="2" charset="2"/>
              </a:rPr>
              <a:t>节点</a:t>
            </a:r>
            <a:r>
              <a:rPr lang="en-US" altLang="zh-CN" sz="2800">
                <a:sym typeface="Wingdings" panose="05000000000000000000" pitchFamily="2" charset="2"/>
              </a:rPr>
              <a:t>.</a:t>
            </a:r>
            <a:endParaRPr lang="en-US" altLang="zh-CN" sz="2800">
              <a:sym typeface="Wingdings" panose="05000000000000000000" pitchFamily="2" charset="2"/>
            </a:endParaRPr>
          </a:p>
          <a:p>
            <a:pPr/>
            <a:r>
              <a:rPr lang="zh-CN" altLang="en-US" sz="2800"/>
              <a:t>将</a:t>
            </a:r>
            <a:r>
              <a:rPr lang="en-US" altLang="zh-CN" sz="2800" i="1"/>
              <a:t>j</a:t>
            </a:r>
            <a:r>
              <a:rPr lang="zh-CN" altLang="en-US" sz="2800"/>
              <a:t>和</a:t>
            </a:r>
            <a:r>
              <a:rPr lang="en-US" altLang="zh-CN" sz="2800" i="1"/>
              <a:t>j</a:t>
            </a:r>
            <a:r>
              <a:rPr lang="zh-CN" altLang="en-US" sz="2800" dirty="0"/>
              <a:t>的子孙作为新的</a:t>
            </a:r>
            <a:r>
              <a:rPr lang="en-US" altLang="zh-CN" sz="2800" dirty="0"/>
              <a:t>Rake</a:t>
            </a:r>
            <a:r>
              <a:rPr lang="zh-CN" altLang="en-US" sz="2800" dirty="0"/>
              <a:t>节点</a:t>
            </a:r>
            <a:r>
              <a:rPr lang="en-US" altLang="zh-CN" sz="2800"/>
              <a:t>.</a:t>
            </a:r>
            <a:endParaRPr lang="en-US" altLang="zh-CN" sz="2800"/>
          </a:p>
          <a:p>
            <a:pPr/>
            <a:r>
              <a:rPr lang="en-US" altLang="zh-CN" sz="2800" i="1"/>
              <a:t>i</a:t>
            </a:r>
            <a:r>
              <a:rPr lang="zh-CN" altLang="en-US" sz="2800" dirty="0"/>
              <a:t>中路径</a:t>
            </a:r>
            <a:r>
              <a:rPr lang="en-US" altLang="zh-CN" sz="2800" i="1"/>
              <a:t>j</a:t>
            </a:r>
            <a:r>
              <a:rPr lang="en-US" altLang="zh-CN" sz="2800">
                <a:sym typeface="Wingdings" panose="05000000000000000000" pitchFamily="2" charset="2"/>
              </a:rPr>
              <a:t></a:t>
            </a:r>
            <a:r>
              <a:rPr lang="en-US" altLang="zh-CN" sz="2800" i="1">
                <a:sym typeface="Wingdings" panose="05000000000000000000" pitchFamily="2" charset="2"/>
              </a:rPr>
              <a:t>r</a:t>
            </a:r>
            <a:r>
              <a:rPr lang="zh-CN" altLang="en-US" sz="2800" dirty="0">
                <a:sym typeface="Wingdings" panose="05000000000000000000" pitchFamily="2" charset="2"/>
              </a:rPr>
              <a:t>的左手方向和右手方向各为一个新的</a:t>
            </a:r>
            <a:r>
              <a:rPr lang="en-US" altLang="zh-CN" sz="2800" dirty="0">
                <a:sym typeface="Wingdings" panose="05000000000000000000" pitchFamily="2" charset="2"/>
              </a:rPr>
              <a:t>Rake</a:t>
            </a:r>
            <a:r>
              <a:rPr lang="zh-CN" altLang="en-US" sz="2800" dirty="0">
                <a:sym typeface="Wingdings" panose="05000000000000000000" pitchFamily="2" charset="2"/>
              </a:rPr>
              <a:t>节点</a:t>
            </a:r>
            <a:r>
              <a:rPr lang="en-US" altLang="zh-CN" sz="2800">
                <a:sym typeface="Wingdings" panose="05000000000000000000" pitchFamily="2" charset="2"/>
              </a:rPr>
              <a:t>.</a:t>
            </a:r>
            <a:endParaRPr lang="en-US" altLang="zh-CN" sz="2800"/>
          </a:p>
        </p:txBody>
      </p:sp>
      <p:pic>
        <p:nvPicPr>
          <p:cNvPr id="149511" name="内容占位符 149510"/>
          <p:cNvPicPr>
            <a:picLocks noChangeAspect="1"/>
          </p:cNvPicPr>
          <p:nvPr>
            <p:ph sz="half" idx="2"/>
          </p:nvPr>
        </p:nvPicPr>
        <p:blipFill>
          <a:blip r:embed="rId1"/>
          <a:stretch>
            <a:fillRect/>
          </a:stretch>
        </p:blipFill>
        <p:spPr>
          <a:xfrm>
            <a:off x="5145088" y="2574925"/>
            <a:ext cx="3810000" cy="3000375"/>
          </a:xfrm>
          <a:ln/>
        </p:spPr>
      </p:pic>
      <p:sp>
        <p:nvSpPr>
          <p:cNvPr id="149512" name="文本框 149511"/>
          <p:cNvSpPr txBox="1"/>
          <p:nvPr/>
        </p:nvSpPr>
        <p:spPr>
          <a:xfrm>
            <a:off x="6629400" y="2362200"/>
            <a:ext cx="446088"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r</a:t>
            </a:r>
            <a:endParaRPr lang="en-US" altLang="zh-CN" sz="2400" b="1" i="1">
              <a:latin typeface="Garamond" panose="02020404030301010803" pitchFamily="18" charset="0"/>
              <a:ea typeface="仿宋_GB2312" panose="02010609030101010101" pitchFamily="49" charset="-122"/>
            </a:endParaRPr>
          </a:p>
        </p:txBody>
      </p:sp>
      <p:sp>
        <p:nvSpPr>
          <p:cNvPr id="149513" name="文本框 149512"/>
          <p:cNvSpPr txBox="1"/>
          <p:nvPr/>
        </p:nvSpPr>
        <p:spPr>
          <a:xfrm>
            <a:off x="6107113" y="3886200"/>
            <a:ext cx="446087"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j</a:t>
            </a:r>
            <a:endParaRPr lang="en-US" altLang="zh-CN" sz="2400" b="1" i="1">
              <a:latin typeface="Garamond" panose="02020404030301010803" pitchFamily="18" charset="0"/>
              <a:ea typeface="仿宋_GB2312" panose="02010609030101010101" pitchFamily="49" charset="-122"/>
            </a:endParaRPr>
          </a:p>
        </p:txBody>
      </p:sp>
      <p:sp>
        <p:nvSpPr>
          <p:cNvPr id="149514" name="任意多边形 149513"/>
          <p:cNvSpPr/>
          <p:nvPr/>
        </p:nvSpPr>
        <p:spPr>
          <a:xfrm>
            <a:off x="5257800" y="2971800"/>
            <a:ext cx="1447800" cy="1371600"/>
          </a:xfrm>
          <a:custGeom>
            <a:avLst/>
            <a:gdLst/>
            <a:ahLst/>
            <a:cxnLst/>
            <a:pathLst>
              <a:path w="912" h="864">
                <a:moveTo>
                  <a:pt x="912" y="0"/>
                </a:moveTo>
                <a:lnTo>
                  <a:pt x="288" y="0"/>
                </a:lnTo>
                <a:lnTo>
                  <a:pt x="0" y="384"/>
                </a:lnTo>
                <a:lnTo>
                  <a:pt x="192" y="864"/>
                </a:lnTo>
                <a:lnTo>
                  <a:pt x="384" y="864"/>
                </a:lnTo>
                <a:lnTo>
                  <a:pt x="912" y="0"/>
                </a:lnTo>
                <a:close/>
              </a:path>
            </a:pathLst>
          </a:custGeom>
          <a:solidFill>
            <a:schemeClr val="folHlink">
              <a:alpha val="50000"/>
            </a:schemeClr>
          </a:solidFill>
          <a:ln w="9525">
            <a:noFill/>
          </a:ln>
        </p:spPr>
        <p:txBody>
          <a:bodyPr/>
          <a:p>
            <a:endParaRPr lang="zh-CN" altLang="en-US"/>
          </a:p>
        </p:txBody>
      </p:sp>
      <p:sp>
        <p:nvSpPr>
          <p:cNvPr id="149515" name="任意多边形 149514"/>
          <p:cNvSpPr/>
          <p:nvPr/>
        </p:nvSpPr>
        <p:spPr>
          <a:xfrm>
            <a:off x="6781800" y="2667000"/>
            <a:ext cx="2057400" cy="1752600"/>
          </a:xfrm>
          <a:custGeom>
            <a:avLst/>
            <a:gdLst/>
            <a:ahLst/>
            <a:cxnLst/>
            <a:pathLst>
              <a:path w="1296" h="1104">
                <a:moveTo>
                  <a:pt x="0" y="192"/>
                </a:moveTo>
                <a:lnTo>
                  <a:pt x="1200" y="0"/>
                </a:lnTo>
                <a:lnTo>
                  <a:pt x="1296" y="192"/>
                </a:lnTo>
                <a:lnTo>
                  <a:pt x="720" y="1104"/>
                </a:lnTo>
                <a:lnTo>
                  <a:pt x="480" y="1104"/>
                </a:lnTo>
                <a:lnTo>
                  <a:pt x="0" y="192"/>
                </a:lnTo>
                <a:close/>
              </a:path>
            </a:pathLst>
          </a:custGeom>
          <a:solidFill>
            <a:schemeClr val="folHlink">
              <a:alpha val="50000"/>
            </a:schemeClr>
          </a:solidFill>
          <a:ln w="9525">
            <a:noFill/>
          </a:ln>
        </p:spPr>
        <p:txBody>
          <a:bodyPr/>
          <a:p>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514"/>
                                        </p:tgtEl>
                                        <p:attrNameLst>
                                          <p:attrName>style.visibility</p:attrName>
                                        </p:attrNameLst>
                                      </p:cBhvr>
                                      <p:to>
                                        <p:strVal val="visible"/>
                                      </p:to>
                                    </p:set>
                                    <p:animEffect transition="in" filter="fade">
                                      <p:cBhvr>
                                        <p:cTn id="7" dur="500"/>
                                        <p:tgtEl>
                                          <p:spTgt spid="149514"/>
                                        </p:tgtEl>
                                      </p:cBhvr>
                                    </p:animEffect>
                                  </p:childTnLst>
                                </p:cTn>
                              </p:par>
                              <p:par>
                                <p:cTn id="8" presetID="10" presetClass="entr" presetSubtype="0" fill="hold" nodeType="withEffect">
                                  <p:stCondLst>
                                    <p:cond delay="0"/>
                                  </p:stCondLst>
                                  <p:childTnLst>
                                    <p:set>
                                      <p:cBhvr>
                                        <p:cTn id="9" dur="1" fill="hold">
                                          <p:stCondLst>
                                            <p:cond delay="0"/>
                                          </p:stCondLst>
                                        </p:cTn>
                                        <p:tgtEl>
                                          <p:spTgt spid="149515"/>
                                        </p:tgtEl>
                                        <p:attrNameLst>
                                          <p:attrName>style.visibility</p:attrName>
                                        </p:attrNameLst>
                                      </p:cBhvr>
                                      <p:to>
                                        <p:strVal val="visible"/>
                                      </p:to>
                                    </p:set>
                                    <p:animEffect transition="in" filter="fade">
                                      <p:cBhvr>
                                        <p:cTn id="10" dur="500"/>
                                        <p:tgtEl>
                                          <p:spTgt spid="149515"/>
                                        </p:tgtEl>
                                      </p:cBhvr>
                                    </p:animEffect>
                                  </p:childTnLst>
                                </p:cTn>
                              </p:par>
                            </p:childTnLst>
                          </p:cTn>
                        </p:par>
                        <p:par>
                          <p:cTn id="11" fill="hold">
                            <p:stCondLst>
                              <p:cond delay="500"/>
                            </p:stCondLst>
                            <p:childTnLst>
                              <p:par>
                                <p:cTn id="12" presetID="32" presetClass="emph" presetSubtype="0" repeatCount="indefinite" fill="hold" nodeType="afterEffect">
                                  <p:stCondLst>
                                    <p:cond delay="0"/>
                                  </p:stCondLst>
                                  <p:childTnLst>
                                    <p:animClr clrSpc="rgb" dir="cw">
                                      <p:cBhvr override="childStyle">
                                        <p:cTn id="13" dur="100" fill="hold"/>
                                        <p:tgtEl>
                                          <p:spTgt spid="149514"/>
                                        </p:tgtEl>
                                        <p:attrNameLst>
                                          <p:attrName>style.color</p:attrName>
                                        </p:attrNameLst>
                                      </p:cBhvr>
                                      <p:to>
                                        <a:schemeClr val="folHlink"/>
                                      </p:to>
                                    </p:animClr>
                                    <p:animClr clrSpc="rgb" dir="cw">
                                      <p:cBhvr>
                                        <p:cTn id="14" dur="100" fill="hold"/>
                                        <p:tgtEl>
                                          <p:spTgt spid="149514"/>
                                        </p:tgtEl>
                                        <p:attrNameLst>
                                          <p:attrName>fillcolor</p:attrName>
                                        </p:attrNameLst>
                                      </p:cBhvr>
                                      <p:to>
                                        <a:schemeClr val="folHlink"/>
                                      </p:to>
                                    </p:animClr>
                                    <p:set>
                                      <p:cBhvr>
                                        <p:cTn id="15" dur="100" fill="hold"/>
                                        <p:tgtEl>
                                          <p:spTgt spid="149514"/>
                                        </p:tgtEl>
                                        <p:attrNameLst>
                                          <p:attrName>fill.type</p:attrName>
                                        </p:attrNameLst>
                                      </p:cBhvr>
                                      <p:to>
                                        <p:strVal val="solid"/>
                                      </p:to>
                                    </p:set>
                                    <p:set>
                                      <p:cBhvr>
                                        <p:cTn id="16" dur="100" fill="hold"/>
                                        <p:tgtEl>
                                          <p:spTgt spid="149514"/>
                                        </p:tgtEl>
                                        <p:attrNameLst>
                                          <p:attrName>fill.on</p:attrName>
                                        </p:attrNameLst>
                                      </p:cBhvr>
                                      <p:to>
                                        <p:strVal val="true"/>
                                      </p:to>
                                    </p:set>
                                    <p:animRot by="120000">
                                      <p:cBhvr>
                                        <p:cTn id="17" dur="100" fill="hold">
                                          <p:stCondLst>
                                            <p:cond delay="0"/>
                                          </p:stCondLst>
                                        </p:cTn>
                                        <p:tgtEl>
                                          <p:spTgt spid="149514"/>
                                        </p:tgtEl>
                                        <p:attrNameLst>
                                          <p:attrName>r</p:attrName>
                                        </p:attrNameLst>
                                      </p:cBhvr>
                                    </p:animRot>
                                    <p:animRot by="-240000">
                                      <p:cBhvr>
                                        <p:cTn id="18" dur="200" fill="hold">
                                          <p:stCondLst>
                                            <p:cond delay="200"/>
                                          </p:stCondLst>
                                        </p:cTn>
                                        <p:tgtEl>
                                          <p:spTgt spid="149514"/>
                                        </p:tgtEl>
                                        <p:attrNameLst>
                                          <p:attrName>r</p:attrName>
                                        </p:attrNameLst>
                                      </p:cBhvr>
                                    </p:animRot>
                                    <p:animRot by="240000">
                                      <p:cBhvr>
                                        <p:cTn id="19" dur="200" fill="hold">
                                          <p:stCondLst>
                                            <p:cond delay="400"/>
                                          </p:stCondLst>
                                        </p:cTn>
                                        <p:tgtEl>
                                          <p:spTgt spid="149514"/>
                                        </p:tgtEl>
                                        <p:attrNameLst>
                                          <p:attrName>r</p:attrName>
                                        </p:attrNameLst>
                                      </p:cBhvr>
                                    </p:animRot>
                                    <p:animRot by="-240000">
                                      <p:cBhvr>
                                        <p:cTn id="20" dur="200" fill="hold">
                                          <p:stCondLst>
                                            <p:cond delay="600"/>
                                          </p:stCondLst>
                                        </p:cTn>
                                        <p:tgtEl>
                                          <p:spTgt spid="149514"/>
                                        </p:tgtEl>
                                        <p:attrNameLst>
                                          <p:attrName>r</p:attrName>
                                        </p:attrNameLst>
                                      </p:cBhvr>
                                    </p:animRot>
                                    <p:animRot by="120000">
                                      <p:cBhvr>
                                        <p:cTn id="21" dur="200" fill="hold">
                                          <p:stCondLst>
                                            <p:cond delay="800"/>
                                          </p:stCondLst>
                                        </p:cTn>
                                        <p:tgtEl>
                                          <p:spTgt spid="149514"/>
                                        </p:tgtEl>
                                        <p:attrNameLst>
                                          <p:attrName>r</p:attrName>
                                        </p:attrNameLst>
                                      </p:cBhvr>
                                    </p:animRot>
                                  </p:childTnLst>
                                </p:cTn>
                              </p:par>
                              <p:par>
                                <p:cTn id="22" presetID="32" presetClass="emph" presetSubtype="0" repeatCount="indefinite" fill="hold" nodeType="withEffect">
                                  <p:stCondLst>
                                    <p:cond delay="0"/>
                                  </p:stCondLst>
                                  <p:childTnLst>
                                    <p:animClr clrSpc="rgb" dir="cw">
                                      <p:cBhvr override="childStyle">
                                        <p:cTn id="23" dur="100" fill="hold"/>
                                        <p:tgtEl>
                                          <p:spTgt spid="149515"/>
                                        </p:tgtEl>
                                        <p:attrNameLst>
                                          <p:attrName>style.color</p:attrName>
                                        </p:attrNameLst>
                                      </p:cBhvr>
                                      <p:to>
                                        <a:schemeClr val="folHlink"/>
                                      </p:to>
                                    </p:animClr>
                                    <p:animClr clrSpc="rgb" dir="cw">
                                      <p:cBhvr>
                                        <p:cTn id="24" dur="100" fill="hold"/>
                                        <p:tgtEl>
                                          <p:spTgt spid="149515"/>
                                        </p:tgtEl>
                                        <p:attrNameLst>
                                          <p:attrName>fillcolor</p:attrName>
                                        </p:attrNameLst>
                                      </p:cBhvr>
                                      <p:to>
                                        <a:schemeClr val="folHlink"/>
                                      </p:to>
                                    </p:animClr>
                                    <p:set>
                                      <p:cBhvr>
                                        <p:cTn id="25" dur="100" fill="hold"/>
                                        <p:tgtEl>
                                          <p:spTgt spid="149515"/>
                                        </p:tgtEl>
                                        <p:attrNameLst>
                                          <p:attrName>fill.type</p:attrName>
                                        </p:attrNameLst>
                                      </p:cBhvr>
                                      <p:to>
                                        <p:strVal val="solid"/>
                                      </p:to>
                                    </p:set>
                                    <p:set>
                                      <p:cBhvr>
                                        <p:cTn id="26" dur="100" fill="hold"/>
                                        <p:tgtEl>
                                          <p:spTgt spid="149515"/>
                                        </p:tgtEl>
                                        <p:attrNameLst>
                                          <p:attrName>fill.on</p:attrName>
                                        </p:attrNameLst>
                                      </p:cBhvr>
                                      <p:to>
                                        <p:strVal val="true"/>
                                      </p:to>
                                    </p:set>
                                    <p:animRot by="120000">
                                      <p:cBhvr>
                                        <p:cTn id="27" dur="100" fill="hold">
                                          <p:stCondLst>
                                            <p:cond delay="0"/>
                                          </p:stCondLst>
                                        </p:cTn>
                                        <p:tgtEl>
                                          <p:spTgt spid="149515"/>
                                        </p:tgtEl>
                                        <p:attrNameLst>
                                          <p:attrName>r</p:attrName>
                                        </p:attrNameLst>
                                      </p:cBhvr>
                                    </p:animRot>
                                    <p:animRot by="-240000">
                                      <p:cBhvr>
                                        <p:cTn id="28" dur="200" fill="hold">
                                          <p:stCondLst>
                                            <p:cond delay="200"/>
                                          </p:stCondLst>
                                        </p:cTn>
                                        <p:tgtEl>
                                          <p:spTgt spid="149515"/>
                                        </p:tgtEl>
                                        <p:attrNameLst>
                                          <p:attrName>r</p:attrName>
                                        </p:attrNameLst>
                                      </p:cBhvr>
                                    </p:animRot>
                                    <p:animRot by="240000">
                                      <p:cBhvr>
                                        <p:cTn id="29" dur="200" fill="hold">
                                          <p:stCondLst>
                                            <p:cond delay="400"/>
                                          </p:stCondLst>
                                        </p:cTn>
                                        <p:tgtEl>
                                          <p:spTgt spid="149515"/>
                                        </p:tgtEl>
                                        <p:attrNameLst>
                                          <p:attrName>r</p:attrName>
                                        </p:attrNameLst>
                                      </p:cBhvr>
                                    </p:animRot>
                                    <p:animRot by="-240000">
                                      <p:cBhvr>
                                        <p:cTn id="30" dur="200" fill="hold">
                                          <p:stCondLst>
                                            <p:cond delay="600"/>
                                          </p:stCondLst>
                                        </p:cTn>
                                        <p:tgtEl>
                                          <p:spTgt spid="149515"/>
                                        </p:tgtEl>
                                        <p:attrNameLst>
                                          <p:attrName>r</p:attrName>
                                        </p:attrNameLst>
                                      </p:cBhvr>
                                    </p:animRot>
                                    <p:animRot by="120000">
                                      <p:cBhvr>
                                        <p:cTn id="31" dur="200" fill="hold">
                                          <p:stCondLst>
                                            <p:cond delay="800"/>
                                          </p:stCondLst>
                                        </p:cTn>
                                        <p:tgtEl>
                                          <p:spTgt spid="1495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标题 150529"/>
          <p:cNvSpPr>
            <a:spLocks noGrp="1"/>
          </p:cNvSpPr>
          <p:nvPr>
            <p:ph type="title"/>
          </p:nvPr>
        </p:nvSpPr>
        <p:spPr>
          <a:ln/>
        </p:spPr>
        <p:txBody>
          <a:bodyPr anchor="b"/>
          <a:p>
            <a:r>
              <a:rPr lang="en-US" altLang="zh-CN" dirty="0"/>
              <a:t>2’ Compress</a:t>
            </a:r>
            <a:r>
              <a:rPr lang="zh-CN" altLang="en-US" dirty="0"/>
              <a:t>节点的划分</a:t>
            </a:r>
            <a:endParaRPr lang="zh-CN" altLang="en-US"/>
          </a:p>
        </p:txBody>
      </p:sp>
      <p:sp>
        <p:nvSpPr>
          <p:cNvPr id="150531" name="文本占位符 150530"/>
          <p:cNvSpPr>
            <a:spLocks noGrp="1"/>
          </p:cNvSpPr>
          <p:nvPr>
            <p:ph type="body" sz="half" idx="1"/>
          </p:nvPr>
        </p:nvSpPr>
        <p:spPr>
          <a:xfrm>
            <a:off x="1182688" y="2017713"/>
            <a:ext cx="3810000" cy="4114800"/>
          </a:xfrm>
          <a:ln/>
        </p:spPr>
        <p:txBody>
          <a:bodyPr/>
          <a:p>
            <a:pPr/>
            <a:r>
              <a:rPr lang="zh-CN" altLang="en-US" sz="2800"/>
              <a:t>令</a:t>
            </a:r>
            <a:r>
              <a:rPr lang="en-US" altLang="zh-CN" sz="2800" i="1"/>
              <a:t>s</a:t>
            </a:r>
            <a:r>
              <a:rPr lang="en-US" altLang="zh-CN" sz="2800"/>
              <a:t>,</a:t>
            </a:r>
            <a:r>
              <a:rPr lang="en-US" altLang="zh-CN" sz="2800" i="1"/>
              <a:t>e</a:t>
            </a:r>
            <a:r>
              <a:rPr lang="zh-CN" altLang="en-US" sz="2800" dirty="0"/>
              <a:t>分别表示</a:t>
            </a:r>
            <a:r>
              <a:rPr lang="en-US" altLang="zh-CN" sz="2800" i="1"/>
              <a:t>i</a:t>
            </a:r>
            <a:r>
              <a:rPr lang="zh-CN" altLang="en-US" sz="2800" dirty="0"/>
              <a:t>中路径的头和尾</a:t>
            </a:r>
            <a:r>
              <a:rPr lang="en-US" altLang="zh-CN" sz="2800"/>
              <a:t>.</a:t>
            </a:r>
            <a:endParaRPr lang="en-US" altLang="zh-CN" sz="2800"/>
          </a:p>
        </p:txBody>
      </p:sp>
      <p:pic>
        <p:nvPicPr>
          <p:cNvPr id="150622" name="内容占位符 150621"/>
          <p:cNvPicPr>
            <a:picLocks noChangeAspect="1"/>
          </p:cNvPicPr>
          <p:nvPr>
            <p:ph sz="half" idx="2"/>
          </p:nvPr>
        </p:nvPicPr>
        <p:blipFill>
          <a:blip r:embed="rId1"/>
          <a:stretch>
            <a:fillRect/>
          </a:stretch>
        </p:blipFill>
        <p:spPr>
          <a:xfrm>
            <a:off x="5145088" y="2489200"/>
            <a:ext cx="3810000" cy="3171825"/>
          </a:xfrm>
          <a:ln/>
        </p:spPr>
      </p:pic>
      <p:sp>
        <p:nvSpPr>
          <p:cNvPr id="150624" name="文本框 150623"/>
          <p:cNvSpPr txBox="1"/>
          <p:nvPr/>
        </p:nvSpPr>
        <p:spPr>
          <a:xfrm>
            <a:off x="5029200" y="3581400"/>
            <a:ext cx="446088"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s</a:t>
            </a:r>
            <a:endParaRPr lang="en-US" altLang="zh-CN" sz="2400" b="1" i="1">
              <a:latin typeface="Garamond" panose="02020404030301010803" pitchFamily="18" charset="0"/>
              <a:ea typeface="仿宋_GB2312" panose="02010609030101010101" pitchFamily="49" charset="-122"/>
            </a:endParaRPr>
          </a:p>
        </p:txBody>
      </p:sp>
      <p:sp>
        <p:nvSpPr>
          <p:cNvPr id="150625" name="文本框 150624"/>
          <p:cNvSpPr txBox="1"/>
          <p:nvPr/>
        </p:nvSpPr>
        <p:spPr>
          <a:xfrm>
            <a:off x="8621713" y="3505200"/>
            <a:ext cx="446087"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e</a:t>
            </a:r>
            <a:endParaRPr lang="en-US" altLang="zh-CN" sz="2400" b="1" i="1">
              <a:latin typeface="Garamond" panose="02020404030301010803" pitchFamily="18" charset="0"/>
              <a:ea typeface="仿宋_GB2312" panose="02010609030101010101" pitchFamily="49" charset="-122"/>
            </a:endParaRPr>
          </a:p>
        </p:txBody>
      </p:sp>
      <p:sp>
        <p:nvSpPr>
          <p:cNvPr id="150626" name="文本框 150625"/>
          <p:cNvSpPr txBox="1"/>
          <p:nvPr/>
        </p:nvSpPr>
        <p:spPr>
          <a:xfrm>
            <a:off x="6705600" y="4191000"/>
            <a:ext cx="446088"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j</a:t>
            </a:r>
            <a:endParaRPr lang="en-US" altLang="zh-CN" sz="2400" b="1" i="1">
              <a:latin typeface="Garamond" panose="02020404030301010803" pitchFamily="18" charset="0"/>
              <a:ea typeface="仿宋_GB2312" panose="02010609030101010101" pitchFamily="49" charset="-122"/>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标题 222209"/>
          <p:cNvSpPr>
            <a:spLocks noGrp="1"/>
          </p:cNvSpPr>
          <p:nvPr>
            <p:ph type="ctrTitle"/>
          </p:nvPr>
        </p:nvSpPr>
        <p:spPr>
          <a:ln/>
        </p:spPr>
        <p:txBody>
          <a:bodyPr anchor="b"/>
          <a:p>
            <a:pPr defTabSz="914400"/>
            <a:r>
              <a:rPr lang="en-US" altLang="zh-CN" kern="1200" baseline="0">
                <a:latin typeface="Garamond" panose="02020404030301010803" pitchFamily="18" charset="0"/>
                <a:ea typeface="仿宋_GB2312" panose="02010609030101010101" pitchFamily="49" charset="-122"/>
              </a:rPr>
              <a:t>Part I. Dynamic Trees Problem</a:t>
            </a:r>
            <a:endParaRPr lang="en-US" altLang="zh-CN" kern="1200" baseline="0">
              <a:latin typeface="Garamond" panose="02020404030301010803" pitchFamily="18" charset="0"/>
              <a:ea typeface="仿宋_GB2312" panose="02010609030101010101" pitchFamily="49" charset="-122"/>
            </a:endParaRPr>
          </a:p>
        </p:txBody>
      </p:sp>
      <p:sp>
        <p:nvSpPr>
          <p:cNvPr id="222211" name="副标题 222210"/>
          <p:cNvSpPr>
            <a:spLocks noGrp="1"/>
          </p:cNvSpPr>
          <p:nvPr>
            <p:ph type="subTitle" idx="1"/>
          </p:nvPr>
        </p:nvSpPr>
        <p:spPr>
          <a:ln/>
        </p:spPr>
        <p:txBody>
          <a:bodyPr anchor="t"/>
          <a:p>
            <a:pPr defTabSz="914400">
              <a:buSzPct val="60000"/>
            </a:pPr>
            <a:endParaRPr kern="1200" baseline="0" dirty="0">
              <a:latin typeface="Garamond" panose="02020404030301010803" pitchFamily="18" charset="0"/>
              <a:ea typeface="仿宋_GB2312" panose="02010609030101010101" pitchFamily="49" charset="-122"/>
            </a:endParaRPr>
          </a:p>
        </p:txBody>
      </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ln/>
        </p:spPr>
        <p:txBody>
          <a:bodyPr anchor="b"/>
          <a:p>
            <a:r>
              <a:rPr lang="en-US" altLang="zh-CN" dirty="0"/>
              <a:t>2’ Compress</a:t>
            </a:r>
            <a:r>
              <a:rPr lang="zh-CN" altLang="en-US" dirty="0"/>
              <a:t>节点的划分</a:t>
            </a:r>
            <a:endParaRPr lang="zh-CN" altLang="en-US"/>
          </a:p>
        </p:txBody>
      </p:sp>
      <p:sp>
        <p:nvSpPr>
          <p:cNvPr id="151555" name="文本占位符 151554"/>
          <p:cNvSpPr>
            <a:spLocks noGrp="1"/>
          </p:cNvSpPr>
          <p:nvPr>
            <p:ph type="body" sz="half" idx="1"/>
          </p:nvPr>
        </p:nvSpPr>
        <p:spPr>
          <a:xfrm>
            <a:off x="1182688" y="2017713"/>
            <a:ext cx="3810000" cy="4114800"/>
          </a:xfrm>
          <a:ln/>
        </p:spPr>
        <p:txBody>
          <a:bodyPr/>
          <a:p>
            <a:pPr/>
            <a:r>
              <a:rPr lang="zh-CN" altLang="en-US" sz="2800"/>
              <a:t>令</a:t>
            </a:r>
            <a:r>
              <a:rPr lang="en-US" altLang="zh-CN" sz="2800" i="1"/>
              <a:t>s</a:t>
            </a:r>
            <a:r>
              <a:rPr lang="en-US" altLang="zh-CN" sz="2800"/>
              <a:t>,</a:t>
            </a:r>
            <a:r>
              <a:rPr lang="en-US" altLang="zh-CN" sz="2800" i="1"/>
              <a:t>e</a:t>
            </a:r>
            <a:r>
              <a:rPr lang="zh-CN" altLang="en-US" sz="2800" dirty="0"/>
              <a:t>分别表示</a:t>
            </a:r>
            <a:r>
              <a:rPr lang="en-US" altLang="zh-CN" sz="2800" i="1"/>
              <a:t>i</a:t>
            </a:r>
            <a:r>
              <a:rPr lang="zh-CN" altLang="en-US" sz="2800" dirty="0"/>
              <a:t>中路径的头和</a:t>
            </a:r>
            <a:r>
              <a:rPr lang="zh-CN" altLang="en-US" sz="2800"/>
              <a:t>尾</a:t>
            </a:r>
            <a:r>
              <a:rPr lang="en-US" altLang="zh-CN" sz="2800"/>
              <a:t>.</a:t>
            </a:r>
            <a:endParaRPr lang="en-US" altLang="zh-CN" sz="2800"/>
          </a:p>
          <a:p>
            <a:pPr/>
            <a:r>
              <a:rPr lang="en-US" altLang="zh-CN" sz="2800" i="1"/>
              <a:t>s</a:t>
            </a:r>
            <a:r>
              <a:rPr lang="en-US" altLang="zh-CN" sz="2800">
                <a:sym typeface="Wingdings" panose="05000000000000000000" pitchFamily="2" charset="2"/>
              </a:rPr>
              <a:t></a:t>
            </a:r>
            <a:r>
              <a:rPr lang="en-US" altLang="zh-CN" sz="2800" i="1">
                <a:sym typeface="Wingdings" panose="05000000000000000000" pitchFamily="2" charset="2"/>
              </a:rPr>
              <a:t>j</a:t>
            </a:r>
            <a:r>
              <a:rPr lang="en-US" altLang="zh-CN" sz="2800">
                <a:sym typeface="Wingdings" panose="05000000000000000000" pitchFamily="2" charset="2"/>
              </a:rPr>
              <a:t>,</a:t>
            </a:r>
            <a:r>
              <a:rPr lang="en-US" altLang="zh-CN" sz="2800" i="1">
                <a:sym typeface="Wingdings" panose="05000000000000000000" pitchFamily="2" charset="2"/>
              </a:rPr>
              <a:t>j</a:t>
            </a:r>
            <a:r>
              <a:rPr lang="en-US" altLang="zh-CN" sz="2800">
                <a:sym typeface="Wingdings" panose="05000000000000000000" pitchFamily="2" charset="2"/>
              </a:rPr>
              <a:t></a:t>
            </a:r>
            <a:r>
              <a:rPr lang="en-US" altLang="zh-CN" sz="2800" i="1">
                <a:sym typeface="Wingdings" panose="05000000000000000000" pitchFamily="2" charset="2"/>
              </a:rPr>
              <a:t>e</a:t>
            </a:r>
            <a:r>
              <a:rPr lang="zh-CN" altLang="en-US" sz="2800" dirty="0">
                <a:sym typeface="Wingdings" panose="05000000000000000000" pitchFamily="2" charset="2"/>
              </a:rPr>
              <a:t>分别成为新的</a:t>
            </a:r>
            <a:r>
              <a:rPr lang="en-US" altLang="zh-CN" sz="2800" dirty="0">
                <a:sym typeface="Wingdings" panose="05000000000000000000" pitchFamily="2" charset="2"/>
              </a:rPr>
              <a:t>Compress</a:t>
            </a:r>
            <a:r>
              <a:rPr lang="zh-CN" altLang="en-US" sz="2800" dirty="0">
                <a:sym typeface="Wingdings" panose="05000000000000000000" pitchFamily="2" charset="2"/>
              </a:rPr>
              <a:t>节点</a:t>
            </a:r>
            <a:endParaRPr lang="zh-CN" altLang="en-US" sz="2800" dirty="0">
              <a:sym typeface="Wingdings" panose="05000000000000000000" pitchFamily="2" charset="2"/>
            </a:endParaRPr>
          </a:p>
        </p:txBody>
      </p:sp>
      <p:pic>
        <p:nvPicPr>
          <p:cNvPr id="151566" name="内容占位符 151565"/>
          <p:cNvPicPr>
            <a:picLocks noChangeAspect="1"/>
          </p:cNvPicPr>
          <p:nvPr>
            <p:ph sz="half" idx="2"/>
          </p:nvPr>
        </p:nvPicPr>
        <p:blipFill>
          <a:blip r:embed="rId1"/>
          <a:stretch>
            <a:fillRect/>
          </a:stretch>
        </p:blipFill>
        <p:spPr>
          <a:xfrm>
            <a:off x="5145088" y="2436813"/>
            <a:ext cx="3810000" cy="3276600"/>
          </a:xfrm>
          <a:ln/>
        </p:spPr>
      </p:pic>
      <p:sp>
        <p:nvSpPr>
          <p:cNvPr id="151567" name="文本框 151566"/>
          <p:cNvSpPr txBox="1"/>
          <p:nvPr/>
        </p:nvSpPr>
        <p:spPr>
          <a:xfrm>
            <a:off x="5029200" y="3581400"/>
            <a:ext cx="446088"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s</a:t>
            </a:r>
            <a:endParaRPr lang="en-US" altLang="zh-CN" sz="2400" b="1" i="1">
              <a:latin typeface="Garamond" panose="02020404030301010803" pitchFamily="18" charset="0"/>
              <a:ea typeface="仿宋_GB2312" panose="02010609030101010101" pitchFamily="49" charset="-122"/>
            </a:endParaRPr>
          </a:p>
        </p:txBody>
      </p:sp>
      <p:sp>
        <p:nvSpPr>
          <p:cNvPr id="151568" name="文本框 151567"/>
          <p:cNvSpPr txBox="1"/>
          <p:nvPr/>
        </p:nvSpPr>
        <p:spPr>
          <a:xfrm>
            <a:off x="8621713" y="3505200"/>
            <a:ext cx="446087"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e</a:t>
            </a:r>
            <a:endParaRPr lang="en-US" altLang="zh-CN" sz="2400" b="1" i="1">
              <a:latin typeface="Garamond" panose="02020404030301010803" pitchFamily="18" charset="0"/>
              <a:ea typeface="仿宋_GB2312" panose="02010609030101010101" pitchFamily="49" charset="-122"/>
            </a:endParaRPr>
          </a:p>
        </p:txBody>
      </p:sp>
      <p:sp>
        <p:nvSpPr>
          <p:cNvPr id="151569" name="文本框 151568"/>
          <p:cNvSpPr txBox="1"/>
          <p:nvPr/>
        </p:nvSpPr>
        <p:spPr>
          <a:xfrm>
            <a:off x="6640513" y="4191000"/>
            <a:ext cx="446087"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j</a:t>
            </a:r>
            <a:endParaRPr lang="en-US" altLang="zh-CN" sz="2400" b="1" i="1">
              <a:latin typeface="Garamond" panose="02020404030301010803" pitchFamily="18" charset="0"/>
              <a:ea typeface="仿宋_GB2312" panose="02010609030101010101" pitchFamily="49" charset="-122"/>
            </a:endParaRPr>
          </a:p>
        </p:txBody>
      </p:sp>
      <p:sp>
        <p:nvSpPr>
          <p:cNvPr id="151570" name="任意多边形 151569"/>
          <p:cNvSpPr/>
          <p:nvPr/>
        </p:nvSpPr>
        <p:spPr>
          <a:xfrm>
            <a:off x="5257800" y="3962400"/>
            <a:ext cx="1447800" cy="1219200"/>
          </a:xfrm>
          <a:custGeom>
            <a:avLst/>
            <a:gdLst/>
            <a:ahLst/>
            <a:cxnLst/>
            <a:pathLst>
              <a:path w="960" h="768">
                <a:moveTo>
                  <a:pt x="0" y="96"/>
                </a:moveTo>
                <a:lnTo>
                  <a:pt x="480" y="0"/>
                </a:lnTo>
                <a:lnTo>
                  <a:pt x="960" y="96"/>
                </a:lnTo>
                <a:lnTo>
                  <a:pt x="336" y="768"/>
                </a:lnTo>
                <a:lnTo>
                  <a:pt x="144" y="624"/>
                </a:lnTo>
                <a:lnTo>
                  <a:pt x="0" y="96"/>
                </a:lnTo>
                <a:close/>
              </a:path>
            </a:pathLst>
          </a:custGeom>
          <a:solidFill>
            <a:schemeClr val="folHlink">
              <a:alpha val="50000"/>
            </a:schemeClr>
          </a:solidFill>
          <a:ln w="9525">
            <a:noFill/>
          </a:ln>
        </p:spPr>
        <p:txBody>
          <a:bodyPr/>
          <a:p>
            <a:endParaRPr lang="zh-CN" altLang="en-US"/>
          </a:p>
        </p:txBody>
      </p:sp>
      <p:sp>
        <p:nvSpPr>
          <p:cNvPr id="151571" name="任意多边形 151570"/>
          <p:cNvSpPr/>
          <p:nvPr/>
        </p:nvSpPr>
        <p:spPr>
          <a:xfrm>
            <a:off x="6786563" y="3657600"/>
            <a:ext cx="2052637" cy="1981200"/>
          </a:xfrm>
          <a:custGeom>
            <a:avLst/>
            <a:gdLst/>
            <a:ahLst/>
            <a:cxnLst/>
            <a:pathLst>
              <a:path w="1293" h="1248">
                <a:moveTo>
                  <a:pt x="0" y="263"/>
                </a:moveTo>
                <a:cubicBezTo>
                  <a:pt x="10" y="256"/>
                  <a:pt x="19" y="248"/>
                  <a:pt x="30" y="243"/>
                </a:cubicBezTo>
                <a:cubicBezTo>
                  <a:pt x="43" y="237"/>
                  <a:pt x="70" y="232"/>
                  <a:pt x="70" y="232"/>
                </a:cubicBezTo>
                <a:lnTo>
                  <a:pt x="717" y="0"/>
                </a:lnTo>
                <a:lnTo>
                  <a:pt x="1293" y="240"/>
                </a:lnTo>
                <a:lnTo>
                  <a:pt x="717" y="1248"/>
                </a:lnTo>
                <a:lnTo>
                  <a:pt x="573" y="1200"/>
                </a:lnTo>
                <a:lnTo>
                  <a:pt x="0" y="263"/>
                </a:lnTo>
                <a:close/>
              </a:path>
            </a:pathLst>
          </a:custGeom>
          <a:solidFill>
            <a:schemeClr val="folHlink">
              <a:alpha val="50000"/>
            </a:schemeClr>
          </a:solidFill>
          <a:ln w="9525">
            <a:noFill/>
          </a:ln>
        </p:spPr>
        <p:txBody>
          <a:bodyPr/>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571"/>
                                        </p:tgtEl>
                                        <p:attrNameLst>
                                          <p:attrName>style.visibility</p:attrName>
                                        </p:attrNameLst>
                                      </p:cBhvr>
                                      <p:to>
                                        <p:strVal val="visible"/>
                                      </p:to>
                                    </p:set>
                                    <p:animEffect transition="in" filter="fade">
                                      <p:cBhvr>
                                        <p:cTn id="7" dur="500"/>
                                        <p:tgtEl>
                                          <p:spTgt spid="151571"/>
                                        </p:tgtEl>
                                      </p:cBhvr>
                                    </p:animEffect>
                                  </p:childTnLst>
                                </p:cTn>
                              </p:par>
                              <p:par>
                                <p:cTn id="8" presetID="10" presetClass="entr" presetSubtype="0" fill="hold" nodeType="withEffect">
                                  <p:stCondLst>
                                    <p:cond delay="0"/>
                                  </p:stCondLst>
                                  <p:childTnLst>
                                    <p:set>
                                      <p:cBhvr>
                                        <p:cTn id="9" dur="1" fill="hold">
                                          <p:stCondLst>
                                            <p:cond delay="0"/>
                                          </p:stCondLst>
                                        </p:cTn>
                                        <p:tgtEl>
                                          <p:spTgt spid="151570"/>
                                        </p:tgtEl>
                                        <p:attrNameLst>
                                          <p:attrName>style.visibility</p:attrName>
                                        </p:attrNameLst>
                                      </p:cBhvr>
                                      <p:to>
                                        <p:strVal val="visible"/>
                                      </p:to>
                                    </p:set>
                                    <p:animEffect transition="in" filter="fade">
                                      <p:cBhvr>
                                        <p:cTn id="10" dur="500"/>
                                        <p:tgtEl>
                                          <p:spTgt spid="151570"/>
                                        </p:tgtEl>
                                      </p:cBhvr>
                                    </p:animEffect>
                                  </p:childTnLst>
                                </p:cTn>
                              </p:par>
                            </p:childTnLst>
                          </p:cTn>
                        </p:par>
                        <p:par>
                          <p:cTn id="11" fill="hold">
                            <p:stCondLst>
                              <p:cond delay="500"/>
                            </p:stCondLst>
                            <p:childTnLst>
                              <p:par>
                                <p:cTn id="12" presetID="32" presetClass="emph" presetSubtype="0" repeatCount="indefinite" fill="hold" nodeType="afterEffect">
                                  <p:stCondLst>
                                    <p:cond delay="0"/>
                                  </p:stCondLst>
                                  <p:childTnLst>
                                    <p:animClr clrSpc="rgb" dir="cw">
                                      <p:cBhvr override="childStyle">
                                        <p:cTn id="13" dur="100" fill="hold"/>
                                        <p:tgtEl>
                                          <p:spTgt spid="151571"/>
                                        </p:tgtEl>
                                        <p:attrNameLst>
                                          <p:attrName>style.color</p:attrName>
                                        </p:attrNameLst>
                                      </p:cBhvr>
                                      <p:to>
                                        <a:schemeClr val="folHlink"/>
                                      </p:to>
                                    </p:animClr>
                                    <p:animClr clrSpc="rgb" dir="cw">
                                      <p:cBhvr>
                                        <p:cTn id="14" dur="100" fill="hold"/>
                                        <p:tgtEl>
                                          <p:spTgt spid="151571"/>
                                        </p:tgtEl>
                                        <p:attrNameLst>
                                          <p:attrName>fillcolor</p:attrName>
                                        </p:attrNameLst>
                                      </p:cBhvr>
                                      <p:to>
                                        <a:schemeClr val="folHlink"/>
                                      </p:to>
                                    </p:animClr>
                                    <p:set>
                                      <p:cBhvr>
                                        <p:cTn id="15" dur="100" fill="hold"/>
                                        <p:tgtEl>
                                          <p:spTgt spid="151571"/>
                                        </p:tgtEl>
                                        <p:attrNameLst>
                                          <p:attrName>fill.type</p:attrName>
                                        </p:attrNameLst>
                                      </p:cBhvr>
                                      <p:to>
                                        <p:strVal val="solid"/>
                                      </p:to>
                                    </p:set>
                                    <p:set>
                                      <p:cBhvr>
                                        <p:cTn id="16" dur="100" fill="hold"/>
                                        <p:tgtEl>
                                          <p:spTgt spid="151571"/>
                                        </p:tgtEl>
                                        <p:attrNameLst>
                                          <p:attrName>fill.on</p:attrName>
                                        </p:attrNameLst>
                                      </p:cBhvr>
                                      <p:to>
                                        <p:strVal val="true"/>
                                      </p:to>
                                    </p:set>
                                    <p:animRot by="120000">
                                      <p:cBhvr>
                                        <p:cTn id="17" dur="100" fill="hold">
                                          <p:stCondLst>
                                            <p:cond delay="0"/>
                                          </p:stCondLst>
                                        </p:cTn>
                                        <p:tgtEl>
                                          <p:spTgt spid="151571"/>
                                        </p:tgtEl>
                                        <p:attrNameLst>
                                          <p:attrName>r</p:attrName>
                                        </p:attrNameLst>
                                      </p:cBhvr>
                                    </p:animRot>
                                    <p:animRot by="-240000">
                                      <p:cBhvr>
                                        <p:cTn id="18" dur="200" fill="hold">
                                          <p:stCondLst>
                                            <p:cond delay="200"/>
                                          </p:stCondLst>
                                        </p:cTn>
                                        <p:tgtEl>
                                          <p:spTgt spid="151571"/>
                                        </p:tgtEl>
                                        <p:attrNameLst>
                                          <p:attrName>r</p:attrName>
                                        </p:attrNameLst>
                                      </p:cBhvr>
                                    </p:animRot>
                                    <p:animRot by="240000">
                                      <p:cBhvr>
                                        <p:cTn id="19" dur="200" fill="hold">
                                          <p:stCondLst>
                                            <p:cond delay="400"/>
                                          </p:stCondLst>
                                        </p:cTn>
                                        <p:tgtEl>
                                          <p:spTgt spid="151571"/>
                                        </p:tgtEl>
                                        <p:attrNameLst>
                                          <p:attrName>r</p:attrName>
                                        </p:attrNameLst>
                                      </p:cBhvr>
                                    </p:animRot>
                                    <p:animRot by="-240000">
                                      <p:cBhvr>
                                        <p:cTn id="20" dur="200" fill="hold">
                                          <p:stCondLst>
                                            <p:cond delay="600"/>
                                          </p:stCondLst>
                                        </p:cTn>
                                        <p:tgtEl>
                                          <p:spTgt spid="151571"/>
                                        </p:tgtEl>
                                        <p:attrNameLst>
                                          <p:attrName>r</p:attrName>
                                        </p:attrNameLst>
                                      </p:cBhvr>
                                    </p:animRot>
                                    <p:animRot by="120000">
                                      <p:cBhvr>
                                        <p:cTn id="21" dur="200" fill="hold">
                                          <p:stCondLst>
                                            <p:cond delay="800"/>
                                          </p:stCondLst>
                                        </p:cTn>
                                        <p:tgtEl>
                                          <p:spTgt spid="151571"/>
                                        </p:tgtEl>
                                        <p:attrNameLst>
                                          <p:attrName>r</p:attrName>
                                        </p:attrNameLst>
                                      </p:cBhvr>
                                    </p:animRot>
                                  </p:childTnLst>
                                </p:cTn>
                              </p:par>
                              <p:par>
                                <p:cTn id="22" presetID="32" presetClass="emph" presetSubtype="0" repeatCount="indefinite" fill="hold" nodeType="withEffect">
                                  <p:stCondLst>
                                    <p:cond delay="0"/>
                                  </p:stCondLst>
                                  <p:childTnLst>
                                    <p:animClr clrSpc="rgb" dir="cw">
                                      <p:cBhvr override="childStyle">
                                        <p:cTn id="23" dur="100" fill="hold"/>
                                        <p:tgtEl>
                                          <p:spTgt spid="151570"/>
                                        </p:tgtEl>
                                        <p:attrNameLst>
                                          <p:attrName>style.color</p:attrName>
                                        </p:attrNameLst>
                                      </p:cBhvr>
                                      <p:to>
                                        <a:schemeClr val="folHlink"/>
                                      </p:to>
                                    </p:animClr>
                                    <p:animClr clrSpc="rgb" dir="cw">
                                      <p:cBhvr>
                                        <p:cTn id="24" dur="100" fill="hold"/>
                                        <p:tgtEl>
                                          <p:spTgt spid="151570"/>
                                        </p:tgtEl>
                                        <p:attrNameLst>
                                          <p:attrName>fillcolor</p:attrName>
                                        </p:attrNameLst>
                                      </p:cBhvr>
                                      <p:to>
                                        <a:schemeClr val="folHlink"/>
                                      </p:to>
                                    </p:animClr>
                                    <p:set>
                                      <p:cBhvr>
                                        <p:cTn id="25" dur="100" fill="hold"/>
                                        <p:tgtEl>
                                          <p:spTgt spid="151570"/>
                                        </p:tgtEl>
                                        <p:attrNameLst>
                                          <p:attrName>fill.type</p:attrName>
                                        </p:attrNameLst>
                                      </p:cBhvr>
                                      <p:to>
                                        <p:strVal val="solid"/>
                                      </p:to>
                                    </p:set>
                                    <p:set>
                                      <p:cBhvr>
                                        <p:cTn id="26" dur="100" fill="hold"/>
                                        <p:tgtEl>
                                          <p:spTgt spid="151570"/>
                                        </p:tgtEl>
                                        <p:attrNameLst>
                                          <p:attrName>fill.on</p:attrName>
                                        </p:attrNameLst>
                                      </p:cBhvr>
                                      <p:to>
                                        <p:strVal val="true"/>
                                      </p:to>
                                    </p:set>
                                    <p:animRot by="120000">
                                      <p:cBhvr>
                                        <p:cTn id="27" dur="100" fill="hold">
                                          <p:stCondLst>
                                            <p:cond delay="0"/>
                                          </p:stCondLst>
                                        </p:cTn>
                                        <p:tgtEl>
                                          <p:spTgt spid="151570"/>
                                        </p:tgtEl>
                                        <p:attrNameLst>
                                          <p:attrName>r</p:attrName>
                                        </p:attrNameLst>
                                      </p:cBhvr>
                                    </p:animRot>
                                    <p:animRot by="-240000">
                                      <p:cBhvr>
                                        <p:cTn id="28" dur="200" fill="hold">
                                          <p:stCondLst>
                                            <p:cond delay="200"/>
                                          </p:stCondLst>
                                        </p:cTn>
                                        <p:tgtEl>
                                          <p:spTgt spid="151570"/>
                                        </p:tgtEl>
                                        <p:attrNameLst>
                                          <p:attrName>r</p:attrName>
                                        </p:attrNameLst>
                                      </p:cBhvr>
                                    </p:animRot>
                                    <p:animRot by="240000">
                                      <p:cBhvr>
                                        <p:cTn id="29" dur="200" fill="hold">
                                          <p:stCondLst>
                                            <p:cond delay="400"/>
                                          </p:stCondLst>
                                        </p:cTn>
                                        <p:tgtEl>
                                          <p:spTgt spid="151570"/>
                                        </p:tgtEl>
                                        <p:attrNameLst>
                                          <p:attrName>r</p:attrName>
                                        </p:attrNameLst>
                                      </p:cBhvr>
                                    </p:animRot>
                                    <p:animRot by="-240000">
                                      <p:cBhvr>
                                        <p:cTn id="30" dur="200" fill="hold">
                                          <p:stCondLst>
                                            <p:cond delay="600"/>
                                          </p:stCondLst>
                                        </p:cTn>
                                        <p:tgtEl>
                                          <p:spTgt spid="151570"/>
                                        </p:tgtEl>
                                        <p:attrNameLst>
                                          <p:attrName>r</p:attrName>
                                        </p:attrNameLst>
                                      </p:cBhvr>
                                    </p:animRot>
                                    <p:animRot by="120000">
                                      <p:cBhvr>
                                        <p:cTn id="31" dur="200" fill="hold">
                                          <p:stCondLst>
                                            <p:cond delay="800"/>
                                          </p:stCondLst>
                                        </p:cTn>
                                        <p:tgtEl>
                                          <p:spTgt spid="1515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4" name="标题 66563"/>
          <p:cNvSpPr>
            <a:spLocks noGrp="1"/>
          </p:cNvSpPr>
          <p:nvPr>
            <p:ph type="title"/>
          </p:nvPr>
        </p:nvSpPr>
        <p:spPr>
          <a:ln/>
        </p:spPr>
        <p:txBody>
          <a:bodyPr anchor="b"/>
          <a:p>
            <a:r>
              <a:rPr lang="en-US" altLang="zh-CN" dirty="0"/>
              <a:t>2’ Compress</a:t>
            </a:r>
            <a:r>
              <a:rPr lang="zh-CN" altLang="en-US" dirty="0"/>
              <a:t>节点的划分</a:t>
            </a:r>
            <a:endParaRPr lang="zh-CN" altLang="en-US"/>
          </a:p>
        </p:txBody>
      </p:sp>
      <p:sp>
        <p:nvSpPr>
          <p:cNvPr id="66565" name="文本占位符 66564"/>
          <p:cNvSpPr>
            <a:spLocks noGrp="1"/>
          </p:cNvSpPr>
          <p:nvPr>
            <p:ph type="body" sz="half" idx="1"/>
          </p:nvPr>
        </p:nvSpPr>
        <p:spPr>
          <a:xfrm>
            <a:off x="1182688" y="2017713"/>
            <a:ext cx="3810000" cy="4114800"/>
          </a:xfrm>
          <a:ln/>
        </p:spPr>
        <p:txBody>
          <a:bodyPr/>
          <a:p>
            <a:pPr/>
            <a:r>
              <a:rPr lang="zh-CN" altLang="en-US" sz="2800"/>
              <a:t>令</a:t>
            </a:r>
            <a:r>
              <a:rPr lang="en-US" altLang="zh-CN" sz="2800" i="1"/>
              <a:t>s</a:t>
            </a:r>
            <a:r>
              <a:rPr lang="en-US" altLang="zh-CN" sz="2800"/>
              <a:t>,</a:t>
            </a:r>
            <a:r>
              <a:rPr lang="en-US" altLang="zh-CN" sz="2800" i="1"/>
              <a:t>e</a:t>
            </a:r>
            <a:r>
              <a:rPr lang="zh-CN" altLang="en-US" sz="2800" dirty="0"/>
              <a:t>分别表示</a:t>
            </a:r>
            <a:r>
              <a:rPr lang="en-US" altLang="zh-CN" sz="2800" i="1"/>
              <a:t>i</a:t>
            </a:r>
            <a:r>
              <a:rPr lang="zh-CN" altLang="en-US" sz="2800" dirty="0"/>
              <a:t>中路径的头和尾</a:t>
            </a:r>
            <a:r>
              <a:rPr lang="en-US" altLang="zh-CN" sz="2800"/>
              <a:t>.</a:t>
            </a:r>
            <a:endParaRPr lang="en-US" altLang="zh-CN" sz="2800"/>
          </a:p>
          <a:p>
            <a:pPr/>
            <a:r>
              <a:rPr lang="en-US" altLang="zh-CN" sz="2800" i="1"/>
              <a:t>s</a:t>
            </a:r>
            <a:r>
              <a:rPr lang="en-US" altLang="zh-CN" sz="2800">
                <a:sym typeface="Wingdings" panose="05000000000000000000" pitchFamily="2" charset="2"/>
              </a:rPr>
              <a:t></a:t>
            </a:r>
            <a:r>
              <a:rPr lang="en-US" altLang="zh-CN" sz="2800" i="1">
                <a:sym typeface="Wingdings" panose="05000000000000000000" pitchFamily="2" charset="2"/>
              </a:rPr>
              <a:t>j</a:t>
            </a:r>
            <a:r>
              <a:rPr lang="en-US" altLang="zh-CN" sz="2800">
                <a:sym typeface="Wingdings" panose="05000000000000000000" pitchFamily="2" charset="2"/>
              </a:rPr>
              <a:t>,</a:t>
            </a:r>
            <a:r>
              <a:rPr lang="en-US" altLang="zh-CN" sz="2800" i="1">
                <a:sym typeface="Wingdings" panose="05000000000000000000" pitchFamily="2" charset="2"/>
              </a:rPr>
              <a:t>j</a:t>
            </a:r>
            <a:r>
              <a:rPr lang="en-US" altLang="zh-CN" sz="2800">
                <a:sym typeface="Wingdings" panose="05000000000000000000" pitchFamily="2" charset="2"/>
              </a:rPr>
              <a:t></a:t>
            </a:r>
            <a:r>
              <a:rPr lang="en-US" altLang="zh-CN" sz="2800" i="1">
                <a:sym typeface="Wingdings" panose="05000000000000000000" pitchFamily="2" charset="2"/>
              </a:rPr>
              <a:t>e</a:t>
            </a:r>
            <a:r>
              <a:rPr lang="zh-CN" altLang="en-US" sz="2800" dirty="0">
                <a:sym typeface="Wingdings" panose="05000000000000000000" pitchFamily="2" charset="2"/>
              </a:rPr>
              <a:t>分别成为新的</a:t>
            </a:r>
            <a:r>
              <a:rPr lang="en-US" altLang="zh-CN" sz="2800" dirty="0">
                <a:sym typeface="Wingdings" panose="05000000000000000000" pitchFamily="2" charset="2"/>
              </a:rPr>
              <a:t>Compress</a:t>
            </a:r>
            <a:r>
              <a:rPr lang="zh-CN" altLang="en-US" sz="2800" dirty="0">
                <a:sym typeface="Wingdings" panose="05000000000000000000" pitchFamily="2" charset="2"/>
              </a:rPr>
              <a:t>节点</a:t>
            </a:r>
            <a:endParaRPr lang="zh-CN" altLang="en-US" sz="2800" dirty="0">
              <a:sym typeface="Wingdings" panose="05000000000000000000" pitchFamily="2" charset="2"/>
            </a:endParaRPr>
          </a:p>
          <a:p>
            <a:pPr/>
            <a:r>
              <a:rPr lang="en-US" altLang="zh-CN" sz="2800" i="1">
                <a:sym typeface="Wingdings" panose="05000000000000000000" pitchFamily="2" charset="2"/>
              </a:rPr>
              <a:t>j</a:t>
            </a:r>
            <a:r>
              <a:rPr lang="zh-CN" altLang="en-US" sz="2800" dirty="0">
                <a:sym typeface="Wingdings" panose="05000000000000000000" pitchFamily="2" charset="2"/>
              </a:rPr>
              <a:t>的其他子孙被划分成两部分</a:t>
            </a:r>
            <a:r>
              <a:rPr lang="en-US" altLang="zh-CN" sz="2800" dirty="0">
                <a:sym typeface="Wingdings" panose="05000000000000000000" pitchFamily="2" charset="2"/>
              </a:rPr>
              <a:t>, </a:t>
            </a:r>
            <a:r>
              <a:rPr lang="zh-CN" altLang="en-US" sz="2800" dirty="0">
                <a:sym typeface="Wingdings" panose="05000000000000000000" pitchFamily="2" charset="2"/>
              </a:rPr>
              <a:t>分别作为新的</a:t>
            </a:r>
            <a:r>
              <a:rPr lang="en-US" altLang="zh-CN" sz="2800" dirty="0">
                <a:sym typeface="Wingdings" panose="05000000000000000000" pitchFamily="2" charset="2"/>
              </a:rPr>
              <a:t>Rake</a:t>
            </a:r>
            <a:r>
              <a:rPr lang="zh-CN" altLang="en-US" sz="2800" dirty="0">
                <a:sym typeface="Wingdings" panose="05000000000000000000" pitchFamily="2" charset="2"/>
              </a:rPr>
              <a:t>节点</a:t>
            </a:r>
            <a:r>
              <a:rPr lang="en-US" altLang="zh-CN" sz="2800">
                <a:sym typeface="Wingdings" panose="05000000000000000000" pitchFamily="2" charset="2"/>
              </a:rPr>
              <a:t>.</a:t>
            </a:r>
            <a:endParaRPr lang="en-US" altLang="zh-CN" sz="2800"/>
          </a:p>
        </p:txBody>
      </p:sp>
      <p:pic>
        <p:nvPicPr>
          <p:cNvPr id="66575" name="内容占位符 66574"/>
          <p:cNvPicPr>
            <a:picLocks noChangeAspect="1"/>
          </p:cNvPicPr>
          <p:nvPr>
            <p:ph sz="half" idx="2"/>
          </p:nvPr>
        </p:nvPicPr>
        <p:blipFill>
          <a:blip r:embed="rId1"/>
          <a:stretch>
            <a:fillRect/>
          </a:stretch>
        </p:blipFill>
        <p:spPr>
          <a:xfrm>
            <a:off x="5145088" y="2266950"/>
            <a:ext cx="3810000" cy="3614738"/>
          </a:xfrm>
          <a:ln/>
        </p:spPr>
      </p:pic>
      <p:sp>
        <p:nvSpPr>
          <p:cNvPr id="66576" name="文本框 66575"/>
          <p:cNvSpPr txBox="1"/>
          <p:nvPr/>
        </p:nvSpPr>
        <p:spPr>
          <a:xfrm>
            <a:off x="5105400" y="3657600"/>
            <a:ext cx="446088"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s</a:t>
            </a:r>
            <a:endParaRPr lang="en-US" altLang="zh-CN" sz="2400" b="1" i="1">
              <a:latin typeface="Garamond" panose="02020404030301010803" pitchFamily="18" charset="0"/>
              <a:ea typeface="仿宋_GB2312" panose="02010609030101010101" pitchFamily="49" charset="-122"/>
            </a:endParaRPr>
          </a:p>
        </p:txBody>
      </p:sp>
      <p:sp>
        <p:nvSpPr>
          <p:cNvPr id="66577" name="文本框 66576"/>
          <p:cNvSpPr txBox="1"/>
          <p:nvPr/>
        </p:nvSpPr>
        <p:spPr>
          <a:xfrm>
            <a:off x="8697913" y="3581400"/>
            <a:ext cx="446087"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e</a:t>
            </a:r>
            <a:endParaRPr lang="en-US" altLang="zh-CN" sz="2400" b="1" i="1">
              <a:latin typeface="Garamond" panose="02020404030301010803" pitchFamily="18" charset="0"/>
              <a:ea typeface="仿宋_GB2312" panose="02010609030101010101" pitchFamily="49" charset="-122"/>
            </a:endParaRPr>
          </a:p>
        </p:txBody>
      </p:sp>
      <p:sp>
        <p:nvSpPr>
          <p:cNvPr id="66578" name="文本框 66577"/>
          <p:cNvSpPr txBox="1"/>
          <p:nvPr/>
        </p:nvSpPr>
        <p:spPr>
          <a:xfrm>
            <a:off x="6945313" y="4191000"/>
            <a:ext cx="446087" cy="457200"/>
          </a:xfrm>
          <a:prstGeom prst="rect">
            <a:avLst/>
          </a:prstGeom>
          <a:noFill/>
          <a:ln w="9525">
            <a:noFill/>
          </a:ln>
        </p:spPr>
        <p:txBody>
          <a:bodyPr>
            <a:spAutoFit/>
          </a:bodyPr>
          <a:p>
            <a:pPr lvl="0"/>
            <a:r>
              <a:rPr lang="en-US" altLang="zh-CN" sz="2400" b="1" i="1">
                <a:latin typeface="Garamond" panose="02020404030301010803" pitchFamily="18" charset="0"/>
                <a:ea typeface="仿宋_GB2312" panose="02010609030101010101" pitchFamily="49" charset="-122"/>
              </a:rPr>
              <a:t>j</a:t>
            </a:r>
            <a:endParaRPr lang="en-US" altLang="zh-CN" sz="2400" b="1" i="1">
              <a:latin typeface="Garamond" panose="02020404030301010803" pitchFamily="18" charset="0"/>
              <a:ea typeface="仿宋_GB2312" panose="02010609030101010101" pitchFamily="49" charset="-122"/>
            </a:endParaRPr>
          </a:p>
        </p:txBody>
      </p:sp>
      <p:sp>
        <p:nvSpPr>
          <p:cNvPr id="66579" name="任意多边形 66578"/>
          <p:cNvSpPr/>
          <p:nvPr/>
        </p:nvSpPr>
        <p:spPr>
          <a:xfrm>
            <a:off x="5486400" y="2362200"/>
            <a:ext cx="1676400" cy="1752600"/>
          </a:xfrm>
          <a:custGeom>
            <a:avLst/>
            <a:gdLst/>
            <a:ahLst/>
            <a:cxnLst/>
            <a:pathLst>
              <a:path w="1056" h="1104">
                <a:moveTo>
                  <a:pt x="816" y="1104"/>
                </a:moveTo>
                <a:lnTo>
                  <a:pt x="48" y="576"/>
                </a:lnTo>
                <a:lnTo>
                  <a:pt x="0" y="336"/>
                </a:lnTo>
                <a:lnTo>
                  <a:pt x="576" y="0"/>
                </a:lnTo>
                <a:lnTo>
                  <a:pt x="768" y="384"/>
                </a:lnTo>
                <a:lnTo>
                  <a:pt x="1056" y="528"/>
                </a:lnTo>
                <a:lnTo>
                  <a:pt x="816" y="1104"/>
                </a:lnTo>
                <a:close/>
              </a:path>
            </a:pathLst>
          </a:custGeom>
          <a:solidFill>
            <a:schemeClr val="folHlink">
              <a:alpha val="50000"/>
            </a:schemeClr>
          </a:solidFill>
          <a:ln w="9525">
            <a:noFill/>
          </a:ln>
        </p:spPr>
        <p:txBody>
          <a:bodyPr/>
          <a:p>
            <a:endParaRPr lang="zh-CN" altLang="en-US"/>
          </a:p>
        </p:txBody>
      </p:sp>
      <p:sp>
        <p:nvSpPr>
          <p:cNvPr id="66580" name="任意多边形 66579"/>
          <p:cNvSpPr/>
          <p:nvPr/>
        </p:nvSpPr>
        <p:spPr>
          <a:xfrm>
            <a:off x="6400800" y="4191000"/>
            <a:ext cx="914400" cy="1600200"/>
          </a:xfrm>
          <a:custGeom>
            <a:avLst/>
            <a:gdLst/>
            <a:ahLst/>
            <a:cxnLst/>
            <a:pathLst>
              <a:path w="576" h="1008">
                <a:moveTo>
                  <a:pt x="192" y="0"/>
                </a:moveTo>
                <a:lnTo>
                  <a:pt x="0" y="432"/>
                </a:lnTo>
                <a:lnTo>
                  <a:pt x="336" y="1008"/>
                </a:lnTo>
                <a:lnTo>
                  <a:pt x="576" y="912"/>
                </a:lnTo>
                <a:lnTo>
                  <a:pt x="192" y="0"/>
                </a:lnTo>
                <a:close/>
              </a:path>
            </a:pathLst>
          </a:custGeom>
          <a:solidFill>
            <a:schemeClr val="folHlink">
              <a:alpha val="50000"/>
            </a:schemeClr>
          </a:solidFill>
          <a:ln w="9525">
            <a:noFill/>
          </a:ln>
        </p:spPr>
        <p:txBody>
          <a:bodyPr/>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580"/>
                                        </p:tgtEl>
                                        <p:attrNameLst>
                                          <p:attrName>style.visibility</p:attrName>
                                        </p:attrNameLst>
                                      </p:cBhvr>
                                      <p:to>
                                        <p:strVal val="visible"/>
                                      </p:to>
                                    </p:set>
                                    <p:animEffect transition="in" filter="fade">
                                      <p:cBhvr>
                                        <p:cTn id="7" dur="500"/>
                                        <p:tgtEl>
                                          <p:spTgt spid="66580"/>
                                        </p:tgtEl>
                                      </p:cBhvr>
                                    </p:animEffect>
                                  </p:childTnLst>
                                </p:cTn>
                              </p:par>
                              <p:par>
                                <p:cTn id="8" presetID="10" presetClass="entr" presetSubtype="0" fill="hold" nodeType="withEffect">
                                  <p:stCondLst>
                                    <p:cond delay="0"/>
                                  </p:stCondLst>
                                  <p:childTnLst>
                                    <p:set>
                                      <p:cBhvr>
                                        <p:cTn id="9" dur="1" fill="hold">
                                          <p:stCondLst>
                                            <p:cond delay="0"/>
                                          </p:stCondLst>
                                        </p:cTn>
                                        <p:tgtEl>
                                          <p:spTgt spid="66579"/>
                                        </p:tgtEl>
                                        <p:attrNameLst>
                                          <p:attrName>style.visibility</p:attrName>
                                        </p:attrNameLst>
                                      </p:cBhvr>
                                      <p:to>
                                        <p:strVal val="visible"/>
                                      </p:to>
                                    </p:set>
                                    <p:animEffect transition="in" filter="fade">
                                      <p:cBhvr>
                                        <p:cTn id="10" dur="500"/>
                                        <p:tgtEl>
                                          <p:spTgt spid="66579"/>
                                        </p:tgtEl>
                                      </p:cBhvr>
                                    </p:animEffect>
                                  </p:childTnLst>
                                </p:cTn>
                              </p:par>
                            </p:childTnLst>
                          </p:cTn>
                        </p:par>
                        <p:par>
                          <p:cTn id="11" fill="hold">
                            <p:stCondLst>
                              <p:cond delay="500"/>
                            </p:stCondLst>
                            <p:childTnLst>
                              <p:par>
                                <p:cTn id="12" presetID="32" presetClass="emph" presetSubtype="0" repeatCount="indefinite" fill="hold" nodeType="afterEffect">
                                  <p:stCondLst>
                                    <p:cond delay="0"/>
                                  </p:stCondLst>
                                  <p:childTnLst>
                                    <p:animClr clrSpc="rgb" dir="cw">
                                      <p:cBhvr override="childStyle">
                                        <p:cTn id="13" dur="100" fill="hold"/>
                                        <p:tgtEl>
                                          <p:spTgt spid="66580"/>
                                        </p:tgtEl>
                                        <p:attrNameLst>
                                          <p:attrName>style.color</p:attrName>
                                        </p:attrNameLst>
                                      </p:cBhvr>
                                      <p:to>
                                        <a:schemeClr val="folHlink"/>
                                      </p:to>
                                    </p:animClr>
                                    <p:animClr clrSpc="rgb" dir="cw">
                                      <p:cBhvr>
                                        <p:cTn id="14" dur="100" fill="hold"/>
                                        <p:tgtEl>
                                          <p:spTgt spid="66580"/>
                                        </p:tgtEl>
                                        <p:attrNameLst>
                                          <p:attrName>fillcolor</p:attrName>
                                        </p:attrNameLst>
                                      </p:cBhvr>
                                      <p:to>
                                        <a:schemeClr val="folHlink"/>
                                      </p:to>
                                    </p:animClr>
                                    <p:set>
                                      <p:cBhvr>
                                        <p:cTn id="15" dur="100" fill="hold"/>
                                        <p:tgtEl>
                                          <p:spTgt spid="66580"/>
                                        </p:tgtEl>
                                        <p:attrNameLst>
                                          <p:attrName>fill.type</p:attrName>
                                        </p:attrNameLst>
                                      </p:cBhvr>
                                      <p:to>
                                        <p:strVal val="solid"/>
                                      </p:to>
                                    </p:set>
                                    <p:set>
                                      <p:cBhvr>
                                        <p:cTn id="16" dur="100" fill="hold"/>
                                        <p:tgtEl>
                                          <p:spTgt spid="66580"/>
                                        </p:tgtEl>
                                        <p:attrNameLst>
                                          <p:attrName>fill.on</p:attrName>
                                        </p:attrNameLst>
                                      </p:cBhvr>
                                      <p:to>
                                        <p:strVal val="true"/>
                                      </p:to>
                                    </p:set>
                                    <p:animRot by="120000">
                                      <p:cBhvr>
                                        <p:cTn id="17" dur="100" fill="hold">
                                          <p:stCondLst>
                                            <p:cond delay="0"/>
                                          </p:stCondLst>
                                        </p:cTn>
                                        <p:tgtEl>
                                          <p:spTgt spid="66580"/>
                                        </p:tgtEl>
                                        <p:attrNameLst>
                                          <p:attrName>r</p:attrName>
                                        </p:attrNameLst>
                                      </p:cBhvr>
                                    </p:animRot>
                                    <p:animRot by="-240000">
                                      <p:cBhvr>
                                        <p:cTn id="18" dur="200" fill="hold">
                                          <p:stCondLst>
                                            <p:cond delay="200"/>
                                          </p:stCondLst>
                                        </p:cTn>
                                        <p:tgtEl>
                                          <p:spTgt spid="66580"/>
                                        </p:tgtEl>
                                        <p:attrNameLst>
                                          <p:attrName>r</p:attrName>
                                        </p:attrNameLst>
                                      </p:cBhvr>
                                    </p:animRot>
                                    <p:animRot by="240000">
                                      <p:cBhvr>
                                        <p:cTn id="19" dur="200" fill="hold">
                                          <p:stCondLst>
                                            <p:cond delay="400"/>
                                          </p:stCondLst>
                                        </p:cTn>
                                        <p:tgtEl>
                                          <p:spTgt spid="66580"/>
                                        </p:tgtEl>
                                        <p:attrNameLst>
                                          <p:attrName>r</p:attrName>
                                        </p:attrNameLst>
                                      </p:cBhvr>
                                    </p:animRot>
                                    <p:animRot by="-240000">
                                      <p:cBhvr>
                                        <p:cTn id="20" dur="200" fill="hold">
                                          <p:stCondLst>
                                            <p:cond delay="600"/>
                                          </p:stCondLst>
                                        </p:cTn>
                                        <p:tgtEl>
                                          <p:spTgt spid="66580"/>
                                        </p:tgtEl>
                                        <p:attrNameLst>
                                          <p:attrName>r</p:attrName>
                                        </p:attrNameLst>
                                      </p:cBhvr>
                                    </p:animRot>
                                    <p:animRot by="120000">
                                      <p:cBhvr>
                                        <p:cTn id="21" dur="200" fill="hold">
                                          <p:stCondLst>
                                            <p:cond delay="800"/>
                                          </p:stCondLst>
                                        </p:cTn>
                                        <p:tgtEl>
                                          <p:spTgt spid="66580"/>
                                        </p:tgtEl>
                                        <p:attrNameLst>
                                          <p:attrName>r</p:attrName>
                                        </p:attrNameLst>
                                      </p:cBhvr>
                                    </p:animRot>
                                  </p:childTnLst>
                                </p:cTn>
                              </p:par>
                              <p:par>
                                <p:cTn id="22" presetID="32" presetClass="emph" presetSubtype="0" repeatCount="indefinite" fill="hold" nodeType="withEffect">
                                  <p:stCondLst>
                                    <p:cond delay="0"/>
                                  </p:stCondLst>
                                  <p:childTnLst>
                                    <p:animClr clrSpc="rgb" dir="cw">
                                      <p:cBhvr override="childStyle">
                                        <p:cTn id="23" dur="100" fill="hold"/>
                                        <p:tgtEl>
                                          <p:spTgt spid="66579"/>
                                        </p:tgtEl>
                                        <p:attrNameLst>
                                          <p:attrName>style.color</p:attrName>
                                        </p:attrNameLst>
                                      </p:cBhvr>
                                      <p:to>
                                        <a:schemeClr val="folHlink"/>
                                      </p:to>
                                    </p:animClr>
                                    <p:animClr clrSpc="rgb" dir="cw">
                                      <p:cBhvr>
                                        <p:cTn id="24" dur="100" fill="hold"/>
                                        <p:tgtEl>
                                          <p:spTgt spid="66579"/>
                                        </p:tgtEl>
                                        <p:attrNameLst>
                                          <p:attrName>fillcolor</p:attrName>
                                        </p:attrNameLst>
                                      </p:cBhvr>
                                      <p:to>
                                        <a:schemeClr val="folHlink"/>
                                      </p:to>
                                    </p:animClr>
                                    <p:set>
                                      <p:cBhvr>
                                        <p:cTn id="25" dur="100" fill="hold"/>
                                        <p:tgtEl>
                                          <p:spTgt spid="66579"/>
                                        </p:tgtEl>
                                        <p:attrNameLst>
                                          <p:attrName>fill.type</p:attrName>
                                        </p:attrNameLst>
                                      </p:cBhvr>
                                      <p:to>
                                        <p:strVal val="solid"/>
                                      </p:to>
                                    </p:set>
                                    <p:set>
                                      <p:cBhvr>
                                        <p:cTn id="26" dur="100" fill="hold"/>
                                        <p:tgtEl>
                                          <p:spTgt spid="66579"/>
                                        </p:tgtEl>
                                        <p:attrNameLst>
                                          <p:attrName>fill.on</p:attrName>
                                        </p:attrNameLst>
                                      </p:cBhvr>
                                      <p:to>
                                        <p:strVal val="true"/>
                                      </p:to>
                                    </p:set>
                                    <p:animRot by="120000">
                                      <p:cBhvr>
                                        <p:cTn id="27" dur="100" fill="hold">
                                          <p:stCondLst>
                                            <p:cond delay="0"/>
                                          </p:stCondLst>
                                        </p:cTn>
                                        <p:tgtEl>
                                          <p:spTgt spid="66579"/>
                                        </p:tgtEl>
                                        <p:attrNameLst>
                                          <p:attrName>r</p:attrName>
                                        </p:attrNameLst>
                                      </p:cBhvr>
                                    </p:animRot>
                                    <p:animRot by="-240000">
                                      <p:cBhvr>
                                        <p:cTn id="28" dur="200" fill="hold">
                                          <p:stCondLst>
                                            <p:cond delay="200"/>
                                          </p:stCondLst>
                                        </p:cTn>
                                        <p:tgtEl>
                                          <p:spTgt spid="66579"/>
                                        </p:tgtEl>
                                        <p:attrNameLst>
                                          <p:attrName>r</p:attrName>
                                        </p:attrNameLst>
                                      </p:cBhvr>
                                    </p:animRot>
                                    <p:animRot by="240000">
                                      <p:cBhvr>
                                        <p:cTn id="29" dur="200" fill="hold">
                                          <p:stCondLst>
                                            <p:cond delay="400"/>
                                          </p:stCondLst>
                                        </p:cTn>
                                        <p:tgtEl>
                                          <p:spTgt spid="66579"/>
                                        </p:tgtEl>
                                        <p:attrNameLst>
                                          <p:attrName>r</p:attrName>
                                        </p:attrNameLst>
                                      </p:cBhvr>
                                    </p:animRot>
                                    <p:animRot by="-240000">
                                      <p:cBhvr>
                                        <p:cTn id="30" dur="200" fill="hold">
                                          <p:stCondLst>
                                            <p:cond delay="600"/>
                                          </p:stCondLst>
                                        </p:cTn>
                                        <p:tgtEl>
                                          <p:spTgt spid="66579"/>
                                        </p:tgtEl>
                                        <p:attrNameLst>
                                          <p:attrName>r</p:attrName>
                                        </p:attrNameLst>
                                      </p:cBhvr>
                                    </p:animRot>
                                    <p:animRot by="120000">
                                      <p:cBhvr>
                                        <p:cTn id="31" dur="200" fill="hold">
                                          <p:stCondLst>
                                            <p:cond delay="800"/>
                                          </p:stCondLst>
                                        </p:cTn>
                                        <p:tgtEl>
                                          <p:spTgt spid="6657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53601"/>
          <p:cNvSpPr>
            <a:spLocks noGrp="1"/>
          </p:cNvSpPr>
          <p:nvPr>
            <p:ph type="title"/>
          </p:nvPr>
        </p:nvSpPr>
        <p:spPr>
          <a:ln/>
        </p:spPr>
        <p:txBody>
          <a:bodyPr anchor="b"/>
          <a:p>
            <a:r>
              <a:rPr lang="en-US" altLang="zh-CN"/>
              <a:t>R&amp;C Trees</a:t>
            </a:r>
            <a:endParaRPr lang="en-US" altLang="zh-CN"/>
          </a:p>
        </p:txBody>
      </p:sp>
      <p:sp>
        <p:nvSpPr>
          <p:cNvPr id="153603" name="文本占位符 153602"/>
          <p:cNvSpPr>
            <a:spLocks noGrp="1"/>
          </p:cNvSpPr>
          <p:nvPr>
            <p:ph type="body" sz="half" idx="1"/>
          </p:nvPr>
        </p:nvSpPr>
        <p:spPr>
          <a:xfrm>
            <a:off x="1182688" y="2017713"/>
            <a:ext cx="3810000" cy="4114800"/>
          </a:xfrm>
          <a:ln/>
        </p:spPr>
        <p:txBody>
          <a:bodyPr/>
          <a:p>
            <a:pPr>
              <a:lnSpc>
                <a:spcPct val="90000"/>
              </a:lnSpc>
            </a:pPr>
            <a:r>
              <a:rPr lang="zh-CN" altLang="en-US" sz="2800" dirty="0"/>
              <a:t>约定</a:t>
            </a:r>
            <a:r>
              <a:rPr lang="en-US" altLang="zh-CN" sz="2800" dirty="0"/>
              <a:t>, </a:t>
            </a:r>
            <a:r>
              <a:rPr lang="zh-CN" altLang="en-US" sz="2800" dirty="0"/>
              <a:t>一个有根树对应</a:t>
            </a:r>
            <a:r>
              <a:rPr lang="en-US" altLang="zh-CN" sz="2800" dirty="0"/>
              <a:t>R&amp;C Trees</a:t>
            </a:r>
            <a:r>
              <a:rPr lang="zh-CN" altLang="en-US" sz="2800" dirty="0"/>
              <a:t>就是整个树</a:t>
            </a:r>
            <a:r>
              <a:rPr lang="zh-CN" altLang="en-US" sz="2800"/>
              <a:t>的</a:t>
            </a:r>
            <a:r>
              <a:rPr lang="en-US" altLang="zh-CN" sz="2800"/>
              <a:t>Rake Node.</a:t>
            </a:r>
            <a:endParaRPr lang="en-US" altLang="zh-CN" sz="2800"/>
          </a:p>
          <a:p>
            <a:pPr>
              <a:lnSpc>
                <a:spcPct val="90000"/>
              </a:lnSpc>
            </a:pPr>
            <a:r>
              <a:rPr lang="zh-CN" altLang="en-US" sz="2800" dirty="0"/>
              <a:t>这样的分解方式本身就保证度的限制</a:t>
            </a:r>
            <a:r>
              <a:rPr lang="en-US" altLang="zh-CN" sz="2800" dirty="0"/>
              <a:t>(</a:t>
            </a:r>
            <a:r>
              <a:rPr lang="zh-CN" altLang="en-US" sz="2800" dirty="0"/>
              <a:t>一个节点最多被剖分出</a:t>
            </a:r>
            <a:r>
              <a:rPr lang="en-US" altLang="zh-CN" sz="2800" dirty="0"/>
              <a:t>4</a:t>
            </a:r>
            <a:r>
              <a:rPr lang="zh-CN" altLang="en-US" sz="2800" dirty="0"/>
              <a:t>个子节点</a:t>
            </a:r>
            <a:r>
              <a:rPr lang="en-US" altLang="zh-CN" sz="2800"/>
              <a:t>)</a:t>
            </a:r>
            <a:endParaRPr lang="en-US" altLang="zh-CN" sz="2800"/>
          </a:p>
          <a:p>
            <a:pPr>
              <a:lnSpc>
                <a:spcPct val="90000"/>
              </a:lnSpc>
            </a:pPr>
            <a:r>
              <a:rPr lang="zh-CN" altLang="en-US" sz="2800" dirty="0"/>
              <a:t>我们以右图为例，展示一棵原树如何被映射到像树。</a:t>
            </a:r>
            <a:endParaRPr lang="zh-CN" altLang="en-US" sz="2800" dirty="0"/>
          </a:p>
        </p:txBody>
      </p:sp>
      <p:pic>
        <p:nvPicPr>
          <p:cNvPr id="153605" name="内容占位符 153604"/>
          <p:cNvPicPr>
            <a:picLocks noChangeAspect="1"/>
          </p:cNvPicPr>
          <p:nvPr>
            <p:ph sz="half" idx="2"/>
          </p:nvPr>
        </p:nvPicPr>
        <p:blipFill>
          <a:blip r:embed="rId1"/>
          <a:stretch>
            <a:fillRect/>
          </a:stretch>
        </p:blipFill>
        <p:spPr>
          <a:xfrm>
            <a:off x="5629275" y="2017713"/>
            <a:ext cx="2840038" cy="4114800"/>
          </a:xfrm>
          <a:ln/>
        </p:spPr>
      </p:pic>
    </p:spTree>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标题 201729"/>
          <p:cNvSpPr>
            <a:spLocks noGrp="1"/>
          </p:cNvSpPr>
          <p:nvPr>
            <p:ph type="title"/>
          </p:nvPr>
        </p:nvSpPr>
        <p:spPr>
          <a:ln/>
        </p:spPr>
        <p:txBody>
          <a:bodyPr anchor="b"/>
          <a:p>
            <a:r>
              <a:rPr lang="en-US" altLang="zh-CN"/>
              <a:t>Level 1</a:t>
            </a:r>
            <a:endParaRPr lang="en-US" altLang="zh-CN"/>
          </a:p>
        </p:txBody>
      </p:sp>
      <p:pic>
        <p:nvPicPr>
          <p:cNvPr id="201750" name="内容占位符 201749"/>
          <p:cNvPicPr>
            <a:picLocks noChangeAspect="1"/>
          </p:cNvPicPr>
          <p:nvPr>
            <p:ph sz="half" idx="1"/>
          </p:nvPr>
        </p:nvPicPr>
        <p:blipFill>
          <a:blip r:embed="rId1"/>
          <a:stretch>
            <a:fillRect/>
          </a:stretch>
        </p:blipFill>
        <p:spPr>
          <a:xfrm>
            <a:off x="2846388" y="3833813"/>
            <a:ext cx="482600" cy="482600"/>
          </a:xfrm>
          <a:ln/>
        </p:spPr>
      </p:pic>
      <p:pic>
        <p:nvPicPr>
          <p:cNvPr id="201751" name="内容占位符 201750"/>
          <p:cNvPicPr>
            <a:picLocks noChangeAspect="1"/>
          </p:cNvPicPr>
          <p:nvPr>
            <p:ph sz="half" idx="2"/>
          </p:nvPr>
        </p:nvPicPr>
        <p:blipFill>
          <a:blip r:embed="rId2"/>
          <a:stretch>
            <a:fillRect/>
          </a:stretch>
        </p:blipFill>
        <p:spPr>
          <a:xfrm>
            <a:off x="5629275" y="2017713"/>
            <a:ext cx="2840038" cy="4114800"/>
          </a:xfrm>
          <a:ln/>
        </p:spPr>
      </p:pic>
      <p:sp>
        <p:nvSpPr>
          <p:cNvPr id="201753" name="文本框 201752"/>
          <p:cNvSpPr txBox="1"/>
          <p:nvPr/>
        </p:nvSpPr>
        <p:spPr>
          <a:xfrm>
            <a:off x="4343400" y="3657600"/>
            <a:ext cx="990600" cy="1098550"/>
          </a:xfrm>
          <a:prstGeom prst="rect">
            <a:avLst/>
          </a:prstGeom>
          <a:solidFill>
            <a:schemeClr val="bg1"/>
          </a:solidFill>
          <a:ln w="9525">
            <a:noFill/>
          </a:ln>
        </p:spPr>
        <p:txBody>
          <a:bodyPr>
            <a:spAutoFit/>
          </a:bodyPr>
          <a:p>
            <a:pPr lvl="0">
              <a:spcBef>
                <a:spcPct val="50000"/>
              </a:spcBef>
            </a:pPr>
            <a:r>
              <a:rPr lang="en-US" altLang="zh-CN" sz="6600">
                <a:latin typeface="Garamond" panose="02020404030301010803" pitchFamily="18" charset="0"/>
                <a:ea typeface="仿宋_GB2312" panose="02010609030101010101" pitchFamily="49" charset="-122"/>
                <a:sym typeface="Wingdings" panose="05000000000000000000" pitchFamily="2" charset="2"/>
              </a:rPr>
              <a:t></a:t>
            </a:r>
            <a:endParaRPr lang="en-US" altLang="zh-CN" sz="6600">
              <a:latin typeface="Garamond" panose="02020404030301010803" pitchFamily="18" charset="0"/>
              <a:ea typeface="仿宋_GB2312" panose="02010609030101010101" pitchFamily="49" charset="-122"/>
            </a:endParaRPr>
          </a:p>
        </p:txBody>
      </p:sp>
      <p:sp>
        <p:nvSpPr>
          <p:cNvPr id="201756" name="文本框 201755"/>
          <p:cNvSpPr txBox="1"/>
          <p:nvPr/>
        </p:nvSpPr>
        <p:spPr>
          <a:xfrm>
            <a:off x="152400" y="2057400"/>
            <a:ext cx="733425" cy="4648200"/>
          </a:xfrm>
          <a:prstGeom prst="rect">
            <a:avLst/>
          </a:prstGeom>
          <a:noFill/>
          <a:ln w="9525">
            <a:noFill/>
          </a:ln>
        </p:spPr>
        <p:txBody>
          <a:bodyPr vert="eaVert">
            <a:spAutoFit/>
          </a:bodyPr>
          <a:p>
            <a:pPr lvl="0"/>
            <a:r>
              <a:rPr lang="zh-CN" altLang="en-US" dirty="0">
                <a:latin typeface="Garamond" panose="02020404030301010803" pitchFamily="18" charset="0"/>
                <a:ea typeface="仿宋_GB2312" panose="02010609030101010101" pitchFamily="49" charset="-122"/>
              </a:rPr>
              <a:t>选取</a:t>
            </a:r>
            <a:r>
              <a:rPr lang="en-US" altLang="zh-CN" dirty="0">
                <a:latin typeface="Garamond" panose="02020404030301010803" pitchFamily="18" charset="0"/>
                <a:ea typeface="仿宋_GB2312" panose="02010609030101010101" pitchFamily="49" charset="-122"/>
              </a:rPr>
              <a:t>I</a:t>
            </a:r>
            <a:r>
              <a:rPr lang="zh-CN" altLang="en-US" dirty="0">
                <a:latin typeface="Garamond" panose="02020404030301010803" pitchFamily="18" charset="0"/>
                <a:ea typeface="仿宋_GB2312" panose="02010609030101010101" pitchFamily="49" charset="-122"/>
              </a:rPr>
              <a:t>作为第</a:t>
            </a:r>
            <a:r>
              <a:rPr lang="en-US" altLang="zh-CN" dirty="0">
                <a:latin typeface="Garamond" panose="02020404030301010803" pitchFamily="18" charset="0"/>
                <a:ea typeface="仿宋_GB2312" panose="02010609030101010101" pitchFamily="49" charset="-122"/>
              </a:rPr>
              <a:t>1</a:t>
            </a:r>
            <a:r>
              <a:rPr lang="zh-CN" altLang="en-US" dirty="0">
                <a:latin typeface="Garamond" panose="02020404030301010803" pitchFamily="18" charset="0"/>
                <a:ea typeface="仿宋_GB2312" panose="02010609030101010101" pitchFamily="49" charset="-122"/>
              </a:rPr>
              <a:t>层剖分点，原</a:t>
            </a:r>
            <a:r>
              <a:rPr lang="en-US" altLang="zh-CN" dirty="0">
                <a:latin typeface="Garamond" panose="02020404030301010803" pitchFamily="18" charset="0"/>
                <a:ea typeface="仿宋_GB2312" panose="02010609030101010101" pitchFamily="49" charset="-122"/>
              </a:rPr>
              <a:t>Rake</a:t>
            </a:r>
            <a:r>
              <a:rPr lang="zh-CN" altLang="en-US" dirty="0">
                <a:latin typeface="Garamond" panose="02020404030301010803" pitchFamily="18" charset="0"/>
                <a:ea typeface="仿宋_GB2312" panose="02010609030101010101" pitchFamily="49" charset="-122"/>
              </a:rPr>
              <a:t>节点被剖分成</a:t>
            </a:r>
            <a:r>
              <a:rPr lang="en-US" altLang="zh-CN" dirty="0">
                <a:latin typeface="Garamond" panose="02020404030301010803" pitchFamily="18" charset="0"/>
                <a:ea typeface="仿宋_GB2312" panose="02010609030101010101" pitchFamily="49" charset="-122"/>
              </a:rPr>
              <a:t>4</a:t>
            </a:r>
            <a:r>
              <a:rPr lang="zh-CN" altLang="en-US" dirty="0">
                <a:latin typeface="Garamond" panose="02020404030301010803" pitchFamily="18" charset="0"/>
                <a:ea typeface="仿宋_GB2312" panose="02010609030101010101" pitchFamily="49" charset="-122"/>
              </a:rPr>
              <a:t>个部分，</a:t>
            </a:r>
            <a:r>
              <a:rPr lang="en-US" altLang="zh-CN" dirty="0">
                <a:latin typeface="Garamond" panose="02020404030301010803" pitchFamily="18" charset="0"/>
                <a:ea typeface="仿宋_GB2312" panose="02010609030101010101" pitchFamily="49" charset="-122"/>
              </a:rPr>
              <a:t>4</a:t>
            </a:r>
            <a:r>
              <a:rPr lang="zh-CN" altLang="en-US" dirty="0">
                <a:latin typeface="Garamond" panose="02020404030301010803" pitchFamily="18" charset="0"/>
                <a:ea typeface="仿宋_GB2312" panose="02010609030101010101" pitchFamily="49" charset="-122"/>
              </a:rPr>
              <a:t>个部分分别剖分。</a:t>
            </a:r>
            <a:endParaRPr lang="zh-CN" altLang="en-US" dirty="0">
              <a:latin typeface="Garamond" panose="02020404030301010803" pitchFamily="18" charset="0"/>
              <a:ea typeface="仿宋_GB2312" panose="02010609030101010101" pitchFamily="49" charset="-122"/>
            </a:endParaRPr>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标题 202753"/>
          <p:cNvSpPr>
            <a:spLocks noGrp="1"/>
          </p:cNvSpPr>
          <p:nvPr>
            <p:ph type="title"/>
          </p:nvPr>
        </p:nvSpPr>
        <p:spPr>
          <a:ln/>
        </p:spPr>
        <p:txBody>
          <a:bodyPr anchor="b"/>
          <a:p>
            <a:r>
              <a:rPr lang="en-US" altLang="zh-CN"/>
              <a:t>Level 2</a:t>
            </a:r>
            <a:endParaRPr lang="en-US" altLang="zh-CN"/>
          </a:p>
        </p:txBody>
      </p:sp>
      <p:pic>
        <p:nvPicPr>
          <p:cNvPr id="202770" name="内容占位符 202769"/>
          <p:cNvPicPr>
            <a:picLocks noChangeAspect="1"/>
          </p:cNvPicPr>
          <p:nvPr>
            <p:ph sz="half" idx="1"/>
          </p:nvPr>
        </p:nvPicPr>
        <p:blipFill>
          <a:blip r:embed="rId1"/>
          <a:stretch>
            <a:fillRect/>
          </a:stretch>
        </p:blipFill>
        <p:spPr>
          <a:xfrm>
            <a:off x="2652713" y="2017713"/>
            <a:ext cx="869950" cy="4114800"/>
          </a:xfrm>
          <a:ln/>
        </p:spPr>
      </p:pic>
      <p:pic>
        <p:nvPicPr>
          <p:cNvPr id="202771" name="内容占位符 202770"/>
          <p:cNvPicPr>
            <a:picLocks noChangeAspect="1"/>
          </p:cNvPicPr>
          <p:nvPr>
            <p:ph sz="half" idx="2"/>
          </p:nvPr>
        </p:nvPicPr>
        <p:blipFill>
          <a:blip r:embed="rId2"/>
          <a:stretch>
            <a:fillRect/>
          </a:stretch>
        </p:blipFill>
        <p:spPr>
          <a:xfrm>
            <a:off x="5629275" y="2017713"/>
            <a:ext cx="2840038" cy="4114800"/>
          </a:xfrm>
          <a:ln/>
        </p:spPr>
      </p:pic>
      <p:sp>
        <p:nvSpPr>
          <p:cNvPr id="202779" name="文本框 202778"/>
          <p:cNvSpPr txBox="1"/>
          <p:nvPr/>
        </p:nvSpPr>
        <p:spPr>
          <a:xfrm>
            <a:off x="427038" y="2057400"/>
            <a:ext cx="458787" cy="4648200"/>
          </a:xfrm>
          <a:prstGeom prst="rect">
            <a:avLst/>
          </a:prstGeom>
          <a:noFill/>
          <a:ln w="9525">
            <a:noFill/>
          </a:ln>
        </p:spPr>
        <p:txBody>
          <a:bodyPr vert="eaVert">
            <a:spAutoFit/>
          </a:bodyPr>
          <a:p>
            <a:pPr lvl="0"/>
            <a:r>
              <a:rPr lang="zh-CN" altLang="en-US" dirty="0">
                <a:latin typeface="Garamond" panose="02020404030301010803" pitchFamily="18" charset="0"/>
                <a:ea typeface="仿宋_GB2312" panose="02010609030101010101" pitchFamily="49" charset="-122"/>
              </a:rPr>
              <a:t>选取</a:t>
            </a:r>
            <a:r>
              <a:rPr lang="en-US" altLang="zh-CN" dirty="0">
                <a:latin typeface="Garamond" panose="02020404030301010803" pitchFamily="18" charset="0"/>
                <a:ea typeface="仿宋_GB2312" panose="02010609030101010101" pitchFamily="49" charset="-122"/>
              </a:rPr>
              <a:t>B,C,D,L</a:t>
            </a:r>
            <a:r>
              <a:rPr lang="zh-CN" altLang="en-US" dirty="0">
                <a:latin typeface="Garamond" panose="02020404030301010803" pitchFamily="18" charset="0"/>
                <a:ea typeface="仿宋_GB2312" panose="02010609030101010101" pitchFamily="49" charset="-122"/>
              </a:rPr>
              <a:t>作为第</a:t>
            </a:r>
            <a:r>
              <a:rPr lang="en-US" altLang="zh-CN" dirty="0">
                <a:latin typeface="Garamond" panose="02020404030301010803" pitchFamily="18" charset="0"/>
                <a:ea typeface="仿宋_GB2312" panose="02010609030101010101" pitchFamily="49" charset="-122"/>
              </a:rPr>
              <a:t>2</a:t>
            </a:r>
            <a:r>
              <a:rPr lang="zh-CN" altLang="en-US" dirty="0">
                <a:latin typeface="Garamond" panose="02020404030301010803" pitchFamily="18" charset="0"/>
                <a:ea typeface="仿宋_GB2312" panose="02010609030101010101" pitchFamily="49" charset="-122"/>
              </a:rPr>
              <a:t>层剖分点。</a:t>
            </a:r>
            <a:endParaRPr lang="zh-CN" altLang="en-US" dirty="0">
              <a:latin typeface="Garamond" panose="02020404030301010803" pitchFamily="18" charset="0"/>
              <a:ea typeface="仿宋_GB2312" panose="02010609030101010101" pitchFamily="49" charset="-122"/>
            </a:endParaRPr>
          </a:p>
        </p:txBody>
      </p:sp>
      <p:sp>
        <p:nvSpPr>
          <p:cNvPr id="202787" name="文本框 202786"/>
          <p:cNvSpPr txBox="1"/>
          <p:nvPr/>
        </p:nvSpPr>
        <p:spPr>
          <a:xfrm>
            <a:off x="4343400" y="3657600"/>
            <a:ext cx="990600" cy="1098550"/>
          </a:xfrm>
          <a:prstGeom prst="rect">
            <a:avLst/>
          </a:prstGeom>
          <a:solidFill>
            <a:schemeClr val="bg1"/>
          </a:solidFill>
          <a:ln w="9525">
            <a:noFill/>
          </a:ln>
        </p:spPr>
        <p:txBody>
          <a:bodyPr>
            <a:spAutoFit/>
          </a:bodyPr>
          <a:p>
            <a:pPr lvl="0">
              <a:spcBef>
                <a:spcPct val="50000"/>
              </a:spcBef>
            </a:pPr>
            <a:r>
              <a:rPr lang="en-US" altLang="zh-CN" sz="6600">
                <a:latin typeface="Garamond" panose="02020404030301010803" pitchFamily="18" charset="0"/>
                <a:ea typeface="仿宋_GB2312" panose="02010609030101010101" pitchFamily="49" charset="-122"/>
                <a:sym typeface="Wingdings" panose="05000000000000000000" pitchFamily="2" charset="2"/>
              </a:rPr>
              <a:t></a:t>
            </a:r>
            <a:endParaRPr lang="en-US" altLang="zh-CN" sz="6600">
              <a:latin typeface="Garamond" panose="02020404030301010803" pitchFamily="18" charset="0"/>
              <a:ea typeface="仿宋_GB2312" panose="02010609030101010101" pitchFamily="49" charset="-122"/>
            </a:endParaRPr>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标题 203777"/>
          <p:cNvSpPr>
            <a:spLocks noGrp="1"/>
          </p:cNvSpPr>
          <p:nvPr>
            <p:ph type="title"/>
          </p:nvPr>
        </p:nvSpPr>
        <p:spPr>
          <a:ln/>
        </p:spPr>
        <p:txBody>
          <a:bodyPr anchor="b"/>
          <a:p>
            <a:r>
              <a:rPr lang="en-US" altLang="zh-CN"/>
              <a:t>Level 3</a:t>
            </a:r>
            <a:endParaRPr lang="en-US" altLang="zh-CN"/>
          </a:p>
        </p:txBody>
      </p:sp>
      <p:pic>
        <p:nvPicPr>
          <p:cNvPr id="203798" name="内容占位符 203797"/>
          <p:cNvPicPr>
            <a:picLocks noChangeAspect="1"/>
          </p:cNvPicPr>
          <p:nvPr>
            <p:ph sz="half" idx="1"/>
          </p:nvPr>
        </p:nvPicPr>
        <p:blipFill>
          <a:blip r:embed="rId1"/>
          <a:stretch>
            <a:fillRect/>
          </a:stretch>
        </p:blipFill>
        <p:spPr>
          <a:xfrm>
            <a:off x="2295525" y="2017713"/>
            <a:ext cx="1582738" cy="4114800"/>
          </a:xfrm>
          <a:ln/>
        </p:spPr>
      </p:pic>
      <p:pic>
        <p:nvPicPr>
          <p:cNvPr id="203799" name="内容占位符 203798"/>
          <p:cNvPicPr>
            <a:picLocks noChangeAspect="1"/>
          </p:cNvPicPr>
          <p:nvPr>
            <p:ph sz="half" idx="2"/>
          </p:nvPr>
        </p:nvPicPr>
        <p:blipFill>
          <a:blip r:embed="rId2"/>
          <a:stretch>
            <a:fillRect/>
          </a:stretch>
        </p:blipFill>
        <p:spPr>
          <a:xfrm>
            <a:off x="5629275" y="2017713"/>
            <a:ext cx="2840038" cy="4114800"/>
          </a:xfrm>
          <a:ln/>
        </p:spPr>
      </p:pic>
      <p:sp>
        <p:nvSpPr>
          <p:cNvPr id="203803" name="文本框 203802"/>
          <p:cNvSpPr txBox="1"/>
          <p:nvPr/>
        </p:nvSpPr>
        <p:spPr>
          <a:xfrm>
            <a:off x="427038" y="2057400"/>
            <a:ext cx="458787" cy="4648200"/>
          </a:xfrm>
          <a:prstGeom prst="rect">
            <a:avLst/>
          </a:prstGeom>
          <a:noFill/>
          <a:ln w="9525">
            <a:noFill/>
          </a:ln>
        </p:spPr>
        <p:txBody>
          <a:bodyPr vert="eaVert">
            <a:spAutoFit/>
          </a:bodyPr>
          <a:p>
            <a:pPr lvl="0"/>
            <a:r>
              <a:rPr lang="zh-CN" altLang="en-US" dirty="0">
                <a:latin typeface="Garamond" panose="02020404030301010803" pitchFamily="18" charset="0"/>
                <a:ea typeface="仿宋_GB2312" panose="02010609030101010101" pitchFamily="49" charset="-122"/>
              </a:rPr>
              <a:t>选取</a:t>
            </a:r>
            <a:r>
              <a:rPr lang="en-US" altLang="zh-CN" dirty="0">
                <a:latin typeface="Garamond" panose="02020404030301010803" pitchFamily="18" charset="0"/>
                <a:ea typeface="仿宋_GB2312" panose="02010609030101010101" pitchFamily="49" charset="-122"/>
              </a:rPr>
              <a:t>F,E,G,H,K,J</a:t>
            </a:r>
            <a:r>
              <a:rPr lang="zh-CN" altLang="en-US" dirty="0">
                <a:latin typeface="Garamond" panose="02020404030301010803" pitchFamily="18" charset="0"/>
                <a:ea typeface="仿宋_GB2312" panose="02010609030101010101" pitchFamily="49" charset="-122"/>
              </a:rPr>
              <a:t>作为第</a:t>
            </a:r>
            <a:r>
              <a:rPr lang="en-US" altLang="zh-CN" dirty="0">
                <a:latin typeface="Garamond" panose="02020404030301010803" pitchFamily="18" charset="0"/>
                <a:ea typeface="仿宋_GB2312" panose="02010609030101010101" pitchFamily="49" charset="-122"/>
              </a:rPr>
              <a:t>3</a:t>
            </a:r>
            <a:r>
              <a:rPr lang="zh-CN" altLang="en-US" dirty="0">
                <a:latin typeface="Garamond" panose="02020404030301010803" pitchFamily="18" charset="0"/>
                <a:ea typeface="仿宋_GB2312" panose="02010609030101010101" pitchFamily="49" charset="-122"/>
              </a:rPr>
              <a:t>层剖分点。</a:t>
            </a:r>
            <a:endParaRPr lang="zh-CN" altLang="en-US" dirty="0">
              <a:latin typeface="Garamond" panose="02020404030301010803" pitchFamily="18" charset="0"/>
              <a:ea typeface="仿宋_GB2312" panose="02010609030101010101" pitchFamily="49" charset="-122"/>
            </a:endParaRPr>
          </a:p>
        </p:txBody>
      </p:sp>
      <p:sp>
        <p:nvSpPr>
          <p:cNvPr id="203805" name="文本框 203804"/>
          <p:cNvSpPr txBox="1"/>
          <p:nvPr/>
        </p:nvSpPr>
        <p:spPr>
          <a:xfrm>
            <a:off x="4343400" y="3657600"/>
            <a:ext cx="990600" cy="1098550"/>
          </a:xfrm>
          <a:prstGeom prst="rect">
            <a:avLst/>
          </a:prstGeom>
          <a:solidFill>
            <a:schemeClr val="bg1"/>
          </a:solidFill>
          <a:ln w="9525">
            <a:noFill/>
          </a:ln>
        </p:spPr>
        <p:txBody>
          <a:bodyPr>
            <a:spAutoFit/>
          </a:bodyPr>
          <a:p>
            <a:pPr lvl="0">
              <a:spcBef>
                <a:spcPct val="50000"/>
              </a:spcBef>
            </a:pPr>
            <a:r>
              <a:rPr lang="en-US" altLang="zh-CN" sz="6600">
                <a:latin typeface="Garamond" panose="02020404030301010803" pitchFamily="18" charset="0"/>
                <a:ea typeface="仿宋_GB2312" panose="02010609030101010101" pitchFamily="49" charset="-122"/>
                <a:sym typeface="Wingdings" panose="05000000000000000000" pitchFamily="2" charset="2"/>
              </a:rPr>
              <a:t></a:t>
            </a:r>
            <a:endParaRPr lang="en-US" altLang="zh-CN" sz="6600">
              <a:latin typeface="Garamond" panose="02020404030301010803" pitchFamily="18" charset="0"/>
              <a:ea typeface="仿宋_GB2312" panose="02010609030101010101" pitchFamily="49" charset="-122"/>
            </a:endParaRPr>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标题 207873"/>
          <p:cNvSpPr>
            <a:spLocks noGrp="1"/>
          </p:cNvSpPr>
          <p:nvPr>
            <p:ph type="title"/>
          </p:nvPr>
        </p:nvSpPr>
        <p:spPr>
          <a:ln/>
        </p:spPr>
        <p:txBody>
          <a:bodyPr anchor="b"/>
          <a:p>
            <a:r>
              <a:rPr lang="en-US" altLang="zh-CN"/>
              <a:t>Final</a:t>
            </a:r>
            <a:endParaRPr lang="en-US" altLang="zh-CN"/>
          </a:p>
        </p:txBody>
      </p:sp>
      <p:pic>
        <p:nvPicPr>
          <p:cNvPr id="207882" name="内容占位符 207881"/>
          <p:cNvPicPr>
            <a:picLocks noChangeAspect="1"/>
          </p:cNvPicPr>
          <p:nvPr>
            <p:ph sz="half" idx="1"/>
          </p:nvPr>
        </p:nvPicPr>
        <p:blipFill>
          <a:blip r:embed="rId1"/>
          <a:stretch>
            <a:fillRect/>
          </a:stretch>
        </p:blipFill>
        <p:spPr>
          <a:xfrm>
            <a:off x="1841500" y="2017713"/>
            <a:ext cx="2492375" cy="4114800"/>
          </a:xfrm>
          <a:ln/>
        </p:spPr>
      </p:pic>
      <p:pic>
        <p:nvPicPr>
          <p:cNvPr id="207883" name="内容占位符 207882"/>
          <p:cNvPicPr>
            <a:picLocks noChangeAspect="1"/>
          </p:cNvPicPr>
          <p:nvPr>
            <p:ph sz="half" idx="2"/>
          </p:nvPr>
        </p:nvPicPr>
        <p:blipFill>
          <a:blip r:embed="rId2"/>
          <a:stretch>
            <a:fillRect/>
          </a:stretch>
        </p:blipFill>
        <p:spPr>
          <a:xfrm>
            <a:off x="5629275" y="2017713"/>
            <a:ext cx="2840038" cy="4114800"/>
          </a:xfrm>
          <a:ln/>
        </p:spPr>
      </p:pic>
      <p:sp>
        <p:nvSpPr>
          <p:cNvPr id="207886" name="文本框 207885"/>
          <p:cNvSpPr txBox="1"/>
          <p:nvPr/>
        </p:nvSpPr>
        <p:spPr>
          <a:xfrm>
            <a:off x="427038" y="2057400"/>
            <a:ext cx="458787" cy="4648200"/>
          </a:xfrm>
          <a:prstGeom prst="rect">
            <a:avLst/>
          </a:prstGeom>
          <a:noFill/>
          <a:ln w="9525">
            <a:noFill/>
          </a:ln>
        </p:spPr>
        <p:txBody>
          <a:bodyPr vert="eaVert">
            <a:spAutoFit/>
          </a:bodyPr>
          <a:p>
            <a:pPr lvl="0"/>
            <a:r>
              <a:rPr lang="zh-CN" altLang="en-US" dirty="0">
                <a:latin typeface="Garamond" panose="02020404030301010803" pitchFamily="18" charset="0"/>
                <a:ea typeface="仿宋_GB2312" panose="02010609030101010101" pitchFamily="49" charset="-122"/>
              </a:rPr>
              <a:t>这样，我们就构建出了整个树的</a:t>
            </a:r>
            <a:r>
              <a:rPr lang="en-US" altLang="zh-CN" dirty="0">
                <a:latin typeface="Garamond" panose="02020404030301010803" pitchFamily="18" charset="0"/>
                <a:ea typeface="仿宋_GB2312" panose="02010609030101010101" pitchFamily="49" charset="-122"/>
              </a:rPr>
              <a:t>R&amp;C Trees</a:t>
            </a:r>
            <a:r>
              <a:rPr lang="zh-CN" altLang="en-US" dirty="0">
                <a:latin typeface="Garamond" panose="02020404030301010803" pitchFamily="18" charset="0"/>
                <a:ea typeface="仿宋_GB2312" panose="02010609030101010101" pitchFamily="49" charset="-122"/>
              </a:rPr>
              <a:t>。</a:t>
            </a:r>
            <a:endParaRPr lang="zh-CN" altLang="en-US" dirty="0">
              <a:latin typeface="Garamond" panose="02020404030301010803" pitchFamily="18" charset="0"/>
              <a:ea typeface="仿宋_GB2312" panose="02010609030101010101" pitchFamily="49" charset="-122"/>
            </a:endParaRPr>
          </a:p>
        </p:txBody>
      </p:sp>
      <p:sp>
        <p:nvSpPr>
          <p:cNvPr id="207888" name="文本框 207887"/>
          <p:cNvSpPr txBox="1"/>
          <p:nvPr/>
        </p:nvSpPr>
        <p:spPr>
          <a:xfrm>
            <a:off x="4343400" y="3657600"/>
            <a:ext cx="990600" cy="1098550"/>
          </a:xfrm>
          <a:prstGeom prst="rect">
            <a:avLst/>
          </a:prstGeom>
          <a:solidFill>
            <a:schemeClr val="bg1"/>
          </a:solidFill>
          <a:ln w="9525">
            <a:noFill/>
          </a:ln>
        </p:spPr>
        <p:txBody>
          <a:bodyPr>
            <a:spAutoFit/>
          </a:bodyPr>
          <a:p>
            <a:pPr lvl="0">
              <a:spcBef>
                <a:spcPct val="50000"/>
              </a:spcBef>
            </a:pPr>
            <a:r>
              <a:rPr lang="en-US" altLang="zh-CN" sz="6600">
                <a:latin typeface="Garamond" panose="02020404030301010803" pitchFamily="18" charset="0"/>
                <a:ea typeface="仿宋_GB2312" panose="02010609030101010101" pitchFamily="49" charset="-122"/>
                <a:sym typeface="Wingdings" panose="05000000000000000000" pitchFamily="2" charset="2"/>
              </a:rPr>
              <a:t></a:t>
            </a:r>
            <a:endParaRPr lang="en-US" altLang="zh-CN" sz="6600">
              <a:latin typeface="Garamond" panose="02020404030301010803" pitchFamily="18" charset="0"/>
              <a:ea typeface="仿宋_GB2312" panose="02010609030101010101" pitchFamily="49" charset="-122"/>
            </a:endParaRPr>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a:ln/>
        </p:spPr>
        <p:txBody>
          <a:bodyPr anchor="b"/>
          <a:p>
            <a:r>
              <a:rPr lang="en-US" altLang="zh-CN"/>
              <a:t>Randomized</a:t>
            </a:r>
            <a:endParaRPr lang="en-US" altLang="zh-CN"/>
          </a:p>
        </p:txBody>
      </p:sp>
      <p:sp>
        <p:nvSpPr>
          <p:cNvPr id="68611" name="文本占位符 68610"/>
          <p:cNvSpPr>
            <a:spLocks noGrp="1"/>
          </p:cNvSpPr>
          <p:nvPr>
            <p:ph type="body" idx="1"/>
          </p:nvPr>
        </p:nvSpPr>
        <p:spPr>
          <a:ln/>
        </p:spPr>
        <p:txBody>
          <a:bodyPr/>
          <a:p>
            <a:r>
              <a:rPr lang="zh-CN" altLang="en-US" dirty="0"/>
              <a:t>决定</a:t>
            </a:r>
            <a:r>
              <a:rPr lang="en-US" altLang="zh-CN" dirty="0"/>
              <a:t>R&amp;C Trees</a:t>
            </a:r>
            <a:r>
              <a:rPr lang="zh-CN" altLang="en-US" dirty="0"/>
              <a:t>深度的关键因素在于选择</a:t>
            </a:r>
            <a:r>
              <a:rPr lang="en-US" altLang="zh-CN"/>
              <a:t>Next(</a:t>
            </a:r>
            <a:r>
              <a:rPr lang="en-US" altLang="zh-CN" i="1"/>
              <a:t>i</a:t>
            </a:r>
            <a:r>
              <a:rPr lang="en-US" altLang="zh-CN" dirty="0"/>
              <a:t>)</a:t>
            </a:r>
            <a:r>
              <a:rPr lang="zh-CN" altLang="en-US" dirty="0"/>
              <a:t>中元素的方法</a:t>
            </a:r>
            <a:r>
              <a:rPr lang="en-US" altLang="zh-CN"/>
              <a:t>.</a:t>
            </a:r>
            <a:endParaRPr lang="en-US" altLang="zh-CN"/>
          </a:p>
          <a:p>
            <a:r>
              <a:rPr lang="zh-CN" altLang="en-US" dirty="0"/>
              <a:t>一个比较好的方法</a:t>
            </a:r>
            <a:r>
              <a:rPr lang="zh-CN" altLang="en-US"/>
              <a:t>是</a:t>
            </a:r>
            <a:r>
              <a:rPr lang="en-US" altLang="zh-CN"/>
              <a:t>, </a:t>
            </a:r>
            <a:r>
              <a:rPr lang="zh-CN" altLang="en-US" dirty="0">
                <a:solidFill>
                  <a:schemeClr val="folHlink"/>
                </a:solidFill>
              </a:rPr>
              <a:t>随机</a:t>
            </a:r>
            <a:r>
              <a:rPr lang="zh-CN" altLang="en-US" dirty="0"/>
              <a:t>选择</a:t>
            </a:r>
            <a:r>
              <a:rPr lang="en-US" altLang="zh-CN"/>
              <a:t>! </a:t>
            </a:r>
            <a:endParaRPr lang="en-US" altLang="zh-CN"/>
          </a:p>
          <a:p>
            <a:r>
              <a:rPr lang="zh-CN" altLang="en-US" dirty="0"/>
              <a:t>如果等概率的选择</a:t>
            </a:r>
            <a:r>
              <a:rPr lang="en-US" altLang="zh-CN"/>
              <a:t>Next(</a:t>
            </a:r>
            <a:r>
              <a:rPr lang="en-US" altLang="zh-CN" i="1"/>
              <a:t>i</a:t>
            </a:r>
            <a:r>
              <a:rPr lang="en-US" altLang="zh-CN" dirty="0"/>
              <a:t>)</a:t>
            </a:r>
            <a:r>
              <a:rPr lang="zh-CN" altLang="en-US" dirty="0"/>
              <a:t>中的元素</a:t>
            </a:r>
            <a:r>
              <a:rPr lang="en-US" altLang="zh-CN" dirty="0"/>
              <a:t>, </a:t>
            </a:r>
            <a:r>
              <a:rPr lang="zh-CN" altLang="en-US" dirty="0"/>
              <a:t>可以证明这样的深度</a:t>
            </a:r>
            <a:r>
              <a:rPr lang="zh-CN" altLang="en-US"/>
              <a:t>下界是</a:t>
            </a:r>
            <a:r>
              <a:rPr lang="en-US" altLang="zh-CN">
                <a:latin typeface="Century Gothic" panose="020B0502020202020204" pitchFamily="34" charset="0"/>
              </a:rPr>
              <a:t>Ω</a:t>
            </a:r>
            <a:r>
              <a:rPr lang="en-US" altLang="zh-CN"/>
              <a:t>(ln</a:t>
            </a:r>
            <a:r>
              <a:rPr lang="en-US" altLang="zh-CN" baseline="30000"/>
              <a:t>2</a:t>
            </a:r>
            <a:r>
              <a:rPr lang="en-US" altLang="zh-CN" i="1"/>
              <a:t>N</a:t>
            </a:r>
            <a:r>
              <a:rPr lang="en-US" altLang="zh-CN" dirty="0"/>
              <a:t>). </a:t>
            </a:r>
            <a:r>
              <a:rPr lang="zh-CN" altLang="en-US" dirty="0"/>
              <a:t>问题并没有完全解决</a:t>
            </a:r>
            <a:r>
              <a:rPr lang="en-US" altLang="zh-CN"/>
              <a:t>.</a:t>
            </a:r>
            <a:endParaRPr lang="en-US" altLang="zh-CN"/>
          </a:p>
          <a:p>
            <a:r>
              <a:rPr lang="zh-CN" altLang="en-US" dirty="0"/>
              <a:t>必须采取更为合理的随机策略</a:t>
            </a:r>
            <a:r>
              <a:rPr lang="en-US" altLang="zh-CN"/>
              <a:t>.</a:t>
            </a:r>
            <a:endParaRPr lang="en-US" altLang="zh-CN"/>
          </a:p>
        </p:txBody>
      </p:sp>
    </p:spTree>
  </p:cSld>
  <p:clrMapOvr>
    <a:masterClrMapping/>
  </p:clrMapOvr>
  <p:transition>
    <p:newsfla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a:ln/>
        </p:spPr>
        <p:txBody>
          <a:bodyPr anchor="b"/>
          <a:p>
            <a:r>
              <a:rPr lang="en-US" altLang="zh-CN"/>
              <a:t>Randomized</a:t>
            </a:r>
            <a:endParaRPr lang="en-US" altLang="zh-CN"/>
          </a:p>
        </p:txBody>
      </p:sp>
      <p:sp>
        <p:nvSpPr>
          <p:cNvPr id="69635" name="文本占位符 69634"/>
          <p:cNvSpPr>
            <a:spLocks noGrp="1"/>
          </p:cNvSpPr>
          <p:nvPr>
            <p:ph type="body" idx="1"/>
          </p:nvPr>
        </p:nvSpPr>
        <p:spPr>
          <a:ln/>
        </p:spPr>
        <p:txBody>
          <a:bodyPr/>
          <a:p>
            <a:pPr>
              <a:lnSpc>
                <a:spcPct val="90000"/>
              </a:lnSpc>
            </a:pPr>
            <a:r>
              <a:rPr lang="zh-CN" altLang="en-US" dirty="0"/>
              <a:t>对于</a:t>
            </a:r>
            <a:r>
              <a:rPr lang="en-US" altLang="zh-CN" dirty="0"/>
              <a:t>Rake</a:t>
            </a:r>
            <a:r>
              <a:rPr lang="zh-CN" altLang="en-US" dirty="0"/>
              <a:t>节点</a:t>
            </a:r>
            <a:r>
              <a:rPr lang="en-US" altLang="zh-CN" dirty="0"/>
              <a:t>, </a:t>
            </a:r>
            <a:r>
              <a:rPr lang="zh-CN" altLang="en-US" dirty="0"/>
              <a:t>仍然采取等概率的方法选择</a:t>
            </a:r>
            <a:r>
              <a:rPr lang="en-US" altLang="zh-CN"/>
              <a:t>.</a:t>
            </a:r>
            <a:endParaRPr lang="en-US" altLang="zh-CN"/>
          </a:p>
          <a:p>
            <a:pPr>
              <a:lnSpc>
                <a:spcPct val="90000"/>
              </a:lnSpc>
            </a:pPr>
            <a:r>
              <a:rPr lang="zh-CN" altLang="en-US" dirty="0"/>
              <a:t>对于</a:t>
            </a:r>
            <a:r>
              <a:rPr lang="en-US" altLang="zh-CN" dirty="0"/>
              <a:t>Compress</a:t>
            </a:r>
            <a:r>
              <a:rPr lang="zh-CN" altLang="en-US" dirty="0"/>
              <a:t>节点</a:t>
            </a:r>
            <a:r>
              <a:rPr lang="en-US" altLang="zh-CN" i="1"/>
              <a:t>i</a:t>
            </a:r>
            <a:r>
              <a:rPr lang="en-US" altLang="zh-CN"/>
              <a:t>, </a:t>
            </a:r>
            <a:r>
              <a:rPr lang="en-US" altLang="zh-CN" i="1"/>
              <a:t>j</a:t>
            </a:r>
            <a:r>
              <a:rPr lang="zh-CN" altLang="en-US" dirty="0"/>
              <a:t>表示</a:t>
            </a:r>
            <a:r>
              <a:rPr lang="en-US" altLang="zh-CN"/>
              <a:t>Next(</a:t>
            </a:r>
            <a:r>
              <a:rPr lang="en-US" altLang="zh-CN" i="1"/>
              <a:t>i</a:t>
            </a:r>
            <a:r>
              <a:rPr lang="en-US" altLang="zh-CN" dirty="0"/>
              <a:t>)</a:t>
            </a:r>
            <a:r>
              <a:rPr lang="zh-CN" altLang="en-US" dirty="0"/>
              <a:t>中的元素</a:t>
            </a:r>
            <a:r>
              <a:rPr lang="en-US" altLang="zh-CN"/>
              <a:t>, </a:t>
            </a:r>
            <a:r>
              <a:rPr lang="zh-CN" altLang="en-US"/>
              <a:t>令</a:t>
            </a:r>
            <a:r>
              <a:rPr lang="en-US" altLang="zh-CN"/>
              <a:t>Weight(</a:t>
            </a:r>
            <a:r>
              <a:rPr lang="en-US" altLang="zh-CN" i="1"/>
              <a:t>j</a:t>
            </a:r>
            <a:r>
              <a:rPr lang="en-US" altLang="zh-CN" dirty="0"/>
              <a:t>)</a:t>
            </a:r>
            <a:r>
              <a:rPr lang="zh-CN" altLang="en-US" dirty="0"/>
              <a:t>表示</a:t>
            </a:r>
            <a:r>
              <a:rPr lang="en-US" altLang="zh-CN" i="1"/>
              <a:t>j</a:t>
            </a:r>
            <a:r>
              <a:rPr lang="zh-CN" altLang="en-US" dirty="0"/>
              <a:t>剩余的子孙个数</a:t>
            </a:r>
            <a:r>
              <a:rPr lang="en-US" altLang="zh-CN" dirty="0"/>
              <a:t>(</a:t>
            </a:r>
            <a:r>
              <a:rPr lang="zh-CN" altLang="en-US" dirty="0"/>
              <a:t>包括</a:t>
            </a:r>
            <a:r>
              <a:rPr lang="en-US" altLang="zh-CN" i="1"/>
              <a:t>j</a:t>
            </a:r>
            <a:r>
              <a:rPr lang="en-US" altLang="zh-CN"/>
              <a:t>).</a:t>
            </a:r>
            <a:endParaRPr lang="en-US" altLang="zh-CN"/>
          </a:p>
          <a:p>
            <a:pPr>
              <a:lnSpc>
                <a:spcPct val="90000"/>
              </a:lnSpc>
            </a:pPr>
            <a:r>
              <a:rPr lang="zh-CN" altLang="en-US" dirty="0"/>
              <a:t>现在</a:t>
            </a:r>
            <a:r>
              <a:rPr lang="zh-CN" altLang="en-US"/>
              <a:t>以</a:t>
            </a:r>
            <a:r>
              <a:rPr lang="en-US" altLang="zh-CN"/>
              <a:t>Weight(</a:t>
            </a:r>
            <a:r>
              <a:rPr lang="en-US" altLang="zh-CN" i="1"/>
              <a:t>j</a:t>
            </a:r>
            <a:r>
              <a:rPr lang="en-US" altLang="zh-CN" dirty="0"/>
              <a:t>)</a:t>
            </a:r>
            <a:r>
              <a:rPr lang="zh-CN" altLang="en-US" dirty="0"/>
              <a:t>作为加权</a:t>
            </a:r>
            <a:r>
              <a:rPr lang="en-US" altLang="zh-CN" dirty="0"/>
              <a:t>, </a:t>
            </a:r>
            <a:r>
              <a:rPr lang="zh-CN" altLang="en-US" dirty="0"/>
              <a:t>令</a:t>
            </a:r>
            <a:r>
              <a:rPr lang="en-US" altLang="zh-CN" dirty="0"/>
              <a:t>S</a:t>
            </a:r>
            <a:r>
              <a:rPr lang="zh-CN" altLang="en-US" dirty="0"/>
              <a:t>表示所有</a:t>
            </a:r>
            <a:r>
              <a:rPr lang="en-US" altLang="zh-CN"/>
              <a:t>Weight(</a:t>
            </a:r>
            <a:r>
              <a:rPr lang="en-US" altLang="zh-CN" i="1"/>
              <a:t>k</a:t>
            </a:r>
            <a:r>
              <a:rPr lang="en-US" altLang="zh-CN" dirty="0"/>
              <a:t>)</a:t>
            </a:r>
            <a:r>
              <a:rPr lang="zh-CN" altLang="en-US" dirty="0"/>
              <a:t>的和</a:t>
            </a:r>
            <a:r>
              <a:rPr lang="en-US" altLang="zh-CN"/>
              <a:t>, </a:t>
            </a:r>
            <a:r>
              <a:rPr lang="zh-CN" altLang="en-US"/>
              <a:t>则</a:t>
            </a:r>
            <a:r>
              <a:rPr lang="en-US" altLang="zh-CN" i="1"/>
              <a:t>j</a:t>
            </a:r>
            <a:r>
              <a:rPr lang="zh-CN" altLang="en-US"/>
              <a:t>有</a:t>
            </a:r>
            <a:r>
              <a:rPr lang="en-US" altLang="zh-CN"/>
              <a:t>Weight(</a:t>
            </a:r>
            <a:r>
              <a:rPr lang="en-US" altLang="zh-CN" i="1"/>
              <a:t>j</a:t>
            </a:r>
            <a:r>
              <a:rPr lang="en-US" altLang="zh-CN" dirty="0"/>
              <a:t>)/S</a:t>
            </a:r>
            <a:r>
              <a:rPr lang="zh-CN" altLang="en-US" dirty="0"/>
              <a:t>的概率被选择</a:t>
            </a:r>
            <a:r>
              <a:rPr lang="en-US" altLang="zh-CN"/>
              <a:t>.</a:t>
            </a:r>
            <a:endParaRPr lang="en-US" altLang="zh-CN"/>
          </a:p>
        </p:txBody>
      </p:sp>
    </p:spTree>
  </p:cSld>
  <p:clrMapOvr>
    <a:masterClrMapping/>
  </p:clrMapOvr>
  <p:transition>
    <p:newsfla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a:ln/>
        </p:spPr>
        <p:txBody>
          <a:bodyPr anchor="b"/>
          <a:p>
            <a:r>
              <a:rPr lang="en-US" altLang="zh-CN"/>
              <a:t>Randomized : Master Theorem</a:t>
            </a:r>
            <a:endParaRPr lang="en-US" altLang="zh-CN"/>
          </a:p>
        </p:txBody>
      </p:sp>
      <p:sp>
        <p:nvSpPr>
          <p:cNvPr id="72707" name="文本占位符 72706"/>
          <p:cNvSpPr>
            <a:spLocks noGrp="1"/>
          </p:cNvSpPr>
          <p:nvPr>
            <p:ph type="body" idx="1"/>
          </p:nvPr>
        </p:nvSpPr>
        <p:spPr>
          <a:ln/>
        </p:spPr>
        <p:txBody>
          <a:bodyPr/>
          <a:p>
            <a:pPr>
              <a:lnSpc>
                <a:spcPct val="90000"/>
              </a:lnSpc>
            </a:pPr>
            <a:r>
              <a:rPr lang="zh-CN" altLang="en-US" dirty="0"/>
              <a:t>可以证明</a:t>
            </a:r>
            <a:r>
              <a:rPr lang="en-US" altLang="zh-CN" dirty="0"/>
              <a:t>, </a:t>
            </a:r>
            <a:r>
              <a:rPr lang="zh-CN" altLang="en-US" dirty="0"/>
              <a:t>通过这样合理的改造</a:t>
            </a:r>
            <a:r>
              <a:rPr lang="en-US" altLang="zh-CN" dirty="0"/>
              <a:t>, </a:t>
            </a:r>
            <a:r>
              <a:rPr lang="zh-CN" altLang="en-US" dirty="0"/>
              <a:t>一个</a:t>
            </a:r>
            <a:r>
              <a:rPr lang="en-US" altLang="zh-CN" i="1"/>
              <a:t>N</a:t>
            </a:r>
            <a:r>
              <a:rPr lang="zh-CN" altLang="en-US" dirty="0"/>
              <a:t>的点的树可以被映射到一个期望深度</a:t>
            </a:r>
            <a:r>
              <a:rPr lang="zh-CN" altLang="en-US"/>
              <a:t>为</a:t>
            </a:r>
            <a:r>
              <a:rPr lang="en-US" altLang="zh-CN"/>
              <a:t>O(ln</a:t>
            </a:r>
            <a:r>
              <a:rPr lang="en-US" altLang="zh-CN" i="1"/>
              <a:t>N</a:t>
            </a:r>
            <a:r>
              <a:rPr lang="en-US" altLang="zh-CN"/>
              <a:t>)</a:t>
            </a:r>
            <a:r>
              <a:rPr lang="zh-CN" altLang="en-US"/>
              <a:t>的</a:t>
            </a:r>
            <a:r>
              <a:rPr lang="en-US" altLang="zh-CN"/>
              <a:t>R&amp;C Trees.</a:t>
            </a:r>
            <a:endParaRPr lang="en-US" altLang="zh-CN"/>
          </a:p>
          <a:p>
            <a:pPr>
              <a:lnSpc>
                <a:spcPct val="90000"/>
              </a:lnSpc>
            </a:pPr>
            <a:r>
              <a:rPr lang="zh-CN" altLang="en-US" dirty="0"/>
              <a:t>基于这种思想</a:t>
            </a:r>
            <a:r>
              <a:rPr lang="en-US" altLang="zh-CN" dirty="0"/>
              <a:t>, RP-Trees</a:t>
            </a:r>
            <a:r>
              <a:rPr lang="zh-CN" altLang="en-US" dirty="0"/>
              <a:t>被提出</a:t>
            </a:r>
            <a:r>
              <a:rPr lang="en-US" altLang="zh-CN" dirty="0"/>
              <a:t>. </a:t>
            </a:r>
            <a:r>
              <a:rPr lang="zh-CN" altLang="en-US" dirty="0"/>
              <a:t>事实上</a:t>
            </a:r>
            <a:r>
              <a:rPr lang="en-US" altLang="zh-CN" dirty="0"/>
              <a:t>, </a:t>
            </a:r>
            <a:r>
              <a:rPr lang="zh-CN" altLang="en-US" dirty="0"/>
              <a:t>这就是</a:t>
            </a:r>
            <a:r>
              <a:rPr lang="en-US" altLang="zh-CN"/>
              <a:t>Treap</a:t>
            </a:r>
            <a:r>
              <a:rPr lang="en-US" altLang="zh-CN" baseline="30000"/>
              <a:t>[7]</a:t>
            </a:r>
            <a:r>
              <a:rPr lang="zh-CN" altLang="en-US" dirty="0"/>
              <a:t>通过</a:t>
            </a:r>
            <a:r>
              <a:rPr lang="en-US" altLang="zh-CN" dirty="0"/>
              <a:t>R&amp;C</a:t>
            </a:r>
            <a:r>
              <a:rPr lang="zh-CN" altLang="en-US" dirty="0"/>
              <a:t>思想在任意树的拓展</a:t>
            </a:r>
            <a:r>
              <a:rPr lang="en-US" altLang="zh-CN"/>
              <a:t>.</a:t>
            </a:r>
            <a:endParaRPr lang="en-US" altLang="zh-CN"/>
          </a:p>
          <a:p>
            <a:pPr>
              <a:lnSpc>
                <a:spcPct val="90000"/>
              </a:lnSpc>
            </a:pPr>
            <a:r>
              <a:rPr lang="zh-CN" altLang="en-US" dirty="0"/>
              <a:t>通过这种思想</a:t>
            </a:r>
            <a:r>
              <a:rPr lang="en-US" altLang="zh-CN" dirty="0"/>
              <a:t>, </a:t>
            </a:r>
            <a:r>
              <a:rPr lang="zh-CN" altLang="en-US" dirty="0"/>
              <a:t>我们可以得到均摊</a:t>
            </a:r>
            <a:r>
              <a:rPr lang="en-US" altLang="zh-CN" dirty="0"/>
              <a:t>, </a:t>
            </a:r>
            <a:r>
              <a:rPr lang="zh-CN" altLang="en-US" dirty="0"/>
              <a:t>甚至是严格深度</a:t>
            </a:r>
            <a:r>
              <a:rPr lang="en-US" altLang="zh-CN"/>
              <a:t>O(ln</a:t>
            </a:r>
            <a:r>
              <a:rPr lang="en-US" altLang="zh-CN" i="1"/>
              <a:t>N</a:t>
            </a:r>
            <a:r>
              <a:rPr lang="en-US" altLang="zh-CN" dirty="0"/>
              <a:t>)</a:t>
            </a:r>
            <a:r>
              <a:rPr lang="zh-CN" altLang="en-US" dirty="0"/>
              <a:t>的算法</a:t>
            </a:r>
            <a:r>
              <a:rPr lang="en-US" altLang="zh-CN"/>
              <a:t>.</a:t>
            </a:r>
            <a:endParaRPr lang="en-US" altLang="zh-CN"/>
          </a:p>
        </p:txBody>
      </p:sp>
    </p:spTree>
  </p:cSld>
  <p:clrMapOvr>
    <a:masterClrMapping/>
  </p:clrMapOvr>
  <p:transition>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a:ln/>
        </p:spPr>
        <p:txBody>
          <a:bodyPr anchor="b"/>
          <a:p>
            <a:r>
              <a:rPr lang="en-US" altLang="zh-CN"/>
              <a:t>Dynamic Trees Problem</a:t>
            </a:r>
            <a:endParaRPr lang="en-US" altLang="zh-CN"/>
          </a:p>
        </p:txBody>
      </p:sp>
      <p:sp>
        <p:nvSpPr>
          <p:cNvPr id="47107" name="文本占位符 47106"/>
          <p:cNvSpPr>
            <a:spLocks noGrp="1"/>
          </p:cNvSpPr>
          <p:nvPr>
            <p:ph type="body" idx="1"/>
          </p:nvPr>
        </p:nvSpPr>
        <p:spPr>
          <a:ln/>
        </p:spPr>
        <p:txBody>
          <a:bodyPr/>
          <a:p>
            <a:r>
              <a:rPr lang="zh-CN" altLang="en-US" dirty="0"/>
              <a:t>动态树问题</a:t>
            </a:r>
            <a:r>
              <a:rPr lang="en-US" altLang="zh-CN" dirty="0"/>
              <a:t>(Dynamic Trees Problem)</a:t>
            </a:r>
            <a:r>
              <a:rPr lang="zh-CN" altLang="en-US" dirty="0"/>
              <a:t>是图论中一类非常重要的经典问题</a:t>
            </a:r>
            <a:r>
              <a:rPr lang="en-US" altLang="zh-CN" dirty="0"/>
              <a:t>. </a:t>
            </a:r>
            <a:r>
              <a:rPr lang="zh-CN" altLang="en-US" dirty="0"/>
              <a:t>许多图论算法</a:t>
            </a:r>
            <a:r>
              <a:rPr lang="en-US" altLang="zh-CN" dirty="0"/>
              <a:t>, </a:t>
            </a:r>
            <a:r>
              <a:rPr lang="zh-CN" altLang="en-US" dirty="0"/>
              <a:t>尤其是在线动态算法都将其作为瓶颈问题</a:t>
            </a:r>
            <a:r>
              <a:rPr lang="en-US" altLang="zh-CN"/>
              <a:t>.</a:t>
            </a:r>
            <a:endParaRPr lang="en-US" altLang="zh-CN"/>
          </a:p>
          <a:p>
            <a:r>
              <a:rPr lang="zh-CN" altLang="en-US" dirty="0"/>
              <a:t>研究和解决该问题具有很高的理论价值和实际价值</a:t>
            </a:r>
            <a:r>
              <a:rPr lang="en-US" altLang="zh-CN"/>
              <a:t>.</a:t>
            </a:r>
            <a:endParaRPr lang="en-US" altLang="zh-CN"/>
          </a:p>
          <a:p>
            <a:r>
              <a:rPr lang="zh-CN" altLang="en-US" dirty="0"/>
              <a:t>什么是动态树问题呢</a:t>
            </a:r>
            <a:r>
              <a:rPr lang="en-US" altLang="zh-CN"/>
              <a:t>?</a:t>
            </a:r>
            <a:endParaRPr lang="en-US" altLang="zh-CN"/>
          </a:p>
        </p:txBody>
      </p:sp>
    </p:spTree>
  </p:cSld>
  <p:clrMapOvr>
    <a:masterClrMapping/>
  </p:clrMapOvr>
  <p:transition>
    <p:wheel spokes="3"/>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a:ln/>
        </p:spPr>
        <p:txBody>
          <a:bodyPr anchor="b"/>
          <a:p>
            <a:r>
              <a:rPr lang="zh-CN" altLang="en-US" dirty="0"/>
              <a:t>小结</a:t>
            </a:r>
            <a:endParaRPr lang="zh-CN" altLang="en-US" dirty="0"/>
          </a:p>
        </p:txBody>
      </p:sp>
      <p:sp>
        <p:nvSpPr>
          <p:cNvPr id="74755" name="文本占位符 74754"/>
          <p:cNvSpPr>
            <a:spLocks noGrp="1"/>
          </p:cNvSpPr>
          <p:nvPr>
            <p:ph type="body" idx="1"/>
          </p:nvPr>
        </p:nvSpPr>
        <p:spPr>
          <a:ln/>
        </p:spPr>
        <p:txBody>
          <a:bodyPr/>
          <a:p>
            <a:r>
              <a:rPr lang="zh-CN" altLang="en-US" dirty="0"/>
              <a:t>相比较于</a:t>
            </a:r>
            <a:r>
              <a:rPr lang="en-US" altLang="zh-CN" dirty="0"/>
              <a:t>Path Decomposing</a:t>
            </a:r>
            <a:r>
              <a:rPr lang="zh-CN" altLang="en-US" dirty="0"/>
              <a:t>和</a:t>
            </a:r>
            <a:r>
              <a:rPr lang="en-US" altLang="zh-CN" dirty="0"/>
              <a:t>Divide &amp; Conquer, Rake &amp; Compress</a:t>
            </a:r>
            <a:r>
              <a:rPr lang="zh-CN" altLang="en-US" dirty="0"/>
              <a:t>具有思想简单</a:t>
            </a:r>
            <a:r>
              <a:rPr lang="en-US" altLang="zh-CN" dirty="0"/>
              <a:t>, </a:t>
            </a:r>
            <a:r>
              <a:rPr lang="zh-CN" altLang="en-US" dirty="0"/>
              <a:t>常数小</a:t>
            </a:r>
            <a:r>
              <a:rPr lang="en-US" altLang="zh-CN" dirty="0"/>
              <a:t>, </a:t>
            </a:r>
            <a:r>
              <a:rPr lang="zh-CN" altLang="en-US" dirty="0"/>
              <a:t>实现复杂度低等特点</a:t>
            </a:r>
            <a:r>
              <a:rPr lang="en-US" altLang="zh-CN"/>
              <a:t>.</a:t>
            </a:r>
            <a:endParaRPr lang="en-US" altLang="zh-CN"/>
          </a:p>
          <a:p>
            <a:r>
              <a:rPr lang="en-US" altLang="zh-CN" dirty="0"/>
              <a:t>R&amp;C</a:t>
            </a:r>
            <a:r>
              <a:rPr lang="zh-CN" altLang="en-US" dirty="0"/>
              <a:t>思想最大的特点是</a:t>
            </a:r>
            <a:r>
              <a:rPr lang="en-US" altLang="zh-CN" dirty="0"/>
              <a:t>, </a:t>
            </a:r>
            <a:r>
              <a:rPr lang="zh-CN" altLang="en-US" dirty="0"/>
              <a:t>利用这种思想可以很方便地将各种平衡二叉树技巧拓展到任意树形态上去</a:t>
            </a:r>
            <a:r>
              <a:rPr lang="en-US" altLang="zh-CN"/>
              <a:t>.</a:t>
            </a:r>
            <a:endParaRPr lang="en-US" altLang="zh-CN"/>
          </a:p>
          <a:p>
            <a:r>
              <a:rPr lang="zh-CN" altLang="en-US" dirty="0"/>
              <a:t>为</a:t>
            </a:r>
            <a:r>
              <a:rPr lang="en-US" altLang="zh-CN" dirty="0"/>
              <a:t>Dynamic Trees Problem </a:t>
            </a:r>
            <a:r>
              <a:rPr lang="zh-CN" altLang="en-US" dirty="0"/>
              <a:t>注入了新的血液</a:t>
            </a:r>
            <a:r>
              <a:rPr lang="en-US" altLang="zh-CN"/>
              <a:t>.</a:t>
            </a:r>
            <a:endParaRPr lang="en-US" altLang="zh-CN"/>
          </a:p>
        </p:txBody>
      </p:sp>
    </p:spTree>
  </p:cSld>
  <p:clrMapOvr>
    <a:masterClrMapping/>
  </p:clrMapOvr>
  <p:transition>
    <p:circl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8" name="标题 224257"/>
          <p:cNvSpPr>
            <a:spLocks noGrp="1"/>
          </p:cNvSpPr>
          <p:nvPr>
            <p:ph type="ctrTitle"/>
          </p:nvPr>
        </p:nvSpPr>
        <p:spPr>
          <a:ln/>
        </p:spPr>
        <p:txBody>
          <a:bodyPr anchor="b"/>
          <a:p>
            <a:pPr defTabSz="914400"/>
            <a:r>
              <a:rPr lang="en-US" altLang="zh-CN" kern="1200" baseline="0">
                <a:latin typeface="Garamond" panose="02020404030301010803" pitchFamily="18" charset="0"/>
                <a:ea typeface="仿宋_GB2312" panose="02010609030101010101" pitchFamily="49" charset="-122"/>
              </a:rPr>
              <a:t>Part III. Applications</a:t>
            </a:r>
            <a:endParaRPr lang="en-US" altLang="zh-CN" kern="1200" baseline="0">
              <a:latin typeface="Garamond" panose="02020404030301010803" pitchFamily="18" charset="0"/>
              <a:ea typeface="仿宋_GB2312" panose="02010609030101010101" pitchFamily="49" charset="-122"/>
            </a:endParaRPr>
          </a:p>
        </p:txBody>
      </p:sp>
      <p:sp>
        <p:nvSpPr>
          <p:cNvPr id="224259" name="副标题 224258"/>
          <p:cNvSpPr>
            <a:spLocks noGrp="1"/>
          </p:cNvSpPr>
          <p:nvPr>
            <p:ph type="subTitle" idx="1"/>
          </p:nvPr>
        </p:nvSpPr>
        <p:spPr>
          <a:ln/>
        </p:spPr>
        <p:txBody>
          <a:bodyPr anchor="t"/>
          <a:p>
            <a:pPr defTabSz="914400">
              <a:buSzPct val="60000"/>
            </a:pPr>
            <a:endParaRPr kern="1200" baseline="0" dirty="0">
              <a:latin typeface="Garamond" panose="02020404030301010803" pitchFamily="18" charset="0"/>
              <a:ea typeface="仿宋_GB2312" panose="02010609030101010101" pitchFamily="49" charset="-122"/>
            </a:endParaRPr>
          </a:p>
        </p:txBody>
      </p:sp>
    </p:spTree>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a:ln/>
        </p:spPr>
        <p:txBody>
          <a:bodyPr anchor="b"/>
          <a:p>
            <a:r>
              <a:rPr lang="en-US" altLang="zh-CN"/>
              <a:t>Applications …</a:t>
            </a:r>
            <a:endParaRPr lang="en-US" altLang="zh-CN"/>
          </a:p>
        </p:txBody>
      </p:sp>
      <p:sp>
        <p:nvSpPr>
          <p:cNvPr id="79875" name="文本占位符 79874"/>
          <p:cNvSpPr>
            <a:spLocks noGrp="1"/>
          </p:cNvSpPr>
          <p:nvPr>
            <p:ph type="body" idx="1"/>
          </p:nvPr>
        </p:nvSpPr>
        <p:spPr>
          <a:ln/>
        </p:spPr>
        <p:txBody>
          <a:bodyPr/>
          <a:p>
            <a:pPr>
              <a:lnSpc>
                <a:spcPct val="90000"/>
              </a:lnSpc>
            </a:pPr>
            <a:r>
              <a:rPr lang="zh-CN" altLang="en-US" sz="2800" dirty="0"/>
              <a:t>网络优化</a:t>
            </a:r>
            <a:endParaRPr lang="zh-CN" altLang="en-US" sz="2800" dirty="0"/>
          </a:p>
          <a:p>
            <a:pPr lvl="1">
              <a:lnSpc>
                <a:spcPct val="90000"/>
              </a:lnSpc>
            </a:pPr>
            <a:r>
              <a:rPr lang="zh-CN" altLang="en-US" sz="2400" dirty="0">
                <a:solidFill>
                  <a:schemeClr val="folHlink"/>
                </a:solidFill>
              </a:rPr>
              <a:t>最大流</a:t>
            </a:r>
            <a:r>
              <a:rPr lang="en-US" altLang="zh-CN" sz="2400" baseline="30000">
                <a:solidFill>
                  <a:schemeClr val="folHlink"/>
                </a:solidFill>
              </a:rPr>
              <a:t>[4]</a:t>
            </a:r>
            <a:r>
              <a:rPr lang="en-US" altLang="zh-CN" sz="2400">
                <a:solidFill>
                  <a:schemeClr val="folHlink"/>
                </a:solidFill>
              </a:rPr>
              <a:t>   √</a:t>
            </a:r>
            <a:endParaRPr lang="en-US" altLang="zh-CN" sz="2400">
              <a:solidFill>
                <a:schemeClr val="folHlink"/>
              </a:solidFill>
            </a:endParaRPr>
          </a:p>
          <a:p>
            <a:pPr lvl="1">
              <a:lnSpc>
                <a:spcPct val="90000"/>
              </a:lnSpc>
            </a:pPr>
            <a:r>
              <a:rPr lang="zh-CN" altLang="en-US" sz="2400" dirty="0"/>
              <a:t>最小费用流</a:t>
            </a:r>
            <a:endParaRPr lang="zh-CN" altLang="en-US" sz="2400" dirty="0"/>
          </a:p>
          <a:p>
            <a:pPr lvl="1">
              <a:lnSpc>
                <a:spcPct val="90000"/>
              </a:lnSpc>
            </a:pPr>
            <a:r>
              <a:rPr lang="en-US" altLang="zh-CN" sz="2400"/>
              <a:t>…</a:t>
            </a:r>
            <a:endParaRPr lang="en-US" altLang="zh-CN" sz="2400"/>
          </a:p>
          <a:p>
            <a:pPr>
              <a:lnSpc>
                <a:spcPct val="90000"/>
              </a:lnSpc>
            </a:pPr>
            <a:r>
              <a:rPr lang="zh-CN" altLang="en-US" sz="2800" dirty="0"/>
              <a:t>动态算法</a:t>
            </a:r>
            <a:endParaRPr lang="zh-CN" altLang="en-US" sz="2800" dirty="0"/>
          </a:p>
          <a:p>
            <a:pPr lvl="1">
              <a:lnSpc>
                <a:spcPct val="90000"/>
              </a:lnSpc>
            </a:pPr>
            <a:r>
              <a:rPr lang="zh-CN" altLang="en-US" sz="2400" dirty="0"/>
              <a:t>动态连通性</a:t>
            </a:r>
            <a:r>
              <a:rPr lang="en-US" altLang="zh-CN" sz="2400" baseline="30000"/>
              <a:t>[3,8]</a:t>
            </a:r>
            <a:endParaRPr lang="en-US" altLang="zh-CN" sz="2400" baseline="30000"/>
          </a:p>
          <a:p>
            <a:pPr lvl="1">
              <a:lnSpc>
                <a:spcPct val="90000"/>
              </a:lnSpc>
            </a:pPr>
            <a:r>
              <a:rPr lang="zh-CN" altLang="en-US" sz="2400" dirty="0"/>
              <a:t>动态最小生成森林</a:t>
            </a:r>
            <a:r>
              <a:rPr lang="en-US" altLang="zh-CN" sz="2400" baseline="30000"/>
              <a:t>[3]</a:t>
            </a:r>
            <a:endParaRPr lang="en-US" altLang="zh-CN" sz="2400" baseline="30000"/>
          </a:p>
          <a:p>
            <a:pPr lvl="1">
              <a:lnSpc>
                <a:spcPct val="90000"/>
              </a:lnSpc>
            </a:pPr>
            <a:r>
              <a:rPr lang="en-US" altLang="zh-CN" sz="2400"/>
              <a:t>…</a:t>
            </a:r>
            <a:endParaRPr lang="en-US" altLang="zh-CN" sz="2400"/>
          </a:p>
          <a:p>
            <a:pPr>
              <a:lnSpc>
                <a:spcPct val="90000"/>
              </a:lnSpc>
            </a:pPr>
            <a:r>
              <a:rPr lang="en-US" altLang="zh-CN" sz="2800"/>
              <a:t>…</a:t>
            </a:r>
            <a:endParaRPr lang="en-US" altLang="zh-CN" sz="2800"/>
          </a:p>
        </p:txBody>
      </p:sp>
    </p:spTree>
  </p:cSld>
  <p:clrMapOvr>
    <a:masterClrMapping/>
  </p:clrMapOvr>
  <p:transition>
    <p:split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a:ln/>
        </p:spPr>
        <p:txBody>
          <a:bodyPr anchor="b"/>
          <a:p>
            <a:r>
              <a:rPr lang="zh-CN" altLang="en-US" dirty="0"/>
              <a:t>最大流问题</a:t>
            </a:r>
            <a:endParaRPr lang="zh-CN" altLang="en-US" dirty="0"/>
          </a:p>
        </p:txBody>
      </p:sp>
      <p:sp>
        <p:nvSpPr>
          <p:cNvPr id="73731" name="文本占位符 73730"/>
          <p:cNvSpPr>
            <a:spLocks noGrp="1"/>
          </p:cNvSpPr>
          <p:nvPr>
            <p:ph type="body" idx="1"/>
          </p:nvPr>
        </p:nvSpPr>
        <p:spPr>
          <a:ln/>
        </p:spPr>
        <p:txBody>
          <a:bodyPr/>
          <a:p>
            <a:pPr>
              <a:lnSpc>
                <a:spcPct val="90000"/>
              </a:lnSpc>
            </a:pPr>
            <a:r>
              <a:rPr lang="zh-CN" altLang="en-US" dirty="0"/>
              <a:t>最大流问题是非常经典的图论问题</a:t>
            </a:r>
            <a:r>
              <a:rPr lang="en-US" altLang="zh-CN" dirty="0"/>
              <a:t>. </a:t>
            </a:r>
            <a:r>
              <a:rPr lang="zh-CN" altLang="en-US" dirty="0"/>
              <a:t>经典的解决算法有最短增广路</a:t>
            </a:r>
            <a:r>
              <a:rPr lang="en-US" altLang="zh-CN" dirty="0"/>
              <a:t>, </a:t>
            </a:r>
            <a:r>
              <a:rPr lang="zh-CN" altLang="en-US" dirty="0"/>
              <a:t>预流推进</a:t>
            </a:r>
            <a:r>
              <a:rPr lang="en-US" altLang="zh-CN"/>
              <a:t>.</a:t>
            </a:r>
            <a:endParaRPr lang="en-US" altLang="zh-CN"/>
          </a:p>
          <a:p>
            <a:pPr>
              <a:lnSpc>
                <a:spcPct val="90000"/>
              </a:lnSpc>
            </a:pPr>
            <a:r>
              <a:rPr lang="zh-CN" altLang="en-US" dirty="0"/>
              <a:t>通过改造最短增广路算法并应用动态树</a:t>
            </a:r>
            <a:r>
              <a:rPr lang="en-US" altLang="zh-CN" dirty="0"/>
              <a:t>, </a:t>
            </a:r>
            <a:r>
              <a:rPr lang="zh-CN" altLang="en-US" dirty="0"/>
              <a:t>可以得到</a:t>
            </a:r>
            <a:r>
              <a:rPr lang="en-US" altLang="zh-CN" err="1"/>
              <a:t>O(</a:t>
            </a:r>
            <a:r>
              <a:rPr lang="en-US" altLang="zh-CN" i="1" err="1"/>
              <a:t>NM</a:t>
            </a:r>
            <a:r>
              <a:rPr lang="en-US" altLang="zh-CN" err="1"/>
              <a:t>ln</a:t>
            </a:r>
            <a:r>
              <a:rPr lang="en-US" altLang="zh-CN" i="1" err="1"/>
              <a:t>N</a:t>
            </a:r>
            <a:r>
              <a:rPr lang="en-US" altLang="zh-CN" dirty="0"/>
              <a:t>)</a:t>
            </a:r>
            <a:r>
              <a:rPr lang="zh-CN" altLang="en-US" dirty="0"/>
              <a:t>的算法</a:t>
            </a:r>
            <a:r>
              <a:rPr lang="en-US" altLang="zh-CN"/>
              <a:t>. </a:t>
            </a:r>
            <a:r>
              <a:rPr lang="en-US" altLang="zh-CN" i="1"/>
              <a:t>N</a:t>
            </a:r>
            <a:r>
              <a:rPr lang="zh-CN" altLang="en-US" dirty="0"/>
              <a:t>为点数</a:t>
            </a:r>
            <a:r>
              <a:rPr lang="en-US" altLang="zh-CN"/>
              <a:t>, </a:t>
            </a:r>
            <a:r>
              <a:rPr lang="en-US" altLang="zh-CN" i="1"/>
              <a:t>M</a:t>
            </a:r>
            <a:r>
              <a:rPr lang="zh-CN" altLang="en-US"/>
              <a:t>为边数</a:t>
            </a:r>
            <a:r>
              <a:rPr lang="en-US" altLang="zh-CN"/>
              <a:t>.</a:t>
            </a:r>
            <a:endParaRPr lang="en-US" altLang="zh-CN"/>
          </a:p>
          <a:p>
            <a:pPr>
              <a:lnSpc>
                <a:spcPct val="90000"/>
              </a:lnSpc>
            </a:pPr>
            <a:r>
              <a:rPr lang="zh-CN" altLang="en-US" dirty="0"/>
              <a:t>经典的最短增广路算法是通过</a:t>
            </a:r>
            <a:r>
              <a:rPr lang="en-US" altLang="zh-CN" dirty="0"/>
              <a:t>BFS, </a:t>
            </a:r>
            <a:r>
              <a:rPr lang="zh-CN" altLang="en-US" dirty="0"/>
              <a:t>每次在残余网络中找到一条最短</a:t>
            </a:r>
            <a:r>
              <a:rPr lang="en-US" altLang="zh-CN" dirty="0"/>
              <a:t>S-T</a:t>
            </a:r>
            <a:r>
              <a:rPr lang="zh-CN" altLang="en-US" dirty="0"/>
              <a:t>增广路并进行增广</a:t>
            </a:r>
            <a:r>
              <a:rPr lang="en-US" altLang="zh-CN"/>
              <a:t>.</a:t>
            </a:r>
            <a:endParaRPr lang="en-US" altLang="zh-CN"/>
          </a:p>
        </p:txBody>
      </p:sp>
    </p:spTree>
  </p:cSld>
  <p:clrMapOvr>
    <a:masterClrMapping/>
  </p:clrMapOvr>
  <p:transition>
    <p:split dir="in"/>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57698" name="标题 157697"/>
          <p:cNvSpPr>
            <a:spLocks noGrp="1"/>
          </p:cNvSpPr>
          <p:nvPr>
            <p:ph type="title"/>
          </p:nvPr>
        </p:nvSpPr>
        <p:spPr>
          <a:ln/>
        </p:spPr>
        <p:txBody>
          <a:bodyPr anchor="b"/>
          <a:p>
            <a:r>
              <a:rPr lang="en-US" altLang="zh-CN"/>
              <a:t>Residual network</a:t>
            </a:r>
            <a:endParaRPr lang="en-US" altLang="zh-CN"/>
          </a:p>
        </p:txBody>
      </p:sp>
      <p:pic>
        <p:nvPicPr>
          <p:cNvPr id="157730" name="内容占位符 157729"/>
          <p:cNvPicPr>
            <a:picLocks noChangeAspect="1"/>
          </p:cNvPicPr>
          <p:nvPr>
            <p:ph idx="1"/>
          </p:nvPr>
        </p:nvPicPr>
        <p:blipFill>
          <a:blip r:embed="rId1"/>
          <a:stretch>
            <a:fillRect/>
          </a:stretch>
        </p:blipFill>
        <p:spPr>
          <a:xfrm>
            <a:off x="2441575" y="2017713"/>
            <a:ext cx="5253038" cy="4114800"/>
          </a:xfrm>
          <a:ln/>
        </p:spPr>
      </p:pic>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0770" name="标题 160769"/>
          <p:cNvSpPr>
            <a:spLocks noGrp="1"/>
          </p:cNvSpPr>
          <p:nvPr>
            <p:ph type="title"/>
          </p:nvPr>
        </p:nvSpPr>
        <p:spPr>
          <a:ln/>
        </p:spPr>
        <p:txBody>
          <a:bodyPr anchor="b"/>
          <a:p>
            <a:r>
              <a:rPr lang="en-US" altLang="zh-CN"/>
              <a:t>Residual network</a:t>
            </a:r>
            <a:endParaRPr lang="en-US" altLang="zh-CN"/>
          </a:p>
        </p:txBody>
      </p:sp>
      <p:pic>
        <p:nvPicPr>
          <p:cNvPr id="160775" name="内容占位符 160774"/>
          <p:cNvPicPr>
            <a:picLocks noChangeAspect="1"/>
          </p:cNvPicPr>
          <p:nvPr>
            <p:ph idx="1"/>
          </p:nvPr>
        </p:nvPicPr>
        <p:blipFill>
          <a:blip r:embed="rId1"/>
          <a:stretch>
            <a:fillRect/>
          </a:stretch>
        </p:blipFill>
        <p:spPr>
          <a:xfrm>
            <a:off x="2441575" y="2017713"/>
            <a:ext cx="5253038" cy="4114800"/>
          </a:xfrm>
          <a:ln/>
        </p:spPr>
      </p:pic>
      <p:sp>
        <p:nvSpPr>
          <p:cNvPr id="160776" name="文本框 160775"/>
          <p:cNvSpPr txBox="1"/>
          <p:nvPr/>
        </p:nvSpPr>
        <p:spPr>
          <a:xfrm>
            <a:off x="304800" y="2133600"/>
            <a:ext cx="1784350" cy="915988"/>
          </a:xfrm>
          <a:prstGeom prst="rect">
            <a:avLst/>
          </a:prstGeom>
          <a:noFill/>
          <a:ln w="9525">
            <a:noFill/>
          </a:ln>
        </p:spPr>
        <p:txBody>
          <a:bodyPr wrap="none" anchor="t">
            <a:spAutoFit/>
          </a:bodyPr>
          <a:p>
            <a:pPr lvl="0"/>
            <a:r>
              <a:rPr lang="zh-CN" altLang="en-US" dirty="0">
                <a:latin typeface="Garamond" panose="02020404030301010803" pitchFamily="18" charset="0"/>
                <a:ea typeface="仿宋_GB2312" panose="02010609030101010101" pitchFamily="49" charset="-122"/>
              </a:rPr>
              <a:t>找到最短增广路</a:t>
            </a:r>
            <a:endParaRPr lang="zh-CN" altLang="en-US" dirty="0">
              <a:latin typeface="Garamond" panose="02020404030301010803" pitchFamily="18" charset="0"/>
              <a:ea typeface="仿宋_GB2312" panose="02010609030101010101" pitchFamily="49" charset="-122"/>
            </a:endParaRPr>
          </a:p>
          <a:p>
            <a:pPr lvl="0"/>
            <a:r>
              <a:rPr lang="en-US" altLang="zh-CN">
                <a:latin typeface="Garamond" panose="02020404030301010803" pitchFamily="18" charset="0"/>
                <a:ea typeface="仿宋_GB2312" panose="02010609030101010101" pitchFamily="49" charset="-122"/>
              </a:rPr>
              <a:t>S</a:t>
            </a:r>
            <a:r>
              <a:rPr lang="en-US" altLang="zh-CN">
                <a:latin typeface="Garamond" panose="02020404030301010803" pitchFamily="18" charset="0"/>
                <a:ea typeface="仿宋_GB2312" panose="02010609030101010101" pitchFamily="49" charset="-122"/>
                <a:sym typeface="Wingdings" panose="05000000000000000000" pitchFamily="2" charset="2"/>
              </a:rPr>
              <a:t></a:t>
            </a:r>
            <a:r>
              <a:rPr lang="en-US" altLang="zh-CN">
                <a:latin typeface="Garamond" panose="02020404030301010803" pitchFamily="18" charset="0"/>
                <a:ea typeface="仿宋_GB2312" panose="02010609030101010101" pitchFamily="49" charset="-122"/>
              </a:rPr>
              <a:t>C </a:t>
            </a:r>
            <a:r>
              <a:rPr lang="en-US" altLang="zh-CN">
                <a:latin typeface="Garamond" panose="02020404030301010803" pitchFamily="18" charset="0"/>
                <a:ea typeface="仿宋_GB2312" panose="02010609030101010101" pitchFamily="49" charset="-122"/>
                <a:sym typeface="Wingdings" panose="05000000000000000000" pitchFamily="2" charset="2"/>
              </a:rPr>
              <a:t></a:t>
            </a:r>
            <a:r>
              <a:rPr lang="en-US" altLang="zh-CN">
                <a:latin typeface="Garamond" panose="02020404030301010803" pitchFamily="18" charset="0"/>
                <a:ea typeface="仿宋_GB2312" panose="02010609030101010101" pitchFamily="49" charset="-122"/>
              </a:rPr>
              <a:t> E </a:t>
            </a:r>
            <a:r>
              <a:rPr lang="en-US" altLang="zh-CN">
                <a:latin typeface="Garamond" panose="02020404030301010803" pitchFamily="18" charset="0"/>
                <a:ea typeface="仿宋_GB2312" panose="02010609030101010101" pitchFamily="49" charset="-122"/>
                <a:sym typeface="Wingdings" panose="05000000000000000000" pitchFamily="2" charset="2"/>
              </a:rPr>
              <a:t></a:t>
            </a:r>
            <a:r>
              <a:rPr lang="en-US" altLang="zh-CN">
                <a:latin typeface="Garamond" panose="02020404030301010803" pitchFamily="18" charset="0"/>
                <a:ea typeface="仿宋_GB2312" panose="02010609030101010101" pitchFamily="49" charset="-122"/>
              </a:rPr>
              <a:t> T</a:t>
            </a:r>
            <a:endParaRPr lang="en-US" altLang="zh-CN">
              <a:latin typeface="Garamond" panose="02020404030301010803" pitchFamily="18" charset="0"/>
              <a:ea typeface="仿宋_GB2312" panose="02010609030101010101" pitchFamily="49" charset="-122"/>
            </a:endParaRPr>
          </a:p>
          <a:p>
            <a:pPr lvl="0"/>
            <a:r>
              <a:rPr lang="zh-CN" altLang="en-US" dirty="0">
                <a:latin typeface="Garamond" panose="02020404030301010803" pitchFamily="18" charset="0"/>
                <a:ea typeface="仿宋_GB2312" panose="02010609030101010101" pitchFamily="49" charset="-122"/>
              </a:rPr>
              <a:t>增广量为</a:t>
            </a:r>
            <a:r>
              <a:rPr lang="en-US" altLang="zh-CN">
                <a:latin typeface="Garamond" panose="02020404030301010803" pitchFamily="18" charset="0"/>
                <a:ea typeface="仿宋_GB2312" panose="02010609030101010101" pitchFamily="49" charset="-122"/>
              </a:rPr>
              <a:t>3</a:t>
            </a:r>
            <a:endParaRPr lang="en-US" altLang="zh-CN">
              <a:latin typeface="Garamond" panose="02020404030301010803" pitchFamily="18" charset="0"/>
              <a:ea typeface="仿宋_GB2312" panose="02010609030101010101" pitchFamily="49" charset="-122"/>
            </a:endParaRPr>
          </a:p>
        </p:txBody>
      </p:sp>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1794" name="标题 161793"/>
          <p:cNvSpPr>
            <a:spLocks noGrp="1"/>
          </p:cNvSpPr>
          <p:nvPr>
            <p:ph type="title"/>
          </p:nvPr>
        </p:nvSpPr>
        <p:spPr>
          <a:ln/>
        </p:spPr>
        <p:txBody>
          <a:bodyPr anchor="b"/>
          <a:p>
            <a:r>
              <a:rPr lang="en-US" altLang="zh-CN"/>
              <a:t>Residual network</a:t>
            </a:r>
            <a:endParaRPr lang="en-US" altLang="zh-CN"/>
          </a:p>
        </p:txBody>
      </p:sp>
      <p:pic>
        <p:nvPicPr>
          <p:cNvPr id="161801" name="内容占位符 161800"/>
          <p:cNvPicPr>
            <a:picLocks noChangeAspect="1"/>
          </p:cNvPicPr>
          <p:nvPr>
            <p:ph idx="1"/>
          </p:nvPr>
        </p:nvPicPr>
        <p:blipFill>
          <a:blip r:embed="rId1"/>
          <a:stretch>
            <a:fillRect/>
          </a:stretch>
        </p:blipFill>
        <p:spPr>
          <a:xfrm>
            <a:off x="2441575" y="2017713"/>
            <a:ext cx="5253038" cy="4114800"/>
          </a:xfrm>
          <a:ln/>
        </p:spPr>
      </p:pic>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2818" name="标题 162817"/>
          <p:cNvSpPr>
            <a:spLocks noGrp="1"/>
          </p:cNvSpPr>
          <p:nvPr>
            <p:ph type="title"/>
          </p:nvPr>
        </p:nvSpPr>
        <p:spPr>
          <a:ln/>
        </p:spPr>
        <p:txBody>
          <a:bodyPr anchor="b"/>
          <a:p>
            <a:r>
              <a:rPr lang="en-US" altLang="zh-CN"/>
              <a:t>Residual network</a:t>
            </a:r>
            <a:endParaRPr lang="en-US" altLang="zh-CN"/>
          </a:p>
        </p:txBody>
      </p:sp>
      <p:pic>
        <p:nvPicPr>
          <p:cNvPr id="162825" name="内容占位符 162824"/>
          <p:cNvPicPr>
            <a:picLocks noChangeAspect="1"/>
          </p:cNvPicPr>
          <p:nvPr>
            <p:ph idx="1"/>
          </p:nvPr>
        </p:nvPicPr>
        <p:blipFill>
          <a:blip r:embed="rId1"/>
          <a:stretch>
            <a:fillRect/>
          </a:stretch>
        </p:blipFill>
        <p:spPr>
          <a:xfrm>
            <a:off x="2441575" y="2017713"/>
            <a:ext cx="5253038" cy="4114800"/>
          </a:xfrm>
          <a:ln/>
        </p:spPr>
      </p:pic>
      <p:sp>
        <p:nvSpPr>
          <p:cNvPr id="162826" name="文本框 162825"/>
          <p:cNvSpPr txBox="1"/>
          <p:nvPr/>
        </p:nvSpPr>
        <p:spPr>
          <a:xfrm>
            <a:off x="304800" y="2133600"/>
            <a:ext cx="1784350" cy="915988"/>
          </a:xfrm>
          <a:prstGeom prst="rect">
            <a:avLst/>
          </a:prstGeom>
          <a:noFill/>
          <a:ln w="9525">
            <a:noFill/>
          </a:ln>
        </p:spPr>
        <p:txBody>
          <a:bodyPr wrap="none" anchor="t">
            <a:spAutoFit/>
          </a:bodyPr>
          <a:p>
            <a:pPr lvl="0"/>
            <a:r>
              <a:rPr lang="zh-CN" altLang="en-US" dirty="0">
                <a:latin typeface="Garamond" panose="02020404030301010803" pitchFamily="18" charset="0"/>
                <a:ea typeface="仿宋_GB2312" panose="02010609030101010101" pitchFamily="49" charset="-122"/>
              </a:rPr>
              <a:t>找到最短增广路</a:t>
            </a:r>
            <a:endParaRPr lang="zh-CN" altLang="en-US" dirty="0">
              <a:latin typeface="Garamond" panose="02020404030301010803" pitchFamily="18" charset="0"/>
              <a:ea typeface="仿宋_GB2312" panose="02010609030101010101" pitchFamily="49" charset="-122"/>
            </a:endParaRPr>
          </a:p>
          <a:p>
            <a:pPr lvl="0"/>
            <a:r>
              <a:rPr lang="en-US" altLang="zh-CN">
                <a:latin typeface="Garamond" panose="02020404030301010803" pitchFamily="18" charset="0"/>
                <a:ea typeface="仿宋_GB2312" panose="02010609030101010101" pitchFamily="49" charset="-122"/>
              </a:rPr>
              <a:t>S</a:t>
            </a:r>
            <a:r>
              <a:rPr lang="en-US" altLang="zh-CN">
                <a:latin typeface="Garamond" panose="02020404030301010803" pitchFamily="18" charset="0"/>
                <a:ea typeface="仿宋_GB2312" panose="02010609030101010101" pitchFamily="49" charset="-122"/>
                <a:sym typeface="Wingdings" panose="05000000000000000000" pitchFamily="2" charset="2"/>
              </a:rPr>
              <a:t></a:t>
            </a:r>
            <a:r>
              <a:rPr lang="en-US" altLang="zh-CN">
                <a:latin typeface="Garamond" panose="02020404030301010803" pitchFamily="18" charset="0"/>
                <a:ea typeface="仿宋_GB2312" panose="02010609030101010101" pitchFamily="49" charset="-122"/>
              </a:rPr>
              <a:t>A </a:t>
            </a:r>
            <a:r>
              <a:rPr lang="en-US" altLang="zh-CN">
                <a:latin typeface="Garamond" panose="02020404030301010803" pitchFamily="18" charset="0"/>
                <a:ea typeface="仿宋_GB2312" panose="02010609030101010101" pitchFamily="49" charset="-122"/>
                <a:sym typeface="Wingdings" panose="05000000000000000000" pitchFamily="2" charset="2"/>
              </a:rPr>
              <a:t></a:t>
            </a:r>
            <a:r>
              <a:rPr lang="en-US" altLang="zh-CN">
                <a:latin typeface="Garamond" panose="02020404030301010803" pitchFamily="18" charset="0"/>
                <a:ea typeface="仿宋_GB2312" panose="02010609030101010101" pitchFamily="49" charset="-122"/>
              </a:rPr>
              <a:t> E </a:t>
            </a:r>
            <a:r>
              <a:rPr lang="en-US" altLang="zh-CN">
                <a:latin typeface="Garamond" panose="02020404030301010803" pitchFamily="18" charset="0"/>
                <a:ea typeface="仿宋_GB2312" panose="02010609030101010101" pitchFamily="49" charset="-122"/>
                <a:sym typeface="Wingdings" panose="05000000000000000000" pitchFamily="2" charset="2"/>
              </a:rPr>
              <a:t></a:t>
            </a:r>
            <a:r>
              <a:rPr lang="en-US" altLang="zh-CN">
                <a:latin typeface="Garamond" panose="02020404030301010803" pitchFamily="18" charset="0"/>
                <a:ea typeface="仿宋_GB2312" panose="02010609030101010101" pitchFamily="49" charset="-122"/>
              </a:rPr>
              <a:t> T</a:t>
            </a:r>
            <a:endParaRPr lang="en-US" altLang="zh-CN">
              <a:latin typeface="Garamond" panose="02020404030301010803" pitchFamily="18" charset="0"/>
              <a:ea typeface="仿宋_GB2312" panose="02010609030101010101" pitchFamily="49" charset="-122"/>
            </a:endParaRPr>
          </a:p>
          <a:p>
            <a:pPr lvl="0"/>
            <a:r>
              <a:rPr lang="zh-CN" altLang="en-US" dirty="0">
                <a:latin typeface="Garamond" panose="02020404030301010803" pitchFamily="18" charset="0"/>
                <a:ea typeface="仿宋_GB2312" panose="02010609030101010101" pitchFamily="49" charset="-122"/>
              </a:rPr>
              <a:t>增广量为</a:t>
            </a:r>
            <a:r>
              <a:rPr lang="en-US" altLang="zh-CN">
                <a:latin typeface="Garamond" panose="02020404030301010803" pitchFamily="18" charset="0"/>
                <a:ea typeface="仿宋_GB2312" panose="02010609030101010101" pitchFamily="49" charset="-122"/>
              </a:rPr>
              <a:t>8</a:t>
            </a:r>
            <a:endParaRPr lang="en-US" altLang="zh-CN">
              <a:latin typeface="Garamond" panose="02020404030301010803" pitchFamily="18" charset="0"/>
              <a:ea typeface="仿宋_GB2312" panose="02010609030101010101" pitchFamily="49" charset="-122"/>
            </a:endParaRPr>
          </a:p>
        </p:txBody>
      </p:sp>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5890" name="标题 165889"/>
          <p:cNvSpPr>
            <a:spLocks noGrp="1"/>
          </p:cNvSpPr>
          <p:nvPr>
            <p:ph type="title"/>
          </p:nvPr>
        </p:nvSpPr>
        <p:spPr>
          <a:ln/>
        </p:spPr>
        <p:txBody>
          <a:bodyPr anchor="b"/>
          <a:p>
            <a:r>
              <a:rPr lang="en-US" altLang="zh-CN"/>
              <a:t>Residual network</a:t>
            </a:r>
            <a:endParaRPr lang="en-US" altLang="zh-CN"/>
          </a:p>
        </p:txBody>
      </p:sp>
      <p:pic>
        <p:nvPicPr>
          <p:cNvPr id="165895" name="内容占位符 165894"/>
          <p:cNvPicPr>
            <a:picLocks noChangeAspect="1"/>
          </p:cNvPicPr>
          <p:nvPr>
            <p:ph idx="1"/>
          </p:nvPr>
        </p:nvPicPr>
        <p:blipFill>
          <a:blip r:embed="rId1"/>
          <a:stretch>
            <a:fillRect/>
          </a:stretch>
        </p:blipFill>
        <p:spPr>
          <a:xfrm>
            <a:off x="2441575" y="2017713"/>
            <a:ext cx="5253038" cy="4114800"/>
          </a:xfrm>
          <a:ln/>
        </p:spPr>
      </p:pic>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2" name="标题 225281"/>
          <p:cNvSpPr>
            <a:spLocks noGrp="1"/>
          </p:cNvSpPr>
          <p:nvPr>
            <p:ph type="title"/>
          </p:nvPr>
        </p:nvSpPr>
        <p:spPr>
          <a:ln/>
        </p:spPr>
        <p:txBody>
          <a:bodyPr anchor="b"/>
          <a:p>
            <a:r>
              <a:rPr lang="zh-CN" altLang="en-US" dirty="0"/>
              <a:t>最大流问题</a:t>
            </a:r>
            <a:endParaRPr lang="zh-CN" altLang="en-US" dirty="0"/>
          </a:p>
        </p:txBody>
      </p:sp>
      <p:sp>
        <p:nvSpPr>
          <p:cNvPr id="225283" name="文本占位符 225282"/>
          <p:cNvSpPr>
            <a:spLocks noGrp="1"/>
          </p:cNvSpPr>
          <p:nvPr>
            <p:ph type="body" idx="1"/>
          </p:nvPr>
        </p:nvSpPr>
        <p:spPr>
          <a:ln/>
        </p:spPr>
        <p:txBody>
          <a:bodyPr/>
          <a:p>
            <a:r>
              <a:rPr lang="zh-CN" altLang="en-US" dirty="0"/>
              <a:t>引理</a:t>
            </a:r>
            <a:r>
              <a:rPr lang="en-US" altLang="zh-CN" dirty="0"/>
              <a:t>: </a:t>
            </a:r>
            <a:r>
              <a:rPr lang="zh-CN" altLang="en-US" dirty="0"/>
              <a:t>只需要</a:t>
            </a:r>
            <a:r>
              <a:rPr lang="en-US" altLang="zh-CN"/>
              <a:t>O(</a:t>
            </a:r>
            <a:r>
              <a:rPr lang="en-US" altLang="zh-CN" i="1"/>
              <a:t>NM</a:t>
            </a:r>
            <a:r>
              <a:rPr lang="en-US" altLang="zh-CN" dirty="0"/>
              <a:t>)</a:t>
            </a:r>
            <a:r>
              <a:rPr lang="zh-CN" altLang="en-US" dirty="0"/>
              <a:t>次增广</a:t>
            </a:r>
            <a:r>
              <a:rPr lang="en-US" altLang="zh-CN"/>
              <a:t>.</a:t>
            </a:r>
            <a:endParaRPr lang="en-US" altLang="zh-CN"/>
          </a:p>
          <a:p>
            <a:r>
              <a:rPr lang="zh-CN" altLang="en-US" dirty="0"/>
              <a:t>证明</a:t>
            </a:r>
            <a:r>
              <a:rPr lang="en-US" altLang="zh-CN" dirty="0"/>
              <a:t>: </a:t>
            </a:r>
            <a:r>
              <a:rPr lang="zh-CN" altLang="en-US" dirty="0"/>
              <a:t>考察当前最短路的必要边集</a:t>
            </a:r>
            <a:r>
              <a:rPr lang="en-US" altLang="zh-CN" i="1"/>
              <a:t>A</a:t>
            </a:r>
            <a:endParaRPr lang="en-US" altLang="zh-CN" i="1"/>
          </a:p>
          <a:p>
            <a:pPr lvl="1"/>
            <a:r>
              <a:rPr lang="zh-CN" altLang="en-US" dirty="0"/>
              <a:t>所有</a:t>
            </a:r>
            <a:r>
              <a:rPr lang="en-US" altLang="zh-CN"/>
              <a:t>S</a:t>
            </a:r>
            <a:r>
              <a:rPr lang="en-US" altLang="zh-CN" dirty="0">
                <a:sym typeface="Wingdings" panose="05000000000000000000" pitchFamily="2" charset="2"/>
              </a:rPr>
              <a:t>T</a:t>
            </a:r>
            <a:r>
              <a:rPr lang="zh-CN" altLang="en-US" dirty="0">
                <a:sym typeface="Wingdings" panose="05000000000000000000" pitchFamily="2" charset="2"/>
              </a:rPr>
              <a:t>的最短路全部由</a:t>
            </a:r>
            <a:r>
              <a:rPr lang="en-US" altLang="zh-CN" i="1">
                <a:sym typeface="Wingdings" panose="05000000000000000000" pitchFamily="2" charset="2"/>
              </a:rPr>
              <a:t>A</a:t>
            </a:r>
            <a:r>
              <a:rPr lang="zh-CN" altLang="en-US" dirty="0">
                <a:sym typeface="Wingdings" panose="05000000000000000000" pitchFamily="2" charset="2"/>
              </a:rPr>
              <a:t>中元素组成</a:t>
            </a:r>
            <a:endParaRPr lang="zh-CN" altLang="en-US" dirty="0">
              <a:sym typeface="Wingdings" panose="05000000000000000000" pitchFamily="2" charset="2"/>
            </a:endParaRPr>
          </a:p>
          <a:p>
            <a:pPr lvl="1"/>
            <a:r>
              <a:rPr lang="en-US" altLang="zh-CN">
                <a:sym typeface="Wingdings" panose="05000000000000000000" pitchFamily="2" charset="2"/>
              </a:rPr>
              <a:t>|</a:t>
            </a:r>
            <a:r>
              <a:rPr lang="en-US" altLang="zh-CN" i="1">
                <a:sym typeface="Wingdings" panose="05000000000000000000" pitchFamily="2" charset="2"/>
              </a:rPr>
              <a:t>A</a:t>
            </a:r>
            <a:r>
              <a:rPr lang="en-US" altLang="zh-CN">
                <a:sym typeface="Wingdings" panose="05000000000000000000" pitchFamily="2" charset="2"/>
              </a:rPr>
              <a:t>|≤</a:t>
            </a:r>
            <a:r>
              <a:rPr lang="en-US" altLang="zh-CN" i="1">
                <a:sym typeface="Wingdings" panose="05000000000000000000" pitchFamily="2" charset="2"/>
              </a:rPr>
              <a:t>M</a:t>
            </a:r>
            <a:endParaRPr lang="en-US" altLang="zh-CN" i="1">
              <a:sym typeface="Wingdings" panose="05000000000000000000" pitchFamily="2" charset="2"/>
            </a:endParaRPr>
          </a:p>
          <a:p>
            <a:r>
              <a:rPr lang="zh-CN" altLang="en-US" dirty="0">
                <a:sym typeface="Wingdings" panose="05000000000000000000" pitchFamily="2" charset="2"/>
              </a:rPr>
              <a:t>每次都找到最短增广路</a:t>
            </a:r>
            <a:r>
              <a:rPr lang="en-US" altLang="zh-CN" dirty="0">
                <a:sym typeface="Wingdings" panose="05000000000000000000" pitchFamily="2" charset="2"/>
              </a:rPr>
              <a:t>, </a:t>
            </a:r>
            <a:r>
              <a:rPr lang="zh-CN" altLang="en-US" dirty="0">
                <a:sym typeface="Wingdings" panose="05000000000000000000" pitchFamily="2" charset="2"/>
              </a:rPr>
              <a:t>增广后</a:t>
            </a:r>
            <a:r>
              <a:rPr lang="en-US" altLang="zh-CN" i="1">
                <a:sym typeface="Wingdings" panose="05000000000000000000" pitchFamily="2" charset="2"/>
              </a:rPr>
              <a:t>A</a:t>
            </a:r>
            <a:r>
              <a:rPr lang="zh-CN" altLang="en-US" dirty="0">
                <a:sym typeface="Wingdings" panose="05000000000000000000" pitchFamily="2" charset="2"/>
              </a:rPr>
              <a:t>中元素必有一条边被删除</a:t>
            </a:r>
            <a:r>
              <a:rPr lang="en-US" altLang="zh-CN" dirty="0">
                <a:sym typeface="Wingdings" panose="05000000000000000000" pitchFamily="2" charset="2"/>
              </a:rPr>
              <a:t>(</a:t>
            </a:r>
            <a:r>
              <a:rPr lang="zh-CN" altLang="en-US" dirty="0">
                <a:sym typeface="Wingdings" panose="05000000000000000000" pitchFamily="2" charset="2"/>
              </a:rPr>
              <a:t>残余量为</a:t>
            </a:r>
            <a:r>
              <a:rPr lang="en-US" altLang="zh-CN">
                <a:sym typeface="Wingdings" panose="05000000000000000000" pitchFamily="2" charset="2"/>
              </a:rPr>
              <a:t>0).</a:t>
            </a:r>
            <a:endParaRPr lang="en-US" altLang="zh-CN">
              <a:sym typeface="Wingdings" panose="05000000000000000000" pitchFamily="2" charset="2"/>
            </a:endParaRPr>
          </a:p>
        </p:txBody>
      </p:sp>
    </p:spTree>
  </p:cSld>
  <p:clrMapOvr>
    <a:masterClrMapping/>
  </p:clrMapOvr>
  <p:transition>
    <p:comb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a:ln/>
        </p:spPr>
        <p:txBody>
          <a:bodyPr anchor="b"/>
          <a:p>
            <a:r>
              <a:rPr lang="en-US" altLang="zh-CN"/>
              <a:t>Dynamic Trees Problem</a:t>
            </a:r>
            <a:endParaRPr lang="en-US" altLang="zh-CN"/>
          </a:p>
        </p:txBody>
      </p:sp>
      <p:sp>
        <p:nvSpPr>
          <p:cNvPr id="112643" name="文本占位符 112642"/>
          <p:cNvSpPr>
            <a:spLocks noGrp="1"/>
          </p:cNvSpPr>
          <p:nvPr>
            <p:ph type="body" sz="half" idx="1"/>
          </p:nvPr>
        </p:nvSpPr>
        <p:spPr>
          <a:xfrm>
            <a:off x="1182688" y="2017713"/>
            <a:ext cx="3810000" cy="4114800"/>
          </a:xfrm>
          <a:ln/>
        </p:spPr>
        <p:txBody>
          <a:bodyPr/>
          <a:p>
            <a:pPr/>
            <a:r>
              <a:rPr lang="zh-CN" altLang="en-US" sz="2800" dirty="0"/>
              <a:t>维护一个包含</a:t>
            </a:r>
            <a:r>
              <a:rPr lang="en-US" altLang="zh-CN" sz="2800" i="1"/>
              <a:t>N</a:t>
            </a:r>
            <a:r>
              <a:rPr lang="zh-CN" altLang="en-US" sz="2800" dirty="0"/>
              <a:t>个点的森林</a:t>
            </a:r>
            <a:r>
              <a:rPr lang="en-US" altLang="zh-CN" sz="2800" dirty="0"/>
              <a:t>, </a:t>
            </a:r>
            <a:r>
              <a:rPr lang="zh-CN" altLang="en-US" sz="2800" dirty="0"/>
              <a:t>并且支持形态和权值信息的操作</a:t>
            </a:r>
            <a:r>
              <a:rPr lang="en-US" altLang="zh-CN" sz="2800"/>
              <a:t>.</a:t>
            </a:r>
            <a:endParaRPr lang="en-US" altLang="zh-CN" sz="2800"/>
          </a:p>
          <a:p>
            <a:pPr/>
            <a:r>
              <a:rPr lang="zh-CN" altLang="en-US" sz="2800" dirty="0"/>
              <a:t>形态信息</a:t>
            </a:r>
            <a:endParaRPr lang="zh-CN" altLang="en-US" sz="2800" dirty="0"/>
          </a:p>
        </p:txBody>
      </p:sp>
      <p:pic>
        <p:nvPicPr>
          <p:cNvPr id="112658" name="内容占位符 112657"/>
          <p:cNvPicPr>
            <a:picLocks noChangeAspect="1"/>
          </p:cNvPicPr>
          <p:nvPr>
            <p:ph sz="half" idx="2"/>
          </p:nvPr>
        </p:nvPicPr>
        <p:blipFill>
          <a:blip r:embed="rId1"/>
          <a:stretch>
            <a:fillRect/>
          </a:stretch>
        </p:blipFill>
        <p:spPr>
          <a:xfrm>
            <a:off x="5145088" y="2403475"/>
            <a:ext cx="3810000" cy="3341688"/>
          </a:xfrm>
          <a:ln/>
        </p:spPr>
      </p:pic>
    </p:spTree>
  </p:cSld>
  <p:clrMapOvr>
    <a:masterClrMapping/>
  </p:clrMapOvr>
  <p:transition>
    <p:wheel spokes="3"/>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标题 227329"/>
          <p:cNvSpPr>
            <a:spLocks noGrp="1"/>
          </p:cNvSpPr>
          <p:nvPr>
            <p:ph type="title"/>
          </p:nvPr>
        </p:nvSpPr>
        <p:spPr>
          <a:ln/>
        </p:spPr>
        <p:txBody>
          <a:bodyPr anchor="b"/>
          <a:p>
            <a:r>
              <a:rPr lang="zh-CN" altLang="en-US" dirty="0"/>
              <a:t>最大流问题</a:t>
            </a:r>
            <a:endParaRPr lang="zh-CN" altLang="en-US" dirty="0"/>
          </a:p>
        </p:txBody>
      </p:sp>
      <p:sp>
        <p:nvSpPr>
          <p:cNvPr id="227331" name="文本占位符 227330"/>
          <p:cNvSpPr>
            <a:spLocks noGrp="1"/>
          </p:cNvSpPr>
          <p:nvPr>
            <p:ph type="body" idx="1"/>
          </p:nvPr>
        </p:nvSpPr>
        <p:spPr>
          <a:ln/>
        </p:spPr>
        <p:txBody>
          <a:bodyPr/>
          <a:p>
            <a:r>
              <a:rPr lang="zh-CN" altLang="en-US" dirty="0">
                <a:sym typeface="Wingdings" panose="05000000000000000000" pitchFamily="2" charset="2"/>
              </a:rPr>
              <a:t>在</a:t>
            </a:r>
            <a:r>
              <a:rPr lang="en-US" altLang="zh-CN" dirty="0">
                <a:sym typeface="Wingdings" panose="05000000000000000000" pitchFamily="2" charset="2"/>
              </a:rPr>
              <a:t>ST</a:t>
            </a:r>
            <a:r>
              <a:rPr lang="zh-CN" altLang="en-US" dirty="0">
                <a:sym typeface="Wingdings" panose="05000000000000000000" pitchFamily="2" charset="2"/>
              </a:rPr>
              <a:t>最短路长度被提高之前不可能有边从</a:t>
            </a:r>
            <a:r>
              <a:rPr lang="en-US" altLang="zh-CN" i="1">
                <a:sym typeface="Wingdings" panose="05000000000000000000" pitchFamily="2" charset="2"/>
              </a:rPr>
              <a:t>A</a:t>
            </a:r>
            <a:r>
              <a:rPr lang="zh-CN" altLang="en-US" dirty="0">
                <a:sym typeface="Wingdings" panose="05000000000000000000" pitchFamily="2" charset="2"/>
              </a:rPr>
              <a:t>外加入到</a:t>
            </a:r>
            <a:r>
              <a:rPr lang="en-US" altLang="zh-CN" i="1">
                <a:sym typeface="Wingdings" panose="05000000000000000000" pitchFamily="2" charset="2"/>
              </a:rPr>
              <a:t>A</a:t>
            </a:r>
            <a:r>
              <a:rPr lang="zh-CN" altLang="en-US" dirty="0">
                <a:sym typeface="Wingdings" panose="05000000000000000000" pitchFamily="2" charset="2"/>
              </a:rPr>
              <a:t>内</a:t>
            </a:r>
            <a:r>
              <a:rPr lang="en-US" altLang="zh-CN">
                <a:sym typeface="Wingdings" panose="05000000000000000000" pitchFamily="2" charset="2"/>
              </a:rPr>
              <a:t>.</a:t>
            </a:r>
            <a:endParaRPr lang="en-US" altLang="zh-CN">
              <a:sym typeface="Wingdings" panose="05000000000000000000" pitchFamily="2" charset="2"/>
            </a:endParaRPr>
          </a:p>
          <a:p>
            <a:r>
              <a:rPr lang="en-US" altLang="zh-CN"/>
              <a:t>O(</a:t>
            </a:r>
            <a:r>
              <a:rPr lang="en-US" altLang="zh-CN" i="1"/>
              <a:t>M</a:t>
            </a:r>
            <a:r>
              <a:rPr lang="en-US" altLang="zh-CN" dirty="0"/>
              <a:t>)</a:t>
            </a:r>
            <a:r>
              <a:rPr lang="zh-CN" altLang="en-US" dirty="0"/>
              <a:t>次增广后</a:t>
            </a:r>
            <a:r>
              <a:rPr lang="en-US" altLang="zh-CN"/>
              <a:t>S</a:t>
            </a:r>
            <a:r>
              <a:rPr lang="en-US" altLang="zh-CN" dirty="0">
                <a:sym typeface="Wingdings" panose="05000000000000000000" pitchFamily="2" charset="2"/>
              </a:rPr>
              <a:t>T</a:t>
            </a:r>
            <a:r>
              <a:rPr lang="zh-CN" altLang="en-US" dirty="0">
                <a:sym typeface="Wingdings" panose="05000000000000000000" pitchFamily="2" charset="2"/>
              </a:rPr>
              <a:t>增广路长度必被提高</a:t>
            </a:r>
            <a:r>
              <a:rPr lang="en-US" altLang="zh-CN" dirty="0">
                <a:sym typeface="Wingdings" panose="05000000000000000000" pitchFamily="2" charset="2"/>
              </a:rPr>
              <a:t>. </a:t>
            </a:r>
            <a:r>
              <a:rPr lang="zh-CN" altLang="en-US" dirty="0">
                <a:sym typeface="Wingdings" panose="05000000000000000000" pitchFamily="2" charset="2"/>
              </a:rPr>
              <a:t>因此最多执行</a:t>
            </a:r>
            <a:r>
              <a:rPr lang="en-US" altLang="zh-CN">
                <a:sym typeface="Wingdings" panose="05000000000000000000" pitchFamily="2" charset="2"/>
              </a:rPr>
              <a:t>O(</a:t>
            </a:r>
            <a:r>
              <a:rPr lang="en-US" altLang="zh-CN" i="1">
                <a:sym typeface="Wingdings" panose="05000000000000000000" pitchFamily="2" charset="2"/>
              </a:rPr>
              <a:t>NM</a:t>
            </a:r>
            <a:r>
              <a:rPr lang="en-US" altLang="zh-CN" dirty="0">
                <a:sym typeface="Wingdings" panose="05000000000000000000" pitchFamily="2" charset="2"/>
              </a:rPr>
              <a:t>)</a:t>
            </a:r>
            <a:r>
              <a:rPr lang="zh-CN" altLang="en-US" dirty="0">
                <a:sym typeface="Wingdings" panose="05000000000000000000" pitchFamily="2" charset="2"/>
              </a:rPr>
              <a:t>次增广</a:t>
            </a:r>
            <a:r>
              <a:rPr lang="en-US" altLang="zh-CN">
                <a:sym typeface="Wingdings" panose="05000000000000000000" pitchFamily="2" charset="2"/>
              </a:rPr>
              <a:t>.</a:t>
            </a:r>
            <a:endParaRPr lang="en-US" altLang="zh-CN">
              <a:sym typeface="Wingdings" panose="05000000000000000000" pitchFamily="2" charset="2"/>
            </a:endParaRPr>
          </a:p>
          <a:p>
            <a:r>
              <a:rPr lang="zh-CN" altLang="en-US" dirty="0">
                <a:sym typeface="Wingdings" panose="05000000000000000000" pitchFamily="2" charset="2"/>
              </a:rPr>
              <a:t>综上所述</a:t>
            </a:r>
            <a:r>
              <a:rPr lang="en-US" altLang="zh-CN" dirty="0">
                <a:sym typeface="Wingdings" panose="05000000000000000000" pitchFamily="2" charset="2"/>
              </a:rPr>
              <a:t>, </a:t>
            </a:r>
            <a:r>
              <a:rPr lang="zh-CN" altLang="en-US" dirty="0">
                <a:sym typeface="Wingdings" panose="05000000000000000000" pitchFamily="2" charset="2"/>
              </a:rPr>
              <a:t>引理得证</a:t>
            </a:r>
            <a:r>
              <a:rPr lang="en-US" altLang="zh-CN">
                <a:sym typeface="Wingdings" panose="05000000000000000000" pitchFamily="2" charset="2"/>
              </a:rPr>
              <a:t>.</a:t>
            </a:r>
            <a:endParaRPr lang="en-US" altLang="zh-CN">
              <a:sym typeface="Wingdings" panose="05000000000000000000" pitchFamily="2" charset="2"/>
            </a:endParaRPr>
          </a:p>
        </p:txBody>
      </p:sp>
    </p:spTree>
  </p:cSld>
  <p:clrMapOvr>
    <a:masterClrMapping/>
  </p:clrMapOvr>
  <p:transition>
    <p:comb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a:ln/>
        </p:spPr>
        <p:txBody>
          <a:bodyPr anchor="b"/>
          <a:p>
            <a:r>
              <a:rPr lang="zh-CN" altLang="en-US" dirty="0"/>
              <a:t>最大流问题</a:t>
            </a:r>
            <a:endParaRPr lang="zh-CN" altLang="en-US"/>
          </a:p>
        </p:txBody>
      </p:sp>
      <p:sp>
        <p:nvSpPr>
          <p:cNvPr id="75779" name="文本占位符 75778"/>
          <p:cNvSpPr>
            <a:spLocks noGrp="1"/>
          </p:cNvSpPr>
          <p:nvPr>
            <p:ph type="body" idx="1"/>
          </p:nvPr>
        </p:nvSpPr>
        <p:spPr>
          <a:ln/>
        </p:spPr>
        <p:txBody>
          <a:bodyPr/>
          <a:p>
            <a:r>
              <a:rPr lang="zh-CN" altLang="en-US" dirty="0"/>
              <a:t>原始算法的时间复杂</a:t>
            </a:r>
            <a:r>
              <a:rPr lang="zh-CN" altLang="en-US"/>
              <a:t>度为</a:t>
            </a:r>
            <a:r>
              <a:rPr lang="en-US" altLang="zh-CN"/>
              <a:t>O(</a:t>
            </a:r>
            <a:r>
              <a:rPr lang="en-US" altLang="zh-CN" i="1"/>
              <a:t>NM</a:t>
            </a:r>
            <a:r>
              <a:rPr lang="en-US" altLang="zh-CN" baseline="30000"/>
              <a:t>2</a:t>
            </a:r>
            <a:r>
              <a:rPr lang="en-US" altLang="zh-CN"/>
              <a:t>).</a:t>
            </a:r>
            <a:endParaRPr lang="en-US" altLang="zh-CN"/>
          </a:p>
          <a:p>
            <a:r>
              <a:rPr lang="zh-CN" altLang="en-US"/>
              <a:t>令</a:t>
            </a:r>
            <a:r>
              <a:rPr lang="en-US" altLang="zh-CN"/>
              <a:t>D(</a:t>
            </a:r>
            <a:r>
              <a:rPr lang="en-US" altLang="zh-CN" i="1"/>
              <a:t>x</a:t>
            </a:r>
            <a:r>
              <a:rPr lang="en-US" altLang="zh-CN" dirty="0"/>
              <a:t>)</a:t>
            </a:r>
            <a:r>
              <a:rPr lang="zh-CN" altLang="en-US" dirty="0"/>
              <a:t>表示</a:t>
            </a:r>
            <a:r>
              <a:rPr lang="en-US" altLang="zh-CN" i="1"/>
              <a:t>x</a:t>
            </a:r>
            <a:r>
              <a:rPr lang="zh-CN" altLang="en-US" dirty="0"/>
              <a:t>到</a:t>
            </a:r>
            <a:r>
              <a:rPr lang="en-US" altLang="zh-CN" dirty="0"/>
              <a:t>T</a:t>
            </a:r>
            <a:r>
              <a:rPr lang="zh-CN" altLang="en-US" dirty="0"/>
              <a:t>的最短增广路下</a:t>
            </a:r>
            <a:r>
              <a:rPr lang="zh-CN" altLang="en-US"/>
              <a:t>界</a:t>
            </a:r>
            <a:r>
              <a:rPr lang="en-US" altLang="zh-CN"/>
              <a:t>.</a:t>
            </a:r>
            <a:endParaRPr lang="en-US" altLang="zh-CN"/>
          </a:p>
          <a:p>
            <a:pPr lvl="1"/>
            <a:r>
              <a:rPr lang="zh-CN" altLang="en-US" dirty="0"/>
              <a:t>对于所有残余量</a:t>
            </a:r>
            <a:r>
              <a:rPr lang="en-US" altLang="zh-CN"/>
              <a:t>&gt;0</a:t>
            </a:r>
            <a:r>
              <a:rPr lang="zh-CN" altLang="en-US"/>
              <a:t>的边</a:t>
            </a:r>
            <a:r>
              <a:rPr lang="en-US" altLang="zh-CN" i="1"/>
              <a:t>u</a:t>
            </a:r>
            <a:r>
              <a:rPr lang="en-US" altLang="zh-CN">
                <a:sym typeface="Wingdings" panose="05000000000000000000" pitchFamily="2" charset="2"/>
              </a:rPr>
              <a:t></a:t>
            </a:r>
            <a:r>
              <a:rPr lang="en-US" altLang="zh-CN" i="1">
                <a:sym typeface="Wingdings" panose="05000000000000000000" pitchFamily="2" charset="2"/>
              </a:rPr>
              <a:t>v</a:t>
            </a:r>
            <a:r>
              <a:rPr lang="en-US" altLang="zh-CN" dirty="0">
                <a:sym typeface="Wingdings" panose="05000000000000000000" pitchFamily="2" charset="2"/>
              </a:rPr>
              <a:t>, </a:t>
            </a:r>
            <a:r>
              <a:rPr lang="zh-CN" altLang="en-US" dirty="0">
                <a:sym typeface="Wingdings" panose="05000000000000000000" pitchFamily="2" charset="2"/>
              </a:rPr>
              <a:t>满足</a:t>
            </a:r>
            <a:r>
              <a:rPr lang="en-US" altLang="zh-CN">
                <a:sym typeface="Wingdings" panose="05000000000000000000" pitchFamily="2" charset="2"/>
              </a:rPr>
              <a:t>D(</a:t>
            </a:r>
            <a:r>
              <a:rPr lang="en-US" altLang="zh-CN" i="1">
                <a:sym typeface="Wingdings" panose="05000000000000000000" pitchFamily="2" charset="2"/>
              </a:rPr>
              <a:t>u</a:t>
            </a:r>
            <a:r>
              <a:rPr lang="en-US" altLang="zh-CN">
                <a:sym typeface="Wingdings" panose="05000000000000000000" pitchFamily="2" charset="2"/>
              </a:rPr>
              <a:t>)≤D(</a:t>
            </a:r>
            <a:r>
              <a:rPr lang="en-US" altLang="zh-CN" i="1">
                <a:sym typeface="Wingdings" panose="05000000000000000000" pitchFamily="2" charset="2"/>
              </a:rPr>
              <a:t>v</a:t>
            </a:r>
            <a:r>
              <a:rPr lang="en-US" altLang="zh-CN">
                <a:sym typeface="Wingdings" panose="05000000000000000000" pitchFamily="2" charset="2"/>
              </a:rPr>
              <a:t>)+1.</a:t>
            </a:r>
            <a:endParaRPr lang="en-US" altLang="zh-CN">
              <a:sym typeface="Wingdings" panose="05000000000000000000" pitchFamily="2" charset="2"/>
            </a:endParaRPr>
          </a:p>
          <a:p>
            <a:pPr lvl="1"/>
            <a:r>
              <a:rPr lang="zh-CN" altLang="en-US" dirty="0">
                <a:sym typeface="Wingdings" panose="05000000000000000000" pitchFamily="2" charset="2"/>
              </a:rPr>
              <a:t>如果</a:t>
            </a:r>
            <a:r>
              <a:rPr lang="en-US" altLang="zh-CN">
                <a:sym typeface="Wingdings" panose="05000000000000000000" pitchFamily="2" charset="2"/>
              </a:rPr>
              <a:t>D(</a:t>
            </a:r>
            <a:r>
              <a:rPr lang="en-US" altLang="zh-CN" i="1">
                <a:sym typeface="Wingdings" panose="05000000000000000000" pitchFamily="2" charset="2"/>
              </a:rPr>
              <a:t>u</a:t>
            </a:r>
            <a:r>
              <a:rPr lang="en-US" altLang="zh-CN">
                <a:sym typeface="Wingdings" panose="05000000000000000000" pitchFamily="2" charset="2"/>
              </a:rPr>
              <a:t>)=D(</a:t>
            </a:r>
            <a:r>
              <a:rPr lang="en-US" altLang="zh-CN" i="1">
                <a:sym typeface="Wingdings" panose="05000000000000000000" pitchFamily="2" charset="2"/>
              </a:rPr>
              <a:t>v</a:t>
            </a:r>
            <a:r>
              <a:rPr lang="en-US" altLang="zh-CN">
                <a:sym typeface="Wingdings" panose="05000000000000000000" pitchFamily="2" charset="2"/>
              </a:rPr>
              <a:t>)+1, </a:t>
            </a:r>
            <a:r>
              <a:rPr lang="zh-CN" altLang="en-US">
                <a:sym typeface="Wingdings" panose="05000000000000000000" pitchFamily="2" charset="2"/>
              </a:rPr>
              <a:t>则称</a:t>
            </a:r>
            <a:r>
              <a:rPr lang="en-US" altLang="zh-CN" i="1">
                <a:sym typeface="Wingdings" panose="05000000000000000000" pitchFamily="2" charset="2"/>
              </a:rPr>
              <a:t>u</a:t>
            </a:r>
            <a:r>
              <a:rPr lang="en-US" altLang="zh-CN">
                <a:sym typeface="Wingdings" panose="05000000000000000000" pitchFamily="2" charset="2"/>
              </a:rPr>
              <a:t></a:t>
            </a:r>
            <a:r>
              <a:rPr lang="en-US" altLang="zh-CN" i="1">
                <a:sym typeface="Wingdings" panose="05000000000000000000" pitchFamily="2" charset="2"/>
              </a:rPr>
              <a:t>v</a:t>
            </a:r>
            <a:r>
              <a:rPr lang="zh-CN" altLang="en-US" dirty="0">
                <a:sym typeface="Wingdings" panose="05000000000000000000" pitchFamily="2" charset="2"/>
              </a:rPr>
              <a:t>为</a:t>
            </a:r>
            <a:r>
              <a:rPr lang="zh-CN" altLang="en-US" dirty="0">
                <a:solidFill>
                  <a:schemeClr val="folHlink"/>
                </a:solidFill>
                <a:sym typeface="Wingdings" panose="05000000000000000000" pitchFamily="2" charset="2"/>
              </a:rPr>
              <a:t>有效边</a:t>
            </a:r>
            <a:r>
              <a:rPr lang="en-US" altLang="zh-CN">
                <a:sym typeface="Wingdings" panose="05000000000000000000" pitchFamily="2" charset="2"/>
              </a:rPr>
              <a:t>.</a:t>
            </a:r>
            <a:endParaRPr lang="en-US" altLang="zh-CN">
              <a:sym typeface="Wingdings" panose="05000000000000000000" pitchFamily="2" charset="2"/>
            </a:endParaRPr>
          </a:p>
          <a:p>
            <a:pPr lvl="1"/>
            <a:r>
              <a:rPr lang="zh-CN" altLang="en-US" dirty="0">
                <a:sym typeface="Wingdings" panose="05000000000000000000" pitchFamily="2" charset="2"/>
              </a:rPr>
              <a:t>引理</a:t>
            </a:r>
            <a:r>
              <a:rPr lang="en-US" altLang="zh-CN" dirty="0">
                <a:sym typeface="Wingdings" panose="05000000000000000000" pitchFamily="2" charset="2"/>
              </a:rPr>
              <a:t>: </a:t>
            </a:r>
            <a:r>
              <a:rPr lang="zh-CN" altLang="en-US" dirty="0">
                <a:sym typeface="Wingdings" panose="05000000000000000000" pitchFamily="2" charset="2"/>
              </a:rPr>
              <a:t>全部由有效边组成的到</a:t>
            </a:r>
            <a:r>
              <a:rPr lang="en-US" altLang="zh-CN" dirty="0">
                <a:sym typeface="Wingdings" panose="05000000000000000000" pitchFamily="2" charset="2"/>
              </a:rPr>
              <a:t>T</a:t>
            </a:r>
            <a:r>
              <a:rPr lang="zh-CN" altLang="en-US" dirty="0">
                <a:sym typeface="Wingdings" panose="05000000000000000000" pitchFamily="2" charset="2"/>
              </a:rPr>
              <a:t>的路径一定是最短路径</a:t>
            </a:r>
            <a:r>
              <a:rPr lang="en-US" altLang="zh-CN">
                <a:sym typeface="Wingdings" panose="05000000000000000000" pitchFamily="2" charset="2"/>
              </a:rPr>
              <a:t>!</a:t>
            </a:r>
            <a:endParaRPr lang="en-US" altLang="zh-CN">
              <a:sym typeface="Wingdings" panose="05000000000000000000" pitchFamily="2" charset="2"/>
            </a:endParaRPr>
          </a:p>
        </p:txBody>
      </p:sp>
    </p:spTree>
  </p:cSld>
  <p:clrMapOvr>
    <a:masterClrMapping/>
  </p:clrMapOvr>
  <p:transition>
    <p:check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标题 166913"/>
          <p:cNvSpPr>
            <a:spLocks noGrp="1"/>
          </p:cNvSpPr>
          <p:nvPr>
            <p:ph type="title"/>
          </p:nvPr>
        </p:nvSpPr>
        <p:spPr>
          <a:ln/>
        </p:spPr>
        <p:txBody>
          <a:bodyPr anchor="b"/>
          <a:p>
            <a:r>
              <a:rPr lang="zh-CN" altLang="en-US" dirty="0"/>
              <a:t>最大流问题</a:t>
            </a:r>
            <a:endParaRPr lang="zh-CN" altLang="en-US"/>
          </a:p>
        </p:txBody>
      </p:sp>
      <p:sp>
        <p:nvSpPr>
          <p:cNvPr id="166915" name="文本占位符 166914"/>
          <p:cNvSpPr>
            <a:spLocks noGrp="1"/>
          </p:cNvSpPr>
          <p:nvPr>
            <p:ph type="body" idx="1"/>
          </p:nvPr>
        </p:nvSpPr>
        <p:spPr>
          <a:ln/>
        </p:spPr>
        <p:txBody>
          <a:bodyPr/>
          <a:p>
            <a:r>
              <a:rPr lang="zh-CN" altLang="en-US" dirty="0"/>
              <a:t>每次在残余网络中沿着</a:t>
            </a:r>
            <a:r>
              <a:rPr lang="zh-CN" altLang="en-US"/>
              <a:t>让</a:t>
            </a:r>
            <a:r>
              <a:rPr lang="en-US" altLang="zh-CN"/>
              <a:t>D(</a:t>
            </a:r>
            <a:r>
              <a:rPr lang="en-US" altLang="zh-CN" i="1"/>
              <a:t>x</a:t>
            </a:r>
            <a:r>
              <a:rPr lang="en-US" altLang="zh-CN" dirty="0"/>
              <a:t>)</a:t>
            </a:r>
            <a:r>
              <a:rPr lang="zh-CN" altLang="en-US" dirty="0"/>
              <a:t>递减的有效边前进</a:t>
            </a:r>
            <a:r>
              <a:rPr lang="en-US" altLang="zh-CN" dirty="0"/>
              <a:t>. </a:t>
            </a:r>
            <a:r>
              <a:rPr lang="zh-CN" altLang="en-US" dirty="0"/>
              <a:t>并不断修正</a:t>
            </a:r>
            <a:r>
              <a:rPr lang="en-US" altLang="zh-CN" dirty="0"/>
              <a:t>(</a:t>
            </a:r>
            <a:r>
              <a:rPr lang="zh-CN" altLang="en-US" dirty="0"/>
              <a:t>抬高</a:t>
            </a:r>
            <a:r>
              <a:rPr lang="en-US" altLang="zh-CN"/>
              <a:t>)D(</a:t>
            </a:r>
            <a:r>
              <a:rPr lang="en-US" altLang="zh-CN" i="1"/>
              <a:t>x</a:t>
            </a:r>
            <a:r>
              <a:rPr lang="en-US" altLang="zh-CN" dirty="0"/>
              <a:t>). </a:t>
            </a:r>
            <a:r>
              <a:rPr lang="zh-CN" altLang="en-US" dirty="0"/>
              <a:t>可以证明</a:t>
            </a:r>
            <a:r>
              <a:rPr lang="en-US" altLang="zh-CN" dirty="0"/>
              <a:t>, </a:t>
            </a:r>
            <a:r>
              <a:rPr lang="zh-CN" altLang="en-US" dirty="0"/>
              <a:t>该优化方法将寻找最短增广路的时间降为均摊</a:t>
            </a:r>
            <a:r>
              <a:rPr lang="en-US" altLang="zh-CN"/>
              <a:t>O(</a:t>
            </a:r>
            <a:r>
              <a:rPr lang="en-US" altLang="zh-CN" i="1"/>
              <a:t>N</a:t>
            </a:r>
            <a:r>
              <a:rPr lang="en-US" altLang="zh-CN" dirty="0"/>
              <a:t>), </a:t>
            </a:r>
            <a:r>
              <a:rPr lang="zh-CN" altLang="en-US" dirty="0"/>
              <a:t>所以需要的总时间</a:t>
            </a:r>
            <a:r>
              <a:rPr lang="zh-CN" altLang="en-US"/>
              <a:t>降为</a:t>
            </a:r>
            <a:r>
              <a:rPr lang="en-US" altLang="zh-CN"/>
              <a:t>O(</a:t>
            </a:r>
            <a:r>
              <a:rPr lang="en-US" altLang="zh-CN" i="1"/>
              <a:t>N</a:t>
            </a:r>
            <a:r>
              <a:rPr lang="en-US" altLang="zh-CN" baseline="30000"/>
              <a:t>2</a:t>
            </a:r>
            <a:r>
              <a:rPr lang="en-US" altLang="zh-CN" i="1"/>
              <a:t>M</a:t>
            </a:r>
            <a:r>
              <a:rPr lang="en-US" altLang="zh-CN"/>
              <a:t>).</a:t>
            </a:r>
            <a:endParaRPr lang="en-US" altLang="zh-CN"/>
          </a:p>
          <a:p>
            <a:r>
              <a:rPr lang="zh-CN" altLang="en-US" dirty="0"/>
              <a:t>那么</a:t>
            </a:r>
            <a:r>
              <a:rPr lang="en-US" altLang="zh-CN" dirty="0"/>
              <a:t>, </a:t>
            </a:r>
            <a:r>
              <a:rPr lang="zh-CN" altLang="en-US" dirty="0"/>
              <a:t>能不能再次改进</a:t>
            </a:r>
            <a:r>
              <a:rPr lang="zh-CN" altLang="en-US"/>
              <a:t>呢</a:t>
            </a:r>
            <a:r>
              <a:rPr lang="en-US" altLang="zh-CN"/>
              <a:t>?</a:t>
            </a:r>
            <a:endParaRPr lang="en-US" altLang="zh-CN"/>
          </a:p>
        </p:txBody>
      </p:sp>
    </p:spTree>
  </p:cSld>
  <p:clrMapOvr>
    <a:masterClrMapping/>
  </p:clrMapOvr>
  <p:transition>
    <p:check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a:ln/>
        </p:spPr>
        <p:txBody>
          <a:bodyPr anchor="b"/>
          <a:p>
            <a:r>
              <a:rPr lang="zh-CN" altLang="en-US" dirty="0"/>
              <a:t>最大流问题</a:t>
            </a:r>
            <a:endParaRPr lang="zh-CN" altLang="en-US"/>
          </a:p>
        </p:txBody>
      </p:sp>
      <p:sp>
        <p:nvSpPr>
          <p:cNvPr id="76803" name="文本占位符 76802"/>
          <p:cNvSpPr>
            <a:spLocks noGrp="1"/>
          </p:cNvSpPr>
          <p:nvPr>
            <p:ph type="body" idx="1"/>
          </p:nvPr>
        </p:nvSpPr>
        <p:spPr>
          <a:ln/>
        </p:spPr>
        <p:txBody>
          <a:bodyPr/>
          <a:p>
            <a:pPr>
              <a:lnSpc>
                <a:spcPct val="90000"/>
              </a:lnSpc>
            </a:pPr>
            <a:r>
              <a:rPr lang="zh-CN" altLang="en-US" sz="2800" dirty="0"/>
              <a:t>一个想法是</a:t>
            </a:r>
            <a:r>
              <a:rPr lang="en-US" altLang="zh-CN" sz="2800" dirty="0"/>
              <a:t>, </a:t>
            </a:r>
            <a:r>
              <a:rPr lang="zh-CN" altLang="en-US" sz="2800" dirty="0"/>
              <a:t>维护有效边子集的生成森林</a:t>
            </a:r>
            <a:r>
              <a:rPr lang="en-US" altLang="zh-CN" sz="2800"/>
              <a:t>. </a:t>
            </a:r>
            <a:endParaRPr lang="en-US" altLang="zh-CN" sz="2800"/>
          </a:p>
          <a:p>
            <a:pPr>
              <a:lnSpc>
                <a:spcPct val="90000"/>
              </a:lnSpc>
            </a:pPr>
            <a:r>
              <a:rPr lang="zh-CN" altLang="en-US" sz="2800" dirty="0"/>
              <a:t>如果</a:t>
            </a:r>
            <a:r>
              <a:rPr lang="en-US" altLang="zh-CN" sz="2800" dirty="0"/>
              <a:t>S, T</a:t>
            </a:r>
            <a:r>
              <a:rPr lang="zh-CN" altLang="en-US" sz="2800" dirty="0"/>
              <a:t>不在同一棵树</a:t>
            </a:r>
            <a:r>
              <a:rPr lang="zh-CN" altLang="en-US" sz="2800"/>
              <a:t>内</a:t>
            </a:r>
            <a:r>
              <a:rPr lang="en-US" altLang="zh-CN" sz="2800"/>
              <a:t>. </a:t>
            </a:r>
            <a:r>
              <a:rPr lang="zh-CN" altLang="en-US" sz="2800"/>
              <a:t>令</a:t>
            </a:r>
            <a:r>
              <a:rPr lang="en-US" altLang="zh-CN" sz="2800" i="1"/>
              <a:t>R</a:t>
            </a:r>
            <a:r>
              <a:rPr lang="zh-CN" altLang="en-US" sz="2800" dirty="0"/>
              <a:t>为</a:t>
            </a:r>
            <a:r>
              <a:rPr lang="en-US" altLang="zh-CN" sz="2800" dirty="0"/>
              <a:t>S</a:t>
            </a:r>
            <a:r>
              <a:rPr lang="zh-CN" altLang="en-US" sz="2800" dirty="0"/>
              <a:t>所在树内</a:t>
            </a:r>
            <a:r>
              <a:rPr lang="en-US" altLang="zh-CN" sz="2800" dirty="0"/>
              <a:t>D</a:t>
            </a:r>
            <a:r>
              <a:rPr lang="zh-CN" altLang="en-US" sz="2800" dirty="0"/>
              <a:t>值最小的点</a:t>
            </a:r>
            <a:r>
              <a:rPr lang="en-US" altLang="zh-CN" sz="2800" dirty="0"/>
              <a:t>(</a:t>
            </a:r>
            <a:r>
              <a:rPr lang="zh-CN" altLang="en-US" sz="2800" dirty="0"/>
              <a:t>最低点</a:t>
            </a:r>
            <a:r>
              <a:rPr lang="en-US" altLang="zh-CN" sz="2800" dirty="0"/>
              <a:t>), </a:t>
            </a:r>
            <a:r>
              <a:rPr lang="zh-CN" altLang="en-US" sz="2800" dirty="0"/>
              <a:t>如果存在有效</a:t>
            </a:r>
            <a:r>
              <a:rPr lang="zh-CN" altLang="en-US" sz="2800"/>
              <a:t>边</a:t>
            </a:r>
            <a:r>
              <a:rPr lang="en-US" altLang="zh-CN" sz="2800" i="1"/>
              <a:t>R</a:t>
            </a:r>
            <a:r>
              <a:rPr lang="en-US" altLang="zh-CN" sz="2800">
                <a:sym typeface="Wingdings" panose="05000000000000000000" pitchFamily="2" charset="2"/>
              </a:rPr>
              <a:t></a:t>
            </a:r>
            <a:r>
              <a:rPr lang="en-US" altLang="zh-CN" sz="2800" i="1"/>
              <a:t>R’</a:t>
            </a:r>
            <a:r>
              <a:rPr lang="en-US" altLang="zh-CN" sz="2800" dirty="0"/>
              <a:t>, </a:t>
            </a:r>
            <a:r>
              <a:rPr lang="zh-CN" altLang="en-US" sz="2800" dirty="0"/>
              <a:t>则执行</a:t>
            </a:r>
            <a:r>
              <a:rPr lang="en-US" altLang="zh-CN" sz="2800"/>
              <a:t>Link(</a:t>
            </a:r>
            <a:r>
              <a:rPr lang="en-US" altLang="zh-CN" sz="2800" i="1"/>
              <a:t>R</a:t>
            </a:r>
            <a:r>
              <a:rPr lang="en-US" altLang="zh-CN" sz="2800"/>
              <a:t>,</a:t>
            </a:r>
            <a:r>
              <a:rPr lang="en-US" altLang="zh-CN" sz="2800" i="1"/>
              <a:t>R’</a:t>
            </a:r>
            <a:r>
              <a:rPr lang="en-US" altLang="zh-CN" sz="2800"/>
              <a:t>).</a:t>
            </a:r>
            <a:endParaRPr lang="en-US" altLang="zh-CN" sz="2800"/>
          </a:p>
          <a:p>
            <a:pPr>
              <a:lnSpc>
                <a:spcPct val="90000"/>
              </a:lnSpc>
            </a:pPr>
            <a:r>
              <a:rPr lang="zh-CN" altLang="en-US" sz="2800" dirty="0"/>
              <a:t>如果此时</a:t>
            </a:r>
            <a:r>
              <a:rPr lang="en-US" altLang="zh-CN" sz="2800" i="1"/>
              <a:t>R</a:t>
            </a:r>
            <a:r>
              <a:rPr lang="zh-CN" altLang="en-US" sz="2800" dirty="0"/>
              <a:t>没有连出的有效边</a:t>
            </a:r>
            <a:r>
              <a:rPr lang="en-US" altLang="zh-CN" sz="2800" dirty="0"/>
              <a:t>, </a:t>
            </a:r>
            <a:r>
              <a:rPr lang="zh-CN" altLang="en-US" sz="2800" dirty="0"/>
              <a:t>显然</a:t>
            </a:r>
            <a:r>
              <a:rPr lang="en-US" altLang="zh-CN" sz="2800"/>
              <a:t>D(</a:t>
            </a:r>
            <a:r>
              <a:rPr lang="en-US" altLang="zh-CN" sz="2800" i="1"/>
              <a:t>R</a:t>
            </a:r>
            <a:r>
              <a:rPr lang="en-US" altLang="zh-CN" sz="2800" dirty="0"/>
              <a:t>)</a:t>
            </a:r>
            <a:r>
              <a:rPr lang="zh-CN" altLang="en-US" sz="2800" dirty="0"/>
              <a:t>是可以改进的</a:t>
            </a:r>
            <a:r>
              <a:rPr lang="en-US" altLang="zh-CN" sz="2800" dirty="0"/>
              <a:t>. </a:t>
            </a:r>
            <a:r>
              <a:rPr lang="zh-CN" altLang="en-US" sz="2800" dirty="0"/>
              <a:t>即这个下界是松的</a:t>
            </a:r>
            <a:r>
              <a:rPr lang="en-US" altLang="zh-CN" sz="2800" dirty="0"/>
              <a:t>, </a:t>
            </a:r>
            <a:r>
              <a:rPr lang="zh-CN" altLang="en-US" sz="2800" dirty="0"/>
              <a:t>此时我们抬高</a:t>
            </a:r>
            <a:r>
              <a:rPr lang="en-US" altLang="zh-CN" sz="2800"/>
              <a:t>D(</a:t>
            </a:r>
            <a:r>
              <a:rPr lang="en-US" altLang="zh-CN" sz="2800" i="1"/>
              <a:t>R</a:t>
            </a:r>
            <a:r>
              <a:rPr lang="en-US" altLang="zh-CN" sz="2800" dirty="0"/>
              <a:t>). </a:t>
            </a:r>
            <a:r>
              <a:rPr lang="zh-CN" altLang="en-US" sz="2800" dirty="0"/>
              <a:t>并更新有效边集</a:t>
            </a:r>
            <a:r>
              <a:rPr lang="en-US" altLang="zh-CN" sz="2800"/>
              <a:t>.</a:t>
            </a:r>
            <a:endParaRPr lang="en-US" altLang="zh-CN" sz="2800"/>
          </a:p>
          <a:p>
            <a:pPr>
              <a:lnSpc>
                <a:spcPct val="90000"/>
              </a:lnSpc>
            </a:pPr>
            <a:r>
              <a:rPr lang="zh-CN" altLang="en-US" sz="2800" dirty="0"/>
              <a:t>当</a:t>
            </a:r>
            <a:r>
              <a:rPr lang="en-US" altLang="zh-CN" sz="2800" dirty="0"/>
              <a:t>S</a:t>
            </a:r>
            <a:r>
              <a:rPr lang="zh-CN" altLang="en-US" sz="2800" dirty="0"/>
              <a:t>和</a:t>
            </a:r>
            <a:r>
              <a:rPr lang="en-US" altLang="zh-CN" sz="2800" dirty="0"/>
              <a:t>T</a:t>
            </a:r>
            <a:r>
              <a:rPr lang="zh-CN" altLang="en-US" sz="2800" dirty="0"/>
              <a:t>都在同一棵树内时</a:t>
            </a:r>
            <a:r>
              <a:rPr lang="en-US" altLang="zh-CN" sz="2800" dirty="0"/>
              <a:t>(</a:t>
            </a:r>
            <a:r>
              <a:rPr lang="zh-CN" altLang="en-US" sz="2800" dirty="0"/>
              <a:t>即最低点为</a:t>
            </a:r>
            <a:r>
              <a:rPr lang="en-US" altLang="zh-CN" sz="2800" dirty="0"/>
              <a:t>T), </a:t>
            </a:r>
            <a:r>
              <a:rPr lang="zh-CN" altLang="en-US" sz="2800" dirty="0"/>
              <a:t>对树中的</a:t>
            </a:r>
            <a:r>
              <a:rPr lang="en-US" altLang="zh-CN" sz="2800" dirty="0"/>
              <a:t>S-T</a:t>
            </a:r>
            <a:r>
              <a:rPr lang="zh-CN" altLang="en-US" sz="2800" dirty="0"/>
              <a:t>路径进行增</a:t>
            </a:r>
            <a:r>
              <a:rPr lang="zh-CN" altLang="en-US" sz="2800"/>
              <a:t>广</a:t>
            </a:r>
            <a:r>
              <a:rPr lang="en-US" altLang="zh-CN" sz="2800"/>
              <a:t>.</a:t>
            </a:r>
            <a:endParaRPr lang="en-US" altLang="zh-CN" sz="2800"/>
          </a:p>
          <a:p>
            <a:pPr lvl="1">
              <a:lnSpc>
                <a:spcPct val="90000"/>
              </a:lnSpc>
            </a:pPr>
            <a:r>
              <a:rPr lang="zh-CN" altLang="en-US" sz="2400" dirty="0"/>
              <a:t>每次所增广的路都是最短增广路</a:t>
            </a:r>
            <a:r>
              <a:rPr lang="en-US" altLang="zh-CN" sz="2400"/>
              <a:t>.</a:t>
            </a:r>
            <a:endParaRPr lang="en-US" altLang="zh-CN" sz="2400"/>
          </a:p>
        </p:txBody>
      </p:sp>
    </p:spTree>
  </p:cSld>
  <p:clrMapOvr>
    <a:masterClrMapping/>
  </p:clrMapOvr>
  <p:transition>
    <p:check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标题 194561"/>
          <p:cNvSpPr>
            <a:spLocks noGrp="1"/>
          </p:cNvSpPr>
          <p:nvPr>
            <p:ph type="title"/>
          </p:nvPr>
        </p:nvSpPr>
        <p:spPr>
          <a:ln/>
        </p:spPr>
        <p:txBody>
          <a:bodyPr anchor="b"/>
          <a:p>
            <a:r>
              <a:rPr lang="en-US" altLang="zh-CN"/>
              <a:t>Residual network</a:t>
            </a:r>
            <a:endParaRPr lang="en-US" altLang="zh-CN"/>
          </a:p>
        </p:txBody>
      </p:sp>
      <p:pic>
        <p:nvPicPr>
          <p:cNvPr id="194567" name="内容占位符 194566"/>
          <p:cNvPicPr>
            <a:picLocks noChangeAspect="1"/>
          </p:cNvPicPr>
          <p:nvPr>
            <p:ph idx="1"/>
          </p:nvPr>
        </p:nvPicPr>
        <p:blipFill>
          <a:blip r:embed="rId1"/>
          <a:stretch>
            <a:fillRect/>
          </a:stretch>
        </p:blipFill>
        <p:spPr>
          <a:xfrm>
            <a:off x="2441575" y="2017713"/>
            <a:ext cx="5253038" cy="4114800"/>
          </a:xfrm>
          <a:ln/>
        </p:spPr>
      </p:pic>
      <p:grpSp>
        <p:nvGrpSpPr>
          <p:cNvPr id="194572" name="组合 194571"/>
          <p:cNvGrpSpPr/>
          <p:nvPr/>
        </p:nvGrpSpPr>
        <p:grpSpPr>
          <a:xfrm>
            <a:off x="457200" y="5029200"/>
            <a:ext cx="838200" cy="1295400"/>
            <a:chOff x="288" y="3168"/>
            <a:chExt cx="528" cy="816"/>
          </a:xfrm>
        </p:grpSpPr>
        <p:sp>
          <p:nvSpPr>
            <p:cNvPr id="194568" name="椭圆 194567"/>
            <p:cNvSpPr/>
            <p:nvPr/>
          </p:nvSpPr>
          <p:spPr>
            <a:xfrm>
              <a:off x="384" y="3312"/>
              <a:ext cx="336" cy="336"/>
            </a:xfrm>
            <a:prstGeom prst="ellipse">
              <a:avLst/>
            </a:prstGeom>
            <a:solidFill>
              <a:srgbClr val="C0C0C0"/>
            </a:solidFill>
            <a:ln w="50800" cap="flat" cmpd="sng">
              <a:solidFill>
                <a:schemeClr val="tx1"/>
              </a:solidFill>
              <a:prstDash val="solid"/>
              <a:headEnd type="none" w="med" len="med"/>
              <a:tailEnd type="none" w="med" len="med"/>
            </a:ln>
          </p:spPr>
          <p:txBody>
            <a:bodyPr wrap="none" anchor="ctr"/>
            <a:p>
              <a:pPr lvl="0" algn="ctr"/>
              <a:r>
                <a:rPr lang="en-US" altLang="zh-CN">
                  <a:latin typeface="Garamond" panose="02020404030301010803" pitchFamily="18" charset="0"/>
                  <a:ea typeface="仿宋_GB2312" panose="02010609030101010101" pitchFamily="49" charset="-122"/>
                </a:rPr>
                <a:t>D(</a:t>
              </a:r>
              <a:r>
                <a:rPr lang="en-US" altLang="zh-CN" i="1">
                  <a:latin typeface="Garamond" panose="02020404030301010803" pitchFamily="18" charset="0"/>
                  <a:ea typeface="仿宋_GB2312" panose="02010609030101010101" pitchFamily="49" charset="-122"/>
                </a:rPr>
                <a:t>x</a:t>
              </a:r>
              <a:r>
                <a:rPr lang="en-US" altLang="zh-CN">
                  <a:latin typeface="Garamond" panose="02020404030301010803" pitchFamily="18" charset="0"/>
                  <a:ea typeface="仿宋_GB2312" panose="02010609030101010101" pitchFamily="49" charset="-122"/>
                </a:rPr>
                <a:t>)</a:t>
              </a:r>
              <a:endParaRPr lang="en-US" altLang="zh-CN">
                <a:latin typeface="Garamond" panose="02020404030301010803" pitchFamily="18" charset="0"/>
                <a:ea typeface="仿宋_GB2312" panose="02010609030101010101" pitchFamily="49" charset="-122"/>
              </a:endParaRPr>
            </a:p>
          </p:txBody>
        </p:sp>
        <p:sp>
          <p:nvSpPr>
            <p:cNvPr id="194569" name="文本框 194568"/>
            <p:cNvSpPr txBox="1"/>
            <p:nvPr/>
          </p:nvSpPr>
          <p:spPr>
            <a:xfrm>
              <a:off x="432" y="3648"/>
              <a:ext cx="250" cy="288"/>
            </a:xfrm>
            <a:prstGeom prst="rect">
              <a:avLst/>
            </a:prstGeom>
            <a:noFill/>
            <a:ln w="9525">
              <a:noFill/>
            </a:ln>
          </p:spPr>
          <p:txBody>
            <a:bodyPr>
              <a:spAutoFit/>
            </a:bodyPr>
            <a:p>
              <a:pPr lvl="0"/>
              <a:r>
                <a:rPr lang="en-US" altLang="zh-CN" sz="2400" i="1">
                  <a:latin typeface="Garamond" panose="02020404030301010803" pitchFamily="18" charset="0"/>
                  <a:ea typeface="仿宋_GB2312" panose="02010609030101010101" pitchFamily="49" charset="-122"/>
                </a:rPr>
                <a:t>x</a:t>
              </a:r>
              <a:endParaRPr lang="en-US" altLang="zh-CN" sz="2400" i="1">
                <a:latin typeface="Garamond" panose="02020404030301010803" pitchFamily="18" charset="0"/>
                <a:ea typeface="仿宋_GB2312" panose="02010609030101010101" pitchFamily="49" charset="-122"/>
              </a:endParaRPr>
            </a:p>
          </p:txBody>
        </p:sp>
        <p:sp>
          <p:nvSpPr>
            <p:cNvPr id="194570" name="直接连接符 194569"/>
            <p:cNvSpPr/>
            <p:nvPr/>
          </p:nvSpPr>
          <p:spPr>
            <a:xfrm>
              <a:off x="288" y="3168"/>
              <a:ext cx="528" cy="0"/>
            </a:xfrm>
            <a:prstGeom prst="line">
              <a:avLst/>
            </a:prstGeom>
            <a:ln w="25400" cap="flat" cmpd="sng">
              <a:solidFill>
                <a:schemeClr val="tx1"/>
              </a:solidFill>
              <a:prstDash val="dash"/>
              <a:headEnd type="none" w="med" len="med"/>
              <a:tailEnd type="none" w="med" len="med"/>
            </a:ln>
          </p:spPr>
        </p:sp>
        <p:sp>
          <p:nvSpPr>
            <p:cNvPr id="194571" name="直接连接符 194570"/>
            <p:cNvSpPr/>
            <p:nvPr/>
          </p:nvSpPr>
          <p:spPr>
            <a:xfrm>
              <a:off x="816" y="3168"/>
              <a:ext cx="0" cy="816"/>
            </a:xfrm>
            <a:prstGeom prst="line">
              <a:avLst/>
            </a:prstGeom>
            <a:ln w="25400" cap="flat" cmpd="sng">
              <a:solidFill>
                <a:schemeClr val="tx1"/>
              </a:solidFill>
              <a:prstDash val="dash"/>
              <a:headEnd type="none" w="med" len="med"/>
              <a:tailEnd type="none" w="med" len="med"/>
            </a:ln>
          </p:spPr>
        </p:sp>
      </p:grpSp>
      <p:sp>
        <p:nvSpPr>
          <p:cNvPr id="194573" name="文本框 194572"/>
          <p:cNvSpPr txBox="1"/>
          <p:nvPr/>
        </p:nvSpPr>
        <p:spPr>
          <a:xfrm>
            <a:off x="288925" y="2071688"/>
            <a:ext cx="1784350" cy="366712"/>
          </a:xfrm>
          <a:prstGeom prst="rect">
            <a:avLst/>
          </a:prstGeom>
          <a:noFill/>
          <a:ln w="9525">
            <a:noFill/>
          </a:ln>
        </p:spPr>
        <p:txBody>
          <a:bodyPr wrap="none" anchor="t">
            <a:spAutoFit/>
          </a:bodyPr>
          <a:p>
            <a:pPr lvl="0"/>
            <a:r>
              <a:rPr lang="zh-CN" altLang="en-US" dirty="0">
                <a:latin typeface="Garamond" panose="02020404030301010803" pitchFamily="18" charset="0"/>
                <a:ea typeface="仿宋_GB2312" panose="02010609030101010101" pitchFamily="49" charset="-122"/>
              </a:rPr>
              <a:t>黑色边为有效边</a:t>
            </a:r>
            <a:endParaRPr lang="zh-CN" altLang="en-US" dirty="0">
              <a:latin typeface="Garamond" panose="02020404030301010803" pitchFamily="18" charset="0"/>
              <a:ea typeface="仿宋_GB2312" panose="02010609030101010101" pitchFamily="49" charset="-122"/>
            </a:endParaRPr>
          </a:p>
        </p:txBody>
      </p:sp>
    </p:spTree>
  </p:cSld>
  <p:clrMapOvr>
    <a:masterClrMapping/>
  </p:clrMapOvr>
  <p:transition>
    <p:check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标题 175105"/>
          <p:cNvSpPr>
            <a:spLocks noGrp="1"/>
          </p:cNvSpPr>
          <p:nvPr>
            <p:ph type="title"/>
          </p:nvPr>
        </p:nvSpPr>
        <p:spPr>
          <a:ln/>
        </p:spPr>
        <p:txBody>
          <a:bodyPr anchor="b"/>
          <a:p>
            <a:r>
              <a:rPr lang="en-US" altLang="zh-CN"/>
              <a:t>Residual network</a:t>
            </a:r>
            <a:endParaRPr lang="en-US" altLang="zh-CN"/>
          </a:p>
        </p:txBody>
      </p:sp>
      <p:pic>
        <p:nvPicPr>
          <p:cNvPr id="175113" name="内容占位符 175112"/>
          <p:cNvPicPr>
            <a:picLocks noChangeAspect="1"/>
          </p:cNvPicPr>
          <p:nvPr>
            <p:ph idx="1"/>
          </p:nvPr>
        </p:nvPicPr>
        <p:blipFill>
          <a:blip r:embed="rId1"/>
          <a:stretch>
            <a:fillRect/>
          </a:stretch>
        </p:blipFill>
        <p:spPr>
          <a:xfrm>
            <a:off x="2441575" y="2017713"/>
            <a:ext cx="5253038" cy="4114800"/>
          </a:xfrm>
          <a:ln/>
        </p:spPr>
      </p:pic>
      <p:grpSp>
        <p:nvGrpSpPr>
          <p:cNvPr id="175114" name="组合 175113"/>
          <p:cNvGrpSpPr/>
          <p:nvPr/>
        </p:nvGrpSpPr>
        <p:grpSpPr>
          <a:xfrm>
            <a:off x="457200" y="5029200"/>
            <a:ext cx="838200" cy="1295400"/>
            <a:chOff x="288" y="3168"/>
            <a:chExt cx="528" cy="816"/>
          </a:xfrm>
        </p:grpSpPr>
        <p:sp>
          <p:nvSpPr>
            <p:cNvPr id="175115" name="椭圆 175114"/>
            <p:cNvSpPr/>
            <p:nvPr/>
          </p:nvSpPr>
          <p:spPr>
            <a:xfrm>
              <a:off x="384" y="3312"/>
              <a:ext cx="336" cy="336"/>
            </a:xfrm>
            <a:prstGeom prst="ellipse">
              <a:avLst/>
            </a:prstGeom>
            <a:solidFill>
              <a:srgbClr val="C0C0C0"/>
            </a:solidFill>
            <a:ln w="50800" cap="flat" cmpd="sng">
              <a:solidFill>
                <a:schemeClr val="tx1"/>
              </a:solidFill>
              <a:prstDash val="solid"/>
              <a:headEnd type="none" w="med" len="med"/>
              <a:tailEnd type="none" w="med" len="med"/>
            </a:ln>
          </p:spPr>
          <p:txBody>
            <a:bodyPr wrap="none" anchor="ctr"/>
            <a:p>
              <a:pPr lvl="0" algn="ctr"/>
              <a:r>
                <a:rPr lang="en-US" altLang="zh-CN">
                  <a:latin typeface="Garamond" panose="02020404030301010803" pitchFamily="18" charset="0"/>
                  <a:ea typeface="仿宋_GB2312" panose="02010609030101010101" pitchFamily="49" charset="-122"/>
                </a:rPr>
                <a:t>D(</a:t>
              </a:r>
              <a:r>
                <a:rPr lang="en-US" altLang="zh-CN" i="1">
                  <a:latin typeface="Garamond" panose="02020404030301010803" pitchFamily="18" charset="0"/>
                  <a:ea typeface="仿宋_GB2312" panose="02010609030101010101" pitchFamily="49" charset="-122"/>
                </a:rPr>
                <a:t>x</a:t>
              </a:r>
              <a:r>
                <a:rPr lang="en-US" altLang="zh-CN">
                  <a:latin typeface="Garamond" panose="02020404030301010803" pitchFamily="18" charset="0"/>
                  <a:ea typeface="仿宋_GB2312" panose="02010609030101010101" pitchFamily="49" charset="-122"/>
                </a:rPr>
                <a:t>)</a:t>
              </a:r>
              <a:endParaRPr lang="en-US" altLang="zh-CN">
                <a:latin typeface="Garamond" panose="02020404030301010803" pitchFamily="18" charset="0"/>
                <a:ea typeface="仿宋_GB2312" panose="02010609030101010101" pitchFamily="49" charset="-122"/>
              </a:endParaRPr>
            </a:p>
          </p:txBody>
        </p:sp>
        <p:sp>
          <p:nvSpPr>
            <p:cNvPr id="175116" name="文本框 175115"/>
            <p:cNvSpPr txBox="1"/>
            <p:nvPr/>
          </p:nvSpPr>
          <p:spPr>
            <a:xfrm>
              <a:off x="432" y="3648"/>
              <a:ext cx="250" cy="288"/>
            </a:xfrm>
            <a:prstGeom prst="rect">
              <a:avLst/>
            </a:prstGeom>
            <a:noFill/>
            <a:ln w="9525">
              <a:noFill/>
            </a:ln>
          </p:spPr>
          <p:txBody>
            <a:bodyPr>
              <a:spAutoFit/>
            </a:bodyPr>
            <a:p>
              <a:pPr lvl="0"/>
              <a:r>
                <a:rPr lang="en-US" altLang="zh-CN" sz="2400" i="1">
                  <a:latin typeface="Garamond" panose="02020404030301010803" pitchFamily="18" charset="0"/>
                  <a:ea typeface="仿宋_GB2312" panose="02010609030101010101" pitchFamily="49" charset="-122"/>
                </a:rPr>
                <a:t>x</a:t>
              </a:r>
              <a:endParaRPr lang="en-US" altLang="zh-CN" sz="2400" i="1">
                <a:latin typeface="Garamond" panose="02020404030301010803" pitchFamily="18" charset="0"/>
                <a:ea typeface="仿宋_GB2312" panose="02010609030101010101" pitchFamily="49" charset="-122"/>
              </a:endParaRPr>
            </a:p>
          </p:txBody>
        </p:sp>
        <p:sp>
          <p:nvSpPr>
            <p:cNvPr id="175117" name="直接连接符 175116"/>
            <p:cNvSpPr/>
            <p:nvPr/>
          </p:nvSpPr>
          <p:spPr>
            <a:xfrm>
              <a:off x="288" y="3168"/>
              <a:ext cx="528" cy="0"/>
            </a:xfrm>
            <a:prstGeom prst="line">
              <a:avLst/>
            </a:prstGeom>
            <a:ln w="25400" cap="flat" cmpd="sng">
              <a:solidFill>
                <a:schemeClr val="tx1"/>
              </a:solidFill>
              <a:prstDash val="dash"/>
              <a:headEnd type="none" w="med" len="med"/>
              <a:tailEnd type="none" w="med" len="med"/>
            </a:ln>
          </p:spPr>
        </p:sp>
        <p:sp>
          <p:nvSpPr>
            <p:cNvPr id="175118" name="直接连接符 175117"/>
            <p:cNvSpPr/>
            <p:nvPr/>
          </p:nvSpPr>
          <p:spPr>
            <a:xfrm>
              <a:off x="816" y="3168"/>
              <a:ext cx="0" cy="816"/>
            </a:xfrm>
            <a:prstGeom prst="line">
              <a:avLst/>
            </a:prstGeom>
            <a:ln w="25400" cap="flat" cmpd="sng">
              <a:solidFill>
                <a:schemeClr val="tx1"/>
              </a:solidFill>
              <a:prstDash val="dash"/>
              <a:headEnd type="none" w="med" len="med"/>
              <a:tailEnd type="none" w="med" len="med"/>
            </a:ln>
          </p:spPr>
        </p:sp>
      </p:grpSp>
      <p:sp>
        <p:nvSpPr>
          <p:cNvPr id="175119" name="文本框 175118"/>
          <p:cNvSpPr txBox="1"/>
          <p:nvPr/>
        </p:nvSpPr>
        <p:spPr>
          <a:xfrm>
            <a:off x="288925" y="2071688"/>
            <a:ext cx="2241550" cy="366712"/>
          </a:xfrm>
          <a:prstGeom prst="rect">
            <a:avLst/>
          </a:prstGeom>
          <a:noFill/>
          <a:ln w="9525">
            <a:noFill/>
          </a:ln>
        </p:spPr>
        <p:txBody>
          <a:bodyPr wrap="none" anchor="t">
            <a:spAutoFit/>
          </a:bodyPr>
          <a:p>
            <a:pPr lvl="0"/>
            <a:r>
              <a:rPr lang="zh-CN" altLang="en-US" dirty="0">
                <a:latin typeface="Garamond" panose="02020404030301010803" pitchFamily="18" charset="0"/>
                <a:ea typeface="仿宋_GB2312" panose="02010609030101010101" pitchFamily="49" charset="-122"/>
              </a:rPr>
              <a:t>红色边为生成森林边</a:t>
            </a:r>
            <a:endParaRPr lang="zh-CN" altLang="en-US" dirty="0">
              <a:latin typeface="Garamond" panose="02020404030301010803" pitchFamily="18" charset="0"/>
              <a:ea typeface="仿宋_GB2312" panose="02010609030101010101" pitchFamily="49" charset="-122"/>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标题 173057"/>
          <p:cNvSpPr>
            <a:spLocks noGrp="1"/>
          </p:cNvSpPr>
          <p:nvPr>
            <p:ph type="title"/>
          </p:nvPr>
        </p:nvSpPr>
        <p:spPr>
          <a:ln/>
        </p:spPr>
        <p:txBody>
          <a:bodyPr anchor="b"/>
          <a:p>
            <a:r>
              <a:rPr lang="en-US" altLang="zh-CN"/>
              <a:t>Residual network</a:t>
            </a:r>
            <a:endParaRPr lang="en-US" altLang="zh-CN"/>
          </a:p>
        </p:txBody>
      </p:sp>
      <p:pic>
        <p:nvPicPr>
          <p:cNvPr id="173069" name="内容占位符 173068"/>
          <p:cNvPicPr>
            <a:picLocks noChangeAspect="1"/>
          </p:cNvPicPr>
          <p:nvPr>
            <p:ph idx="1"/>
          </p:nvPr>
        </p:nvPicPr>
        <p:blipFill>
          <a:blip r:embed="rId1"/>
          <a:stretch>
            <a:fillRect/>
          </a:stretch>
        </p:blipFill>
        <p:spPr>
          <a:xfrm>
            <a:off x="2441575" y="2017713"/>
            <a:ext cx="5253038" cy="4114800"/>
          </a:xfrm>
          <a:ln/>
        </p:spPr>
      </p:pic>
      <p:grpSp>
        <p:nvGrpSpPr>
          <p:cNvPr id="173070" name="组合 173069"/>
          <p:cNvGrpSpPr/>
          <p:nvPr/>
        </p:nvGrpSpPr>
        <p:grpSpPr>
          <a:xfrm>
            <a:off x="457200" y="5029200"/>
            <a:ext cx="838200" cy="1295400"/>
            <a:chOff x="288" y="3168"/>
            <a:chExt cx="528" cy="816"/>
          </a:xfrm>
        </p:grpSpPr>
        <p:sp>
          <p:nvSpPr>
            <p:cNvPr id="173071" name="椭圆 173070"/>
            <p:cNvSpPr/>
            <p:nvPr/>
          </p:nvSpPr>
          <p:spPr>
            <a:xfrm>
              <a:off x="384" y="3312"/>
              <a:ext cx="336" cy="336"/>
            </a:xfrm>
            <a:prstGeom prst="ellipse">
              <a:avLst/>
            </a:prstGeom>
            <a:solidFill>
              <a:srgbClr val="C0C0C0"/>
            </a:solidFill>
            <a:ln w="50800" cap="flat" cmpd="sng">
              <a:solidFill>
                <a:schemeClr val="tx1"/>
              </a:solidFill>
              <a:prstDash val="solid"/>
              <a:headEnd type="none" w="med" len="med"/>
              <a:tailEnd type="none" w="med" len="med"/>
            </a:ln>
          </p:spPr>
          <p:txBody>
            <a:bodyPr wrap="none" anchor="ctr"/>
            <a:p>
              <a:pPr lvl="0" algn="ctr"/>
              <a:r>
                <a:rPr lang="en-US" altLang="zh-CN">
                  <a:latin typeface="Garamond" panose="02020404030301010803" pitchFamily="18" charset="0"/>
                  <a:ea typeface="仿宋_GB2312" panose="02010609030101010101" pitchFamily="49" charset="-122"/>
                </a:rPr>
                <a:t>D(</a:t>
              </a:r>
              <a:r>
                <a:rPr lang="en-US" altLang="zh-CN" i="1">
                  <a:latin typeface="Garamond" panose="02020404030301010803" pitchFamily="18" charset="0"/>
                  <a:ea typeface="仿宋_GB2312" panose="02010609030101010101" pitchFamily="49" charset="-122"/>
                </a:rPr>
                <a:t>x</a:t>
              </a:r>
              <a:r>
                <a:rPr lang="en-US" altLang="zh-CN">
                  <a:latin typeface="Garamond" panose="02020404030301010803" pitchFamily="18" charset="0"/>
                  <a:ea typeface="仿宋_GB2312" panose="02010609030101010101" pitchFamily="49" charset="-122"/>
                </a:rPr>
                <a:t>)</a:t>
              </a:r>
              <a:endParaRPr lang="en-US" altLang="zh-CN">
                <a:latin typeface="Garamond" panose="02020404030301010803" pitchFamily="18" charset="0"/>
                <a:ea typeface="仿宋_GB2312" panose="02010609030101010101" pitchFamily="49" charset="-122"/>
              </a:endParaRPr>
            </a:p>
          </p:txBody>
        </p:sp>
        <p:sp>
          <p:nvSpPr>
            <p:cNvPr id="173072" name="文本框 173071"/>
            <p:cNvSpPr txBox="1"/>
            <p:nvPr/>
          </p:nvSpPr>
          <p:spPr>
            <a:xfrm>
              <a:off x="432" y="3648"/>
              <a:ext cx="250" cy="288"/>
            </a:xfrm>
            <a:prstGeom prst="rect">
              <a:avLst/>
            </a:prstGeom>
            <a:noFill/>
            <a:ln w="9525">
              <a:noFill/>
            </a:ln>
          </p:spPr>
          <p:txBody>
            <a:bodyPr>
              <a:spAutoFit/>
            </a:bodyPr>
            <a:p>
              <a:pPr lvl="0"/>
              <a:r>
                <a:rPr lang="en-US" altLang="zh-CN" sz="2400" i="1">
                  <a:latin typeface="Garamond" panose="02020404030301010803" pitchFamily="18" charset="0"/>
                  <a:ea typeface="仿宋_GB2312" panose="02010609030101010101" pitchFamily="49" charset="-122"/>
                </a:rPr>
                <a:t>x</a:t>
              </a:r>
              <a:endParaRPr lang="en-US" altLang="zh-CN" sz="2400" i="1">
                <a:latin typeface="Garamond" panose="02020404030301010803" pitchFamily="18" charset="0"/>
                <a:ea typeface="仿宋_GB2312" panose="02010609030101010101" pitchFamily="49" charset="-122"/>
              </a:endParaRPr>
            </a:p>
          </p:txBody>
        </p:sp>
        <p:sp>
          <p:nvSpPr>
            <p:cNvPr id="173073" name="直接连接符 173072"/>
            <p:cNvSpPr/>
            <p:nvPr/>
          </p:nvSpPr>
          <p:spPr>
            <a:xfrm>
              <a:off x="288" y="3168"/>
              <a:ext cx="528" cy="0"/>
            </a:xfrm>
            <a:prstGeom prst="line">
              <a:avLst/>
            </a:prstGeom>
            <a:ln w="25400" cap="flat" cmpd="sng">
              <a:solidFill>
                <a:schemeClr val="tx1"/>
              </a:solidFill>
              <a:prstDash val="dash"/>
              <a:headEnd type="none" w="med" len="med"/>
              <a:tailEnd type="none" w="med" len="med"/>
            </a:ln>
          </p:spPr>
        </p:sp>
        <p:sp>
          <p:nvSpPr>
            <p:cNvPr id="173074" name="直接连接符 173073"/>
            <p:cNvSpPr/>
            <p:nvPr/>
          </p:nvSpPr>
          <p:spPr>
            <a:xfrm>
              <a:off x="816" y="3168"/>
              <a:ext cx="0" cy="816"/>
            </a:xfrm>
            <a:prstGeom prst="line">
              <a:avLst/>
            </a:prstGeom>
            <a:ln w="25400" cap="flat" cmpd="sng">
              <a:solidFill>
                <a:schemeClr val="tx1"/>
              </a:solidFill>
              <a:prstDash val="dash"/>
              <a:headEnd type="none" w="med" len="med"/>
              <a:tailEnd type="none" w="med" len="med"/>
            </a:ln>
          </p:spPr>
        </p:sp>
      </p:grpSp>
      <p:sp>
        <p:nvSpPr>
          <p:cNvPr id="173075" name="文本框 173074"/>
          <p:cNvSpPr txBox="1"/>
          <p:nvPr/>
        </p:nvSpPr>
        <p:spPr>
          <a:xfrm>
            <a:off x="288925" y="2095500"/>
            <a:ext cx="2530475" cy="915988"/>
          </a:xfrm>
          <a:prstGeom prst="rect">
            <a:avLst/>
          </a:prstGeom>
          <a:noFill/>
          <a:ln w="9525">
            <a:noFill/>
          </a:ln>
        </p:spPr>
        <p:txBody>
          <a:bodyPr>
            <a:spAutoFit/>
          </a:bodyPr>
          <a:p>
            <a:pPr lvl="0"/>
            <a:r>
              <a:rPr lang="zh-CN" altLang="en-US" dirty="0">
                <a:latin typeface="Garamond" panose="02020404030301010803" pitchFamily="18" charset="0"/>
                <a:ea typeface="仿宋_GB2312" panose="02010609030101010101" pitchFamily="49" charset="-122"/>
              </a:rPr>
              <a:t>找到一条由当前最低点</a:t>
            </a:r>
            <a:r>
              <a:rPr lang="en-US" altLang="zh-CN" dirty="0">
                <a:latin typeface="Garamond" panose="02020404030301010803" pitchFamily="18" charset="0"/>
                <a:ea typeface="仿宋_GB2312" panose="02010609030101010101" pitchFamily="49" charset="-122"/>
              </a:rPr>
              <a:t>A</a:t>
            </a:r>
            <a:r>
              <a:rPr lang="zh-CN" altLang="en-US" dirty="0">
                <a:latin typeface="Garamond" panose="02020404030301010803" pitchFamily="18" charset="0"/>
                <a:ea typeface="仿宋_GB2312" panose="02010609030101010101" pitchFamily="49" charset="-122"/>
              </a:rPr>
              <a:t>连出的有效边</a:t>
            </a:r>
            <a:r>
              <a:rPr lang="en-US" altLang="zh-CN">
                <a:latin typeface="Garamond" panose="02020404030301010803" pitchFamily="18" charset="0"/>
                <a:ea typeface="仿宋_GB2312" panose="02010609030101010101" pitchFamily="49" charset="-122"/>
              </a:rPr>
              <a:t>A</a:t>
            </a:r>
            <a:r>
              <a:rPr lang="en-US" altLang="zh-CN">
                <a:latin typeface="Garamond" panose="02020404030301010803" pitchFamily="18" charset="0"/>
                <a:ea typeface="仿宋_GB2312" panose="02010609030101010101" pitchFamily="49" charset="-122"/>
                <a:sym typeface="Wingdings" panose="05000000000000000000" pitchFamily="2" charset="2"/>
              </a:rPr>
              <a:t>E</a:t>
            </a:r>
            <a:endParaRPr lang="en-US" altLang="zh-CN">
              <a:latin typeface="Garamond" panose="02020404030301010803" pitchFamily="18" charset="0"/>
              <a:ea typeface="仿宋_GB2312" panose="02010609030101010101" pitchFamily="49" charset="-122"/>
              <a:sym typeface="Wingdings" panose="05000000000000000000" pitchFamily="2" charset="2"/>
            </a:endParaRPr>
          </a:p>
          <a:p>
            <a:pPr lvl="0"/>
            <a:r>
              <a:rPr lang="zh-CN" altLang="en-US" dirty="0">
                <a:latin typeface="Garamond" panose="02020404030301010803" pitchFamily="18" charset="0"/>
                <a:ea typeface="仿宋_GB2312" panose="02010609030101010101" pitchFamily="49" charset="-122"/>
                <a:sym typeface="Wingdings" panose="05000000000000000000" pitchFamily="2" charset="2"/>
              </a:rPr>
              <a:t>执行</a:t>
            </a:r>
            <a:r>
              <a:rPr lang="en-US" altLang="zh-CN" err="1">
                <a:latin typeface="Garamond" panose="02020404030301010803" pitchFamily="18" charset="0"/>
                <a:ea typeface="仿宋_GB2312" panose="02010609030101010101" pitchFamily="49" charset="-122"/>
                <a:sym typeface="Wingdings" panose="05000000000000000000" pitchFamily="2" charset="2"/>
              </a:rPr>
              <a:t>Link(A,E</a:t>
            </a:r>
            <a:r>
              <a:rPr lang="en-US" altLang="zh-CN">
                <a:latin typeface="Garamond" panose="02020404030301010803" pitchFamily="18" charset="0"/>
                <a:ea typeface="仿宋_GB2312" panose="02010609030101010101" pitchFamily="49" charset="-122"/>
                <a:sym typeface="Wingdings" panose="05000000000000000000" pitchFamily="2" charset="2"/>
              </a:rPr>
              <a:t>)</a:t>
            </a:r>
            <a:endParaRPr lang="en-US" altLang="zh-CN">
              <a:latin typeface="Garamond" panose="02020404030301010803" pitchFamily="18" charset="0"/>
              <a:ea typeface="仿宋_GB2312" panose="02010609030101010101" pitchFamily="49" charset="-122"/>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标题 174081"/>
          <p:cNvSpPr>
            <a:spLocks noGrp="1"/>
          </p:cNvSpPr>
          <p:nvPr>
            <p:ph type="title"/>
          </p:nvPr>
        </p:nvSpPr>
        <p:spPr>
          <a:ln/>
        </p:spPr>
        <p:txBody>
          <a:bodyPr anchor="b"/>
          <a:p>
            <a:r>
              <a:rPr lang="en-US" altLang="zh-CN"/>
              <a:t>Residual network</a:t>
            </a:r>
            <a:endParaRPr lang="en-US" altLang="zh-CN"/>
          </a:p>
        </p:txBody>
      </p:sp>
      <p:pic>
        <p:nvPicPr>
          <p:cNvPr id="174087" name="内容占位符 174086"/>
          <p:cNvPicPr>
            <a:picLocks noChangeAspect="1"/>
          </p:cNvPicPr>
          <p:nvPr>
            <p:ph idx="1"/>
          </p:nvPr>
        </p:nvPicPr>
        <p:blipFill>
          <a:blip r:embed="rId1"/>
          <a:stretch>
            <a:fillRect/>
          </a:stretch>
        </p:blipFill>
        <p:spPr>
          <a:xfrm>
            <a:off x="2441575" y="2017713"/>
            <a:ext cx="5253038" cy="4114800"/>
          </a:xfrm>
          <a:ln/>
        </p:spPr>
      </p:pic>
      <p:grpSp>
        <p:nvGrpSpPr>
          <p:cNvPr id="174088" name="组合 174087"/>
          <p:cNvGrpSpPr/>
          <p:nvPr/>
        </p:nvGrpSpPr>
        <p:grpSpPr>
          <a:xfrm>
            <a:off x="457200" y="5029200"/>
            <a:ext cx="838200" cy="1295400"/>
            <a:chOff x="288" y="3168"/>
            <a:chExt cx="528" cy="816"/>
          </a:xfrm>
        </p:grpSpPr>
        <p:sp>
          <p:nvSpPr>
            <p:cNvPr id="174089" name="椭圆 174088"/>
            <p:cNvSpPr/>
            <p:nvPr/>
          </p:nvSpPr>
          <p:spPr>
            <a:xfrm>
              <a:off x="384" y="3312"/>
              <a:ext cx="336" cy="336"/>
            </a:xfrm>
            <a:prstGeom prst="ellipse">
              <a:avLst/>
            </a:prstGeom>
            <a:solidFill>
              <a:srgbClr val="C0C0C0"/>
            </a:solidFill>
            <a:ln w="50800" cap="flat" cmpd="sng">
              <a:solidFill>
                <a:schemeClr val="tx1"/>
              </a:solidFill>
              <a:prstDash val="solid"/>
              <a:headEnd type="none" w="med" len="med"/>
              <a:tailEnd type="none" w="med" len="med"/>
            </a:ln>
          </p:spPr>
          <p:txBody>
            <a:bodyPr wrap="none" anchor="ctr"/>
            <a:p>
              <a:pPr lvl="0" algn="ctr"/>
              <a:r>
                <a:rPr lang="en-US" altLang="zh-CN">
                  <a:latin typeface="Garamond" panose="02020404030301010803" pitchFamily="18" charset="0"/>
                  <a:ea typeface="仿宋_GB2312" panose="02010609030101010101" pitchFamily="49" charset="-122"/>
                </a:rPr>
                <a:t>D(</a:t>
              </a:r>
              <a:r>
                <a:rPr lang="en-US" altLang="zh-CN" i="1">
                  <a:latin typeface="Garamond" panose="02020404030301010803" pitchFamily="18" charset="0"/>
                  <a:ea typeface="仿宋_GB2312" panose="02010609030101010101" pitchFamily="49" charset="-122"/>
                </a:rPr>
                <a:t>x</a:t>
              </a:r>
              <a:r>
                <a:rPr lang="en-US" altLang="zh-CN">
                  <a:latin typeface="Garamond" panose="02020404030301010803" pitchFamily="18" charset="0"/>
                  <a:ea typeface="仿宋_GB2312" panose="02010609030101010101" pitchFamily="49" charset="-122"/>
                </a:rPr>
                <a:t>)</a:t>
              </a:r>
              <a:endParaRPr lang="en-US" altLang="zh-CN">
                <a:latin typeface="Garamond" panose="02020404030301010803" pitchFamily="18" charset="0"/>
                <a:ea typeface="仿宋_GB2312" panose="02010609030101010101" pitchFamily="49" charset="-122"/>
              </a:endParaRPr>
            </a:p>
          </p:txBody>
        </p:sp>
        <p:sp>
          <p:nvSpPr>
            <p:cNvPr id="174090" name="文本框 174089"/>
            <p:cNvSpPr txBox="1"/>
            <p:nvPr/>
          </p:nvSpPr>
          <p:spPr>
            <a:xfrm>
              <a:off x="432" y="3648"/>
              <a:ext cx="250" cy="288"/>
            </a:xfrm>
            <a:prstGeom prst="rect">
              <a:avLst/>
            </a:prstGeom>
            <a:noFill/>
            <a:ln w="9525">
              <a:noFill/>
            </a:ln>
          </p:spPr>
          <p:txBody>
            <a:bodyPr>
              <a:spAutoFit/>
            </a:bodyPr>
            <a:p>
              <a:pPr lvl="0"/>
              <a:r>
                <a:rPr lang="en-US" altLang="zh-CN" sz="2400" i="1">
                  <a:latin typeface="Garamond" panose="02020404030301010803" pitchFamily="18" charset="0"/>
                  <a:ea typeface="仿宋_GB2312" panose="02010609030101010101" pitchFamily="49" charset="-122"/>
                </a:rPr>
                <a:t>x</a:t>
              </a:r>
              <a:endParaRPr lang="en-US" altLang="zh-CN" sz="2400" i="1">
                <a:latin typeface="Garamond" panose="02020404030301010803" pitchFamily="18" charset="0"/>
                <a:ea typeface="仿宋_GB2312" panose="02010609030101010101" pitchFamily="49" charset="-122"/>
              </a:endParaRPr>
            </a:p>
          </p:txBody>
        </p:sp>
        <p:sp>
          <p:nvSpPr>
            <p:cNvPr id="174091" name="直接连接符 174090"/>
            <p:cNvSpPr/>
            <p:nvPr/>
          </p:nvSpPr>
          <p:spPr>
            <a:xfrm>
              <a:off x="288" y="3168"/>
              <a:ext cx="528" cy="0"/>
            </a:xfrm>
            <a:prstGeom prst="line">
              <a:avLst/>
            </a:prstGeom>
            <a:ln w="25400" cap="flat" cmpd="sng">
              <a:solidFill>
                <a:schemeClr val="tx1"/>
              </a:solidFill>
              <a:prstDash val="dash"/>
              <a:headEnd type="none" w="med" len="med"/>
              <a:tailEnd type="none" w="med" len="med"/>
            </a:ln>
          </p:spPr>
        </p:sp>
        <p:sp>
          <p:nvSpPr>
            <p:cNvPr id="174092" name="直接连接符 174091"/>
            <p:cNvSpPr/>
            <p:nvPr/>
          </p:nvSpPr>
          <p:spPr>
            <a:xfrm>
              <a:off x="816" y="3168"/>
              <a:ext cx="0" cy="816"/>
            </a:xfrm>
            <a:prstGeom prst="line">
              <a:avLst/>
            </a:prstGeom>
            <a:ln w="25400" cap="flat" cmpd="sng">
              <a:solidFill>
                <a:schemeClr val="tx1"/>
              </a:solidFill>
              <a:prstDash val="dash"/>
              <a:headEnd type="none" w="med" len="med"/>
              <a:tailEnd type="none" w="med" len="med"/>
            </a:ln>
          </p:spPr>
        </p:sp>
      </p:grpSp>
      <p:sp>
        <p:nvSpPr>
          <p:cNvPr id="174093" name="文本框 174092"/>
          <p:cNvSpPr txBox="1"/>
          <p:nvPr/>
        </p:nvSpPr>
        <p:spPr>
          <a:xfrm>
            <a:off x="288925" y="2071688"/>
            <a:ext cx="1784350" cy="915987"/>
          </a:xfrm>
          <a:prstGeom prst="rect">
            <a:avLst/>
          </a:prstGeom>
          <a:noFill/>
          <a:ln w="9525">
            <a:noFill/>
          </a:ln>
        </p:spPr>
        <p:txBody>
          <a:bodyPr wrap="none" anchor="t">
            <a:spAutoFit/>
          </a:bodyPr>
          <a:p>
            <a:pPr lvl="0"/>
            <a:r>
              <a:rPr lang="zh-CN" altLang="en-US" dirty="0">
                <a:latin typeface="Garamond" panose="02020404030301010803" pitchFamily="18" charset="0"/>
                <a:ea typeface="仿宋_GB2312" panose="02010609030101010101" pitchFamily="49" charset="-122"/>
              </a:rPr>
              <a:t>找到最短增广路</a:t>
            </a:r>
            <a:endParaRPr lang="zh-CN" altLang="en-US" dirty="0">
              <a:latin typeface="Garamond" panose="02020404030301010803" pitchFamily="18" charset="0"/>
              <a:ea typeface="仿宋_GB2312" panose="02010609030101010101" pitchFamily="49" charset="-122"/>
            </a:endParaRPr>
          </a:p>
          <a:p>
            <a:pPr lvl="0"/>
            <a:r>
              <a:rPr lang="en-US" altLang="zh-CN">
                <a:latin typeface="Garamond" panose="02020404030301010803" pitchFamily="18" charset="0"/>
                <a:ea typeface="仿宋_GB2312" panose="02010609030101010101" pitchFamily="49" charset="-122"/>
              </a:rPr>
              <a:t>S</a:t>
            </a:r>
            <a:r>
              <a:rPr lang="en-US" altLang="zh-CN">
                <a:latin typeface="Garamond" panose="02020404030301010803" pitchFamily="18" charset="0"/>
                <a:ea typeface="仿宋_GB2312" panose="02010609030101010101" pitchFamily="49" charset="-122"/>
                <a:sym typeface="Wingdings" panose="05000000000000000000" pitchFamily="2" charset="2"/>
              </a:rPr>
              <a:t>AET</a:t>
            </a:r>
            <a:endParaRPr lang="en-US" altLang="zh-CN">
              <a:latin typeface="Garamond" panose="02020404030301010803" pitchFamily="18" charset="0"/>
              <a:ea typeface="仿宋_GB2312" panose="02010609030101010101" pitchFamily="49" charset="-122"/>
              <a:sym typeface="Wingdings" panose="05000000000000000000" pitchFamily="2" charset="2"/>
            </a:endParaRPr>
          </a:p>
          <a:p>
            <a:pPr lvl="0"/>
            <a:r>
              <a:rPr lang="zh-CN" altLang="en-US" dirty="0">
                <a:latin typeface="Garamond" panose="02020404030301010803" pitchFamily="18" charset="0"/>
                <a:ea typeface="仿宋_GB2312" panose="02010609030101010101" pitchFamily="49" charset="-122"/>
                <a:sym typeface="Wingdings" panose="05000000000000000000" pitchFamily="2" charset="2"/>
              </a:rPr>
              <a:t>增广量为</a:t>
            </a:r>
            <a:r>
              <a:rPr lang="en-US" altLang="zh-CN">
                <a:latin typeface="Garamond" panose="02020404030301010803" pitchFamily="18" charset="0"/>
                <a:ea typeface="仿宋_GB2312" panose="02010609030101010101" pitchFamily="49" charset="-122"/>
                <a:sym typeface="Wingdings" panose="05000000000000000000" pitchFamily="2" charset="2"/>
              </a:rPr>
              <a:t>8</a:t>
            </a:r>
            <a:endParaRPr lang="en-US" altLang="zh-CN">
              <a:latin typeface="Garamond" panose="02020404030301010803" pitchFamily="18" charset="0"/>
              <a:ea typeface="仿宋_GB2312" panose="02010609030101010101" pitchFamily="49" charset="-122"/>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标题 176129"/>
          <p:cNvSpPr>
            <a:spLocks noGrp="1"/>
          </p:cNvSpPr>
          <p:nvPr>
            <p:ph type="title"/>
          </p:nvPr>
        </p:nvSpPr>
        <p:spPr>
          <a:ln/>
        </p:spPr>
        <p:txBody>
          <a:bodyPr anchor="b"/>
          <a:p>
            <a:r>
              <a:rPr lang="en-US" altLang="zh-CN"/>
              <a:t>Residual network</a:t>
            </a:r>
            <a:endParaRPr lang="en-US" altLang="zh-CN"/>
          </a:p>
        </p:txBody>
      </p:sp>
      <p:pic>
        <p:nvPicPr>
          <p:cNvPr id="176135" name="内容占位符 176134"/>
          <p:cNvPicPr>
            <a:picLocks noChangeAspect="1"/>
          </p:cNvPicPr>
          <p:nvPr>
            <p:ph idx="1"/>
          </p:nvPr>
        </p:nvPicPr>
        <p:blipFill>
          <a:blip r:embed="rId1"/>
          <a:stretch>
            <a:fillRect/>
          </a:stretch>
        </p:blipFill>
        <p:spPr>
          <a:xfrm>
            <a:off x="2441575" y="2017713"/>
            <a:ext cx="5253038" cy="4114800"/>
          </a:xfrm>
          <a:ln/>
        </p:spPr>
      </p:pic>
      <p:grpSp>
        <p:nvGrpSpPr>
          <p:cNvPr id="176136" name="组合 176135"/>
          <p:cNvGrpSpPr/>
          <p:nvPr/>
        </p:nvGrpSpPr>
        <p:grpSpPr>
          <a:xfrm>
            <a:off x="457200" y="5029200"/>
            <a:ext cx="838200" cy="1295400"/>
            <a:chOff x="288" y="3168"/>
            <a:chExt cx="528" cy="816"/>
          </a:xfrm>
        </p:grpSpPr>
        <p:sp>
          <p:nvSpPr>
            <p:cNvPr id="176137" name="椭圆 176136"/>
            <p:cNvSpPr/>
            <p:nvPr/>
          </p:nvSpPr>
          <p:spPr>
            <a:xfrm>
              <a:off x="384" y="3312"/>
              <a:ext cx="336" cy="336"/>
            </a:xfrm>
            <a:prstGeom prst="ellipse">
              <a:avLst/>
            </a:prstGeom>
            <a:solidFill>
              <a:srgbClr val="C0C0C0"/>
            </a:solidFill>
            <a:ln w="50800" cap="flat" cmpd="sng">
              <a:solidFill>
                <a:schemeClr val="tx1"/>
              </a:solidFill>
              <a:prstDash val="solid"/>
              <a:headEnd type="none" w="med" len="med"/>
              <a:tailEnd type="none" w="med" len="med"/>
            </a:ln>
          </p:spPr>
          <p:txBody>
            <a:bodyPr wrap="none" anchor="ctr"/>
            <a:p>
              <a:pPr lvl="0" algn="ctr"/>
              <a:r>
                <a:rPr lang="en-US" altLang="zh-CN">
                  <a:latin typeface="Garamond" panose="02020404030301010803" pitchFamily="18" charset="0"/>
                  <a:ea typeface="仿宋_GB2312" panose="02010609030101010101" pitchFamily="49" charset="-122"/>
                </a:rPr>
                <a:t>D(</a:t>
              </a:r>
              <a:r>
                <a:rPr lang="en-US" altLang="zh-CN" i="1">
                  <a:latin typeface="Garamond" panose="02020404030301010803" pitchFamily="18" charset="0"/>
                  <a:ea typeface="仿宋_GB2312" panose="02010609030101010101" pitchFamily="49" charset="-122"/>
                </a:rPr>
                <a:t>x</a:t>
              </a:r>
              <a:r>
                <a:rPr lang="en-US" altLang="zh-CN">
                  <a:latin typeface="Garamond" panose="02020404030301010803" pitchFamily="18" charset="0"/>
                  <a:ea typeface="仿宋_GB2312" panose="02010609030101010101" pitchFamily="49" charset="-122"/>
                </a:rPr>
                <a:t>)</a:t>
              </a:r>
              <a:endParaRPr lang="en-US" altLang="zh-CN">
                <a:latin typeface="Garamond" panose="02020404030301010803" pitchFamily="18" charset="0"/>
                <a:ea typeface="仿宋_GB2312" panose="02010609030101010101" pitchFamily="49" charset="-122"/>
              </a:endParaRPr>
            </a:p>
          </p:txBody>
        </p:sp>
        <p:sp>
          <p:nvSpPr>
            <p:cNvPr id="176138" name="文本框 176137"/>
            <p:cNvSpPr txBox="1"/>
            <p:nvPr/>
          </p:nvSpPr>
          <p:spPr>
            <a:xfrm>
              <a:off x="432" y="3648"/>
              <a:ext cx="250" cy="288"/>
            </a:xfrm>
            <a:prstGeom prst="rect">
              <a:avLst/>
            </a:prstGeom>
            <a:noFill/>
            <a:ln w="9525">
              <a:noFill/>
            </a:ln>
          </p:spPr>
          <p:txBody>
            <a:bodyPr>
              <a:spAutoFit/>
            </a:bodyPr>
            <a:p>
              <a:pPr lvl="0"/>
              <a:r>
                <a:rPr lang="en-US" altLang="zh-CN" sz="2400" i="1">
                  <a:latin typeface="Garamond" panose="02020404030301010803" pitchFamily="18" charset="0"/>
                  <a:ea typeface="仿宋_GB2312" panose="02010609030101010101" pitchFamily="49" charset="-122"/>
                </a:rPr>
                <a:t>x</a:t>
              </a:r>
              <a:endParaRPr lang="en-US" altLang="zh-CN" sz="2400" i="1">
                <a:latin typeface="Garamond" panose="02020404030301010803" pitchFamily="18" charset="0"/>
                <a:ea typeface="仿宋_GB2312" panose="02010609030101010101" pitchFamily="49" charset="-122"/>
              </a:endParaRPr>
            </a:p>
          </p:txBody>
        </p:sp>
        <p:sp>
          <p:nvSpPr>
            <p:cNvPr id="176139" name="直接连接符 176138"/>
            <p:cNvSpPr/>
            <p:nvPr/>
          </p:nvSpPr>
          <p:spPr>
            <a:xfrm>
              <a:off x="288" y="3168"/>
              <a:ext cx="528" cy="0"/>
            </a:xfrm>
            <a:prstGeom prst="line">
              <a:avLst/>
            </a:prstGeom>
            <a:ln w="25400" cap="flat" cmpd="sng">
              <a:solidFill>
                <a:schemeClr val="tx1"/>
              </a:solidFill>
              <a:prstDash val="dash"/>
              <a:headEnd type="none" w="med" len="med"/>
              <a:tailEnd type="none" w="med" len="med"/>
            </a:ln>
          </p:spPr>
        </p:sp>
        <p:sp>
          <p:nvSpPr>
            <p:cNvPr id="176140" name="直接连接符 176139"/>
            <p:cNvSpPr/>
            <p:nvPr/>
          </p:nvSpPr>
          <p:spPr>
            <a:xfrm>
              <a:off x="816" y="3168"/>
              <a:ext cx="0" cy="816"/>
            </a:xfrm>
            <a:prstGeom prst="line">
              <a:avLst/>
            </a:prstGeom>
            <a:ln w="25400" cap="flat" cmpd="sng">
              <a:solidFill>
                <a:schemeClr val="tx1"/>
              </a:solidFill>
              <a:prstDash val="dash"/>
              <a:headEnd type="none" w="med" len="med"/>
              <a:tailEnd type="none" w="med" len="med"/>
            </a:ln>
          </p:spPr>
        </p:sp>
      </p:grpSp>
      <p:sp>
        <p:nvSpPr>
          <p:cNvPr id="176141" name="文本框 176140"/>
          <p:cNvSpPr txBox="1"/>
          <p:nvPr/>
        </p:nvSpPr>
        <p:spPr>
          <a:xfrm>
            <a:off x="288925" y="2095500"/>
            <a:ext cx="2314575" cy="641350"/>
          </a:xfrm>
          <a:prstGeom prst="rect">
            <a:avLst/>
          </a:prstGeom>
          <a:noFill/>
          <a:ln w="9525">
            <a:noFill/>
          </a:ln>
        </p:spPr>
        <p:txBody>
          <a:bodyPr wrap="none" anchor="t">
            <a:spAutoFit/>
          </a:bodyPr>
          <a:p>
            <a:pPr lvl="0"/>
            <a:r>
              <a:rPr lang="zh-CN" altLang="en-US" dirty="0">
                <a:latin typeface="Garamond" panose="02020404030301010803" pitchFamily="18" charset="0"/>
                <a:ea typeface="仿宋_GB2312" panose="02010609030101010101" pitchFamily="49" charset="-122"/>
              </a:rPr>
              <a:t>增广后</a:t>
            </a:r>
            <a:r>
              <a:rPr lang="en-US" altLang="zh-CN">
                <a:latin typeface="Garamond" panose="02020404030301010803" pitchFamily="18" charset="0"/>
                <a:ea typeface="仿宋_GB2312" panose="02010609030101010101" pitchFamily="49" charset="-122"/>
              </a:rPr>
              <a:t>A</a:t>
            </a:r>
            <a:r>
              <a:rPr lang="en-US" altLang="zh-CN" dirty="0">
                <a:latin typeface="Garamond" panose="02020404030301010803" pitchFamily="18" charset="0"/>
                <a:ea typeface="仿宋_GB2312" panose="02010609030101010101" pitchFamily="49" charset="-122"/>
                <a:sym typeface="Wingdings" panose="05000000000000000000" pitchFamily="2" charset="2"/>
              </a:rPr>
              <a:t>E</a:t>
            </a:r>
            <a:r>
              <a:rPr lang="zh-CN" altLang="en-US" dirty="0">
                <a:latin typeface="Garamond" panose="02020404030301010803" pitchFamily="18" charset="0"/>
                <a:ea typeface="仿宋_GB2312" panose="02010609030101010101" pitchFamily="49" charset="-122"/>
                <a:sym typeface="Wingdings" panose="05000000000000000000" pitchFamily="2" charset="2"/>
              </a:rPr>
              <a:t>不再有效</a:t>
            </a:r>
            <a:endParaRPr lang="zh-CN" altLang="en-US" dirty="0">
              <a:latin typeface="Garamond" panose="02020404030301010803" pitchFamily="18" charset="0"/>
              <a:ea typeface="仿宋_GB2312" panose="02010609030101010101" pitchFamily="49" charset="-122"/>
              <a:sym typeface="Wingdings" panose="05000000000000000000" pitchFamily="2" charset="2"/>
            </a:endParaRPr>
          </a:p>
          <a:p>
            <a:pPr lvl="0"/>
            <a:r>
              <a:rPr lang="en-US" altLang="zh-CN" err="1">
                <a:latin typeface="Garamond" panose="02020404030301010803" pitchFamily="18" charset="0"/>
                <a:ea typeface="仿宋_GB2312" panose="02010609030101010101" pitchFamily="49" charset="-122"/>
                <a:sym typeface="Wingdings" panose="05000000000000000000" pitchFamily="2" charset="2"/>
              </a:rPr>
              <a:t>Cut(A,E</a:t>
            </a:r>
            <a:r>
              <a:rPr lang="en-US" altLang="zh-CN">
                <a:latin typeface="Garamond" panose="02020404030301010803" pitchFamily="18" charset="0"/>
                <a:ea typeface="仿宋_GB2312" panose="02010609030101010101" pitchFamily="49" charset="-122"/>
                <a:sym typeface="Wingdings" panose="05000000000000000000" pitchFamily="2" charset="2"/>
              </a:rPr>
              <a:t>)</a:t>
            </a:r>
            <a:endParaRPr lang="en-US" altLang="zh-CN">
              <a:latin typeface="Garamond" panose="02020404030301010803" pitchFamily="18" charset="0"/>
              <a:ea typeface="仿宋_GB2312" panose="02010609030101010101" pitchFamily="49" charset="-122"/>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标题 177153"/>
          <p:cNvSpPr>
            <a:spLocks noGrp="1"/>
          </p:cNvSpPr>
          <p:nvPr>
            <p:ph type="title"/>
          </p:nvPr>
        </p:nvSpPr>
        <p:spPr>
          <a:ln/>
        </p:spPr>
        <p:txBody>
          <a:bodyPr anchor="b"/>
          <a:p>
            <a:r>
              <a:rPr lang="en-US" altLang="zh-CN"/>
              <a:t>Residual network</a:t>
            </a:r>
            <a:endParaRPr lang="en-US" altLang="zh-CN"/>
          </a:p>
        </p:txBody>
      </p:sp>
      <p:pic>
        <p:nvPicPr>
          <p:cNvPr id="177159" name="内容占位符 177158"/>
          <p:cNvPicPr>
            <a:picLocks noChangeAspect="1"/>
          </p:cNvPicPr>
          <p:nvPr>
            <p:ph idx="1"/>
          </p:nvPr>
        </p:nvPicPr>
        <p:blipFill>
          <a:blip r:embed="rId1"/>
          <a:stretch>
            <a:fillRect/>
          </a:stretch>
        </p:blipFill>
        <p:spPr>
          <a:xfrm>
            <a:off x="2441575" y="2017713"/>
            <a:ext cx="5253038" cy="4114800"/>
          </a:xfrm>
          <a:ln/>
        </p:spPr>
      </p:pic>
      <p:grpSp>
        <p:nvGrpSpPr>
          <p:cNvPr id="177160" name="组合 177159"/>
          <p:cNvGrpSpPr/>
          <p:nvPr/>
        </p:nvGrpSpPr>
        <p:grpSpPr>
          <a:xfrm>
            <a:off x="457200" y="5029200"/>
            <a:ext cx="838200" cy="1295400"/>
            <a:chOff x="288" y="3168"/>
            <a:chExt cx="528" cy="816"/>
          </a:xfrm>
        </p:grpSpPr>
        <p:sp>
          <p:nvSpPr>
            <p:cNvPr id="177161" name="椭圆 177160"/>
            <p:cNvSpPr/>
            <p:nvPr/>
          </p:nvSpPr>
          <p:spPr>
            <a:xfrm>
              <a:off x="384" y="3312"/>
              <a:ext cx="336" cy="336"/>
            </a:xfrm>
            <a:prstGeom prst="ellipse">
              <a:avLst/>
            </a:prstGeom>
            <a:solidFill>
              <a:srgbClr val="C0C0C0"/>
            </a:solidFill>
            <a:ln w="50800" cap="flat" cmpd="sng">
              <a:solidFill>
                <a:schemeClr val="tx1"/>
              </a:solidFill>
              <a:prstDash val="solid"/>
              <a:headEnd type="none" w="med" len="med"/>
              <a:tailEnd type="none" w="med" len="med"/>
            </a:ln>
          </p:spPr>
          <p:txBody>
            <a:bodyPr wrap="none" anchor="ctr"/>
            <a:p>
              <a:pPr lvl="0" algn="ctr"/>
              <a:r>
                <a:rPr lang="en-US" altLang="zh-CN">
                  <a:latin typeface="Garamond" panose="02020404030301010803" pitchFamily="18" charset="0"/>
                  <a:ea typeface="仿宋_GB2312" panose="02010609030101010101" pitchFamily="49" charset="-122"/>
                </a:rPr>
                <a:t>D(</a:t>
              </a:r>
              <a:r>
                <a:rPr lang="en-US" altLang="zh-CN" i="1">
                  <a:latin typeface="Garamond" panose="02020404030301010803" pitchFamily="18" charset="0"/>
                  <a:ea typeface="仿宋_GB2312" panose="02010609030101010101" pitchFamily="49" charset="-122"/>
                </a:rPr>
                <a:t>x</a:t>
              </a:r>
              <a:r>
                <a:rPr lang="en-US" altLang="zh-CN">
                  <a:latin typeface="Garamond" panose="02020404030301010803" pitchFamily="18" charset="0"/>
                  <a:ea typeface="仿宋_GB2312" panose="02010609030101010101" pitchFamily="49" charset="-122"/>
                </a:rPr>
                <a:t>)</a:t>
              </a:r>
              <a:endParaRPr lang="en-US" altLang="zh-CN">
                <a:latin typeface="Garamond" panose="02020404030301010803" pitchFamily="18" charset="0"/>
                <a:ea typeface="仿宋_GB2312" panose="02010609030101010101" pitchFamily="49" charset="-122"/>
              </a:endParaRPr>
            </a:p>
          </p:txBody>
        </p:sp>
        <p:sp>
          <p:nvSpPr>
            <p:cNvPr id="177162" name="文本框 177161"/>
            <p:cNvSpPr txBox="1"/>
            <p:nvPr/>
          </p:nvSpPr>
          <p:spPr>
            <a:xfrm>
              <a:off x="432" y="3648"/>
              <a:ext cx="250" cy="288"/>
            </a:xfrm>
            <a:prstGeom prst="rect">
              <a:avLst/>
            </a:prstGeom>
            <a:noFill/>
            <a:ln w="9525">
              <a:noFill/>
            </a:ln>
          </p:spPr>
          <p:txBody>
            <a:bodyPr>
              <a:spAutoFit/>
            </a:bodyPr>
            <a:p>
              <a:pPr lvl="0"/>
              <a:r>
                <a:rPr lang="en-US" altLang="zh-CN" sz="2400" i="1">
                  <a:latin typeface="Garamond" panose="02020404030301010803" pitchFamily="18" charset="0"/>
                  <a:ea typeface="仿宋_GB2312" panose="02010609030101010101" pitchFamily="49" charset="-122"/>
                </a:rPr>
                <a:t>x</a:t>
              </a:r>
              <a:endParaRPr lang="en-US" altLang="zh-CN" sz="2400" i="1">
                <a:latin typeface="Garamond" panose="02020404030301010803" pitchFamily="18" charset="0"/>
                <a:ea typeface="仿宋_GB2312" panose="02010609030101010101" pitchFamily="49" charset="-122"/>
              </a:endParaRPr>
            </a:p>
          </p:txBody>
        </p:sp>
        <p:sp>
          <p:nvSpPr>
            <p:cNvPr id="177163" name="直接连接符 177162"/>
            <p:cNvSpPr/>
            <p:nvPr/>
          </p:nvSpPr>
          <p:spPr>
            <a:xfrm>
              <a:off x="288" y="3168"/>
              <a:ext cx="528" cy="0"/>
            </a:xfrm>
            <a:prstGeom prst="line">
              <a:avLst/>
            </a:prstGeom>
            <a:ln w="25400" cap="flat" cmpd="sng">
              <a:solidFill>
                <a:schemeClr val="tx1"/>
              </a:solidFill>
              <a:prstDash val="dash"/>
              <a:headEnd type="none" w="med" len="med"/>
              <a:tailEnd type="none" w="med" len="med"/>
            </a:ln>
          </p:spPr>
        </p:sp>
        <p:sp>
          <p:nvSpPr>
            <p:cNvPr id="177164" name="直接连接符 177163"/>
            <p:cNvSpPr/>
            <p:nvPr/>
          </p:nvSpPr>
          <p:spPr>
            <a:xfrm>
              <a:off x="816" y="3168"/>
              <a:ext cx="0" cy="816"/>
            </a:xfrm>
            <a:prstGeom prst="line">
              <a:avLst/>
            </a:prstGeom>
            <a:ln w="25400" cap="flat" cmpd="sng">
              <a:solidFill>
                <a:schemeClr val="tx1"/>
              </a:solidFill>
              <a:prstDash val="dash"/>
              <a:headEnd type="none" w="med" len="med"/>
              <a:tailEnd type="none" w="med" len="med"/>
            </a:ln>
          </p:spPr>
        </p:sp>
      </p:grpSp>
      <p:sp>
        <p:nvSpPr>
          <p:cNvPr id="177165" name="文本框 177164"/>
          <p:cNvSpPr txBox="1"/>
          <p:nvPr/>
        </p:nvSpPr>
        <p:spPr>
          <a:xfrm>
            <a:off x="288925" y="2098675"/>
            <a:ext cx="2530475" cy="915988"/>
          </a:xfrm>
          <a:prstGeom prst="rect">
            <a:avLst/>
          </a:prstGeom>
          <a:noFill/>
          <a:ln w="9525">
            <a:noFill/>
          </a:ln>
        </p:spPr>
        <p:txBody>
          <a:bodyPr>
            <a:spAutoFit/>
          </a:bodyPr>
          <a:p>
            <a:pPr lvl="0"/>
            <a:r>
              <a:rPr lang="zh-CN" altLang="en-US" dirty="0">
                <a:latin typeface="Garamond" panose="02020404030301010803" pitchFamily="18" charset="0"/>
                <a:ea typeface="仿宋_GB2312" panose="02010609030101010101" pitchFamily="49" charset="-122"/>
              </a:rPr>
              <a:t>尝试找到从最低点</a:t>
            </a:r>
            <a:r>
              <a:rPr lang="en-US" altLang="zh-CN" dirty="0">
                <a:latin typeface="Garamond" panose="02020404030301010803" pitchFamily="18" charset="0"/>
                <a:ea typeface="仿宋_GB2312" panose="02010609030101010101" pitchFamily="49" charset="-122"/>
              </a:rPr>
              <a:t>A</a:t>
            </a:r>
            <a:r>
              <a:rPr lang="zh-CN" altLang="en-US" dirty="0">
                <a:latin typeface="Garamond" panose="02020404030301010803" pitchFamily="18" charset="0"/>
                <a:ea typeface="仿宋_GB2312" panose="02010609030101010101" pitchFamily="49" charset="-122"/>
              </a:rPr>
              <a:t>连出的边，失败</a:t>
            </a:r>
            <a:endParaRPr lang="zh-CN" altLang="en-US" dirty="0">
              <a:latin typeface="Garamond" panose="02020404030301010803" pitchFamily="18" charset="0"/>
              <a:ea typeface="仿宋_GB2312" panose="02010609030101010101" pitchFamily="49" charset="-122"/>
            </a:endParaRPr>
          </a:p>
          <a:p>
            <a:pPr lvl="0"/>
            <a:r>
              <a:rPr lang="zh-CN" altLang="en-US" dirty="0">
                <a:latin typeface="Garamond" panose="02020404030301010803" pitchFamily="18" charset="0"/>
                <a:ea typeface="仿宋_GB2312" panose="02010609030101010101" pitchFamily="49" charset="-122"/>
              </a:rPr>
              <a:t>抬高</a:t>
            </a:r>
            <a:r>
              <a:rPr lang="en-US" altLang="zh-CN" dirty="0">
                <a:latin typeface="Garamond" panose="02020404030301010803" pitchFamily="18" charset="0"/>
                <a:ea typeface="仿宋_GB2312" panose="02010609030101010101" pitchFamily="49" charset="-122"/>
              </a:rPr>
              <a:t>D(A)</a:t>
            </a:r>
            <a:r>
              <a:rPr lang="zh-CN" altLang="en-US" dirty="0">
                <a:latin typeface="Garamond" panose="02020404030301010803" pitchFamily="18" charset="0"/>
                <a:ea typeface="仿宋_GB2312" panose="02010609030101010101" pitchFamily="49" charset="-122"/>
              </a:rPr>
              <a:t>并更新有效边</a:t>
            </a:r>
            <a:endParaRPr lang="zh-CN" altLang="en-US" dirty="0">
              <a:latin typeface="Garamond" panose="02020404030301010803" pitchFamily="18" charset="0"/>
              <a:ea typeface="仿宋_GB2312" panose="02010609030101010101" pitchFamily="49"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标题 143361"/>
          <p:cNvSpPr>
            <a:spLocks noGrp="1"/>
          </p:cNvSpPr>
          <p:nvPr>
            <p:ph type="title"/>
          </p:nvPr>
        </p:nvSpPr>
        <p:spPr>
          <a:ln/>
        </p:spPr>
        <p:txBody>
          <a:bodyPr anchor="b"/>
          <a:p>
            <a:r>
              <a:rPr lang="en-US" altLang="zh-CN"/>
              <a:t>Dynamic Trees Problem</a:t>
            </a:r>
            <a:endParaRPr lang="en-US" altLang="zh-CN"/>
          </a:p>
        </p:txBody>
      </p:sp>
      <p:sp>
        <p:nvSpPr>
          <p:cNvPr id="143363" name="文本占位符 143362"/>
          <p:cNvSpPr>
            <a:spLocks noGrp="1"/>
          </p:cNvSpPr>
          <p:nvPr>
            <p:ph type="body" sz="half" idx="1"/>
          </p:nvPr>
        </p:nvSpPr>
        <p:spPr>
          <a:xfrm>
            <a:off x="1182688" y="2017713"/>
            <a:ext cx="3810000" cy="4114800"/>
          </a:xfrm>
          <a:ln/>
        </p:spPr>
        <p:txBody>
          <a:bodyPr/>
          <a:p>
            <a:pPr/>
            <a:r>
              <a:rPr lang="zh-CN" altLang="en-US" sz="2800" dirty="0"/>
              <a:t>维护一个包含</a:t>
            </a:r>
            <a:r>
              <a:rPr lang="en-US" altLang="zh-CN" sz="2800" i="1"/>
              <a:t>N</a:t>
            </a:r>
            <a:r>
              <a:rPr lang="zh-CN" altLang="en-US" sz="2800" dirty="0"/>
              <a:t>个点的森林</a:t>
            </a:r>
            <a:r>
              <a:rPr lang="en-US" altLang="zh-CN" sz="2800" dirty="0"/>
              <a:t>, </a:t>
            </a:r>
            <a:r>
              <a:rPr lang="zh-CN" altLang="en-US" sz="2800" dirty="0"/>
              <a:t>并且支持形态和权值信息的操作</a:t>
            </a:r>
            <a:r>
              <a:rPr lang="en-US" altLang="zh-CN" sz="2800"/>
              <a:t>.</a:t>
            </a:r>
            <a:endParaRPr lang="en-US" altLang="zh-CN" sz="2800"/>
          </a:p>
          <a:p>
            <a:pPr/>
            <a:r>
              <a:rPr lang="zh-CN" altLang="en-US" sz="2800" dirty="0"/>
              <a:t>形态信息</a:t>
            </a:r>
            <a:endParaRPr lang="zh-CN" altLang="en-US" sz="2800" dirty="0"/>
          </a:p>
          <a:p>
            <a:pPr lvl="1"/>
            <a:r>
              <a:rPr lang="en-US" altLang="zh-CN" sz="2400"/>
              <a:t>Link(</a:t>
            </a:r>
            <a:r>
              <a:rPr lang="en-US" altLang="zh-CN" sz="2400" i="1"/>
              <a:t>u</a:t>
            </a:r>
            <a:r>
              <a:rPr lang="en-US" altLang="zh-CN" sz="2400"/>
              <a:t>,</a:t>
            </a:r>
            <a:r>
              <a:rPr lang="en-US" altLang="zh-CN" sz="2400" i="1"/>
              <a:t>v</a:t>
            </a:r>
            <a:r>
              <a:rPr lang="en-US" altLang="zh-CN" sz="2400" dirty="0"/>
              <a:t>) – </a:t>
            </a:r>
            <a:r>
              <a:rPr lang="zh-CN" altLang="en-US" sz="2400" dirty="0"/>
              <a:t>添加边</a:t>
            </a:r>
            <a:r>
              <a:rPr lang="en-US" altLang="zh-CN" sz="2400"/>
              <a:t>(</a:t>
            </a:r>
            <a:r>
              <a:rPr lang="en-US" altLang="zh-CN" sz="2400" i="1"/>
              <a:t>u</a:t>
            </a:r>
            <a:r>
              <a:rPr lang="en-US" altLang="zh-CN" sz="2400"/>
              <a:t>,</a:t>
            </a:r>
            <a:r>
              <a:rPr lang="en-US" altLang="zh-CN" sz="2400" i="1"/>
              <a:t>v</a:t>
            </a:r>
            <a:r>
              <a:rPr lang="en-US" altLang="zh-CN" sz="2400"/>
              <a:t>)</a:t>
            </a:r>
            <a:endParaRPr lang="en-US" altLang="zh-CN" sz="2400"/>
          </a:p>
        </p:txBody>
      </p:sp>
      <p:pic>
        <p:nvPicPr>
          <p:cNvPr id="143368" name="内容占位符 143367"/>
          <p:cNvPicPr>
            <a:picLocks noChangeAspect="1"/>
          </p:cNvPicPr>
          <p:nvPr>
            <p:ph sz="half" idx="2"/>
          </p:nvPr>
        </p:nvPicPr>
        <p:blipFill>
          <a:blip r:embed="rId1"/>
          <a:stretch>
            <a:fillRect/>
          </a:stretch>
        </p:blipFill>
        <p:spPr>
          <a:xfrm>
            <a:off x="5145088" y="2403475"/>
            <a:ext cx="3810000" cy="3341688"/>
          </a:xfrm>
          <a:ln/>
        </p:spPr>
      </p:pic>
    </p:spTree>
  </p:cSld>
  <p:clrMapOvr>
    <a:masterClrMapping/>
  </p:clrMapOvr>
  <p:transition>
    <p:randomBa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标题 178177"/>
          <p:cNvSpPr>
            <a:spLocks noGrp="1"/>
          </p:cNvSpPr>
          <p:nvPr>
            <p:ph type="title"/>
          </p:nvPr>
        </p:nvSpPr>
        <p:spPr>
          <a:ln/>
        </p:spPr>
        <p:txBody>
          <a:bodyPr anchor="b"/>
          <a:p>
            <a:r>
              <a:rPr lang="en-US" altLang="zh-CN"/>
              <a:t>Residual network</a:t>
            </a:r>
            <a:endParaRPr lang="en-US" altLang="zh-CN"/>
          </a:p>
        </p:txBody>
      </p:sp>
      <p:pic>
        <p:nvPicPr>
          <p:cNvPr id="178185" name="内容占位符 178184"/>
          <p:cNvPicPr>
            <a:picLocks noChangeAspect="1"/>
          </p:cNvPicPr>
          <p:nvPr>
            <p:ph idx="1"/>
          </p:nvPr>
        </p:nvPicPr>
        <p:blipFill>
          <a:blip r:embed="rId1"/>
          <a:stretch>
            <a:fillRect/>
          </a:stretch>
        </p:blipFill>
        <p:spPr>
          <a:xfrm>
            <a:off x="2441575" y="2017713"/>
            <a:ext cx="5253038" cy="4114800"/>
          </a:xfrm>
          <a:ln/>
        </p:spPr>
      </p:pic>
      <p:grpSp>
        <p:nvGrpSpPr>
          <p:cNvPr id="178186" name="组合 178185"/>
          <p:cNvGrpSpPr/>
          <p:nvPr/>
        </p:nvGrpSpPr>
        <p:grpSpPr>
          <a:xfrm>
            <a:off x="457200" y="5029200"/>
            <a:ext cx="838200" cy="1295400"/>
            <a:chOff x="288" y="3168"/>
            <a:chExt cx="528" cy="816"/>
          </a:xfrm>
        </p:grpSpPr>
        <p:sp>
          <p:nvSpPr>
            <p:cNvPr id="178187" name="椭圆 178186"/>
            <p:cNvSpPr/>
            <p:nvPr/>
          </p:nvSpPr>
          <p:spPr>
            <a:xfrm>
              <a:off x="384" y="3312"/>
              <a:ext cx="336" cy="336"/>
            </a:xfrm>
            <a:prstGeom prst="ellipse">
              <a:avLst/>
            </a:prstGeom>
            <a:solidFill>
              <a:srgbClr val="C0C0C0"/>
            </a:solidFill>
            <a:ln w="50800" cap="flat" cmpd="sng">
              <a:solidFill>
                <a:schemeClr val="tx1"/>
              </a:solidFill>
              <a:prstDash val="solid"/>
              <a:headEnd type="none" w="med" len="med"/>
              <a:tailEnd type="none" w="med" len="med"/>
            </a:ln>
          </p:spPr>
          <p:txBody>
            <a:bodyPr wrap="none" anchor="ctr"/>
            <a:p>
              <a:pPr lvl="0" algn="ctr"/>
              <a:r>
                <a:rPr lang="en-US" altLang="zh-CN">
                  <a:latin typeface="Garamond" panose="02020404030301010803" pitchFamily="18" charset="0"/>
                  <a:ea typeface="仿宋_GB2312" panose="02010609030101010101" pitchFamily="49" charset="-122"/>
                </a:rPr>
                <a:t>D(</a:t>
              </a:r>
              <a:r>
                <a:rPr lang="en-US" altLang="zh-CN" i="1">
                  <a:latin typeface="Garamond" panose="02020404030301010803" pitchFamily="18" charset="0"/>
                  <a:ea typeface="仿宋_GB2312" panose="02010609030101010101" pitchFamily="49" charset="-122"/>
                </a:rPr>
                <a:t>x</a:t>
              </a:r>
              <a:r>
                <a:rPr lang="en-US" altLang="zh-CN">
                  <a:latin typeface="Garamond" panose="02020404030301010803" pitchFamily="18" charset="0"/>
                  <a:ea typeface="仿宋_GB2312" panose="02010609030101010101" pitchFamily="49" charset="-122"/>
                </a:rPr>
                <a:t>)</a:t>
              </a:r>
              <a:endParaRPr lang="en-US" altLang="zh-CN">
                <a:latin typeface="Garamond" panose="02020404030301010803" pitchFamily="18" charset="0"/>
                <a:ea typeface="仿宋_GB2312" panose="02010609030101010101" pitchFamily="49" charset="-122"/>
              </a:endParaRPr>
            </a:p>
          </p:txBody>
        </p:sp>
        <p:sp>
          <p:nvSpPr>
            <p:cNvPr id="178188" name="文本框 178187"/>
            <p:cNvSpPr txBox="1"/>
            <p:nvPr/>
          </p:nvSpPr>
          <p:spPr>
            <a:xfrm>
              <a:off x="432" y="3648"/>
              <a:ext cx="250" cy="288"/>
            </a:xfrm>
            <a:prstGeom prst="rect">
              <a:avLst/>
            </a:prstGeom>
            <a:noFill/>
            <a:ln w="9525">
              <a:noFill/>
            </a:ln>
          </p:spPr>
          <p:txBody>
            <a:bodyPr>
              <a:spAutoFit/>
            </a:bodyPr>
            <a:p>
              <a:pPr lvl="0"/>
              <a:r>
                <a:rPr lang="en-US" altLang="zh-CN" sz="2400" i="1">
                  <a:latin typeface="Garamond" panose="02020404030301010803" pitchFamily="18" charset="0"/>
                  <a:ea typeface="仿宋_GB2312" panose="02010609030101010101" pitchFamily="49" charset="-122"/>
                </a:rPr>
                <a:t>x</a:t>
              </a:r>
              <a:endParaRPr lang="en-US" altLang="zh-CN" sz="2400" i="1">
                <a:latin typeface="Garamond" panose="02020404030301010803" pitchFamily="18" charset="0"/>
                <a:ea typeface="仿宋_GB2312" panose="02010609030101010101" pitchFamily="49" charset="-122"/>
              </a:endParaRPr>
            </a:p>
          </p:txBody>
        </p:sp>
        <p:sp>
          <p:nvSpPr>
            <p:cNvPr id="178189" name="直接连接符 178188"/>
            <p:cNvSpPr/>
            <p:nvPr/>
          </p:nvSpPr>
          <p:spPr>
            <a:xfrm>
              <a:off x="288" y="3168"/>
              <a:ext cx="528" cy="0"/>
            </a:xfrm>
            <a:prstGeom prst="line">
              <a:avLst/>
            </a:prstGeom>
            <a:ln w="25400" cap="flat" cmpd="sng">
              <a:solidFill>
                <a:schemeClr val="tx1"/>
              </a:solidFill>
              <a:prstDash val="dash"/>
              <a:headEnd type="none" w="med" len="med"/>
              <a:tailEnd type="none" w="med" len="med"/>
            </a:ln>
          </p:spPr>
        </p:sp>
        <p:sp>
          <p:nvSpPr>
            <p:cNvPr id="178190" name="直接连接符 178189"/>
            <p:cNvSpPr/>
            <p:nvPr/>
          </p:nvSpPr>
          <p:spPr>
            <a:xfrm>
              <a:off x="816" y="3168"/>
              <a:ext cx="0" cy="816"/>
            </a:xfrm>
            <a:prstGeom prst="line">
              <a:avLst/>
            </a:prstGeom>
            <a:ln w="25400" cap="flat" cmpd="sng">
              <a:solidFill>
                <a:schemeClr val="tx1"/>
              </a:solidFill>
              <a:prstDash val="dash"/>
              <a:headEnd type="none" w="med" len="med"/>
              <a:tailEnd type="none" w="med" len="med"/>
            </a:ln>
          </p:spPr>
        </p:sp>
      </p:grpSp>
      <p:sp>
        <p:nvSpPr>
          <p:cNvPr id="178191" name="文本框 178190"/>
          <p:cNvSpPr txBox="1"/>
          <p:nvPr/>
        </p:nvSpPr>
        <p:spPr>
          <a:xfrm>
            <a:off x="288925" y="2095500"/>
            <a:ext cx="2530475" cy="915988"/>
          </a:xfrm>
          <a:prstGeom prst="rect">
            <a:avLst/>
          </a:prstGeom>
          <a:noFill/>
          <a:ln w="9525">
            <a:noFill/>
          </a:ln>
        </p:spPr>
        <p:txBody>
          <a:bodyPr>
            <a:spAutoFit/>
          </a:bodyPr>
          <a:p>
            <a:pPr lvl="0"/>
            <a:r>
              <a:rPr lang="zh-CN" altLang="en-US" dirty="0">
                <a:latin typeface="Garamond" panose="02020404030301010803" pitchFamily="18" charset="0"/>
                <a:ea typeface="仿宋_GB2312" panose="02010609030101010101" pitchFamily="49" charset="-122"/>
              </a:rPr>
              <a:t>找到一条由当前最低点</a:t>
            </a:r>
            <a:r>
              <a:rPr lang="en-US" altLang="zh-CN" dirty="0">
                <a:latin typeface="Garamond" panose="02020404030301010803" pitchFamily="18" charset="0"/>
                <a:ea typeface="仿宋_GB2312" panose="02010609030101010101" pitchFamily="49" charset="-122"/>
              </a:rPr>
              <a:t>S</a:t>
            </a:r>
            <a:r>
              <a:rPr lang="zh-CN" altLang="en-US" dirty="0">
                <a:latin typeface="Garamond" panose="02020404030301010803" pitchFamily="18" charset="0"/>
                <a:ea typeface="仿宋_GB2312" panose="02010609030101010101" pitchFamily="49" charset="-122"/>
              </a:rPr>
              <a:t>连出的有效边</a:t>
            </a:r>
            <a:r>
              <a:rPr lang="en-US" altLang="zh-CN">
                <a:latin typeface="Garamond" panose="02020404030301010803" pitchFamily="18" charset="0"/>
                <a:ea typeface="仿宋_GB2312" panose="02010609030101010101" pitchFamily="49" charset="-122"/>
              </a:rPr>
              <a:t>S</a:t>
            </a:r>
            <a:r>
              <a:rPr lang="en-US" altLang="zh-CN">
                <a:latin typeface="Garamond" panose="02020404030301010803" pitchFamily="18" charset="0"/>
                <a:ea typeface="仿宋_GB2312" panose="02010609030101010101" pitchFamily="49" charset="-122"/>
                <a:sym typeface="Wingdings" panose="05000000000000000000" pitchFamily="2" charset="2"/>
              </a:rPr>
              <a:t>C</a:t>
            </a:r>
            <a:endParaRPr lang="en-US" altLang="zh-CN">
              <a:latin typeface="Garamond" panose="02020404030301010803" pitchFamily="18" charset="0"/>
              <a:ea typeface="仿宋_GB2312" panose="02010609030101010101" pitchFamily="49" charset="-122"/>
              <a:sym typeface="Wingdings" panose="05000000000000000000" pitchFamily="2" charset="2"/>
            </a:endParaRPr>
          </a:p>
          <a:p>
            <a:pPr lvl="0"/>
            <a:r>
              <a:rPr lang="zh-CN" altLang="en-US" dirty="0">
                <a:latin typeface="Garamond" panose="02020404030301010803" pitchFamily="18" charset="0"/>
                <a:ea typeface="仿宋_GB2312" panose="02010609030101010101" pitchFamily="49" charset="-122"/>
                <a:sym typeface="Wingdings" panose="05000000000000000000" pitchFamily="2" charset="2"/>
              </a:rPr>
              <a:t>执行</a:t>
            </a:r>
            <a:r>
              <a:rPr lang="en-US" altLang="zh-CN" err="1">
                <a:latin typeface="Garamond" panose="02020404030301010803" pitchFamily="18" charset="0"/>
                <a:ea typeface="仿宋_GB2312" panose="02010609030101010101" pitchFamily="49" charset="-122"/>
                <a:sym typeface="Wingdings" panose="05000000000000000000" pitchFamily="2" charset="2"/>
              </a:rPr>
              <a:t>Link(S,C</a:t>
            </a:r>
            <a:r>
              <a:rPr lang="en-US" altLang="zh-CN">
                <a:latin typeface="Garamond" panose="02020404030301010803" pitchFamily="18" charset="0"/>
                <a:ea typeface="仿宋_GB2312" panose="02010609030101010101" pitchFamily="49" charset="-122"/>
                <a:sym typeface="Wingdings" panose="05000000000000000000" pitchFamily="2" charset="2"/>
              </a:rPr>
              <a:t>)</a:t>
            </a:r>
            <a:endParaRPr lang="en-US" altLang="zh-CN">
              <a:latin typeface="Garamond" panose="02020404030301010803" pitchFamily="18" charset="0"/>
              <a:ea typeface="仿宋_GB2312" panose="02010609030101010101" pitchFamily="49" charset="-122"/>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标题 179201"/>
          <p:cNvSpPr>
            <a:spLocks noGrp="1"/>
          </p:cNvSpPr>
          <p:nvPr>
            <p:ph type="title"/>
          </p:nvPr>
        </p:nvSpPr>
        <p:spPr>
          <a:ln/>
        </p:spPr>
        <p:txBody>
          <a:bodyPr anchor="b"/>
          <a:p>
            <a:r>
              <a:rPr lang="en-US" altLang="zh-CN"/>
              <a:t>Residual network</a:t>
            </a:r>
            <a:endParaRPr lang="en-US" altLang="zh-CN"/>
          </a:p>
        </p:txBody>
      </p:sp>
      <p:pic>
        <p:nvPicPr>
          <p:cNvPr id="179207" name="内容占位符 179206"/>
          <p:cNvPicPr>
            <a:picLocks noChangeAspect="1"/>
          </p:cNvPicPr>
          <p:nvPr>
            <p:ph idx="1"/>
          </p:nvPr>
        </p:nvPicPr>
        <p:blipFill>
          <a:blip r:embed="rId1"/>
          <a:stretch>
            <a:fillRect/>
          </a:stretch>
        </p:blipFill>
        <p:spPr>
          <a:xfrm>
            <a:off x="2441575" y="2017713"/>
            <a:ext cx="5253038" cy="4114800"/>
          </a:xfrm>
          <a:ln/>
        </p:spPr>
      </p:pic>
      <p:grpSp>
        <p:nvGrpSpPr>
          <p:cNvPr id="179208" name="组合 179207"/>
          <p:cNvGrpSpPr/>
          <p:nvPr/>
        </p:nvGrpSpPr>
        <p:grpSpPr>
          <a:xfrm>
            <a:off x="457200" y="5029200"/>
            <a:ext cx="838200" cy="1295400"/>
            <a:chOff x="288" y="3168"/>
            <a:chExt cx="528" cy="816"/>
          </a:xfrm>
        </p:grpSpPr>
        <p:sp>
          <p:nvSpPr>
            <p:cNvPr id="179209" name="椭圆 179208"/>
            <p:cNvSpPr/>
            <p:nvPr/>
          </p:nvSpPr>
          <p:spPr>
            <a:xfrm>
              <a:off x="384" y="3312"/>
              <a:ext cx="336" cy="336"/>
            </a:xfrm>
            <a:prstGeom prst="ellipse">
              <a:avLst/>
            </a:prstGeom>
            <a:solidFill>
              <a:srgbClr val="C0C0C0"/>
            </a:solidFill>
            <a:ln w="50800" cap="flat" cmpd="sng">
              <a:solidFill>
                <a:schemeClr val="tx1"/>
              </a:solidFill>
              <a:prstDash val="solid"/>
              <a:headEnd type="none" w="med" len="med"/>
              <a:tailEnd type="none" w="med" len="med"/>
            </a:ln>
          </p:spPr>
          <p:txBody>
            <a:bodyPr wrap="none" anchor="ctr"/>
            <a:p>
              <a:pPr lvl="0" algn="ctr"/>
              <a:r>
                <a:rPr lang="en-US" altLang="zh-CN">
                  <a:latin typeface="Garamond" panose="02020404030301010803" pitchFamily="18" charset="0"/>
                  <a:ea typeface="仿宋_GB2312" panose="02010609030101010101" pitchFamily="49" charset="-122"/>
                </a:rPr>
                <a:t>D(</a:t>
              </a:r>
              <a:r>
                <a:rPr lang="en-US" altLang="zh-CN" i="1">
                  <a:latin typeface="Garamond" panose="02020404030301010803" pitchFamily="18" charset="0"/>
                  <a:ea typeface="仿宋_GB2312" panose="02010609030101010101" pitchFamily="49" charset="-122"/>
                </a:rPr>
                <a:t>x</a:t>
              </a:r>
              <a:r>
                <a:rPr lang="en-US" altLang="zh-CN">
                  <a:latin typeface="Garamond" panose="02020404030301010803" pitchFamily="18" charset="0"/>
                  <a:ea typeface="仿宋_GB2312" panose="02010609030101010101" pitchFamily="49" charset="-122"/>
                </a:rPr>
                <a:t>)</a:t>
              </a:r>
              <a:endParaRPr lang="en-US" altLang="zh-CN">
                <a:latin typeface="Garamond" panose="02020404030301010803" pitchFamily="18" charset="0"/>
                <a:ea typeface="仿宋_GB2312" panose="02010609030101010101" pitchFamily="49" charset="-122"/>
              </a:endParaRPr>
            </a:p>
          </p:txBody>
        </p:sp>
        <p:sp>
          <p:nvSpPr>
            <p:cNvPr id="179210" name="文本框 179209"/>
            <p:cNvSpPr txBox="1"/>
            <p:nvPr/>
          </p:nvSpPr>
          <p:spPr>
            <a:xfrm>
              <a:off x="432" y="3648"/>
              <a:ext cx="250" cy="288"/>
            </a:xfrm>
            <a:prstGeom prst="rect">
              <a:avLst/>
            </a:prstGeom>
            <a:noFill/>
            <a:ln w="9525">
              <a:noFill/>
            </a:ln>
          </p:spPr>
          <p:txBody>
            <a:bodyPr>
              <a:spAutoFit/>
            </a:bodyPr>
            <a:p>
              <a:pPr lvl="0"/>
              <a:r>
                <a:rPr lang="en-US" altLang="zh-CN" sz="2400" i="1">
                  <a:latin typeface="Garamond" panose="02020404030301010803" pitchFamily="18" charset="0"/>
                  <a:ea typeface="仿宋_GB2312" panose="02010609030101010101" pitchFamily="49" charset="-122"/>
                </a:rPr>
                <a:t>x</a:t>
              </a:r>
              <a:endParaRPr lang="en-US" altLang="zh-CN" sz="2400" i="1">
                <a:latin typeface="Garamond" panose="02020404030301010803" pitchFamily="18" charset="0"/>
                <a:ea typeface="仿宋_GB2312" panose="02010609030101010101" pitchFamily="49" charset="-122"/>
              </a:endParaRPr>
            </a:p>
          </p:txBody>
        </p:sp>
        <p:sp>
          <p:nvSpPr>
            <p:cNvPr id="179211" name="直接连接符 179210"/>
            <p:cNvSpPr/>
            <p:nvPr/>
          </p:nvSpPr>
          <p:spPr>
            <a:xfrm>
              <a:off x="288" y="3168"/>
              <a:ext cx="528" cy="0"/>
            </a:xfrm>
            <a:prstGeom prst="line">
              <a:avLst/>
            </a:prstGeom>
            <a:ln w="25400" cap="flat" cmpd="sng">
              <a:solidFill>
                <a:schemeClr val="tx1"/>
              </a:solidFill>
              <a:prstDash val="dash"/>
              <a:headEnd type="none" w="med" len="med"/>
              <a:tailEnd type="none" w="med" len="med"/>
            </a:ln>
          </p:spPr>
        </p:sp>
        <p:sp>
          <p:nvSpPr>
            <p:cNvPr id="179212" name="直接连接符 179211"/>
            <p:cNvSpPr/>
            <p:nvPr/>
          </p:nvSpPr>
          <p:spPr>
            <a:xfrm>
              <a:off x="816" y="3168"/>
              <a:ext cx="0" cy="816"/>
            </a:xfrm>
            <a:prstGeom prst="line">
              <a:avLst/>
            </a:prstGeom>
            <a:ln w="25400" cap="flat" cmpd="sng">
              <a:solidFill>
                <a:schemeClr val="tx1"/>
              </a:solidFill>
              <a:prstDash val="dash"/>
              <a:headEnd type="none" w="med" len="med"/>
              <a:tailEnd type="none" w="med" len="med"/>
            </a:ln>
          </p:spPr>
        </p:sp>
      </p:grpSp>
      <p:sp>
        <p:nvSpPr>
          <p:cNvPr id="179213" name="文本框 179212"/>
          <p:cNvSpPr txBox="1"/>
          <p:nvPr/>
        </p:nvSpPr>
        <p:spPr>
          <a:xfrm>
            <a:off x="288925" y="2095500"/>
            <a:ext cx="2530475" cy="915988"/>
          </a:xfrm>
          <a:prstGeom prst="rect">
            <a:avLst/>
          </a:prstGeom>
          <a:noFill/>
          <a:ln w="9525">
            <a:noFill/>
          </a:ln>
        </p:spPr>
        <p:txBody>
          <a:bodyPr>
            <a:spAutoFit/>
          </a:bodyPr>
          <a:p>
            <a:pPr lvl="0"/>
            <a:r>
              <a:rPr lang="zh-CN" altLang="en-US" dirty="0">
                <a:latin typeface="Garamond" panose="02020404030301010803" pitchFamily="18" charset="0"/>
                <a:ea typeface="仿宋_GB2312" panose="02010609030101010101" pitchFamily="49" charset="-122"/>
              </a:rPr>
              <a:t>找到一条由当前最低点</a:t>
            </a:r>
            <a:r>
              <a:rPr lang="en-US" altLang="zh-CN" dirty="0">
                <a:latin typeface="Garamond" panose="02020404030301010803" pitchFamily="18" charset="0"/>
                <a:ea typeface="仿宋_GB2312" panose="02010609030101010101" pitchFamily="49" charset="-122"/>
              </a:rPr>
              <a:t>C</a:t>
            </a:r>
            <a:r>
              <a:rPr lang="zh-CN" altLang="en-US" dirty="0">
                <a:latin typeface="Garamond" panose="02020404030301010803" pitchFamily="18" charset="0"/>
                <a:ea typeface="仿宋_GB2312" panose="02010609030101010101" pitchFamily="49" charset="-122"/>
              </a:rPr>
              <a:t>连出的有效边</a:t>
            </a:r>
            <a:r>
              <a:rPr lang="en-US" altLang="zh-CN">
                <a:latin typeface="Garamond" panose="02020404030301010803" pitchFamily="18" charset="0"/>
                <a:ea typeface="仿宋_GB2312" panose="02010609030101010101" pitchFamily="49" charset="-122"/>
              </a:rPr>
              <a:t>C</a:t>
            </a:r>
            <a:r>
              <a:rPr lang="en-US" altLang="zh-CN">
                <a:latin typeface="Garamond" panose="02020404030301010803" pitchFamily="18" charset="0"/>
                <a:ea typeface="仿宋_GB2312" panose="02010609030101010101" pitchFamily="49" charset="-122"/>
                <a:sym typeface="Wingdings" panose="05000000000000000000" pitchFamily="2" charset="2"/>
              </a:rPr>
              <a:t>E</a:t>
            </a:r>
            <a:endParaRPr lang="en-US" altLang="zh-CN">
              <a:latin typeface="Garamond" panose="02020404030301010803" pitchFamily="18" charset="0"/>
              <a:ea typeface="仿宋_GB2312" panose="02010609030101010101" pitchFamily="49" charset="-122"/>
              <a:sym typeface="Wingdings" panose="05000000000000000000" pitchFamily="2" charset="2"/>
            </a:endParaRPr>
          </a:p>
          <a:p>
            <a:pPr lvl="0"/>
            <a:r>
              <a:rPr lang="zh-CN" altLang="en-US" dirty="0">
                <a:latin typeface="Garamond" panose="02020404030301010803" pitchFamily="18" charset="0"/>
                <a:ea typeface="仿宋_GB2312" panose="02010609030101010101" pitchFamily="49" charset="-122"/>
                <a:sym typeface="Wingdings" panose="05000000000000000000" pitchFamily="2" charset="2"/>
              </a:rPr>
              <a:t>执行</a:t>
            </a:r>
            <a:r>
              <a:rPr lang="en-US" altLang="zh-CN" err="1">
                <a:latin typeface="Garamond" panose="02020404030301010803" pitchFamily="18" charset="0"/>
                <a:ea typeface="仿宋_GB2312" panose="02010609030101010101" pitchFamily="49" charset="-122"/>
                <a:sym typeface="Wingdings" panose="05000000000000000000" pitchFamily="2" charset="2"/>
              </a:rPr>
              <a:t>Link(C,E</a:t>
            </a:r>
            <a:r>
              <a:rPr lang="en-US" altLang="zh-CN">
                <a:latin typeface="Garamond" panose="02020404030301010803" pitchFamily="18" charset="0"/>
                <a:ea typeface="仿宋_GB2312" panose="02010609030101010101" pitchFamily="49" charset="-122"/>
                <a:sym typeface="Wingdings" panose="05000000000000000000" pitchFamily="2" charset="2"/>
              </a:rPr>
              <a:t>)</a:t>
            </a:r>
            <a:endParaRPr lang="en-US" altLang="zh-CN">
              <a:latin typeface="Garamond" panose="02020404030301010803" pitchFamily="18" charset="0"/>
              <a:ea typeface="仿宋_GB2312" panose="02010609030101010101" pitchFamily="49" charset="-122"/>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标题 180225"/>
          <p:cNvSpPr>
            <a:spLocks noGrp="1"/>
          </p:cNvSpPr>
          <p:nvPr>
            <p:ph type="title"/>
          </p:nvPr>
        </p:nvSpPr>
        <p:spPr>
          <a:ln/>
        </p:spPr>
        <p:txBody>
          <a:bodyPr anchor="b"/>
          <a:p>
            <a:r>
              <a:rPr lang="en-US" altLang="zh-CN"/>
              <a:t>Residual network</a:t>
            </a:r>
            <a:endParaRPr lang="en-US" altLang="zh-CN"/>
          </a:p>
        </p:txBody>
      </p:sp>
      <p:pic>
        <p:nvPicPr>
          <p:cNvPr id="180233" name="内容占位符 180232"/>
          <p:cNvPicPr>
            <a:picLocks noChangeAspect="1"/>
          </p:cNvPicPr>
          <p:nvPr>
            <p:ph idx="1"/>
          </p:nvPr>
        </p:nvPicPr>
        <p:blipFill>
          <a:blip r:embed="rId1"/>
          <a:stretch>
            <a:fillRect/>
          </a:stretch>
        </p:blipFill>
        <p:spPr>
          <a:xfrm>
            <a:off x="2441575" y="2017713"/>
            <a:ext cx="5253038" cy="4114800"/>
          </a:xfrm>
          <a:ln/>
        </p:spPr>
      </p:pic>
      <p:grpSp>
        <p:nvGrpSpPr>
          <p:cNvPr id="180234" name="组合 180233"/>
          <p:cNvGrpSpPr/>
          <p:nvPr/>
        </p:nvGrpSpPr>
        <p:grpSpPr>
          <a:xfrm>
            <a:off x="457200" y="5029200"/>
            <a:ext cx="838200" cy="1295400"/>
            <a:chOff x="288" y="3168"/>
            <a:chExt cx="528" cy="816"/>
          </a:xfrm>
        </p:grpSpPr>
        <p:sp>
          <p:nvSpPr>
            <p:cNvPr id="180235" name="椭圆 180234"/>
            <p:cNvSpPr/>
            <p:nvPr/>
          </p:nvSpPr>
          <p:spPr>
            <a:xfrm>
              <a:off x="384" y="3312"/>
              <a:ext cx="336" cy="336"/>
            </a:xfrm>
            <a:prstGeom prst="ellipse">
              <a:avLst/>
            </a:prstGeom>
            <a:solidFill>
              <a:srgbClr val="C0C0C0"/>
            </a:solidFill>
            <a:ln w="50800" cap="flat" cmpd="sng">
              <a:solidFill>
                <a:schemeClr val="tx1"/>
              </a:solidFill>
              <a:prstDash val="solid"/>
              <a:headEnd type="none" w="med" len="med"/>
              <a:tailEnd type="none" w="med" len="med"/>
            </a:ln>
          </p:spPr>
          <p:txBody>
            <a:bodyPr wrap="none" anchor="ctr"/>
            <a:p>
              <a:pPr lvl="0" algn="ctr"/>
              <a:r>
                <a:rPr lang="en-US" altLang="zh-CN">
                  <a:latin typeface="Garamond" panose="02020404030301010803" pitchFamily="18" charset="0"/>
                  <a:ea typeface="仿宋_GB2312" panose="02010609030101010101" pitchFamily="49" charset="-122"/>
                </a:rPr>
                <a:t>D(</a:t>
              </a:r>
              <a:r>
                <a:rPr lang="en-US" altLang="zh-CN" i="1">
                  <a:latin typeface="Garamond" panose="02020404030301010803" pitchFamily="18" charset="0"/>
                  <a:ea typeface="仿宋_GB2312" panose="02010609030101010101" pitchFamily="49" charset="-122"/>
                </a:rPr>
                <a:t>x</a:t>
              </a:r>
              <a:r>
                <a:rPr lang="en-US" altLang="zh-CN">
                  <a:latin typeface="Garamond" panose="02020404030301010803" pitchFamily="18" charset="0"/>
                  <a:ea typeface="仿宋_GB2312" panose="02010609030101010101" pitchFamily="49" charset="-122"/>
                </a:rPr>
                <a:t>)</a:t>
              </a:r>
              <a:endParaRPr lang="en-US" altLang="zh-CN">
                <a:latin typeface="Garamond" panose="02020404030301010803" pitchFamily="18" charset="0"/>
                <a:ea typeface="仿宋_GB2312" panose="02010609030101010101" pitchFamily="49" charset="-122"/>
              </a:endParaRPr>
            </a:p>
          </p:txBody>
        </p:sp>
        <p:sp>
          <p:nvSpPr>
            <p:cNvPr id="180236" name="文本框 180235"/>
            <p:cNvSpPr txBox="1"/>
            <p:nvPr/>
          </p:nvSpPr>
          <p:spPr>
            <a:xfrm>
              <a:off x="432" y="3648"/>
              <a:ext cx="250" cy="288"/>
            </a:xfrm>
            <a:prstGeom prst="rect">
              <a:avLst/>
            </a:prstGeom>
            <a:noFill/>
            <a:ln w="9525">
              <a:noFill/>
            </a:ln>
          </p:spPr>
          <p:txBody>
            <a:bodyPr>
              <a:spAutoFit/>
            </a:bodyPr>
            <a:p>
              <a:pPr lvl="0"/>
              <a:r>
                <a:rPr lang="en-US" altLang="zh-CN" sz="2400" i="1">
                  <a:latin typeface="Garamond" panose="02020404030301010803" pitchFamily="18" charset="0"/>
                  <a:ea typeface="仿宋_GB2312" panose="02010609030101010101" pitchFamily="49" charset="-122"/>
                </a:rPr>
                <a:t>x</a:t>
              </a:r>
              <a:endParaRPr lang="en-US" altLang="zh-CN" sz="2400" i="1">
                <a:latin typeface="Garamond" panose="02020404030301010803" pitchFamily="18" charset="0"/>
                <a:ea typeface="仿宋_GB2312" panose="02010609030101010101" pitchFamily="49" charset="-122"/>
              </a:endParaRPr>
            </a:p>
          </p:txBody>
        </p:sp>
        <p:sp>
          <p:nvSpPr>
            <p:cNvPr id="180237" name="直接连接符 180236"/>
            <p:cNvSpPr/>
            <p:nvPr/>
          </p:nvSpPr>
          <p:spPr>
            <a:xfrm>
              <a:off x="288" y="3168"/>
              <a:ext cx="528" cy="0"/>
            </a:xfrm>
            <a:prstGeom prst="line">
              <a:avLst/>
            </a:prstGeom>
            <a:ln w="25400" cap="flat" cmpd="sng">
              <a:solidFill>
                <a:schemeClr val="tx1"/>
              </a:solidFill>
              <a:prstDash val="dash"/>
              <a:headEnd type="none" w="med" len="med"/>
              <a:tailEnd type="none" w="med" len="med"/>
            </a:ln>
          </p:spPr>
        </p:sp>
        <p:sp>
          <p:nvSpPr>
            <p:cNvPr id="180238" name="直接连接符 180237"/>
            <p:cNvSpPr/>
            <p:nvPr/>
          </p:nvSpPr>
          <p:spPr>
            <a:xfrm>
              <a:off x="816" y="3168"/>
              <a:ext cx="0" cy="816"/>
            </a:xfrm>
            <a:prstGeom prst="line">
              <a:avLst/>
            </a:prstGeom>
            <a:ln w="25400" cap="flat" cmpd="sng">
              <a:solidFill>
                <a:schemeClr val="tx1"/>
              </a:solidFill>
              <a:prstDash val="dash"/>
              <a:headEnd type="none" w="med" len="med"/>
              <a:tailEnd type="none" w="med" len="med"/>
            </a:ln>
          </p:spPr>
        </p:sp>
      </p:grpSp>
      <p:sp>
        <p:nvSpPr>
          <p:cNvPr id="180239" name="文本框 180238"/>
          <p:cNvSpPr txBox="1"/>
          <p:nvPr/>
        </p:nvSpPr>
        <p:spPr>
          <a:xfrm>
            <a:off x="288925" y="2071688"/>
            <a:ext cx="1784350" cy="915987"/>
          </a:xfrm>
          <a:prstGeom prst="rect">
            <a:avLst/>
          </a:prstGeom>
          <a:noFill/>
          <a:ln w="9525">
            <a:noFill/>
          </a:ln>
        </p:spPr>
        <p:txBody>
          <a:bodyPr wrap="none" anchor="t">
            <a:spAutoFit/>
          </a:bodyPr>
          <a:p>
            <a:pPr lvl="0"/>
            <a:r>
              <a:rPr lang="zh-CN" altLang="en-US" dirty="0">
                <a:latin typeface="Garamond" panose="02020404030301010803" pitchFamily="18" charset="0"/>
                <a:ea typeface="仿宋_GB2312" panose="02010609030101010101" pitchFamily="49" charset="-122"/>
              </a:rPr>
              <a:t>找到最短增广路</a:t>
            </a:r>
            <a:endParaRPr lang="zh-CN" altLang="en-US" dirty="0">
              <a:latin typeface="Garamond" panose="02020404030301010803" pitchFamily="18" charset="0"/>
              <a:ea typeface="仿宋_GB2312" panose="02010609030101010101" pitchFamily="49" charset="-122"/>
            </a:endParaRPr>
          </a:p>
          <a:p>
            <a:pPr lvl="0"/>
            <a:r>
              <a:rPr lang="en-US" altLang="zh-CN">
                <a:latin typeface="Garamond" panose="02020404030301010803" pitchFamily="18" charset="0"/>
                <a:ea typeface="仿宋_GB2312" panose="02010609030101010101" pitchFamily="49" charset="-122"/>
              </a:rPr>
              <a:t>S</a:t>
            </a:r>
            <a:r>
              <a:rPr lang="en-US" altLang="zh-CN">
                <a:latin typeface="Garamond" panose="02020404030301010803" pitchFamily="18" charset="0"/>
                <a:ea typeface="仿宋_GB2312" panose="02010609030101010101" pitchFamily="49" charset="-122"/>
                <a:sym typeface="Wingdings" panose="05000000000000000000" pitchFamily="2" charset="2"/>
              </a:rPr>
              <a:t>CET</a:t>
            </a:r>
            <a:endParaRPr lang="en-US" altLang="zh-CN">
              <a:latin typeface="Garamond" panose="02020404030301010803" pitchFamily="18" charset="0"/>
              <a:ea typeface="仿宋_GB2312" panose="02010609030101010101" pitchFamily="49" charset="-122"/>
              <a:sym typeface="Wingdings" panose="05000000000000000000" pitchFamily="2" charset="2"/>
            </a:endParaRPr>
          </a:p>
          <a:p>
            <a:pPr lvl="0"/>
            <a:r>
              <a:rPr lang="zh-CN" altLang="en-US" dirty="0">
                <a:latin typeface="Garamond" panose="02020404030301010803" pitchFamily="18" charset="0"/>
                <a:ea typeface="仿宋_GB2312" panose="02010609030101010101" pitchFamily="49" charset="-122"/>
                <a:sym typeface="Wingdings" panose="05000000000000000000" pitchFamily="2" charset="2"/>
              </a:rPr>
              <a:t>增广量为</a:t>
            </a:r>
            <a:r>
              <a:rPr lang="en-US" altLang="zh-CN">
                <a:latin typeface="Garamond" panose="02020404030301010803" pitchFamily="18" charset="0"/>
                <a:ea typeface="仿宋_GB2312" panose="02010609030101010101" pitchFamily="49" charset="-122"/>
                <a:sym typeface="Wingdings" panose="05000000000000000000" pitchFamily="2" charset="2"/>
              </a:rPr>
              <a:t>3</a:t>
            </a:r>
            <a:endParaRPr lang="en-US" altLang="zh-CN">
              <a:latin typeface="Garamond" panose="02020404030301010803" pitchFamily="18" charset="0"/>
              <a:ea typeface="仿宋_GB2312" panose="02010609030101010101" pitchFamily="49" charset="-122"/>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标题 181249"/>
          <p:cNvSpPr>
            <a:spLocks noGrp="1"/>
          </p:cNvSpPr>
          <p:nvPr>
            <p:ph type="title"/>
          </p:nvPr>
        </p:nvSpPr>
        <p:spPr>
          <a:ln/>
        </p:spPr>
        <p:txBody>
          <a:bodyPr anchor="b"/>
          <a:p>
            <a:r>
              <a:rPr lang="en-US" altLang="zh-CN"/>
              <a:t>Residual network</a:t>
            </a:r>
            <a:endParaRPr lang="en-US" altLang="zh-CN"/>
          </a:p>
        </p:txBody>
      </p:sp>
      <p:pic>
        <p:nvPicPr>
          <p:cNvPr id="181255" name="内容占位符 181254"/>
          <p:cNvPicPr>
            <a:picLocks noChangeAspect="1"/>
          </p:cNvPicPr>
          <p:nvPr>
            <p:ph idx="1"/>
          </p:nvPr>
        </p:nvPicPr>
        <p:blipFill>
          <a:blip r:embed="rId1"/>
          <a:stretch>
            <a:fillRect/>
          </a:stretch>
        </p:blipFill>
        <p:spPr>
          <a:xfrm>
            <a:off x="2441575" y="2017713"/>
            <a:ext cx="5253038" cy="4114800"/>
          </a:xfrm>
          <a:ln/>
        </p:spPr>
      </p:pic>
      <p:grpSp>
        <p:nvGrpSpPr>
          <p:cNvPr id="181256" name="组合 181255"/>
          <p:cNvGrpSpPr/>
          <p:nvPr/>
        </p:nvGrpSpPr>
        <p:grpSpPr>
          <a:xfrm>
            <a:off x="457200" y="5029200"/>
            <a:ext cx="838200" cy="1295400"/>
            <a:chOff x="288" y="3168"/>
            <a:chExt cx="528" cy="816"/>
          </a:xfrm>
        </p:grpSpPr>
        <p:sp>
          <p:nvSpPr>
            <p:cNvPr id="181257" name="椭圆 181256"/>
            <p:cNvSpPr/>
            <p:nvPr/>
          </p:nvSpPr>
          <p:spPr>
            <a:xfrm>
              <a:off x="384" y="3312"/>
              <a:ext cx="336" cy="336"/>
            </a:xfrm>
            <a:prstGeom prst="ellipse">
              <a:avLst/>
            </a:prstGeom>
            <a:solidFill>
              <a:srgbClr val="C0C0C0"/>
            </a:solidFill>
            <a:ln w="50800" cap="flat" cmpd="sng">
              <a:solidFill>
                <a:schemeClr val="tx1"/>
              </a:solidFill>
              <a:prstDash val="solid"/>
              <a:headEnd type="none" w="med" len="med"/>
              <a:tailEnd type="none" w="med" len="med"/>
            </a:ln>
          </p:spPr>
          <p:txBody>
            <a:bodyPr wrap="none" anchor="ctr"/>
            <a:p>
              <a:pPr lvl="0" algn="ctr"/>
              <a:r>
                <a:rPr lang="en-US" altLang="zh-CN">
                  <a:latin typeface="Garamond" panose="02020404030301010803" pitchFamily="18" charset="0"/>
                  <a:ea typeface="仿宋_GB2312" panose="02010609030101010101" pitchFamily="49" charset="-122"/>
                </a:rPr>
                <a:t>D(</a:t>
              </a:r>
              <a:r>
                <a:rPr lang="en-US" altLang="zh-CN" i="1">
                  <a:latin typeface="Garamond" panose="02020404030301010803" pitchFamily="18" charset="0"/>
                  <a:ea typeface="仿宋_GB2312" panose="02010609030101010101" pitchFamily="49" charset="-122"/>
                </a:rPr>
                <a:t>x</a:t>
              </a:r>
              <a:r>
                <a:rPr lang="en-US" altLang="zh-CN">
                  <a:latin typeface="Garamond" panose="02020404030301010803" pitchFamily="18" charset="0"/>
                  <a:ea typeface="仿宋_GB2312" panose="02010609030101010101" pitchFamily="49" charset="-122"/>
                </a:rPr>
                <a:t>)</a:t>
              </a:r>
              <a:endParaRPr lang="en-US" altLang="zh-CN">
                <a:latin typeface="Garamond" panose="02020404030301010803" pitchFamily="18" charset="0"/>
                <a:ea typeface="仿宋_GB2312" panose="02010609030101010101" pitchFamily="49" charset="-122"/>
              </a:endParaRPr>
            </a:p>
          </p:txBody>
        </p:sp>
        <p:sp>
          <p:nvSpPr>
            <p:cNvPr id="181258" name="文本框 181257"/>
            <p:cNvSpPr txBox="1"/>
            <p:nvPr/>
          </p:nvSpPr>
          <p:spPr>
            <a:xfrm>
              <a:off x="432" y="3648"/>
              <a:ext cx="250" cy="288"/>
            </a:xfrm>
            <a:prstGeom prst="rect">
              <a:avLst/>
            </a:prstGeom>
            <a:noFill/>
            <a:ln w="9525">
              <a:noFill/>
            </a:ln>
          </p:spPr>
          <p:txBody>
            <a:bodyPr>
              <a:spAutoFit/>
            </a:bodyPr>
            <a:p>
              <a:pPr lvl="0"/>
              <a:r>
                <a:rPr lang="en-US" altLang="zh-CN" sz="2400" i="1">
                  <a:latin typeface="Garamond" panose="02020404030301010803" pitchFamily="18" charset="0"/>
                  <a:ea typeface="仿宋_GB2312" panose="02010609030101010101" pitchFamily="49" charset="-122"/>
                </a:rPr>
                <a:t>x</a:t>
              </a:r>
              <a:endParaRPr lang="en-US" altLang="zh-CN" sz="2400" i="1">
                <a:latin typeface="Garamond" panose="02020404030301010803" pitchFamily="18" charset="0"/>
                <a:ea typeface="仿宋_GB2312" panose="02010609030101010101" pitchFamily="49" charset="-122"/>
              </a:endParaRPr>
            </a:p>
          </p:txBody>
        </p:sp>
        <p:sp>
          <p:nvSpPr>
            <p:cNvPr id="181259" name="直接连接符 181258"/>
            <p:cNvSpPr/>
            <p:nvPr/>
          </p:nvSpPr>
          <p:spPr>
            <a:xfrm>
              <a:off x="288" y="3168"/>
              <a:ext cx="528" cy="0"/>
            </a:xfrm>
            <a:prstGeom prst="line">
              <a:avLst/>
            </a:prstGeom>
            <a:ln w="25400" cap="flat" cmpd="sng">
              <a:solidFill>
                <a:schemeClr val="tx1"/>
              </a:solidFill>
              <a:prstDash val="dash"/>
              <a:headEnd type="none" w="med" len="med"/>
              <a:tailEnd type="none" w="med" len="med"/>
            </a:ln>
          </p:spPr>
        </p:sp>
        <p:sp>
          <p:nvSpPr>
            <p:cNvPr id="181260" name="直接连接符 181259"/>
            <p:cNvSpPr/>
            <p:nvPr/>
          </p:nvSpPr>
          <p:spPr>
            <a:xfrm>
              <a:off x="816" y="3168"/>
              <a:ext cx="0" cy="816"/>
            </a:xfrm>
            <a:prstGeom prst="line">
              <a:avLst/>
            </a:prstGeom>
            <a:ln w="25400" cap="flat" cmpd="sng">
              <a:solidFill>
                <a:schemeClr val="tx1"/>
              </a:solidFill>
              <a:prstDash val="dash"/>
              <a:headEnd type="none" w="med" len="med"/>
              <a:tailEnd type="none" w="med" len="med"/>
            </a:ln>
          </p:spPr>
        </p:sp>
      </p:gr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title"/>
          </p:nvPr>
        </p:nvSpPr>
        <p:spPr>
          <a:ln/>
        </p:spPr>
        <p:txBody>
          <a:bodyPr anchor="b"/>
          <a:p>
            <a:r>
              <a:rPr lang="zh-CN" altLang="en-US" dirty="0"/>
              <a:t>最大流问题</a:t>
            </a:r>
            <a:endParaRPr lang="zh-CN" altLang="en-US" dirty="0"/>
          </a:p>
        </p:txBody>
      </p:sp>
      <p:sp>
        <p:nvSpPr>
          <p:cNvPr id="121859" name="文本占位符 121858"/>
          <p:cNvSpPr>
            <a:spLocks noGrp="1"/>
          </p:cNvSpPr>
          <p:nvPr>
            <p:ph type="body" idx="1"/>
          </p:nvPr>
        </p:nvSpPr>
        <p:spPr>
          <a:ln/>
        </p:spPr>
        <p:txBody>
          <a:bodyPr/>
          <a:p>
            <a:r>
              <a:rPr lang="zh-CN" altLang="en-US" dirty="0"/>
              <a:t>由于流程和最短增广路一样</a:t>
            </a:r>
            <a:r>
              <a:rPr lang="en-US" altLang="zh-CN" dirty="0"/>
              <a:t>, </a:t>
            </a:r>
            <a:r>
              <a:rPr lang="zh-CN" altLang="en-US" dirty="0"/>
              <a:t>故正确性显然</a:t>
            </a:r>
            <a:r>
              <a:rPr lang="en-US" altLang="zh-CN"/>
              <a:t>.</a:t>
            </a:r>
            <a:endParaRPr lang="en-US" altLang="zh-CN"/>
          </a:p>
          <a:p>
            <a:r>
              <a:rPr lang="zh-CN" altLang="en-US" dirty="0"/>
              <a:t>现在考察其时间复杂度</a:t>
            </a:r>
            <a:r>
              <a:rPr lang="en-US" altLang="zh-CN"/>
              <a:t>.</a:t>
            </a:r>
            <a:endParaRPr lang="en-US" altLang="zh-CN"/>
          </a:p>
        </p:txBody>
      </p:sp>
    </p:spTree>
  </p:cSld>
  <p:clrMapOvr>
    <a:masterClrMapping/>
  </p:clrMapOvr>
  <p:transition>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122881"/>
          <p:cNvSpPr>
            <a:spLocks noGrp="1"/>
          </p:cNvSpPr>
          <p:nvPr>
            <p:ph type="title"/>
          </p:nvPr>
        </p:nvSpPr>
        <p:spPr>
          <a:ln/>
        </p:spPr>
        <p:txBody>
          <a:bodyPr anchor="b"/>
          <a:p>
            <a:r>
              <a:rPr lang="zh-CN" altLang="en-US" dirty="0"/>
              <a:t>最大流问题</a:t>
            </a:r>
            <a:endParaRPr lang="zh-CN" altLang="en-US"/>
          </a:p>
        </p:txBody>
      </p:sp>
      <p:sp>
        <p:nvSpPr>
          <p:cNvPr id="122883" name="文本占位符 122882"/>
          <p:cNvSpPr>
            <a:spLocks noGrp="1"/>
          </p:cNvSpPr>
          <p:nvPr>
            <p:ph type="body" idx="1"/>
          </p:nvPr>
        </p:nvSpPr>
        <p:spPr>
          <a:ln/>
        </p:spPr>
        <p:txBody>
          <a:bodyPr/>
          <a:p>
            <a:pPr>
              <a:lnSpc>
                <a:spcPct val="90000"/>
              </a:lnSpc>
            </a:pPr>
            <a:r>
              <a:rPr lang="zh-CN" altLang="en-US" dirty="0"/>
              <a:t>前面已经说过</a:t>
            </a:r>
            <a:r>
              <a:rPr lang="en-US" altLang="zh-CN" dirty="0"/>
              <a:t>, </a:t>
            </a:r>
            <a:r>
              <a:rPr lang="zh-CN" altLang="en-US" dirty="0"/>
              <a:t>最多执行</a:t>
            </a:r>
            <a:r>
              <a:rPr lang="en-US" altLang="zh-CN"/>
              <a:t>O(</a:t>
            </a:r>
            <a:r>
              <a:rPr lang="en-US" altLang="zh-CN" i="1"/>
              <a:t>NM</a:t>
            </a:r>
            <a:r>
              <a:rPr lang="en-US" altLang="zh-CN" dirty="0"/>
              <a:t>)</a:t>
            </a:r>
            <a:r>
              <a:rPr lang="zh-CN" altLang="en-US" dirty="0"/>
              <a:t>次增广</a:t>
            </a:r>
            <a:r>
              <a:rPr lang="en-US" altLang="zh-CN" dirty="0"/>
              <a:t>, </a:t>
            </a:r>
            <a:r>
              <a:rPr lang="zh-CN" altLang="en-US" dirty="0"/>
              <a:t>所以在增广上的总时间为</a:t>
            </a:r>
            <a:r>
              <a:rPr lang="en-US" altLang="zh-CN" err="1"/>
              <a:t>O(</a:t>
            </a:r>
            <a:r>
              <a:rPr lang="en-US" altLang="zh-CN" i="1" err="1"/>
              <a:t>NM</a:t>
            </a:r>
            <a:r>
              <a:rPr lang="en-US" altLang="zh-CN" err="1"/>
              <a:t>ln</a:t>
            </a:r>
            <a:r>
              <a:rPr lang="en-US" altLang="zh-CN" i="1" err="1"/>
              <a:t>N</a:t>
            </a:r>
            <a:r>
              <a:rPr lang="en-US" altLang="zh-CN"/>
              <a:t>).</a:t>
            </a:r>
            <a:endParaRPr lang="en-US" altLang="zh-CN"/>
          </a:p>
          <a:p>
            <a:pPr>
              <a:lnSpc>
                <a:spcPct val="90000"/>
              </a:lnSpc>
            </a:pPr>
            <a:r>
              <a:rPr lang="zh-CN" altLang="en-US" dirty="0"/>
              <a:t>因为</a:t>
            </a:r>
            <a:r>
              <a:rPr lang="en-US" altLang="zh-CN"/>
              <a:t>0≤D(</a:t>
            </a:r>
            <a:r>
              <a:rPr lang="en-US" altLang="zh-CN" i="1"/>
              <a:t>x</a:t>
            </a:r>
            <a:r>
              <a:rPr lang="en-US" altLang="zh-CN"/>
              <a:t>)≤</a:t>
            </a:r>
            <a:r>
              <a:rPr lang="en-US" altLang="zh-CN" i="1"/>
              <a:t>N</a:t>
            </a:r>
            <a:r>
              <a:rPr lang="en-US" altLang="zh-CN" dirty="0"/>
              <a:t>, </a:t>
            </a:r>
            <a:r>
              <a:rPr lang="zh-CN" altLang="en-US" dirty="0"/>
              <a:t>所以最多执行</a:t>
            </a:r>
            <a:r>
              <a:rPr lang="en-US" altLang="zh-CN"/>
              <a:t>O(</a:t>
            </a:r>
            <a:r>
              <a:rPr lang="en-US" altLang="zh-CN" i="1"/>
              <a:t>NM</a:t>
            </a:r>
            <a:r>
              <a:rPr lang="en-US" altLang="zh-CN" dirty="0"/>
              <a:t>)</a:t>
            </a:r>
            <a:r>
              <a:rPr lang="zh-CN" altLang="en-US" dirty="0"/>
              <a:t>次</a:t>
            </a:r>
            <a:r>
              <a:rPr lang="en-US" altLang="zh-CN" dirty="0"/>
              <a:t>Cut</a:t>
            </a:r>
            <a:r>
              <a:rPr lang="zh-CN" altLang="en-US" dirty="0"/>
              <a:t>操作</a:t>
            </a:r>
            <a:r>
              <a:rPr lang="en-US" altLang="zh-CN" dirty="0"/>
              <a:t>. </a:t>
            </a:r>
            <a:r>
              <a:rPr lang="zh-CN" altLang="en-US" dirty="0"/>
              <a:t>因此花费在</a:t>
            </a:r>
            <a:r>
              <a:rPr lang="en-US" altLang="zh-CN" dirty="0"/>
              <a:t>Cut</a:t>
            </a:r>
            <a:r>
              <a:rPr lang="zh-CN" altLang="en-US" dirty="0"/>
              <a:t>上的总时间为</a:t>
            </a:r>
            <a:r>
              <a:rPr lang="en-US" altLang="zh-CN" err="1"/>
              <a:t>O(</a:t>
            </a:r>
            <a:r>
              <a:rPr lang="en-US" altLang="zh-CN" i="1" err="1"/>
              <a:t>NM</a:t>
            </a:r>
            <a:r>
              <a:rPr lang="en-US" altLang="zh-CN" err="1"/>
              <a:t>ln</a:t>
            </a:r>
            <a:r>
              <a:rPr lang="en-US" altLang="zh-CN" i="1" err="1"/>
              <a:t>N</a:t>
            </a:r>
            <a:r>
              <a:rPr lang="en-US" altLang="zh-CN"/>
              <a:t>).</a:t>
            </a:r>
            <a:endParaRPr lang="en-US" altLang="zh-CN"/>
          </a:p>
          <a:p>
            <a:pPr>
              <a:lnSpc>
                <a:spcPct val="90000"/>
              </a:lnSpc>
            </a:pPr>
            <a:r>
              <a:rPr lang="zh-CN" altLang="en-US" dirty="0"/>
              <a:t>又因为在一个点的</a:t>
            </a:r>
            <a:r>
              <a:rPr lang="en-US" altLang="zh-CN" dirty="0"/>
              <a:t>D</a:t>
            </a:r>
            <a:r>
              <a:rPr lang="zh-CN" altLang="en-US" dirty="0"/>
              <a:t>值被抬高之前</a:t>
            </a:r>
            <a:r>
              <a:rPr lang="en-US" altLang="zh-CN" dirty="0"/>
              <a:t>, </a:t>
            </a:r>
            <a:r>
              <a:rPr lang="zh-CN" altLang="en-US" dirty="0"/>
              <a:t>每个点均摊被</a:t>
            </a:r>
            <a:r>
              <a:rPr lang="en-US" altLang="zh-CN" dirty="0"/>
              <a:t>Link</a:t>
            </a:r>
            <a:r>
              <a:rPr lang="zh-CN" altLang="en-US" dirty="0"/>
              <a:t>过</a:t>
            </a:r>
            <a:r>
              <a:rPr lang="en-US" altLang="zh-CN" dirty="0"/>
              <a:t>1</a:t>
            </a:r>
            <a:r>
              <a:rPr lang="zh-CN" altLang="en-US" dirty="0"/>
              <a:t>次</a:t>
            </a:r>
            <a:r>
              <a:rPr lang="en-US" altLang="zh-CN" dirty="0"/>
              <a:t>. </a:t>
            </a:r>
            <a:r>
              <a:rPr lang="zh-CN" altLang="en-US" dirty="0"/>
              <a:t>综上所述</a:t>
            </a:r>
            <a:r>
              <a:rPr lang="en-US" altLang="zh-CN" dirty="0"/>
              <a:t>, </a:t>
            </a:r>
            <a:r>
              <a:rPr lang="zh-CN" altLang="en-US" dirty="0"/>
              <a:t>总的时间复杂度为</a:t>
            </a:r>
            <a:r>
              <a:rPr lang="en-US" altLang="zh-CN" err="1"/>
              <a:t>O(</a:t>
            </a:r>
            <a:r>
              <a:rPr lang="en-US" altLang="zh-CN" i="1" err="1"/>
              <a:t>NM</a:t>
            </a:r>
            <a:r>
              <a:rPr lang="en-US" altLang="zh-CN" err="1"/>
              <a:t>ln</a:t>
            </a:r>
            <a:r>
              <a:rPr lang="en-US" altLang="zh-CN" i="1" err="1"/>
              <a:t>N</a:t>
            </a:r>
            <a:r>
              <a:rPr lang="en-US" altLang="zh-CN"/>
              <a:t>)</a:t>
            </a:r>
            <a:endParaRPr lang="en-US" altLang="zh-CN"/>
          </a:p>
        </p:txBody>
      </p:sp>
    </p:spTree>
  </p:cSld>
  <p:clrMapOvr>
    <a:masterClrMapping/>
  </p:clrMapOvr>
  <p:transition>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标题 218113"/>
          <p:cNvSpPr>
            <a:spLocks noGrp="1"/>
          </p:cNvSpPr>
          <p:nvPr>
            <p:ph type="title"/>
          </p:nvPr>
        </p:nvSpPr>
        <p:spPr>
          <a:ln/>
        </p:spPr>
        <p:txBody>
          <a:bodyPr anchor="b"/>
          <a:p>
            <a:r>
              <a:rPr lang="zh-CN" altLang="en-US" dirty="0"/>
              <a:t>时间复杂度</a:t>
            </a:r>
            <a:endParaRPr lang="zh-CN" altLang="en-US" dirty="0"/>
          </a:p>
        </p:txBody>
      </p:sp>
      <p:graphicFrame>
        <p:nvGraphicFramePr>
          <p:cNvPr id="218187" name="表格 218186"/>
          <p:cNvGraphicFramePr/>
          <p:nvPr/>
        </p:nvGraphicFramePr>
        <p:xfrm>
          <a:off x="1182688" y="2017713"/>
          <a:ext cx="7772400" cy="4114800"/>
        </p:xfrm>
        <a:graphic>
          <a:graphicData uri="http://schemas.openxmlformats.org/drawingml/2006/table">
            <a:tbl>
              <a:tblPr/>
              <a:tblGrid>
                <a:gridCol w="1943100"/>
                <a:gridCol w="1943100"/>
                <a:gridCol w="1943100"/>
                <a:gridCol w="1943100"/>
              </a:tblGrid>
              <a:tr h="8223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算法名称</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b="1" dirty="0">
                          <a:solidFill>
                            <a:schemeClr val="hlink"/>
                          </a:solidFill>
                        </a:rPr>
                        <a:t>原始算法</a:t>
                      </a:r>
                      <a:endParaRPr lang="zh-CN" altLang="en-US" b="1" dirty="0">
                        <a:solidFill>
                          <a:schemeClr val="hlink"/>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t>引进</a:t>
                      </a:r>
                      <a:r>
                        <a:rPr lang="en-US" altLang="zh-CN"/>
                        <a:t>D(</a:t>
                      </a:r>
                      <a:r>
                        <a:rPr lang="en-US" altLang="zh-CN" i="1"/>
                        <a:t>x</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t>动态树</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823913">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找最短路</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NM</a:t>
                      </a:r>
                      <a:r>
                        <a:rPr lang="en-US" altLang="zh-CN" baseline="30000"/>
                        <a:t>2</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23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进行增广</a:t>
                      </a:r>
                      <a:endParaRPr lang="zh-CN" altLang="en-US">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3912">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调整</a:t>
                      </a:r>
                      <a:r>
                        <a:rPr lang="en-US" altLang="zh-CN">
                          <a:solidFill>
                            <a:schemeClr val="bg1"/>
                          </a:solidFill>
                        </a:rPr>
                        <a:t>D(</a:t>
                      </a:r>
                      <a:r>
                        <a:rPr lang="en-US" altLang="zh-CN" i="1">
                          <a:solidFill>
                            <a:schemeClr val="bg1"/>
                          </a:solidFill>
                        </a:rPr>
                        <a:t>x</a:t>
                      </a:r>
                      <a:r>
                        <a:rPr lang="en-US" altLang="zh-CN">
                          <a:solidFill>
                            <a:schemeClr val="bg1"/>
                          </a:solidFill>
                        </a:rPr>
                        <a:t>)</a:t>
                      </a:r>
                      <a:endParaRPr lang="zh-CN" altLang="en-US">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23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总计</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NM</a:t>
                      </a:r>
                      <a:r>
                        <a:rPr lang="en-US" altLang="zh-CN" baseline="30000"/>
                        <a:t>2</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comb/>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2" name="标题 230401"/>
          <p:cNvSpPr>
            <a:spLocks noGrp="1"/>
          </p:cNvSpPr>
          <p:nvPr>
            <p:ph type="title"/>
          </p:nvPr>
        </p:nvSpPr>
        <p:spPr>
          <a:ln/>
        </p:spPr>
        <p:txBody>
          <a:bodyPr anchor="b"/>
          <a:p>
            <a:r>
              <a:rPr lang="zh-CN" altLang="en-US" dirty="0"/>
              <a:t>时间复杂度</a:t>
            </a:r>
            <a:endParaRPr lang="zh-CN" altLang="en-US" dirty="0"/>
          </a:p>
        </p:txBody>
      </p:sp>
      <p:graphicFrame>
        <p:nvGraphicFramePr>
          <p:cNvPr id="230403" name="表格 230402"/>
          <p:cNvGraphicFramePr/>
          <p:nvPr/>
        </p:nvGraphicFramePr>
        <p:xfrm>
          <a:off x="1182688" y="2017713"/>
          <a:ext cx="7772400" cy="4114800"/>
        </p:xfrm>
        <a:graphic>
          <a:graphicData uri="http://schemas.openxmlformats.org/drawingml/2006/table">
            <a:tbl>
              <a:tblPr/>
              <a:tblGrid>
                <a:gridCol w="1943100"/>
                <a:gridCol w="1943100"/>
                <a:gridCol w="1943100"/>
                <a:gridCol w="1943100"/>
              </a:tblGrid>
              <a:tr h="8223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算法名称</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t>原始算法</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b="1" dirty="0">
                          <a:solidFill>
                            <a:schemeClr val="hlink"/>
                          </a:solidFill>
                        </a:rPr>
                        <a:t>引进</a:t>
                      </a:r>
                      <a:r>
                        <a:rPr lang="en-US" altLang="zh-CN" b="1">
                          <a:solidFill>
                            <a:schemeClr val="hlink"/>
                          </a:solidFill>
                        </a:rPr>
                        <a:t>D(</a:t>
                      </a:r>
                      <a:r>
                        <a:rPr lang="en-US" altLang="zh-CN" b="1" i="1">
                          <a:solidFill>
                            <a:schemeClr val="hlink"/>
                          </a:solidFill>
                        </a:rPr>
                        <a:t>x</a:t>
                      </a:r>
                      <a:r>
                        <a:rPr lang="en-US" altLang="zh-CN" b="1">
                          <a:solidFill>
                            <a:schemeClr val="hlink"/>
                          </a:solidFill>
                        </a:rPr>
                        <a:t>)</a:t>
                      </a:r>
                      <a:endParaRPr lang="zh-CN" altLang="en-US" b="1">
                        <a:solidFill>
                          <a:schemeClr val="hlink"/>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t>动态树</a:t>
                      </a:r>
                      <a:endParaRPr lang="zh-CN" altLang="en-US"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823913">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找最短路</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NM</a:t>
                      </a:r>
                      <a:r>
                        <a:rPr lang="en-US" altLang="zh-CN" baseline="30000"/>
                        <a:t>2</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23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进行增广</a:t>
                      </a:r>
                      <a:endParaRPr lang="zh-CN" altLang="en-US">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3912">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调整</a:t>
                      </a:r>
                      <a:r>
                        <a:rPr lang="en-US" altLang="zh-CN">
                          <a:solidFill>
                            <a:schemeClr val="bg1"/>
                          </a:solidFill>
                        </a:rPr>
                        <a:t>D(</a:t>
                      </a:r>
                      <a:r>
                        <a:rPr lang="en-US" altLang="zh-CN" i="1">
                          <a:solidFill>
                            <a:schemeClr val="bg1"/>
                          </a:solidFill>
                        </a:rPr>
                        <a:t>x</a:t>
                      </a:r>
                      <a:r>
                        <a:rPr lang="en-US" altLang="zh-CN">
                          <a:solidFill>
                            <a:schemeClr val="bg1"/>
                          </a:solidFill>
                        </a:rPr>
                        <a:t>)</a:t>
                      </a:r>
                      <a:endParaRPr lang="zh-CN" altLang="en-US">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23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总计</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NM</a:t>
                      </a:r>
                      <a:r>
                        <a:rPr lang="en-US" altLang="zh-CN" baseline="30000"/>
                        <a:t>2</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标题 231425"/>
          <p:cNvSpPr>
            <a:spLocks noGrp="1"/>
          </p:cNvSpPr>
          <p:nvPr>
            <p:ph type="title"/>
          </p:nvPr>
        </p:nvSpPr>
        <p:spPr>
          <a:ln/>
        </p:spPr>
        <p:txBody>
          <a:bodyPr anchor="b"/>
          <a:p>
            <a:r>
              <a:rPr lang="zh-CN" altLang="en-US" dirty="0"/>
              <a:t>时间复杂度</a:t>
            </a:r>
            <a:endParaRPr lang="zh-CN" altLang="en-US" dirty="0"/>
          </a:p>
        </p:txBody>
      </p:sp>
      <p:graphicFrame>
        <p:nvGraphicFramePr>
          <p:cNvPr id="231427" name="表格 231426"/>
          <p:cNvGraphicFramePr/>
          <p:nvPr/>
        </p:nvGraphicFramePr>
        <p:xfrm>
          <a:off x="1182688" y="2017713"/>
          <a:ext cx="7772400" cy="4114800"/>
        </p:xfrm>
        <a:graphic>
          <a:graphicData uri="http://schemas.openxmlformats.org/drawingml/2006/table">
            <a:tbl>
              <a:tblPr/>
              <a:tblGrid>
                <a:gridCol w="1943100"/>
                <a:gridCol w="1943100"/>
                <a:gridCol w="1943100"/>
                <a:gridCol w="1943100"/>
              </a:tblGrid>
              <a:tr h="8223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算法名称</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t>原始算法</a:t>
                      </a:r>
                      <a:endParaRPr lang="zh-CN" altLang="en-US"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t>引进</a:t>
                      </a:r>
                      <a:r>
                        <a:rPr lang="en-US" altLang="zh-CN"/>
                        <a:t>D(</a:t>
                      </a:r>
                      <a:r>
                        <a:rPr lang="en-US" altLang="zh-CN" i="1"/>
                        <a:t>x</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b="1" dirty="0">
                          <a:solidFill>
                            <a:schemeClr val="hlink"/>
                          </a:solidFill>
                        </a:rPr>
                        <a:t>动态树</a:t>
                      </a:r>
                      <a:endParaRPr lang="zh-CN" altLang="en-US" b="1" dirty="0">
                        <a:solidFill>
                          <a:schemeClr val="hlink"/>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823913">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找最短路</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NM</a:t>
                      </a:r>
                      <a:r>
                        <a:rPr lang="en-US" altLang="zh-CN" baseline="30000"/>
                        <a:t>2</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23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进行增广</a:t>
                      </a:r>
                      <a:endParaRPr lang="zh-CN" altLang="en-US">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3912">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调整</a:t>
                      </a:r>
                      <a:r>
                        <a:rPr lang="en-US" altLang="zh-CN">
                          <a:solidFill>
                            <a:schemeClr val="bg1"/>
                          </a:solidFill>
                        </a:rPr>
                        <a:t>D(</a:t>
                      </a:r>
                      <a:r>
                        <a:rPr lang="en-US" altLang="zh-CN" i="1">
                          <a:solidFill>
                            <a:schemeClr val="bg1"/>
                          </a:solidFill>
                        </a:rPr>
                        <a:t>x</a:t>
                      </a:r>
                      <a:r>
                        <a:rPr lang="en-US" altLang="zh-CN">
                          <a:solidFill>
                            <a:schemeClr val="bg1"/>
                          </a:solidFill>
                        </a:rPr>
                        <a:t>)</a:t>
                      </a:r>
                      <a:endParaRPr lang="zh-CN" altLang="en-US">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23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dirty="0">
                          <a:solidFill>
                            <a:schemeClr val="bg1"/>
                          </a:solidFill>
                        </a:rPr>
                        <a:t>总计</a:t>
                      </a:r>
                      <a:endParaRPr lang="zh-CN" altLang="en-US" dirty="0">
                        <a:solidFill>
                          <a:schemeClr val="bg1"/>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NM</a:t>
                      </a:r>
                      <a:r>
                        <a:rPr lang="en-US" altLang="zh-CN" baseline="30000"/>
                        <a:t>2</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a:t>O(</a:t>
                      </a:r>
                      <a:r>
                        <a:rPr lang="en-US" altLang="zh-CN" i="1"/>
                        <a:t>N</a:t>
                      </a:r>
                      <a:r>
                        <a:rPr lang="en-US" altLang="zh-CN" baseline="30000"/>
                        <a:t>2</a:t>
                      </a:r>
                      <a:r>
                        <a:rPr lang="en-US" altLang="zh-CN" i="1"/>
                        <a:t>M</a:t>
                      </a:r>
                      <a:r>
                        <a:rPr lang="en-US" altLang="zh-CN"/>
                        <a:t>)</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Garamond" panose="02020404030301010803" pitchFamily="18" charset="0"/>
                          <a:ea typeface="仿宋_GB2312" panose="02010609030101010101"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err="1"/>
                        <a:t>O(</a:t>
                      </a:r>
                      <a:r>
                        <a:rPr lang="en-US" altLang="zh-CN" i="1" err="1"/>
                        <a:t>NM</a:t>
                      </a:r>
                      <a:r>
                        <a:rPr lang="en-US" altLang="zh-CN" err="1"/>
                        <a:t>ln</a:t>
                      </a:r>
                      <a:r>
                        <a:rPr lang="en-US" altLang="zh-CN" i="1" err="1"/>
                        <a:t>N</a:t>
                      </a:r>
                      <a:r>
                        <a:rPr lang="en-US" altLang="zh-CN"/>
                        <a:t>)</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a:ln/>
        </p:spPr>
        <p:txBody>
          <a:bodyPr anchor="b"/>
          <a:p>
            <a:r>
              <a:rPr lang="zh-CN" altLang="en-US" dirty="0"/>
              <a:t>小结</a:t>
            </a:r>
            <a:endParaRPr lang="zh-CN" altLang="en-US" dirty="0"/>
          </a:p>
        </p:txBody>
      </p:sp>
      <p:sp>
        <p:nvSpPr>
          <p:cNvPr id="119811" name="文本占位符 119810"/>
          <p:cNvSpPr>
            <a:spLocks noGrp="1"/>
          </p:cNvSpPr>
          <p:nvPr>
            <p:ph type="body" idx="1"/>
          </p:nvPr>
        </p:nvSpPr>
        <p:spPr>
          <a:ln/>
        </p:spPr>
        <p:txBody>
          <a:bodyPr/>
          <a:p>
            <a:pPr>
              <a:lnSpc>
                <a:spcPct val="90000"/>
              </a:lnSpc>
            </a:pPr>
            <a:r>
              <a:rPr lang="zh-CN" altLang="en-US" dirty="0"/>
              <a:t>使用动态树问题来优化算法的关键是</a:t>
            </a:r>
            <a:r>
              <a:rPr lang="zh-CN" altLang="en-US" dirty="0">
                <a:solidFill>
                  <a:schemeClr val="folHlink"/>
                </a:solidFill>
              </a:rPr>
              <a:t>解决瓶颈问题</a:t>
            </a:r>
            <a:r>
              <a:rPr lang="en-US" altLang="zh-CN"/>
              <a:t>.</a:t>
            </a:r>
            <a:endParaRPr lang="en-US" altLang="zh-CN"/>
          </a:p>
          <a:p>
            <a:pPr>
              <a:lnSpc>
                <a:spcPct val="90000"/>
              </a:lnSpc>
            </a:pPr>
            <a:r>
              <a:rPr lang="zh-CN" altLang="en-US" dirty="0"/>
              <a:t>在本例中</a:t>
            </a:r>
            <a:r>
              <a:rPr lang="en-US" altLang="zh-CN" dirty="0"/>
              <a:t>, </a:t>
            </a:r>
            <a:r>
              <a:rPr lang="zh-CN" altLang="en-US" dirty="0"/>
              <a:t>我们将复杂度摊平到了每一种操作中</a:t>
            </a:r>
            <a:r>
              <a:rPr lang="en-US" altLang="zh-CN" dirty="0"/>
              <a:t>. </a:t>
            </a:r>
            <a:r>
              <a:rPr lang="zh-CN" altLang="en-US" dirty="0"/>
              <a:t>使得总的时间复杂度获得了质的飞跃</a:t>
            </a:r>
            <a:r>
              <a:rPr lang="en-US" altLang="zh-CN"/>
              <a:t>.</a:t>
            </a:r>
            <a:endParaRPr lang="en-US" altLang="zh-CN"/>
          </a:p>
          <a:p>
            <a:pPr>
              <a:lnSpc>
                <a:spcPct val="90000"/>
              </a:lnSpc>
            </a:pPr>
            <a:r>
              <a:rPr lang="zh-CN" altLang="en-US" dirty="0"/>
              <a:t>其实</a:t>
            </a:r>
            <a:r>
              <a:rPr lang="en-US" altLang="zh-CN" dirty="0"/>
              <a:t>, </a:t>
            </a:r>
            <a:r>
              <a:rPr lang="zh-CN" altLang="en-US" dirty="0"/>
              <a:t>不仅仅是最大流算法</a:t>
            </a:r>
            <a:r>
              <a:rPr lang="en-US" altLang="zh-CN" dirty="0"/>
              <a:t>, </a:t>
            </a:r>
            <a:r>
              <a:rPr lang="zh-CN" altLang="en-US" dirty="0"/>
              <a:t>网络优化的很多算法都可以使用动态树来优化</a:t>
            </a:r>
            <a:r>
              <a:rPr lang="en-US" altLang="zh-CN" dirty="0"/>
              <a:t>, </a:t>
            </a:r>
            <a:r>
              <a:rPr lang="zh-CN" altLang="en-US" dirty="0"/>
              <a:t>并得到很好的理论复杂度</a:t>
            </a:r>
            <a:r>
              <a:rPr lang="en-US" altLang="zh-CN"/>
              <a:t>.</a:t>
            </a:r>
            <a:endParaRPr lang="en-US" altLang="zh-CN"/>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a:ln/>
        </p:spPr>
        <p:txBody>
          <a:bodyPr anchor="b"/>
          <a:p>
            <a:r>
              <a:rPr lang="en-US" altLang="zh-CN"/>
              <a:t>Dynamic Trees Problem</a:t>
            </a:r>
            <a:endParaRPr lang="en-US" altLang="zh-CN"/>
          </a:p>
        </p:txBody>
      </p:sp>
      <p:sp>
        <p:nvSpPr>
          <p:cNvPr id="137219" name="文本占位符 137218"/>
          <p:cNvSpPr>
            <a:spLocks noGrp="1"/>
          </p:cNvSpPr>
          <p:nvPr>
            <p:ph type="body" sz="half" idx="1"/>
          </p:nvPr>
        </p:nvSpPr>
        <p:spPr>
          <a:xfrm>
            <a:off x="1182688" y="2017713"/>
            <a:ext cx="3810000" cy="4114800"/>
          </a:xfrm>
          <a:ln/>
        </p:spPr>
        <p:txBody>
          <a:bodyPr/>
          <a:p>
            <a:pPr/>
            <a:r>
              <a:rPr lang="zh-CN" altLang="en-US" sz="2800" dirty="0"/>
              <a:t>维护一个包含</a:t>
            </a:r>
            <a:r>
              <a:rPr lang="en-US" altLang="zh-CN" sz="2800" i="1"/>
              <a:t>N</a:t>
            </a:r>
            <a:r>
              <a:rPr lang="zh-CN" altLang="en-US" sz="2800" dirty="0"/>
              <a:t>个点的森林</a:t>
            </a:r>
            <a:r>
              <a:rPr lang="en-US" altLang="zh-CN" sz="2800" dirty="0"/>
              <a:t>, </a:t>
            </a:r>
            <a:r>
              <a:rPr lang="zh-CN" altLang="en-US" sz="2800" dirty="0"/>
              <a:t>并且支持形态和权值信息的操作</a:t>
            </a:r>
            <a:r>
              <a:rPr lang="en-US" altLang="zh-CN" sz="2800"/>
              <a:t>.</a:t>
            </a:r>
            <a:endParaRPr lang="en-US" altLang="zh-CN" sz="2800"/>
          </a:p>
          <a:p>
            <a:pPr/>
            <a:r>
              <a:rPr lang="zh-CN" altLang="en-US" sz="2800" dirty="0"/>
              <a:t>形态信息</a:t>
            </a:r>
            <a:endParaRPr lang="zh-CN" altLang="en-US" sz="2800" dirty="0"/>
          </a:p>
          <a:p>
            <a:pPr lvl="1"/>
            <a:r>
              <a:rPr lang="en-US" altLang="zh-CN" sz="2400"/>
              <a:t>Link(</a:t>
            </a:r>
            <a:r>
              <a:rPr lang="en-US" altLang="zh-CN" sz="2400" i="1"/>
              <a:t>u</a:t>
            </a:r>
            <a:r>
              <a:rPr lang="en-US" altLang="zh-CN" sz="2400"/>
              <a:t>,</a:t>
            </a:r>
            <a:r>
              <a:rPr lang="en-US" altLang="zh-CN" sz="2400" i="1"/>
              <a:t>v</a:t>
            </a:r>
            <a:r>
              <a:rPr lang="en-US" altLang="zh-CN" sz="2400" dirty="0"/>
              <a:t>) – </a:t>
            </a:r>
            <a:r>
              <a:rPr lang="zh-CN" altLang="en-US" sz="2400" dirty="0"/>
              <a:t>添加边</a:t>
            </a:r>
            <a:r>
              <a:rPr lang="en-US" altLang="zh-CN" sz="2400"/>
              <a:t>(</a:t>
            </a:r>
            <a:r>
              <a:rPr lang="en-US" altLang="zh-CN" sz="2400" i="1"/>
              <a:t>u</a:t>
            </a:r>
            <a:r>
              <a:rPr lang="en-US" altLang="zh-CN" sz="2400"/>
              <a:t>,</a:t>
            </a:r>
            <a:r>
              <a:rPr lang="en-US" altLang="zh-CN" sz="2400" i="1"/>
              <a:t>v</a:t>
            </a:r>
            <a:r>
              <a:rPr lang="en-US" altLang="zh-CN" sz="2400"/>
              <a:t>)</a:t>
            </a:r>
            <a:endParaRPr lang="en-US" altLang="zh-CN" sz="2400"/>
          </a:p>
          <a:p>
            <a:pPr lvl="1"/>
            <a:r>
              <a:rPr lang="en-US" altLang="zh-CN" sz="2400"/>
              <a:t>Cut(</a:t>
            </a:r>
            <a:r>
              <a:rPr lang="en-US" altLang="zh-CN" sz="2400" i="1"/>
              <a:t>u</a:t>
            </a:r>
            <a:r>
              <a:rPr lang="en-US" altLang="zh-CN" sz="2400"/>
              <a:t>,</a:t>
            </a:r>
            <a:r>
              <a:rPr lang="en-US" altLang="zh-CN" sz="2400" i="1"/>
              <a:t>v</a:t>
            </a:r>
            <a:r>
              <a:rPr lang="en-US" altLang="zh-CN" sz="2400" dirty="0"/>
              <a:t>) – </a:t>
            </a:r>
            <a:r>
              <a:rPr lang="zh-CN" altLang="en-US" sz="2400" dirty="0"/>
              <a:t>删除边</a:t>
            </a:r>
            <a:r>
              <a:rPr lang="en-US" altLang="zh-CN" sz="2400"/>
              <a:t>(</a:t>
            </a:r>
            <a:r>
              <a:rPr lang="en-US" altLang="zh-CN" sz="2400" i="1"/>
              <a:t>u</a:t>
            </a:r>
            <a:r>
              <a:rPr lang="en-US" altLang="zh-CN" sz="2400"/>
              <a:t>,</a:t>
            </a:r>
            <a:r>
              <a:rPr lang="en-US" altLang="zh-CN" sz="2400" i="1"/>
              <a:t>v</a:t>
            </a:r>
            <a:r>
              <a:rPr lang="en-US" altLang="zh-CN" sz="2400"/>
              <a:t>)</a:t>
            </a:r>
            <a:endParaRPr lang="en-US" altLang="zh-CN" sz="2400"/>
          </a:p>
        </p:txBody>
      </p:sp>
      <p:pic>
        <p:nvPicPr>
          <p:cNvPr id="137226" name="内容占位符 137225"/>
          <p:cNvPicPr>
            <a:picLocks noChangeAspect="1"/>
          </p:cNvPicPr>
          <p:nvPr>
            <p:ph sz="half" idx="2"/>
          </p:nvPr>
        </p:nvPicPr>
        <p:blipFill>
          <a:blip r:embed="rId1"/>
          <a:stretch>
            <a:fillRect/>
          </a:stretch>
        </p:blipFill>
        <p:spPr>
          <a:xfrm>
            <a:off x="5145088" y="2403475"/>
            <a:ext cx="3810000" cy="3341688"/>
          </a:xfrm>
          <a:ln/>
        </p:spPr>
      </p:pic>
    </p:spTree>
  </p:cSld>
  <p:clrMapOvr>
    <a:masterClrMapping/>
  </p:clrMapOvr>
  <p:transition>
    <p:randomBa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ln/>
        </p:spPr>
        <p:txBody>
          <a:bodyPr anchor="b"/>
          <a:p>
            <a:r>
              <a:rPr lang="zh-CN" altLang="en-US" dirty="0"/>
              <a:t>总结</a:t>
            </a:r>
            <a:endParaRPr lang="zh-CN" altLang="en-US" dirty="0"/>
          </a:p>
        </p:txBody>
      </p:sp>
      <p:sp>
        <p:nvSpPr>
          <p:cNvPr id="77827" name="文本占位符 77826"/>
          <p:cNvSpPr>
            <a:spLocks noGrp="1"/>
          </p:cNvSpPr>
          <p:nvPr>
            <p:ph type="body" idx="1"/>
          </p:nvPr>
        </p:nvSpPr>
        <p:spPr>
          <a:ln/>
        </p:spPr>
        <p:txBody>
          <a:bodyPr/>
          <a:p>
            <a:r>
              <a:rPr lang="zh-CN" altLang="en-US" dirty="0"/>
              <a:t>研究动态树问题是非常有价值的</a:t>
            </a:r>
            <a:r>
              <a:rPr lang="en-US" altLang="zh-CN" dirty="0"/>
              <a:t>, </a:t>
            </a:r>
            <a:r>
              <a:rPr lang="zh-CN" altLang="en-US" dirty="0"/>
              <a:t>研究它可以加深对图论的理解</a:t>
            </a:r>
            <a:r>
              <a:rPr lang="en-US" altLang="zh-CN" dirty="0"/>
              <a:t>. </a:t>
            </a:r>
            <a:r>
              <a:rPr lang="zh-CN" altLang="en-US" dirty="0"/>
              <a:t>其解决方法使用的技巧亦非常具有启发性</a:t>
            </a:r>
            <a:r>
              <a:rPr lang="en-US" altLang="zh-CN" dirty="0"/>
              <a:t>. </a:t>
            </a:r>
            <a:r>
              <a:rPr lang="zh-CN" altLang="en-US" dirty="0"/>
              <a:t>更何况其问题本身又是那么美妙</a:t>
            </a:r>
            <a:r>
              <a:rPr lang="en-US" altLang="zh-CN"/>
              <a:t>!</a:t>
            </a:r>
            <a:endParaRPr lang="en-US" altLang="zh-CN"/>
          </a:p>
          <a:p>
            <a:r>
              <a:rPr lang="zh-CN" altLang="en-US" dirty="0"/>
              <a:t>对于一个复杂的经典问题</a:t>
            </a:r>
            <a:r>
              <a:rPr lang="en-US" altLang="zh-CN" dirty="0"/>
              <a:t>, </a:t>
            </a:r>
            <a:r>
              <a:rPr lang="zh-CN" altLang="en-US" dirty="0"/>
              <a:t>我们不应仅仅满足于“知道” 或者“学会”</a:t>
            </a:r>
            <a:r>
              <a:rPr lang="en-US" altLang="zh-CN" dirty="0"/>
              <a:t>, </a:t>
            </a:r>
            <a:r>
              <a:rPr lang="zh-CN" altLang="en-US" dirty="0"/>
              <a:t>更需要融会贯通</a:t>
            </a:r>
            <a:r>
              <a:rPr lang="en-US" altLang="zh-CN" dirty="0"/>
              <a:t>. </a:t>
            </a:r>
            <a:r>
              <a:rPr lang="zh-CN" altLang="en-US" dirty="0"/>
              <a:t>这对我们无论是日常学习或者竞赛活动都是非常有好处的</a:t>
            </a:r>
            <a:r>
              <a:rPr lang="en-US" altLang="zh-CN"/>
              <a:t>.</a:t>
            </a:r>
            <a:endParaRPr lang="en-US" altLang="zh-CN"/>
          </a:p>
        </p:txBody>
      </p:sp>
    </p:spTree>
  </p:cSld>
  <p:clrMapOvr>
    <a:masterClrMapping/>
  </p:clrMapOvr>
  <p:transition>
    <p:diamon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标题 221185"/>
          <p:cNvSpPr>
            <a:spLocks noGrp="1"/>
          </p:cNvSpPr>
          <p:nvPr>
            <p:ph type="title"/>
          </p:nvPr>
        </p:nvSpPr>
        <p:spPr>
          <a:ln/>
        </p:spPr>
        <p:txBody>
          <a:bodyPr anchor="b"/>
          <a:p>
            <a:r>
              <a:rPr lang="en-US" altLang="zh-CN"/>
              <a:t>References</a:t>
            </a:r>
            <a:endParaRPr lang="en-US" altLang="zh-CN"/>
          </a:p>
        </p:txBody>
      </p:sp>
      <p:sp>
        <p:nvSpPr>
          <p:cNvPr id="221187" name="文本占位符 221186"/>
          <p:cNvSpPr>
            <a:spLocks noGrp="1"/>
          </p:cNvSpPr>
          <p:nvPr>
            <p:ph type="body" idx="1"/>
          </p:nvPr>
        </p:nvSpPr>
        <p:spPr>
          <a:ln/>
        </p:spPr>
        <p:txBody>
          <a:bodyPr/>
          <a:p>
            <a:pPr>
              <a:lnSpc>
                <a:spcPct val="80000"/>
              </a:lnSpc>
            </a:pPr>
            <a:r>
              <a:rPr lang="en-US" altLang="zh-CN" sz="1800" err="1"/>
              <a:t>[1] Daniel D. Sleator, Robert Endre Tarjan</a:t>
            </a:r>
            <a:r>
              <a:rPr lang="en-US" altLang="zh-CN" sz="1800"/>
              <a:t>, A data structure for dynamic trees, </a:t>
            </a:r>
            <a:r>
              <a:rPr lang="en-US" altLang="zh-CN" sz="1800" i="1"/>
              <a:t>Journal of Computer and System Sciences</a:t>
            </a:r>
            <a:r>
              <a:rPr lang="en-US" altLang="zh-CN" sz="1800"/>
              <a:t>, v.26 n.3, p.362-391, June 1983.</a:t>
            </a:r>
            <a:endParaRPr lang="en-US" altLang="zh-CN" sz="1800"/>
          </a:p>
          <a:p>
            <a:pPr>
              <a:lnSpc>
                <a:spcPct val="80000"/>
              </a:lnSpc>
            </a:pPr>
            <a:r>
              <a:rPr lang="en-US" altLang="zh-CN" sz="1800" err="1"/>
              <a:t>[2] Daniel Dominic Sleator , Robert Endre Tarjan</a:t>
            </a:r>
            <a:r>
              <a:rPr lang="en-US" altLang="zh-CN" sz="1800"/>
              <a:t>, Self-adjusting binary search trees,</a:t>
            </a:r>
            <a:r>
              <a:rPr lang="en-US" altLang="zh-CN" sz="1800" i="1"/>
              <a:t> Journal of the ACM (JACM)</a:t>
            </a:r>
            <a:r>
              <a:rPr lang="en-US" altLang="zh-CN" sz="1800"/>
              <a:t>, v.32 n.3, p.652-686, July 1985</a:t>
            </a:r>
            <a:endParaRPr lang="en-US" altLang="zh-CN" sz="1800"/>
          </a:p>
          <a:p>
            <a:pPr>
              <a:lnSpc>
                <a:spcPct val="80000"/>
              </a:lnSpc>
            </a:pPr>
            <a:r>
              <a:rPr lang="en-US" altLang="zh-CN" sz="1800" err="1"/>
              <a:t>[3] S. Alstrup, J. Holm, K. de Lichtenberg, and M. Thorup</a:t>
            </a:r>
            <a:r>
              <a:rPr lang="en-US" altLang="zh-CN" sz="1800"/>
              <a:t>. Minimizing diameters of dynamic trees. In </a:t>
            </a:r>
            <a:r>
              <a:rPr lang="en-US" altLang="zh-CN" sz="1800" i="1"/>
              <a:t>Proceedings of the 24th International Colloquium on Automata, Languages and Programming</a:t>
            </a:r>
            <a:r>
              <a:rPr lang="en-US" altLang="zh-CN" sz="1800"/>
              <a:t>, pages 270-280, 1997. </a:t>
            </a:r>
            <a:endParaRPr lang="en-US" altLang="zh-CN" sz="1800"/>
          </a:p>
          <a:p>
            <a:pPr>
              <a:lnSpc>
                <a:spcPct val="80000"/>
              </a:lnSpc>
            </a:pPr>
            <a:r>
              <a:rPr lang="en-US" altLang="zh-CN" sz="1800" err="1"/>
              <a:t>[4] Ahujia</a:t>
            </a:r>
            <a:r>
              <a:rPr lang="en-US" altLang="zh-CN" sz="1800"/>
              <a:t>, R. K. Dynamic Trees Implementations. </a:t>
            </a:r>
            <a:r>
              <a:rPr lang="en-US" altLang="zh-CN" sz="1800" i="1"/>
              <a:t>Network Flows: Theory, Algorithms, and Applications</a:t>
            </a:r>
            <a:r>
              <a:rPr lang="en-US" altLang="zh-CN" sz="1800"/>
              <a:t>, p.265-273.</a:t>
            </a:r>
            <a:endParaRPr lang="en-US" altLang="zh-CN" sz="1800"/>
          </a:p>
          <a:p>
            <a:pPr>
              <a:lnSpc>
                <a:spcPct val="80000"/>
              </a:lnSpc>
            </a:pPr>
            <a:r>
              <a:rPr lang="en-US" altLang="zh-CN" sz="1800" err="1"/>
              <a:t>[5] R. Tarjan and R. Werneck</a:t>
            </a:r>
            <a:r>
              <a:rPr lang="en-US" altLang="zh-CN" sz="1800"/>
              <a:t>. Self-adjusting top trees. In </a:t>
            </a:r>
            <a:r>
              <a:rPr lang="en-US" altLang="zh-CN" sz="1800" i="1"/>
              <a:t>Proceedings of the Sixteenth Annual ACM-SIAM Symposium on Discrete Algorithms (SODA)</a:t>
            </a:r>
            <a:r>
              <a:rPr lang="en-US" altLang="zh-CN" sz="1800"/>
              <a:t>, 2005.</a:t>
            </a:r>
            <a:endParaRPr lang="en-US" altLang="zh-CN" sz="1800"/>
          </a:p>
          <a:p>
            <a:pPr>
              <a:lnSpc>
                <a:spcPct val="80000"/>
              </a:lnSpc>
            </a:pPr>
            <a:r>
              <a:rPr lang="en-US" altLang="zh-CN" sz="1800" err="1"/>
              <a:t>[6] Umut A. Acar, Guy E. Blelloch, Jorge L.Vittes</a:t>
            </a:r>
            <a:r>
              <a:rPr lang="en-US" altLang="zh-CN" sz="1800"/>
              <a:t>, Separating Structure from Data in Dynamic Trees.</a:t>
            </a:r>
            <a:endParaRPr lang="en-US" altLang="zh-CN" sz="1800"/>
          </a:p>
          <a:p>
            <a:pPr>
              <a:lnSpc>
                <a:spcPct val="80000"/>
              </a:lnSpc>
            </a:pPr>
            <a:r>
              <a:rPr lang="en-US" altLang="zh-CN" sz="1800"/>
              <a:t>[7] C. R. Aragon, R. G. Seidel, Randomized Search Trees, Proc. 30th Ann. </a:t>
            </a:r>
            <a:r>
              <a:rPr lang="en-US" altLang="zh-CN" sz="1800" i="1"/>
              <a:t>IEEE Symposium on Foundations of Computer Science</a:t>
            </a:r>
            <a:r>
              <a:rPr lang="en-US" altLang="zh-CN" sz="1800"/>
              <a:t>, pp. 540-545, October 1989.</a:t>
            </a:r>
            <a:endParaRPr lang="en-US" altLang="zh-CN" sz="1800"/>
          </a:p>
          <a:p>
            <a:pPr>
              <a:lnSpc>
                <a:spcPct val="80000"/>
              </a:lnSpc>
            </a:pPr>
            <a:r>
              <a:rPr lang="en-US" altLang="zh-CN" sz="1800" dirty="0"/>
              <a:t>[8] </a:t>
            </a:r>
            <a:r>
              <a:rPr lang="zh-CN" altLang="en-US" sz="1800" dirty="0"/>
              <a:t>周源</a:t>
            </a:r>
            <a:r>
              <a:rPr lang="en-US" altLang="zh-CN" sz="1800" dirty="0"/>
              <a:t>, 《Dynamic Connectivity》</a:t>
            </a:r>
            <a:r>
              <a:rPr lang="zh-CN" altLang="en-US" sz="1800" dirty="0"/>
              <a:t>研究报告</a:t>
            </a:r>
            <a:r>
              <a:rPr lang="en-US" altLang="zh-CN" sz="1800"/>
              <a:t>, </a:t>
            </a:r>
            <a:r>
              <a:rPr lang="en-US" altLang="zh-CN" sz="1800" i="1" dirty="0"/>
              <a:t>CTSC2005</a:t>
            </a:r>
            <a:r>
              <a:rPr lang="zh-CN" altLang="en-US" sz="1800" i="1" dirty="0"/>
              <a:t>作业</a:t>
            </a:r>
            <a:r>
              <a:rPr lang="en-US" altLang="zh-CN" sz="1800" i="1" dirty="0"/>
              <a:t>-</a:t>
            </a:r>
            <a:r>
              <a:rPr lang="zh-CN" altLang="en-US" sz="1800" i="1" dirty="0"/>
              <a:t>研究报告</a:t>
            </a:r>
            <a:r>
              <a:rPr lang="en-US" altLang="zh-CN" sz="1800"/>
              <a:t>.</a:t>
            </a:r>
            <a:endParaRPr lang="en-US" altLang="zh-CN" sz="1800"/>
          </a:p>
        </p:txBody>
      </p:sp>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31" name="标题 103430"/>
          <p:cNvSpPr>
            <a:spLocks noGrp="1"/>
          </p:cNvSpPr>
          <p:nvPr>
            <p:ph type="title"/>
          </p:nvPr>
        </p:nvSpPr>
        <p:spPr>
          <a:ln/>
        </p:spPr>
        <p:txBody>
          <a:bodyPr anchor="b"/>
          <a:p>
            <a:r>
              <a:rPr lang="en-US" altLang="zh-CN"/>
              <a:t>Thank you!!!</a:t>
            </a:r>
            <a:endParaRPr lang="en-US" altLang="zh-CN"/>
          </a:p>
        </p:txBody>
      </p:sp>
      <p:sp>
        <p:nvSpPr>
          <p:cNvPr id="103433" name="文本占位符 103432"/>
          <p:cNvSpPr>
            <a:spLocks noGrp="1"/>
          </p:cNvSpPr>
          <p:nvPr>
            <p:ph type="body" idx="1"/>
          </p:nvPr>
        </p:nvSpPr>
        <p:spPr>
          <a:ln/>
        </p:spPr>
        <p:txBody>
          <a:bodyPr/>
          <a:p>
            <a:pPr>
              <a:buNone/>
            </a:pPr>
            <a:r>
              <a:rPr lang="en-US" altLang="zh-CN" sz="5400"/>
              <a:t>Questions are welcome!!!</a:t>
            </a:r>
            <a:endParaRPr lang="en-US" altLang="zh-CN" sz="5400"/>
          </a:p>
        </p:txBody>
      </p:sp>
    </p:spTree>
  </p:cSld>
  <p:clrMapOvr>
    <a:masterClrMapping/>
  </p:clrMapOvr>
  <p:transition spd="slow">
    <p:fade thruBlk="1"/>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20162" name="标题 220161"/>
          <p:cNvSpPr>
            <a:spLocks noGrp="1"/>
          </p:cNvSpPr>
          <p:nvPr>
            <p:ph type="title"/>
          </p:nvPr>
        </p:nvSpPr>
        <p:spPr>
          <a:ln/>
        </p:spPr>
        <p:txBody>
          <a:bodyPr anchor="b"/>
          <a:p>
            <a:r>
              <a:rPr lang="en-US" altLang="zh-CN" dirty="0"/>
              <a:t>Rake &amp; Compress</a:t>
            </a:r>
            <a:r>
              <a:rPr lang="zh-CN" altLang="en-US" dirty="0"/>
              <a:t>思想</a:t>
            </a:r>
            <a:endParaRPr lang="zh-CN" altLang="en-US" dirty="0"/>
          </a:p>
        </p:txBody>
      </p:sp>
      <p:sp>
        <p:nvSpPr>
          <p:cNvPr id="220163" name="文本占位符 220162"/>
          <p:cNvSpPr>
            <a:spLocks noGrp="1"/>
          </p:cNvSpPr>
          <p:nvPr>
            <p:ph type="body" idx="1"/>
          </p:nvPr>
        </p:nvSpPr>
        <p:spPr>
          <a:ln/>
        </p:spPr>
        <p:txBody>
          <a:bodyPr/>
          <a:p>
            <a:pPr>
              <a:lnSpc>
                <a:spcPct val="90000"/>
              </a:lnSpc>
            </a:pPr>
            <a:r>
              <a:rPr lang="en-US" altLang="zh-CN" dirty="0"/>
              <a:t>Rake &amp; Compress</a:t>
            </a:r>
            <a:r>
              <a:rPr lang="zh-CN" altLang="en-US" dirty="0"/>
              <a:t>思想最初在</a:t>
            </a:r>
            <a:r>
              <a:rPr lang="en-US" altLang="zh-CN" dirty="0"/>
              <a:t>[5, 6]</a:t>
            </a:r>
            <a:r>
              <a:rPr lang="zh-CN" altLang="en-US" dirty="0"/>
              <a:t>被提出</a:t>
            </a:r>
            <a:r>
              <a:rPr lang="en-US" altLang="zh-CN"/>
              <a:t>.</a:t>
            </a:r>
            <a:endParaRPr lang="en-US" altLang="zh-CN"/>
          </a:p>
          <a:p>
            <a:pPr>
              <a:lnSpc>
                <a:spcPct val="90000"/>
              </a:lnSpc>
            </a:pPr>
            <a:r>
              <a:rPr lang="zh-CN" altLang="en-US" dirty="0"/>
              <a:t>本文中提出的</a:t>
            </a:r>
            <a:r>
              <a:rPr lang="en-US" altLang="zh-CN" dirty="0"/>
              <a:t>R&amp;C Trees</a:t>
            </a:r>
            <a:r>
              <a:rPr lang="zh-CN" altLang="en-US" dirty="0"/>
              <a:t>的概念亦相似于引用中提及</a:t>
            </a:r>
            <a:r>
              <a:rPr lang="en-US" altLang="zh-CN" dirty="0"/>
              <a:t>. </a:t>
            </a:r>
            <a:r>
              <a:rPr lang="zh-CN" altLang="en-US" dirty="0"/>
              <a:t>并在此之上加上了自己的理解</a:t>
            </a:r>
            <a:r>
              <a:rPr lang="en-US" altLang="zh-CN"/>
              <a:t>.</a:t>
            </a:r>
            <a:endParaRPr lang="en-US" altLang="zh-CN"/>
          </a:p>
          <a:p>
            <a:pPr>
              <a:lnSpc>
                <a:spcPct val="90000"/>
              </a:lnSpc>
            </a:pPr>
            <a:r>
              <a:rPr lang="zh-CN" altLang="en-US" dirty="0"/>
              <a:t>其随机化的解决方案</a:t>
            </a:r>
            <a:r>
              <a:rPr lang="en-US" altLang="zh-CN" dirty="0"/>
              <a:t>, </a:t>
            </a:r>
            <a:r>
              <a:rPr lang="zh-CN" altLang="en-US" dirty="0"/>
              <a:t>是在对</a:t>
            </a:r>
            <a:r>
              <a:rPr lang="en-US" altLang="zh-CN" dirty="0"/>
              <a:t>Rake &amp; Compress</a:t>
            </a:r>
            <a:r>
              <a:rPr lang="zh-CN" altLang="en-US" dirty="0"/>
              <a:t>思想的探索中领悟出来的</a:t>
            </a:r>
            <a:r>
              <a:rPr lang="en-US" altLang="zh-CN" dirty="0"/>
              <a:t>. </a:t>
            </a:r>
            <a:r>
              <a:rPr lang="zh-CN" altLang="en-US" dirty="0"/>
              <a:t>且不说原创</a:t>
            </a:r>
            <a:r>
              <a:rPr lang="en-US" altLang="zh-CN" dirty="0"/>
              <a:t>, </a:t>
            </a:r>
            <a:r>
              <a:rPr lang="zh-CN" altLang="en-US" dirty="0"/>
              <a:t>至少是独立思考的成果</a:t>
            </a:r>
            <a:r>
              <a:rPr lang="en-US" altLang="zh-CN" dirty="0"/>
              <a:t>. </a:t>
            </a:r>
            <a:r>
              <a:rPr lang="zh-CN" altLang="en-US" dirty="0"/>
              <a:t>目前我没有在任何文献中找到详细的类似资料</a:t>
            </a:r>
            <a:r>
              <a:rPr lang="en-US" altLang="zh-CN"/>
              <a:t>.</a:t>
            </a:r>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38241"/>
          <p:cNvSpPr>
            <a:spLocks noGrp="1"/>
          </p:cNvSpPr>
          <p:nvPr>
            <p:ph type="title"/>
          </p:nvPr>
        </p:nvSpPr>
        <p:spPr>
          <a:ln/>
        </p:spPr>
        <p:txBody>
          <a:bodyPr anchor="b"/>
          <a:p>
            <a:r>
              <a:rPr lang="en-US" altLang="zh-CN"/>
              <a:t>Dynamic Trees Problem</a:t>
            </a:r>
            <a:endParaRPr lang="en-US" altLang="zh-CN"/>
          </a:p>
        </p:txBody>
      </p:sp>
      <p:sp>
        <p:nvSpPr>
          <p:cNvPr id="138243" name="文本占位符 138242"/>
          <p:cNvSpPr>
            <a:spLocks noGrp="1"/>
          </p:cNvSpPr>
          <p:nvPr>
            <p:ph type="body" sz="half" idx="1"/>
          </p:nvPr>
        </p:nvSpPr>
        <p:spPr>
          <a:xfrm>
            <a:off x="1182688" y="2017713"/>
            <a:ext cx="3810000" cy="4114800"/>
          </a:xfrm>
          <a:ln/>
        </p:spPr>
        <p:txBody>
          <a:bodyPr/>
          <a:p>
            <a:pPr/>
            <a:r>
              <a:rPr lang="zh-CN" altLang="en-US" sz="2800" dirty="0"/>
              <a:t>维护一个包含</a:t>
            </a:r>
            <a:r>
              <a:rPr lang="en-US" altLang="zh-CN" sz="2800" i="1"/>
              <a:t>N</a:t>
            </a:r>
            <a:r>
              <a:rPr lang="zh-CN" altLang="en-US" sz="2800" dirty="0"/>
              <a:t>个点的森林</a:t>
            </a:r>
            <a:r>
              <a:rPr lang="en-US" altLang="zh-CN" sz="2800" dirty="0"/>
              <a:t>, </a:t>
            </a:r>
            <a:r>
              <a:rPr lang="zh-CN" altLang="en-US" sz="2800" dirty="0"/>
              <a:t>并且支持形态和权值信息的操作</a:t>
            </a:r>
            <a:r>
              <a:rPr lang="en-US" altLang="zh-CN" sz="2800"/>
              <a:t>.</a:t>
            </a:r>
            <a:endParaRPr lang="en-US" altLang="zh-CN" sz="2800"/>
          </a:p>
          <a:p>
            <a:pPr/>
            <a:r>
              <a:rPr lang="zh-CN" altLang="en-US" sz="2800" dirty="0"/>
              <a:t>形态信息</a:t>
            </a:r>
            <a:endParaRPr lang="zh-CN" altLang="en-US" sz="2800" dirty="0"/>
          </a:p>
          <a:p>
            <a:pPr lvl="1"/>
            <a:r>
              <a:rPr lang="en-US" altLang="zh-CN" sz="2400"/>
              <a:t>Link(</a:t>
            </a:r>
            <a:r>
              <a:rPr lang="en-US" altLang="zh-CN" sz="2400" i="1"/>
              <a:t>u</a:t>
            </a:r>
            <a:r>
              <a:rPr lang="en-US" altLang="zh-CN" sz="2400"/>
              <a:t>,</a:t>
            </a:r>
            <a:r>
              <a:rPr lang="en-US" altLang="zh-CN" sz="2400" i="1"/>
              <a:t>v</a:t>
            </a:r>
            <a:r>
              <a:rPr lang="en-US" altLang="zh-CN" sz="2400" dirty="0"/>
              <a:t>) – </a:t>
            </a:r>
            <a:r>
              <a:rPr lang="zh-CN" altLang="en-US" sz="2400" dirty="0"/>
              <a:t>添加边</a:t>
            </a:r>
            <a:r>
              <a:rPr lang="en-US" altLang="zh-CN" sz="2400"/>
              <a:t>(</a:t>
            </a:r>
            <a:r>
              <a:rPr lang="en-US" altLang="zh-CN" sz="2400" i="1"/>
              <a:t>u</a:t>
            </a:r>
            <a:r>
              <a:rPr lang="en-US" altLang="zh-CN" sz="2400"/>
              <a:t>,</a:t>
            </a:r>
            <a:r>
              <a:rPr lang="en-US" altLang="zh-CN" sz="2400" i="1"/>
              <a:t>v</a:t>
            </a:r>
            <a:r>
              <a:rPr lang="en-US" altLang="zh-CN" sz="2400"/>
              <a:t>)</a:t>
            </a:r>
            <a:endParaRPr lang="en-US" altLang="zh-CN" sz="2400"/>
          </a:p>
          <a:p>
            <a:pPr lvl="1"/>
            <a:r>
              <a:rPr lang="en-US" altLang="zh-CN" sz="2400"/>
              <a:t>Cut(</a:t>
            </a:r>
            <a:r>
              <a:rPr lang="en-US" altLang="zh-CN" sz="2400" i="1"/>
              <a:t>u</a:t>
            </a:r>
            <a:r>
              <a:rPr lang="en-US" altLang="zh-CN" sz="2400"/>
              <a:t>,</a:t>
            </a:r>
            <a:r>
              <a:rPr lang="en-US" altLang="zh-CN" sz="2400" i="1"/>
              <a:t>v</a:t>
            </a:r>
            <a:r>
              <a:rPr lang="en-US" altLang="zh-CN" sz="2400" dirty="0"/>
              <a:t>) – </a:t>
            </a:r>
            <a:r>
              <a:rPr lang="zh-CN" altLang="en-US" sz="2400" dirty="0"/>
              <a:t>删除边</a:t>
            </a:r>
            <a:r>
              <a:rPr lang="en-US" altLang="zh-CN" sz="2400"/>
              <a:t>(</a:t>
            </a:r>
            <a:r>
              <a:rPr lang="en-US" altLang="zh-CN" sz="2400" i="1"/>
              <a:t>u</a:t>
            </a:r>
            <a:r>
              <a:rPr lang="en-US" altLang="zh-CN" sz="2400"/>
              <a:t>,</a:t>
            </a:r>
            <a:r>
              <a:rPr lang="en-US" altLang="zh-CN" sz="2400" i="1"/>
              <a:t>v</a:t>
            </a:r>
            <a:r>
              <a:rPr lang="en-US" altLang="zh-CN" sz="2400"/>
              <a:t>)</a:t>
            </a:r>
            <a:endParaRPr lang="en-US" altLang="zh-CN" sz="2400"/>
          </a:p>
          <a:p>
            <a:pPr lvl="1"/>
            <a:r>
              <a:rPr lang="en-US" altLang="zh-CN" sz="2400"/>
              <a:t>Find(</a:t>
            </a:r>
            <a:r>
              <a:rPr lang="en-US" altLang="zh-CN" sz="2400" i="1"/>
              <a:t>u</a:t>
            </a:r>
            <a:r>
              <a:rPr lang="en-US" altLang="zh-CN" sz="2400" dirty="0"/>
              <a:t>) – </a:t>
            </a:r>
            <a:r>
              <a:rPr lang="zh-CN" altLang="en-US" sz="2400" dirty="0"/>
              <a:t>找到</a:t>
            </a:r>
            <a:r>
              <a:rPr lang="en-US" altLang="zh-CN" sz="2400" i="1"/>
              <a:t>u</a:t>
            </a:r>
            <a:r>
              <a:rPr lang="zh-CN" altLang="en-US" sz="2400" dirty="0"/>
              <a:t>所在的树</a:t>
            </a:r>
            <a:r>
              <a:rPr lang="en-US" altLang="zh-CN" sz="2400"/>
              <a:t>.</a:t>
            </a:r>
            <a:endParaRPr lang="en-US" altLang="zh-CN" sz="2400"/>
          </a:p>
        </p:txBody>
      </p:sp>
      <p:pic>
        <p:nvPicPr>
          <p:cNvPr id="138247" name="内容占位符 138246"/>
          <p:cNvPicPr>
            <a:picLocks noChangeAspect="1"/>
          </p:cNvPicPr>
          <p:nvPr>
            <p:ph sz="half" idx="2"/>
          </p:nvPr>
        </p:nvPicPr>
        <p:blipFill>
          <a:blip r:embed="rId1"/>
          <a:stretch>
            <a:fillRect/>
          </a:stretch>
        </p:blipFill>
        <p:spPr>
          <a:xfrm>
            <a:off x="5145088" y="2403475"/>
            <a:ext cx="3810000" cy="3341688"/>
          </a:xfrm>
          <a:ln/>
        </p:spPr>
      </p:pic>
    </p:spTree>
  </p:cSld>
  <p:clrMapOvr>
    <a:masterClrMapping/>
  </p:clrMapOvr>
  <p:transition>
    <p:randomBa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144385"/>
          <p:cNvSpPr>
            <a:spLocks noGrp="1"/>
          </p:cNvSpPr>
          <p:nvPr>
            <p:ph type="title"/>
          </p:nvPr>
        </p:nvSpPr>
        <p:spPr>
          <a:ln/>
        </p:spPr>
        <p:txBody>
          <a:bodyPr anchor="b"/>
          <a:p>
            <a:r>
              <a:rPr lang="en-US" altLang="zh-CN"/>
              <a:t>Dynamic Trees Problem</a:t>
            </a:r>
            <a:endParaRPr lang="en-US" altLang="zh-CN"/>
          </a:p>
        </p:txBody>
      </p:sp>
      <p:sp>
        <p:nvSpPr>
          <p:cNvPr id="144387" name="文本占位符 144386"/>
          <p:cNvSpPr>
            <a:spLocks noGrp="1"/>
          </p:cNvSpPr>
          <p:nvPr>
            <p:ph type="body" sz="half" idx="1"/>
          </p:nvPr>
        </p:nvSpPr>
        <p:spPr>
          <a:xfrm>
            <a:off x="1182688" y="2017713"/>
            <a:ext cx="3810000" cy="4114800"/>
          </a:xfrm>
          <a:ln/>
        </p:spPr>
        <p:txBody>
          <a:bodyPr/>
          <a:p>
            <a:pPr/>
            <a:r>
              <a:rPr lang="zh-CN" altLang="en-US" sz="2800" dirty="0"/>
              <a:t>维护一个包含</a:t>
            </a:r>
            <a:r>
              <a:rPr lang="en-US" altLang="zh-CN" sz="2800" i="1"/>
              <a:t>N</a:t>
            </a:r>
            <a:r>
              <a:rPr lang="zh-CN" altLang="en-US" sz="2800" dirty="0"/>
              <a:t>个点的森林</a:t>
            </a:r>
            <a:r>
              <a:rPr lang="en-US" altLang="zh-CN" sz="2800" dirty="0"/>
              <a:t>, </a:t>
            </a:r>
            <a:r>
              <a:rPr lang="zh-CN" altLang="en-US" sz="2800" dirty="0"/>
              <a:t>并且支持形态和权值信息的操作</a:t>
            </a:r>
            <a:r>
              <a:rPr lang="en-US" altLang="zh-CN" sz="2800"/>
              <a:t>.</a:t>
            </a:r>
            <a:endParaRPr lang="en-US" altLang="zh-CN" sz="2800"/>
          </a:p>
          <a:p>
            <a:pPr/>
            <a:r>
              <a:rPr lang="zh-CN" altLang="en-US" sz="2800" dirty="0"/>
              <a:t>权值信息</a:t>
            </a:r>
            <a:endParaRPr lang="zh-CN" altLang="en-US" sz="2800" dirty="0"/>
          </a:p>
        </p:txBody>
      </p:sp>
      <p:pic>
        <p:nvPicPr>
          <p:cNvPr id="144394" name="内容占位符 144393"/>
          <p:cNvPicPr>
            <a:picLocks noChangeAspect="1"/>
          </p:cNvPicPr>
          <p:nvPr>
            <p:ph sz="half" idx="2"/>
          </p:nvPr>
        </p:nvPicPr>
        <p:blipFill>
          <a:blip r:embed="rId1"/>
          <a:stretch>
            <a:fillRect/>
          </a:stretch>
        </p:blipFill>
        <p:spPr>
          <a:xfrm>
            <a:off x="5145088" y="2403475"/>
            <a:ext cx="3810000" cy="3341688"/>
          </a:xfrm>
          <a:ln/>
        </p:spPr>
      </p:pic>
    </p:spTree>
  </p:cSld>
  <p:clrMapOvr>
    <a:masterClrMapping/>
  </p:clrMapOvr>
  <p:transition>
    <p:randomBar/>
  </p:transition>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Garamond"/>
        <a:ea typeface="仿宋_GB2312"/>
        <a:cs typeface=""/>
      </a:majorFont>
      <a:minorFont>
        <a:latin typeface="Garamond"/>
        <a:ea typeface="仿宋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6629</Words>
  <Application>WPS 演示</Application>
  <PresentationFormat>在屏幕上显示</PresentationFormat>
  <Paragraphs>614</Paragraphs>
  <Slides>73</Slides>
  <Notes>4</Notes>
  <HiddenSlides>6</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73</vt:i4>
      </vt:variant>
    </vt:vector>
  </HeadingPairs>
  <TitlesOfParts>
    <vt:vector size="87" baseType="lpstr">
      <vt:lpstr>Arial</vt:lpstr>
      <vt:lpstr>宋体</vt:lpstr>
      <vt:lpstr>Wingdings</vt:lpstr>
      <vt:lpstr>仿宋_GB2312</vt:lpstr>
      <vt:lpstr>Garamond</vt:lpstr>
      <vt:lpstr>楷体_GB2312</vt:lpstr>
      <vt:lpstr>Century Gothic</vt:lpstr>
      <vt:lpstr>Verdana</vt:lpstr>
      <vt:lpstr>System</vt:lpstr>
      <vt:lpstr>Georgia</vt:lpstr>
      <vt:lpstr>微软雅黑</vt:lpstr>
      <vt:lpstr>仿宋_GB2312</vt:lpstr>
      <vt:lpstr>Hakuu</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Trees Problem, and its applications</dc:title>
  <dc:creator>Yuan Xinhao</dc:creator>
  <cp:category>Computer Science, Olympic in Informatics</cp:category>
  <cp:lastModifiedBy>czgj</cp:lastModifiedBy>
  <cp:revision>1199</cp:revision>
  <dcterms:created xsi:type="dcterms:W3CDTF">2017-02-17T06:23:57Z</dcterms:created>
  <dcterms:modified xsi:type="dcterms:W3CDTF">2017-02-17T06:24:54Z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2052-10.1.0.6206</vt:lpwstr>
  </property>
</Properties>
</file>