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311" r:id="rId5"/>
    <p:sldId id="312" r:id="rId6"/>
    <p:sldId id="261" r:id="rId7"/>
    <p:sldId id="265" r:id="rId8"/>
    <p:sldId id="293" r:id="rId9"/>
    <p:sldId id="294" r:id="rId10"/>
    <p:sldId id="295" r:id="rId11"/>
    <p:sldId id="296" r:id="rId12"/>
    <p:sldId id="313" r:id="rId13"/>
    <p:sldId id="314" r:id="rId14"/>
    <p:sldId id="315" r:id="rId15"/>
    <p:sldId id="316" r:id="rId16"/>
    <p:sldId id="309" r:id="rId17"/>
    <p:sldId id="317" r:id="rId18"/>
    <p:sldId id="277" r:id="rId19"/>
  </p:sldIdLst>
  <p:sldSz cx="9144000" cy="6858000" type="screen4x3"/>
  <p:notesSz cx="6858000" cy="9144000"/>
  <p:embeddedFontLs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华文行楷" pitchFamily="2" charset="-122"/>
      <p:regular r:id="rId26"/>
    </p:embeddedFont>
    <p:embeddedFont>
      <p:font typeface="黑体" pitchFamily="49" charset="-122"/>
      <p:regular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003399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003399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003399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003399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003399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003399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003399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003399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003399"/>
        </a:solidFill>
        <a:latin typeface="Verdana" pitchFamily="34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900CC"/>
    <a:srgbClr val="003399"/>
    <a:srgbClr val="000000"/>
    <a:srgbClr val="008000"/>
    <a:srgbClr val="CC9900"/>
    <a:srgbClr val="CC0066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71" autoAdjust="0"/>
  </p:normalViewPr>
  <p:slideViewPr>
    <p:cSldViewPr>
      <p:cViewPr>
        <p:scale>
          <a:sx n="66" d="100"/>
          <a:sy n="66" d="100"/>
        </p:scale>
        <p:origin x="-149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9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20000"/>
              </a:spcBef>
              <a:buFontTx/>
              <a:buChar char="–"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20000"/>
              </a:spcBef>
              <a:buFontTx/>
              <a:buChar char="–"/>
              <a:defRPr sz="1200"/>
            </a:lvl1pPr>
          </a:lstStyle>
          <a:p>
            <a:pPr>
              <a:defRPr/>
            </a:pPr>
            <a:fld id="{037FC93C-0D9F-4248-9414-D04F59B61B76}" type="datetimeFigureOut">
              <a:rPr lang="zh-CN" altLang="en-US"/>
              <a:pPr>
                <a:defRPr/>
              </a:pPr>
              <a:t>2011/12/7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20000"/>
              </a:spcBef>
              <a:buFontTx/>
              <a:buChar char="–"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20000"/>
              </a:spcBef>
              <a:buFontTx/>
              <a:buChar char="–"/>
              <a:defRPr sz="1200"/>
            </a:lvl1pPr>
          </a:lstStyle>
          <a:p>
            <a:pPr>
              <a:defRPr/>
            </a:pPr>
            <a:fld id="{7D8FECC7-A227-4DE2-B824-22FE96373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3D1CB8-AC7E-4151-A484-55D893728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D1CB8-AC7E-4151-A484-55D8937284B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2" y="232"/>
              <a:ext cx="1856" cy="3627"/>
              <a:chOff x="3010" y="776"/>
              <a:chExt cx="1856" cy="3627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6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800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7" y="2165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7" y="975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3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3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1" y="125"/>
              <a:ext cx="356" cy="608"/>
              <a:chOff x="1729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9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8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6" y="3306"/>
              <a:ext cx="500" cy="500"/>
              <a:chOff x="1727" y="868"/>
              <a:chExt cx="129" cy="156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9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69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17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</p:grpSp>
      <p:sp>
        <p:nvSpPr>
          <p:cNvPr id="20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9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EB40A-ADBD-4035-B7A4-AF59F1C35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5F021-AE88-4DBB-82D1-7E62D31FD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D5B09-D930-48AD-8794-1521F8369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7952-42B1-4B35-9067-5337F6913E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75829-B3D3-409B-A25F-2AFBD4C59F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21CAC-B282-47D7-8347-C77C9A237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D7D0-975D-4819-8D9E-9116EC8AD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647F0-E0F2-4DAB-BDD1-0F368D8CC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425AA-9BC1-49D0-A280-F24D8E15A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B66F5-7D90-4729-B0C4-4864BEA56F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698BB-FDCA-4D96-8760-E82788722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10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sp>
          <p:nvSpPr>
            <p:cNvPr id="10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2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3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4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5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grpSp>
            <p:nvGrpSpPr>
              <p:cNvPr id="6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Char char="–"/>
                    <a:defRPr/>
                  </a:pPr>
                  <a:endParaRPr lang="zh-CN" altLang="en-US"/>
                </a:p>
              </p:txBody>
            </p:sp>
            <p:sp>
              <p:nvSpPr>
                <p:cNvPr id="10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Char char="–"/>
                    <a:defRPr/>
                  </a:pPr>
                  <a:endParaRPr lang="zh-CN" altLang="en-US"/>
                </a:p>
              </p:txBody>
            </p:sp>
            <p:sp>
              <p:nvSpPr>
                <p:cNvPr id="10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6" y="1721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Char char="–"/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Freeform 20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1045" name="Freeform 21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10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10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10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10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  <p:sp>
            <p:nvSpPr>
              <p:cNvPr id="10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–"/>
                  <a:defRPr/>
                </a:pPr>
                <a:endParaRPr lang="zh-CN" altLang="en-US"/>
              </a:p>
            </p:txBody>
          </p:sp>
        </p:grpSp>
        <p:sp>
          <p:nvSpPr>
            <p:cNvPr id="10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–"/>
                <a:defRPr/>
              </a:pPr>
              <a:endParaRPr lang="zh-CN" altLang="en-US"/>
            </a:p>
          </p:txBody>
        </p:sp>
      </p:grp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A710C8-DED8-4C03-909D-0995427B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行楷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行楷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行楷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行楷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行楷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行楷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行楷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356" y="571480"/>
            <a:ext cx="6934220" cy="3581400"/>
          </a:xfrm>
        </p:spPr>
        <p:txBody>
          <a:bodyPr/>
          <a:lstStyle/>
          <a:p>
            <a:r>
              <a:rPr lang="zh-CN" altLang="en-US" dirty="0" smtClean="0"/>
              <a:t>集合的面积 </a:t>
            </a:r>
            <a:r>
              <a:rPr lang="en-US" altLang="zh-CN" baseline="-25000" dirty="0" smtClean="0"/>
              <a:t>(area)</a:t>
            </a:r>
            <a:endParaRPr lang="zh-CN" altLang="en-US" baseline="-2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4286256"/>
            <a:ext cx="6146800" cy="1485900"/>
          </a:xfrm>
        </p:spPr>
        <p:txBody>
          <a:bodyPr/>
          <a:lstStyle/>
          <a:p>
            <a:pPr algn="r"/>
            <a:r>
              <a:rPr lang="zh-CN" altLang="en-US" b="0" dirty="0" smtClean="0"/>
              <a:t>清华大学 吴翼</a:t>
            </a:r>
            <a:endParaRPr lang="zh-CN" alt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一种贪心思想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我们找出</a:t>
            </a:r>
            <a:r>
              <a:rPr lang="en-US" altLang="zh-CN" dirty="0" smtClean="0"/>
              <a:t>O(N+M)</a:t>
            </a:r>
            <a:r>
              <a:rPr lang="zh-CN" altLang="en-US" dirty="0" smtClean="0"/>
              <a:t>个可能成为凸包上点的备选点，求凸包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如何找？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，找另一个集合中</a:t>
            </a:r>
            <a:r>
              <a:rPr lang="en-US" altLang="zh-CN" dirty="0" smtClean="0"/>
              <a:t>|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|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|x-y|</a:t>
            </a:r>
            <a:r>
              <a:rPr lang="zh-CN" altLang="en-US" dirty="0" smtClean="0"/>
              <a:t>最大的若干点</a:t>
            </a:r>
            <a:endParaRPr lang="en-US" altLang="zh-CN" dirty="0" smtClean="0"/>
          </a:p>
          <a:p>
            <a:r>
              <a:rPr lang="zh-CN" altLang="en-US" dirty="0" smtClean="0"/>
              <a:t>简单的单调性求解</a:t>
            </a:r>
            <a:endParaRPr lang="en-US" altLang="zh-CN" dirty="0" smtClean="0"/>
          </a:p>
          <a:p>
            <a:r>
              <a:rPr lang="zh-CN" altLang="en-US" dirty="0" smtClean="0"/>
              <a:t>加上暴力可以通过</a:t>
            </a:r>
            <a:r>
              <a:rPr lang="en-US" altLang="zh-CN" dirty="0" smtClean="0"/>
              <a:t>60%</a:t>
            </a:r>
            <a:r>
              <a:rPr lang="zh-CN" altLang="en-US" dirty="0" smtClean="0"/>
              <a:t>的数据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贪心思想的分析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zh-CN" altLang="en-US" dirty="0" smtClean="0"/>
              <a:t>贪心思想为什么不对？</a:t>
            </a:r>
            <a:endParaRPr lang="en-US" altLang="zh-CN" dirty="0" smtClean="0"/>
          </a:p>
          <a:p>
            <a:r>
              <a:rPr lang="zh-CN" altLang="en-US" dirty="0" smtClean="0"/>
              <a:t>一个结论：</a:t>
            </a:r>
            <a:endParaRPr lang="en-US" altLang="zh-CN" dirty="0" smtClean="0"/>
          </a:p>
          <a:p>
            <a:r>
              <a:rPr lang="zh-CN" altLang="en-US" dirty="0" smtClean="0"/>
              <a:t>我们将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凸包上的点按顺序编号，一对点出现在</a:t>
            </a:r>
            <a:r>
              <a:rPr lang="en-US" altLang="zh-CN" dirty="0" smtClean="0"/>
              <a:t>A+B</a:t>
            </a:r>
            <a:r>
              <a:rPr lang="zh-CN" altLang="en-US" dirty="0" smtClean="0"/>
              <a:t>凸包上则连一条边，边不会交叉</a:t>
            </a:r>
            <a:endParaRPr lang="en-US" altLang="zh-CN" dirty="0" smtClean="0"/>
          </a:p>
          <a:p>
            <a:r>
              <a:rPr lang="zh-CN" altLang="en-US" dirty="0" smtClean="0"/>
              <a:t>贪心的反例：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1 2 3 4 5 6</a:t>
            </a:r>
          </a:p>
          <a:p>
            <a:pPr lvl="1">
              <a:buNone/>
            </a:pPr>
            <a:r>
              <a:rPr lang="en-US" altLang="zh-CN" dirty="0" smtClean="0"/>
              <a:t>  |  \ |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| \</a:t>
            </a:r>
          </a:p>
          <a:p>
            <a:pPr lvl="1"/>
            <a:r>
              <a:rPr lang="en-US" altLang="zh-CN" dirty="0" smtClean="0"/>
              <a:t>1 2 3 4 5 6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抛开</a:t>
            </a:r>
            <a:r>
              <a:rPr lang="en-US" altLang="zh-CN" dirty="0" smtClean="0"/>
              <a:t>Graham Scan</a:t>
            </a:r>
            <a:r>
              <a:rPr lang="zh-CN" altLang="en-US" dirty="0" smtClean="0"/>
              <a:t>，寻求求解凸包的方法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给定一条给定斜率和正方向的直线，求解凸包上距离其的最远点</a:t>
            </a:r>
            <a:endParaRPr lang="en-US" altLang="zh-CN" dirty="0" smtClean="0"/>
          </a:p>
          <a:p>
            <a:r>
              <a:rPr lang="zh-CN" altLang="en-US" dirty="0" smtClean="0"/>
              <a:t>性质：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凸包</a:t>
            </a:r>
            <a:r>
              <a:rPr lang="zh-CN" altLang="en-US" dirty="0" smtClean="0"/>
              <a:t>上任何一个点对应一个斜率的区间</a:t>
            </a:r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zh-CN" altLang="en-US" dirty="0" smtClean="0"/>
              <a:t>的解法：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所有直线对应的点的集合就是凸包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问题的求解：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凸包上边的极角有序，二分对应极角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 smtClean="0"/>
              <a:t>个极角对应一个斜率的区间</a:t>
            </a:r>
            <a:endParaRPr lang="en-US" altLang="zh-CN" dirty="0" smtClean="0"/>
          </a:p>
          <a:p>
            <a:r>
              <a:rPr lang="en-US" altLang="zh-CN" dirty="0" smtClean="0"/>
              <a:t>A+B</a:t>
            </a:r>
            <a:r>
              <a:rPr lang="zh-CN" altLang="en-US" dirty="0" smtClean="0"/>
              <a:t>上距离某斜率最远的点？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中最远点和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中最远点的向量和</a:t>
            </a:r>
            <a:endParaRPr lang="en-US" altLang="zh-CN" dirty="0" smtClean="0"/>
          </a:p>
          <a:p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A+B</a:t>
            </a:r>
            <a:r>
              <a:rPr lang="zh-CN" altLang="en-US" dirty="0" smtClean="0"/>
              <a:t>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坐标最小的点？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坐标</a:t>
            </a:r>
            <a:r>
              <a:rPr lang="zh-CN" altLang="en-US" dirty="0" smtClean="0"/>
              <a:t>旋转！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对应不超过</a:t>
            </a:r>
            <a:r>
              <a:rPr lang="en-US" altLang="zh-CN" dirty="0" smtClean="0"/>
              <a:t>N+M</a:t>
            </a:r>
            <a:r>
              <a:rPr lang="zh-CN" altLang="en-US" dirty="0" smtClean="0"/>
              <a:t>个不同的极角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所需要枚举的</a:t>
            </a:r>
            <a:r>
              <a:rPr lang="en-US" altLang="zh-CN" dirty="0" smtClean="0"/>
              <a:t>A+B</a:t>
            </a:r>
            <a:r>
              <a:rPr lang="zh-CN" altLang="en-US" dirty="0" smtClean="0"/>
              <a:t>的极角不超过</a:t>
            </a:r>
            <a:r>
              <a:rPr lang="en-US" altLang="zh-CN" dirty="0" smtClean="0"/>
              <a:t>N+M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O((N+M)</a:t>
            </a:r>
            <a:r>
              <a:rPr lang="en-US" altLang="zh-CN" dirty="0" err="1" smtClean="0"/>
              <a:t>lg</a:t>
            </a:r>
            <a:r>
              <a:rPr lang="en-US" altLang="zh-CN" dirty="0" smtClean="0"/>
              <a:t>(N+M))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508104" y="3399503"/>
            <a:ext cx="3312368" cy="3458497"/>
            <a:chOff x="2699792" y="3399503"/>
            <a:chExt cx="3312368" cy="3458497"/>
          </a:xfrm>
        </p:grpSpPr>
        <p:cxnSp>
          <p:nvCxnSpPr>
            <p:cNvPr id="5" name="直接箭头连接符 4"/>
            <p:cNvCxnSpPr/>
            <p:nvPr/>
          </p:nvCxnSpPr>
          <p:spPr bwMode="auto">
            <a:xfrm rot="5400000" flipH="1" flipV="1">
              <a:off x="2735796" y="4473116"/>
              <a:ext cx="1944216" cy="576064"/>
            </a:xfrm>
            <a:prstGeom prst="straightConnector1">
              <a:avLst/>
            </a:prstGeom>
            <a:noFill/>
            <a:ln w="38100" cap="flat" cmpd="sng" algn="ctr">
              <a:solidFill>
                <a:srgbClr val="99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 rot="5400000" flipH="1" flipV="1">
              <a:off x="3131840" y="4221088"/>
              <a:ext cx="1800200" cy="1224136"/>
            </a:xfrm>
            <a:prstGeom prst="straightConnector1">
              <a:avLst/>
            </a:prstGeom>
            <a:noFill/>
            <a:ln w="38100" cap="flat" cmpd="sng" algn="ctr">
              <a:solidFill>
                <a:srgbClr val="99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3419872" y="5517232"/>
              <a:ext cx="2592288" cy="216024"/>
            </a:xfrm>
            <a:prstGeom prst="straightConnector1">
              <a:avLst/>
            </a:prstGeom>
            <a:noFill/>
            <a:ln w="38100" cap="flat" cmpd="sng" algn="ctr">
              <a:solidFill>
                <a:srgbClr val="99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3419872" y="4797152"/>
              <a:ext cx="1440160" cy="936104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16200000" flipV="1">
              <a:off x="2339752" y="4581128"/>
              <a:ext cx="1440160" cy="72008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16200000" flipH="1">
              <a:off x="1741376" y="5107496"/>
              <a:ext cx="3284984" cy="21602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6" name="弧形 15"/>
            <p:cNvSpPr/>
            <p:nvPr/>
          </p:nvSpPr>
          <p:spPr bwMode="auto">
            <a:xfrm rot="8783056">
              <a:off x="2713495" y="4254893"/>
              <a:ext cx="1728192" cy="1872208"/>
            </a:xfrm>
            <a:prstGeom prst="arc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Verdana" pitchFamily="34" charset="0"/>
                <a:ea typeface="黑体" pitchFamily="2" charset="-122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 rot="920895">
              <a:off x="3955627" y="3399503"/>
              <a:ext cx="360040" cy="288032"/>
            </a:xfrm>
            <a:prstGeom prst="downArrow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Verdana" pitchFamily="34" charset="0"/>
                <a:ea typeface="黑体" pitchFamily="2" charset="-122"/>
              </a:endParaRPr>
            </a:p>
          </p:txBody>
        </p:sp>
        <p:sp>
          <p:nvSpPr>
            <p:cNvPr id="19" name="下箭头 18"/>
            <p:cNvSpPr/>
            <p:nvPr/>
          </p:nvSpPr>
          <p:spPr bwMode="auto">
            <a:xfrm rot="2872048">
              <a:off x="4932040" y="4437112"/>
              <a:ext cx="360040" cy="288032"/>
            </a:xfrm>
            <a:prstGeom prst="downArrow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Verdana" pitchFamily="34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另外一种思路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对于一条切割线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每次求解最远点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割线之外没有点停止</a:t>
            </a:r>
            <a:endParaRPr lang="en-US" altLang="zh-CN" dirty="0" smtClean="0"/>
          </a:p>
          <a:p>
            <a:r>
              <a:rPr lang="zh-CN" altLang="en-US" dirty="0" smtClean="0"/>
              <a:t>最多递归</a:t>
            </a:r>
            <a:r>
              <a:rPr lang="en-US" altLang="zh-CN" dirty="0" smtClean="0"/>
              <a:t>N+M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O((N+M)</a:t>
            </a:r>
            <a:r>
              <a:rPr lang="en-US" altLang="zh-CN" dirty="0" err="1" smtClean="0"/>
              <a:t>lg</a:t>
            </a:r>
            <a:r>
              <a:rPr lang="en-US" altLang="zh-CN" dirty="0" smtClean="0"/>
              <a:t>(N+M))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 flipV="1">
            <a:off x="5652120" y="3933056"/>
            <a:ext cx="2952328" cy="1440160"/>
          </a:xfrm>
          <a:prstGeom prst="line">
            <a:avLst/>
          </a:prstGeom>
          <a:noFill/>
          <a:ln w="3810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rot="16200000" flipV="1">
            <a:off x="4968044" y="4689140"/>
            <a:ext cx="1224136" cy="144016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rot="5400000" flipH="1" flipV="1">
            <a:off x="5148064" y="3573016"/>
            <a:ext cx="1008112" cy="288032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rot="5400000" flipH="1" flipV="1">
            <a:off x="5724128" y="2564904"/>
            <a:ext cx="720080" cy="576064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6300192" y="2492896"/>
            <a:ext cx="1368152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rot="16200000" flipH="1">
            <a:off x="7380312" y="2780928"/>
            <a:ext cx="1512168" cy="936104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5" name="右箭头 34"/>
          <p:cNvSpPr/>
          <p:nvPr/>
        </p:nvSpPr>
        <p:spPr bwMode="auto">
          <a:xfrm rot="14721333">
            <a:off x="7006933" y="4135739"/>
            <a:ext cx="360040" cy="360040"/>
          </a:xfrm>
          <a:prstGeom prst="rightArrow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rot="5400000" flipH="1" flipV="1">
            <a:off x="4572000" y="3573016"/>
            <a:ext cx="2880320" cy="720080"/>
          </a:xfrm>
          <a:prstGeom prst="line">
            <a:avLst/>
          </a:prstGeom>
          <a:noFill/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10800000">
            <a:off x="6300192" y="2492896"/>
            <a:ext cx="2232248" cy="1512168"/>
          </a:xfrm>
          <a:prstGeom prst="straightConnector1">
            <a:avLst/>
          </a:prstGeom>
          <a:noFill/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4716016" y="1484784"/>
            <a:ext cx="3672408" cy="18002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1,2 </a:t>
            </a:r>
            <a:r>
              <a:rPr lang="zh-CN" altLang="en-US" dirty="0" smtClean="0"/>
              <a:t>小数据</a:t>
            </a:r>
            <a:endParaRPr lang="en-US" altLang="zh-CN" dirty="0" smtClean="0"/>
          </a:p>
          <a:p>
            <a:r>
              <a:rPr lang="en-US" altLang="zh-CN" dirty="0" smtClean="0"/>
              <a:t>Case 3 </a:t>
            </a:r>
            <a:r>
              <a:rPr lang="zh-CN" altLang="en-US" dirty="0" smtClean="0"/>
              <a:t>凸包上点位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，但是直接贪心无法通过</a:t>
            </a:r>
            <a:endParaRPr lang="en-US" altLang="zh-CN" dirty="0" smtClean="0"/>
          </a:p>
          <a:p>
            <a:r>
              <a:rPr lang="en-US" altLang="zh-CN" dirty="0" smtClean="0"/>
              <a:t>Case 4 </a:t>
            </a:r>
            <a:r>
              <a:rPr lang="zh-CN" altLang="en-US" dirty="0" smtClean="0"/>
              <a:t>总点数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，求出凸包后是两个三角形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5 </a:t>
            </a:r>
            <a:r>
              <a:rPr lang="zh-CN" altLang="en-US" dirty="0" smtClean="0"/>
              <a:t>对称的降落伞型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贪心算法可以通过</a:t>
            </a:r>
            <a:endParaRPr lang="en-US" altLang="zh-CN" dirty="0" smtClean="0"/>
          </a:p>
          <a:p>
            <a:r>
              <a:rPr lang="en-US" altLang="zh-CN" dirty="0" smtClean="0"/>
              <a:t>Case 6 </a:t>
            </a:r>
            <a:r>
              <a:rPr lang="zh-CN" altLang="en-US" dirty="0" smtClean="0"/>
              <a:t>完全的正多边形</a:t>
            </a:r>
            <a:endParaRPr lang="en-US" altLang="zh-CN" dirty="0" smtClean="0"/>
          </a:p>
          <a:p>
            <a:r>
              <a:rPr lang="en-US" altLang="zh-CN" dirty="0" smtClean="0"/>
              <a:t>Case 7~9 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+</a:t>
            </a:r>
            <a:r>
              <a:rPr lang="zh-CN" altLang="en-US" dirty="0" smtClean="0"/>
              <a:t>随机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贪心算法无法</a:t>
            </a:r>
            <a:r>
              <a:rPr lang="zh-CN" altLang="en-US" dirty="0" smtClean="0"/>
              <a:t>通过</a:t>
            </a:r>
            <a:endParaRPr lang="en-US" altLang="zh-CN" dirty="0" smtClean="0"/>
          </a:p>
          <a:p>
            <a:r>
              <a:rPr lang="en-US" altLang="zh-CN" dirty="0" smtClean="0"/>
              <a:t>Case 10 </a:t>
            </a:r>
            <a:r>
              <a:rPr lang="zh-CN" altLang="en-US" dirty="0" smtClean="0"/>
              <a:t>随机 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贪心</a:t>
            </a:r>
            <a:r>
              <a:rPr lang="zh-CN" altLang="en-US" dirty="0" smtClean="0"/>
              <a:t>算法可以通过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300192" y="764704"/>
            <a:ext cx="2088232" cy="3456384"/>
            <a:chOff x="5868144" y="1772816"/>
            <a:chExt cx="2088232" cy="3456384"/>
          </a:xfrm>
        </p:grpSpPr>
        <p:cxnSp>
          <p:nvCxnSpPr>
            <p:cNvPr id="13" name="直接连接符 12"/>
            <p:cNvCxnSpPr/>
            <p:nvPr/>
          </p:nvCxnSpPr>
          <p:spPr bwMode="auto">
            <a:xfrm rot="5400000" flipH="1" flipV="1">
              <a:off x="5652120" y="2132856"/>
              <a:ext cx="936104" cy="504056"/>
            </a:xfrm>
            <a:prstGeom prst="line">
              <a:avLst/>
            </a:prstGeom>
            <a:noFill/>
            <a:ln w="381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6372200" y="1772816"/>
              <a:ext cx="936104" cy="144016"/>
            </a:xfrm>
            <a:prstGeom prst="line">
              <a:avLst/>
            </a:prstGeom>
            <a:noFill/>
            <a:ln w="381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16200000" flipH="1">
              <a:off x="7128284" y="1952836"/>
              <a:ext cx="1008112" cy="648072"/>
            </a:xfrm>
            <a:prstGeom prst="line">
              <a:avLst/>
            </a:prstGeom>
            <a:noFill/>
            <a:ln w="381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16200000" flipH="1">
              <a:off x="5328084" y="3392996"/>
              <a:ext cx="2376264" cy="1296144"/>
            </a:xfrm>
            <a:prstGeom prst="line">
              <a:avLst/>
            </a:prstGeom>
            <a:noFill/>
            <a:ln w="381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6336196" y="3609020"/>
              <a:ext cx="2448272" cy="792088"/>
            </a:xfrm>
            <a:prstGeom prst="line">
              <a:avLst/>
            </a:prstGeom>
            <a:noFill/>
            <a:ln w="381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31" name="组合 30"/>
          <p:cNvGrpSpPr/>
          <p:nvPr/>
        </p:nvGrpSpPr>
        <p:grpSpPr>
          <a:xfrm rot="11008273">
            <a:off x="6402913" y="1832864"/>
            <a:ext cx="2088232" cy="3456384"/>
            <a:chOff x="5868144" y="1772816"/>
            <a:chExt cx="2088232" cy="3456384"/>
          </a:xfrm>
        </p:grpSpPr>
        <p:cxnSp>
          <p:nvCxnSpPr>
            <p:cNvPr id="32" name="直接连接符 31"/>
            <p:cNvCxnSpPr/>
            <p:nvPr/>
          </p:nvCxnSpPr>
          <p:spPr bwMode="auto">
            <a:xfrm rot="5400000" flipH="1" flipV="1">
              <a:off x="5652120" y="2132856"/>
              <a:ext cx="936104" cy="504056"/>
            </a:xfrm>
            <a:prstGeom prst="line">
              <a:avLst/>
            </a:prstGeom>
            <a:noFill/>
            <a:ln w="38100" cap="flat" cmpd="sng" algn="ctr">
              <a:solidFill>
                <a:srgbClr val="9900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6372200" y="1772816"/>
              <a:ext cx="936104" cy="144016"/>
            </a:xfrm>
            <a:prstGeom prst="line">
              <a:avLst/>
            </a:prstGeom>
            <a:noFill/>
            <a:ln w="38100" cap="flat" cmpd="sng" algn="ctr">
              <a:solidFill>
                <a:srgbClr val="9900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rot="16200000" flipH="1">
              <a:off x="7128284" y="1952836"/>
              <a:ext cx="1008112" cy="648072"/>
            </a:xfrm>
            <a:prstGeom prst="line">
              <a:avLst/>
            </a:prstGeom>
            <a:noFill/>
            <a:ln w="38100" cap="flat" cmpd="sng" algn="ctr">
              <a:solidFill>
                <a:srgbClr val="9900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rot="16200000" flipH="1">
              <a:off x="5328084" y="3392996"/>
              <a:ext cx="2376264" cy="1296144"/>
            </a:xfrm>
            <a:prstGeom prst="line">
              <a:avLst/>
            </a:prstGeom>
            <a:noFill/>
            <a:ln w="38100" cap="flat" cmpd="sng" algn="ctr">
              <a:solidFill>
                <a:srgbClr val="9900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rot="5400000">
              <a:off x="6336196" y="3609020"/>
              <a:ext cx="2448272" cy="792088"/>
            </a:xfrm>
            <a:prstGeom prst="line">
              <a:avLst/>
            </a:prstGeom>
            <a:noFill/>
            <a:ln w="38100" cap="flat" cmpd="sng" algn="ctr">
              <a:solidFill>
                <a:srgbClr val="9900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baseline="-25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给定两个点集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en-US" altLang="zh-CN" i="1" baseline="-25000" dirty="0" smtClean="0"/>
          </a:p>
          <a:p>
            <a:r>
              <a:rPr lang="zh-CN" altLang="en-US" dirty="0" smtClean="0"/>
              <a:t>求集合</a:t>
            </a:r>
            <a:r>
              <a:rPr lang="en-US" altLang="zh-CN" dirty="0" smtClean="0"/>
              <a:t>A+B</a:t>
            </a:r>
            <a:r>
              <a:rPr lang="zh-CN" altLang="en-US" dirty="0" smtClean="0"/>
              <a:t>的凸包面积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smtClean="0"/>
              <a:t>A+B</a:t>
            </a:r>
            <a:r>
              <a:rPr lang="zh-CN" altLang="en-US" dirty="0" smtClean="0"/>
              <a:t>定义为两个点集中任意一对点向量和的集合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数据规模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r>
              <a:rPr lang="zh-CN" altLang="zh-CN" dirty="0" smtClean="0"/>
              <a:t>对于</a:t>
            </a:r>
            <a:r>
              <a:rPr lang="en-US" altLang="zh-CN" dirty="0" smtClean="0"/>
              <a:t>30</a:t>
            </a:r>
            <a:r>
              <a:rPr lang="en-US" altLang="zh-CN" dirty="0" smtClean="0"/>
              <a:t>%</a:t>
            </a:r>
            <a:r>
              <a:rPr lang="zh-CN" altLang="zh-CN" dirty="0" smtClean="0"/>
              <a:t>的数据满足</a:t>
            </a:r>
            <a:r>
              <a:rPr lang="en-US" altLang="zh-CN" i="1" dirty="0" smtClean="0"/>
              <a:t>N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lang="en-US" altLang="zh-CN" dirty="0" smtClean="0"/>
              <a:t>≤ </a:t>
            </a:r>
            <a:r>
              <a:rPr lang="en-US" altLang="zh-CN" dirty="0" smtClean="0"/>
              <a:t>200</a:t>
            </a:r>
            <a:endParaRPr lang="zh-CN" altLang="zh-CN" dirty="0" smtClean="0"/>
          </a:p>
          <a:p>
            <a:r>
              <a:rPr lang="zh-CN" altLang="zh-CN" dirty="0" smtClean="0"/>
              <a:t>对于</a:t>
            </a:r>
            <a:r>
              <a:rPr lang="en-US" altLang="zh-CN" dirty="0" smtClean="0"/>
              <a:t>100%</a:t>
            </a:r>
            <a:r>
              <a:rPr lang="zh-CN" altLang="zh-CN" dirty="0" smtClean="0"/>
              <a:t>的数据满足</a:t>
            </a:r>
            <a:r>
              <a:rPr lang="en-US" altLang="zh-CN" i="1" dirty="0" smtClean="0"/>
              <a:t>N,M</a:t>
            </a:r>
            <a:r>
              <a:rPr lang="en-US" altLang="zh-CN" dirty="0" smtClean="0"/>
              <a:t> </a:t>
            </a:r>
            <a:r>
              <a:rPr lang="en-US" altLang="zh-CN" dirty="0" smtClean="0"/>
              <a:t>≤ 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5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i="1" baseline="30000" dirty="0" smtClean="0"/>
          </a:p>
          <a:p>
            <a:endParaRPr lang="zh-CN" altLang="en-US" i="1" baseline="-250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得分情况</a:t>
            </a:r>
            <a:endParaRPr lang="zh-CN" altLang="en-US" baseline="-25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得分情况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i="1" baseline="-25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解法讨论</a:t>
            </a:r>
            <a:endParaRPr lang="zh-CN" altLang="en-US" baseline="-25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30</a:t>
            </a:r>
            <a:r>
              <a:rPr lang="en-US" altLang="zh-CN" dirty="0" smtClean="0"/>
              <a:t>%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直接按照题目描述求解</a:t>
            </a:r>
            <a:r>
              <a:rPr lang="en-US" altLang="zh-CN" dirty="0" smtClean="0"/>
              <a:t>A+B</a:t>
            </a:r>
            <a:r>
              <a:rPr lang="zh-CN" altLang="en-US" dirty="0" smtClean="0"/>
              <a:t>的凸包</a:t>
            </a:r>
            <a:endParaRPr lang="en-US" altLang="zh-CN" dirty="0" smtClean="0"/>
          </a:p>
          <a:p>
            <a:r>
              <a:rPr lang="zh-CN" altLang="en-US" dirty="0" smtClean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NMlogNM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特别的：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的数据满足</a:t>
            </a:r>
            <a:r>
              <a:rPr lang="en-US" altLang="zh-CN" dirty="0" smtClean="0"/>
              <a:t>N,M&lt;24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一种简单的优化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容易发现只有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凸包上的点才会对</a:t>
            </a:r>
            <a:r>
              <a:rPr lang="en-US" altLang="zh-CN" dirty="0" smtClean="0"/>
              <a:t>A+B</a:t>
            </a:r>
            <a:r>
              <a:rPr lang="zh-CN" altLang="en-US" dirty="0" smtClean="0"/>
              <a:t>的凸包产生影响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可以通过</a:t>
            </a:r>
            <a:r>
              <a:rPr lang="en-US" altLang="zh-CN" dirty="0" smtClean="0">
                <a:sym typeface="Wingdings" pitchFamily="2" charset="2"/>
              </a:rPr>
              <a:t>40%</a:t>
            </a:r>
            <a:r>
              <a:rPr lang="zh-CN" altLang="en-US" dirty="0" smtClean="0">
                <a:sym typeface="Wingdings" pitchFamily="2" charset="2"/>
              </a:rPr>
              <a:t>的数据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为什么？ </a:t>
            </a:r>
            <a:r>
              <a:rPr lang="en-US" altLang="zh-CN" dirty="0" smtClean="0">
                <a:sym typeface="Wingdings" pitchFamily="2" charset="2"/>
              </a:rPr>
              <a:t></a:t>
            </a:r>
          </a:p>
          <a:p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种贪心思想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猜想：</a:t>
            </a:r>
            <a:endParaRPr lang="en-US" altLang="zh-CN" dirty="0" smtClean="0"/>
          </a:p>
          <a:p>
            <a:r>
              <a:rPr lang="en-US" altLang="zh-CN" dirty="0" smtClean="0"/>
              <a:t>A+B</a:t>
            </a:r>
            <a:r>
              <a:rPr lang="zh-CN" altLang="en-US" dirty="0" smtClean="0"/>
              <a:t>凸包上点的数量是</a:t>
            </a:r>
            <a:r>
              <a:rPr lang="en-US" altLang="zh-CN" dirty="0" smtClean="0"/>
              <a:t>O(N+M)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en-US" altLang="zh-CN" dirty="0" smtClean="0"/>
              <a:t>A+B</a:t>
            </a:r>
            <a:r>
              <a:rPr lang="zh-CN" altLang="en-US" dirty="0" smtClean="0"/>
              <a:t>凸包上的点的数量不超过</a:t>
            </a:r>
            <a:r>
              <a:rPr lang="en-US" altLang="zh-CN" dirty="0" smtClean="0"/>
              <a:t>N+M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aseline="-25000" dirty="0" smtClean="0"/>
          </a:p>
          <a:p>
            <a:endParaRPr lang="en-US" altLang="zh-CN" baseline="-25000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华文行楷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冬令营论文演示文稿</Template>
  <TotalTime>3161</TotalTime>
  <Words>545</Words>
  <Application>Microsoft Office PowerPoint</Application>
  <PresentationFormat>全屏显示(4:3)</PresentationFormat>
  <Paragraphs>117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Verdana</vt:lpstr>
      <vt:lpstr>华文行楷</vt:lpstr>
      <vt:lpstr>黑体</vt:lpstr>
      <vt:lpstr>Wingdings</vt:lpstr>
      <vt:lpstr>Balloons</vt:lpstr>
      <vt:lpstr>集合的面积 (area)</vt:lpstr>
      <vt:lpstr>题意简述</vt:lpstr>
      <vt:lpstr>数据规模</vt:lpstr>
      <vt:lpstr>得分情况</vt:lpstr>
      <vt:lpstr>得分情况</vt:lpstr>
      <vt:lpstr>解法讨论</vt:lpstr>
      <vt:lpstr>解法讨论</vt:lpstr>
      <vt:lpstr>一种简单的优化</vt:lpstr>
      <vt:lpstr>一种贪心思想</vt:lpstr>
      <vt:lpstr>一种贪心思想</vt:lpstr>
      <vt:lpstr>贪心思想的分析</vt:lpstr>
      <vt:lpstr>问题分析</vt:lpstr>
      <vt:lpstr>问题分析</vt:lpstr>
      <vt:lpstr>算法设计</vt:lpstr>
      <vt:lpstr>算法设计</vt:lpstr>
      <vt:lpstr>测试数据</vt:lpstr>
      <vt:lpstr>测试数据</vt:lpstr>
      <vt:lpstr>谢谢</vt:lpstr>
    </vt:vector>
  </TitlesOfParts>
  <Company>Zhou Yuan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第六组计原实验展示</dc:title>
  <dc:creator>Tang Wenbin</dc:creator>
  <cp:lastModifiedBy>wuyi</cp:lastModifiedBy>
  <cp:revision>762</cp:revision>
  <dcterms:created xsi:type="dcterms:W3CDTF">2005-01-24T10:53:34Z</dcterms:created>
  <dcterms:modified xsi:type="dcterms:W3CDTF">2011-12-07T04:27:04Z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版本">
    <vt:r8>5</vt:r8>
  </property>
</Properties>
</file>