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线条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线条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线条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Lorem Ipsum Dolor"/>
          <p:cNvSpPr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标题文本"/>
          <p:cNvSpPr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标题文本</a:t>
            </a:r>
          </a:p>
        </p:txBody>
      </p:sp>
      <p:sp>
        <p:nvSpPr>
          <p:cNvPr id="18" name="正文级别 1…"/>
          <p:cNvSpPr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8" name="“在此键入引文。”"/>
          <p:cNvSpPr/>
          <p:nvPr>
            <p:ph type="body" sz="quarter" idx="14"/>
          </p:nvPr>
        </p:nvSpPr>
        <p:spPr>
          <a:xfrm>
            <a:off x="1270000" y="4240177"/>
            <a:ext cx="10464800" cy="7398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109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线条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线条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线条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线条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Lorem Ipsum Dolor"/>
          <p:cNvSpPr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图像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标题文本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标题文本</a:t>
            </a:r>
          </a:p>
        </p:txBody>
      </p:sp>
      <p:sp>
        <p:nvSpPr>
          <p:cNvPr id="33" name="正文级别 1…"/>
          <p:cNvSpPr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4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文本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2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线条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线条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Lorem Ipsum Dolor"/>
          <p:cNvSpPr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图像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标题文本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标题文本</a:t>
            </a:r>
          </a:p>
        </p:txBody>
      </p:sp>
      <p:sp>
        <p:nvSpPr>
          <p:cNvPr id="54" name="正文级别 1…"/>
          <p:cNvSpPr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3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1" name="正文级别 1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图像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1" name="正文级别 1…"/>
          <p:cNvSpPr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2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正文级别 1…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0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图像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图像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图像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线条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标题文本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" name="正文级别 1…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Wannafly Camp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Wannafly Camp</a:t>
            </a:r>
          </a:p>
        </p:txBody>
      </p:sp>
      <p:sp>
        <p:nvSpPr>
          <p:cNvPr id="134" name="8-7 题解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8-7 题解</a:t>
            </a:r>
          </a:p>
        </p:txBody>
      </p:sp>
      <p:sp>
        <p:nvSpPr>
          <p:cNvPr id="135" name="mstczuo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mstczuo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排队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排队</a:t>
            </a:r>
          </a:p>
        </p:txBody>
      </p:sp>
      <p:pic>
        <p:nvPicPr>
          <p:cNvPr id="166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1450" y="2584450"/>
            <a:ext cx="10121900" cy="6667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魔法阵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魔法阵</a:t>
            </a:r>
          </a:p>
        </p:txBody>
      </p:sp>
      <p:pic>
        <p:nvPicPr>
          <p:cNvPr id="169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8450" y="2946400"/>
            <a:ext cx="9867900" cy="546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魔法阵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魔法阵</a:t>
            </a:r>
          </a:p>
        </p:txBody>
      </p:sp>
      <p:pic>
        <p:nvPicPr>
          <p:cNvPr id="172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55850" y="3714750"/>
            <a:ext cx="8293100" cy="3924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字符串的幂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字符串的幂</a:t>
            </a:r>
          </a:p>
        </p:txBody>
      </p:sp>
      <p:sp>
        <p:nvSpPr>
          <p:cNvPr id="175" name="s = a ^ n, n = 1 一定是一个答案。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 = a ^ n, n = 1 一定是一个答案。</a:t>
            </a:r>
          </a:p>
          <a:p>
            <a:pPr/>
            <a:r>
              <a:t>|a|=1, |a|=2, n = 2 需要单独计算。</a:t>
            </a:r>
          </a:p>
          <a:p>
            <a:pPr/>
            <a:r>
              <a:t>|a|≥ 3, n ≥ 3 的时候，枚举 |a|，则有三种情况</a:t>
            </a:r>
          </a:p>
          <a:p>
            <a:pPr lvl="1"/>
            <a:r>
              <a:t>前 |a| 个字符组成的子串是 a </a:t>
            </a:r>
          </a:p>
          <a:p>
            <a:pPr lvl="1"/>
            <a:r>
              <a:t>后 |a| 个字符组成的子串是 a </a:t>
            </a:r>
          </a:p>
          <a:p>
            <a:pPr lvl="1"/>
            <a:r>
              <a:t>中间 |a|· (n-2) 个字符组成的串是 a ^ (n-2) ，它可能出现的位置最多只有三种，可以枚举。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字符串的幂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字符串的幂</a:t>
            </a:r>
          </a:p>
        </p:txBody>
      </p:sp>
      <p:sp>
        <p:nvSpPr>
          <p:cNvPr id="178" name="枚举确定了 a 之后，依次删去 S 前缀的 a 和后缀的 a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枚举确定了 a 之后，依次删去 S 前缀的 a 和后缀的 a </a:t>
            </a:r>
          </a:p>
          <a:p>
            <a:pPr/>
            <a:r>
              <a:t>此时有两种情况：</a:t>
            </a:r>
          </a:p>
          <a:p>
            <a:pPr lvl="1"/>
            <a:r>
              <a:t>剩下的串与 a 或空串的编辑距离为2</a:t>
            </a:r>
          </a:p>
          <a:p>
            <a:pPr lvl="1"/>
            <a:r>
              <a:t>剩下的串最前面 |a|± 1 的串，后面 |a|± 1 的串与 a 的编辑距离为 1</a:t>
            </a:r>
          </a:p>
          <a:p>
            <a:pPr/>
            <a:r>
              <a:t>暴力枚举上面的所有情况，用哈希判断字符串相等即可。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数组合并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数组合并</a:t>
            </a:r>
          </a:p>
        </p:txBody>
      </p:sp>
      <p:sp>
        <p:nvSpPr>
          <p:cNvPr id="181" name="对每个询问，考虑合并后的数组中前 k 个数的最大值：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6404" indent="-446404" defTabSz="554990">
              <a:spcBef>
                <a:spcPts val="2200"/>
              </a:spcBef>
              <a:defRPr sz="3420"/>
            </a:pPr>
            <a:r>
              <a:t>对每个询问，考虑合并后的数组中前 k 个数的最大值：</a:t>
            </a:r>
          </a:p>
          <a:p>
            <a:pPr marL="446404" indent="-446404" defTabSz="554990">
              <a:spcBef>
                <a:spcPts val="2200"/>
              </a:spcBef>
              <a:defRPr sz="3420"/>
            </a:pPr>
          </a:p>
          <a:p>
            <a:pPr marL="446404" indent="-446404" defTabSz="554990">
              <a:spcBef>
                <a:spcPts val="2200"/>
              </a:spcBef>
              <a:defRPr sz="3420"/>
            </a:pPr>
          </a:p>
          <a:p>
            <a:pPr marL="446404" indent="-446404" defTabSz="554990">
              <a:spcBef>
                <a:spcPts val="2200"/>
              </a:spcBef>
              <a:defRPr sz="3420"/>
            </a:pPr>
            <a:r>
              <a:t>假设最大值 x 在红色的位置，深绿色的位置是每个数组中第一个大于 x 的位置，那么必然是黄色区域优先于红色，优先于紫色，优先于深绿色和蓝色。</a:t>
            </a:r>
          </a:p>
          <a:p>
            <a:pPr marL="446404" indent="-446404" defTabSz="554990">
              <a:spcBef>
                <a:spcPts val="2200"/>
              </a:spcBef>
              <a:defRPr sz="3420"/>
            </a:pPr>
            <a:r>
              <a:t>此时只需要二分这个最大值即可快速求出第 k 个数所在的位置，这一步可以用线段树上二分来完成。</a:t>
            </a:r>
          </a:p>
        </p:txBody>
      </p:sp>
      <p:sp>
        <p:nvSpPr>
          <p:cNvPr id="182" name="矩形"/>
          <p:cNvSpPr/>
          <p:nvPr/>
        </p:nvSpPr>
        <p:spPr>
          <a:xfrm>
            <a:off x="5523110" y="3924300"/>
            <a:ext cx="4316414" cy="36249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183" name="矩形"/>
          <p:cNvSpPr/>
          <p:nvPr/>
        </p:nvSpPr>
        <p:spPr>
          <a:xfrm>
            <a:off x="6117976" y="4339952"/>
            <a:ext cx="3721548" cy="36249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184" name="矩形"/>
          <p:cNvSpPr/>
          <p:nvPr/>
        </p:nvSpPr>
        <p:spPr>
          <a:xfrm>
            <a:off x="4906516" y="4755604"/>
            <a:ext cx="4933008" cy="36249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185" name="矩形"/>
          <p:cNvSpPr/>
          <p:nvPr/>
        </p:nvSpPr>
        <p:spPr>
          <a:xfrm>
            <a:off x="3505200" y="4339952"/>
            <a:ext cx="1822004" cy="36249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186" name="矩形"/>
          <p:cNvSpPr/>
          <p:nvPr/>
        </p:nvSpPr>
        <p:spPr>
          <a:xfrm>
            <a:off x="3505200" y="3924300"/>
            <a:ext cx="2019350" cy="36249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187" name="矩形"/>
          <p:cNvSpPr/>
          <p:nvPr/>
        </p:nvSpPr>
        <p:spPr>
          <a:xfrm>
            <a:off x="3505200" y="4755604"/>
            <a:ext cx="1407716" cy="36249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188" name="矩形"/>
          <p:cNvSpPr/>
          <p:nvPr/>
        </p:nvSpPr>
        <p:spPr>
          <a:xfrm>
            <a:off x="5092700" y="4339952"/>
            <a:ext cx="249784" cy="362496"/>
          </a:xfrm>
          <a:prstGeom prst="rect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189" name="矩形"/>
          <p:cNvSpPr/>
          <p:nvPr/>
        </p:nvSpPr>
        <p:spPr>
          <a:xfrm>
            <a:off x="5524500" y="3924300"/>
            <a:ext cx="249784" cy="362496"/>
          </a:xfrm>
          <a:prstGeom prst="rect">
            <a:avLst/>
          </a:prstGeom>
          <a:solidFill>
            <a:schemeClr val="accent3">
              <a:hueOff val="702212"/>
              <a:satOff val="1394"/>
              <a:lumOff val="-2849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190" name="矩形"/>
          <p:cNvSpPr/>
          <p:nvPr/>
        </p:nvSpPr>
        <p:spPr>
          <a:xfrm>
            <a:off x="6057900" y="4339952"/>
            <a:ext cx="249784" cy="362496"/>
          </a:xfrm>
          <a:prstGeom prst="rect">
            <a:avLst/>
          </a:prstGeom>
          <a:solidFill>
            <a:schemeClr val="accent3">
              <a:hueOff val="702212"/>
              <a:satOff val="1394"/>
              <a:lumOff val="-2849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191" name="矩形"/>
          <p:cNvSpPr/>
          <p:nvPr/>
        </p:nvSpPr>
        <p:spPr>
          <a:xfrm>
            <a:off x="4889500" y="4755604"/>
            <a:ext cx="249784" cy="362496"/>
          </a:xfrm>
          <a:prstGeom prst="rect">
            <a:avLst/>
          </a:prstGeom>
          <a:solidFill>
            <a:schemeClr val="accent3">
              <a:hueOff val="702212"/>
              <a:satOff val="1394"/>
              <a:lumOff val="-2849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192" name="矩形"/>
          <p:cNvSpPr/>
          <p:nvPr/>
        </p:nvSpPr>
        <p:spPr>
          <a:xfrm>
            <a:off x="5349875" y="4339952"/>
            <a:ext cx="700634" cy="362496"/>
          </a:xfrm>
          <a:prstGeom prst="rect">
            <a:avLst/>
          </a:prstGeom>
          <a:blipFill>
            <a:blip r:embed="rId5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游戏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游戏</a:t>
            </a:r>
          </a:p>
        </p:txBody>
      </p:sp>
      <p:sp>
        <p:nvSpPr>
          <p:cNvPr id="195" name="基本思想：分块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基本思想：分块</a:t>
            </a:r>
          </a:p>
          <a:p>
            <a:pPr/>
            <a:r>
              <a:t>将所有人按照度数分为小点和大点：小点的度数不超过sqrt(M) ​，大点的数量不超过 ​sqrt(M)。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游戏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游戏</a:t>
            </a:r>
          </a:p>
        </p:txBody>
      </p:sp>
      <p:sp>
        <p:nvSpPr>
          <p:cNvPr id="198" name="我们需要为每一个大点维护一个当前在线的好友列表：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8328" indent="-338328" defTabSz="420624">
              <a:spcBef>
                <a:spcPts val="1700"/>
              </a:spcBef>
              <a:defRPr sz="2592"/>
            </a:pPr>
            <a:r>
              <a:t>我们需要为每一个大点维护一个当前在线的好友列表：</a:t>
            </a:r>
          </a:p>
          <a:p>
            <a:pPr lvl="1" marL="676656" indent="-338328" defTabSz="420624">
              <a:spcBef>
                <a:spcPts val="1700"/>
              </a:spcBef>
              <a:defRPr sz="2592"/>
            </a:pPr>
            <a:r>
              <a:t>当一个小点上线时，更新邻接大点的在线列表</a:t>
            </a:r>
          </a:p>
          <a:p>
            <a:pPr lvl="1" marL="676656" indent="-338328" defTabSz="420624">
              <a:spcBef>
                <a:spcPts val="1700"/>
              </a:spcBef>
              <a:defRPr sz="2592"/>
            </a:pPr>
            <a:r>
              <a:t>若邻接的大点有在线的，则与第一个组队</a:t>
            </a:r>
          </a:p>
          <a:p>
            <a:pPr lvl="1" marL="676656" indent="-338328" defTabSz="420624">
              <a:spcBef>
                <a:spcPts val="1700"/>
              </a:spcBef>
              <a:defRPr sz="2592"/>
            </a:pPr>
            <a:r>
              <a:t>当一个小点和一个大点组队时，将小点标记为大点的小弟，并从所有大点的在线列表中将其删除</a:t>
            </a:r>
          </a:p>
          <a:p>
            <a:pPr lvl="1" marL="676656" indent="-338328" defTabSz="420624">
              <a:spcBef>
                <a:spcPts val="1700"/>
              </a:spcBef>
              <a:defRPr sz="2592"/>
            </a:pPr>
            <a:r>
              <a:t>之后有人想和该小点组队，则直接通知其大佬</a:t>
            </a:r>
          </a:p>
          <a:p>
            <a:pPr lvl="1" marL="676656" indent="-338328" defTabSz="420624">
              <a:spcBef>
                <a:spcPts val="1700"/>
              </a:spcBef>
              <a:defRPr sz="2592"/>
            </a:pPr>
            <a:r>
              <a:t>即使一个大佬下线，他的小弟仍在这个大佬的队伍中，直至该小弟下线（此时大佬成为虚结点）</a:t>
            </a:r>
          </a:p>
          <a:p>
            <a:pPr lvl="1" marL="676656" indent="-338328" defTabSz="420624">
              <a:spcBef>
                <a:spcPts val="1700"/>
              </a:spcBef>
              <a:defRPr sz="2592"/>
            </a:pPr>
            <a:r>
              <a:t>当大佬上线时，直接访问自己的在线好友列表，并把其中没有大佬的在线小点纳为小弟。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游戏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游戏</a:t>
            </a:r>
          </a:p>
        </p:txBody>
      </p:sp>
      <p:sp>
        <p:nvSpPr>
          <p:cNvPr id="201" name="w 这样当小点上线、下线时，所有与之相关的操作的总复杂度为  O(sqrt(M))。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 这样当小点上线、下线时，所有与之相关的操作的总复杂度为 ​O(sqrt(M))。</a:t>
            </a:r>
          </a:p>
          <a:p>
            <a:pPr/>
            <a:r>
              <a:t>而大点上线时，邀请别的大点复杂度为 ​O(sqrt(M)).</a:t>
            </a:r>
          </a:p>
          <a:p>
            <a:pPr/>
            <a:r>
              <a:t>而由于只有没有大佬的在线小点才需要通知，所以通知小点的复杂度均摊是 O(N) 的。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出题人期望的难度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出题人期望的难度</a:t>
            </a:r>
          </a:p>
        </p:txBody>
      </p:sp>
      <p:sp>
        <p:nvSpPr>
          <p:cNvPr id="138" name="前期题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前期题</a:t>
            </a:r>
          </a:p>
          <a:p>
            <a:pPr lvl="1"/>
            <a:r>
              <a:t>卡牌游戏，平衡二叉树，矩阵乘法，数据排序</a:t>
            </a:r>
          </a:p>
          <a:p>
            <a:pPr/>
            <a:r>
              <a:t>中期题</a:t>
            </a:r>
          </a:p>
          <a:p>
            <a:pPr lvl="1"/>
            <a:r>
              <a:t>数格点，生命游戏，排队，魔法阵</a:t>
            </a:r>
          </a:p>
          <a:p>
            <a:pPr/>
            <a:r>
              <a:t>后期题</a:t>
            </a:r>
          </a:p>
          <a:p>
            <a:pPr lvl="1"/>
            <a:r>
              <a:t>字符串的幂，数组合并，游戏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卡牌游戏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卡牌游戏</a:t>
            </a:r>
          </a:p>
        </p:txBody>
      </p:sp>
      <p:pic>
        <p:nvPicPr>
          <p:cNvPr id="141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86400" y="4210050"/>
            <a:ext cx="2032000" cy="133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平衡二叉树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平衡二叉树</a:t>
            </a:r>
          </a:p>
        </p:txBody>
      </p:sp>
      <p:sp>
        <p:nvSpPr>
          <p:cNvPr id="144" name="高度为 n 的平衡二叉树，不平衡度最大时，必然是一个高度为 n-1 的满二叉树和一个高度为 n-d-1 的最小平衡二叉树，最小平衡二叉树的大小可以通过上面的公式求出，答案就是 2^{n-1} - 1 - f(n-d-1)"/>
          <p:cNvSpPr/>
          <p:nvPr/>
        </p:nvSpPr>
        <p:spPr>
          <a:xfrm>
            <a:off x="1175866" y="6664255"/>
            <a:ext cx="10653069" cy="1378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高度为 n 的平衡二叉树，不平衡度最大时，必然是一个高度为 n-1 的满二叉树和一个高度为 n-d-1 的最小平衡二叉树，最小平衡二叉树的大小可以通过上面的公式求出，答案就是 2^{n-1} - 1 - f(n-d-1)</a:t>
            </a:r>
          </a:p>
        </p:txBody>
      </p:sp>
      <p:pic>
        <p:nvPicPr>
          <p:cNvPr id="145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4750" y="4184650"/>
            <a:ext cx="8115300" cy="1384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矩阵乘法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矩阵乘法</a:t>
            </a:r>
          </a:p>
        </p:txBody>
      </p:sp>
      <p:sp>
        <p:nvSpPr>
          <p:cNvPr id="148" name="注意到，矩阵 B 是一个二进制矩阵。考虑红色的部分，它将和 B 的若干列向量点乘。若我们将红色部分的长度切块，例如分成 8 个 bit 一组，B 的列向量就只有 256 种情况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5802" indent="-455802" defTabSz="566674">
              <a:spcBef>
                <a:spcPts val="2300"/>
              </a:spcBef>
              <a:defRPr sz="3492"/>
            </a:pPr>
            <a:r>
              <a:t>注意到，矩阵 B 是一个二进制矩阵。考虑红色的部分，它将和 B 的若干列向量点乘。若我们将红色部分的长度切块，例如分成 8 个 bit 一组，B 的列向量就只有 256 种情况</a:t>
            </a:r>
          </a:p>
          <a:p>
            <a:pPr marL="455802" indent="-455802" defTabSz="566674">
              <a:spcBef>
                <a:spcPts val="2300"/>
              </a:spcBef>
              <a:defRPr sz="3492"/>
            </a:pPr>
          </a:p>
          <a:p>
            <a:pPr marL="455802" indent="-455802" defTabSz="566674">
              <a:spcBef>
                <a:spcPts val="2300"/>
              </a:spcBef>
              <a:defRPr sz="3492"/>
            </a:pPr>
          </a:p>
          <a:p>
            <a:pPr marL="455802" indent="-455802" defTabSz="566674">
              <a:spcBef>
                <a:spcPts val="2300"/>
              </a:spcBef>
              <a:defRPr sz="3492"/>
            </a:pPr>
          </a:p>
          <a:p>
            <a:pPr marL="455802" indent="-455802" defTabSz="566674">
              <a:spcBef>
                <a:spcPts val="2300"/>
              </a:spcBef>
              <a:defRPr sz="3492"/>
            </a:pPr>
            <a:r>
              <a:t>将这些值预处理，就可以用取值代替乘法操作了。</a:t>
            </a:r>
          </a:p>
        </p:txBody>
      </p:sp>
      <p:sp>
        <p:nvSpPr>
          <p:cNvPr id="149" name="矩形"/>
          <p:cNvSpPr/>
          <p:nvPr/>
        </p:nvSpPr>
        <p:spPr>
          <a:xfrm>
            <a:off x="2997200" y="4993630"/>
            <a:ext cx="833190" cy="2841080"/>
          </a:xfrm>
          <a:prstGeom prst="rect">
            <a:avLst/>
          </a:prstGeom>
          <a:solidFill>
            <a:schemeClr val="accent1">
              <a:hueOff val="369196"/>
              <a:satOff val="13972"/>
              <a:lumOff val="-2449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150" name="矩形"/>
          <p:cNvSpPr/>
          <p:nvPr/>
        </p:nvSpPr>
        <p:spPr>
          <a:xfrm>
            <a:off x="4546600" y="5867226"/>
            <a:ext cx="3614043" cy="787748"/>
          </a:xfrm>
          <a:prstGeom prst="rect">
            <a:avLst/>
          </a:prstGeom>
          <a:solidFill>
            <a:schemeClr val="accent1">
              <a:hueOff val="369196"/>
              <a:satOff val="13972"/>
              <a:lumOff val="-2449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151" name="矩形"/>
          <p:cNvSpPr/>
          <p:nvPr/>
        </p:nvSpPr>
        <p:spPr>
          <a:xfrm>
            <a:off x="2990601" y="5109666"/>
            <a:ext cx="846387" cy="200770"/>
          </a:xfrm>
          <a:prstGeom prst="rect">
            <a:avLst/>
          </a:prstGeom>
          <a:solidFill>
            <a:schemeClr val="accent5">
              <a:hueOff val="-375889"/>
              <a:satOff val="-9195"/>
              <a:lumOff val="-149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数据排序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数据排序</a:t>
            </a:r>
          </a:p>
        </p:txBody>
      </p:sp>
      <p:sp>
        <p:nvSpPr>
          <p:cNvPr id="154" name="注意到 n ≤ 15，可以用 O(3n) 或者 O(3n) 的DP求解。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注意到 n ≤ 15，可以用 O(3</a:t>
            </a:r>
            <a:r>
              <a:rPr baseline="31999"/>
              <a:t>n</a:t>
            </a:r>
            <a:r>
              <a:t>) 或者 O(3</a:t>
            </a:r>
            <a:r>
              <a:rPr baseline="31999"/>
              <a:t>n</a:t>
            </a:r>
            <a:r>
              <a:t>) 的DP求解。</a:t>
            </a:r>
          </a:p>
          <a:p>
            <a:pPr/>
            <a:r>
              <a:t>f[S] 表示集合 S 是前 |S|大的元素，然后枚举剩下的元素的子集即可。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数格点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数格点</a:t>
            </a:r>
          </a:p>
        </p:txBody>
      </p:sp>
      <p:sp>
        <p:nvSpPr>
          <p:cNvPr id="157" name="这道题跟皮克定理没有任何关系。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这道题跟皮克定理没有任何关系。</a:t>
            </a:r>
          </a:p>
          <a:p>
            <a:pPr/>
            <a:r>
              <a:t>将多边形分拆成上下凸壳，然后做梯形分解，问题可以化简为一个线段下符合要求的点的个数。</a:t>
            </a:r>
          </a:p>
          <a:p>
            <a:pPr/>
            <a:r>
              <a:t>化简后的问题可以写成标准的类欧几里得的形式。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生命游戏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生命游戏</a:t>
            </a:r>
          </a:p>
        </p:txBody>
      </p:sp>
      <p:sp>
        <p:nvSpPr>
          <p:cNvPr id="160" name="考虑将生命游戏的坐标转45度，变成往 (1,1), (1,-1), (-1, 1), (-1,-1) 四个方向移动，这样 X 和 Y 就独立了。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考虑将生命游戏的坐标转45度，变成往 (1,1), (1,-1), (-1, 1), (-1,-1) 四个方向移动，这样 X 和 Y 就独立了。</a:t>
            </a:r>
          </a:p>
          <a:p>
            <a:pPr/>
            <a:r>
              <a:t>很容易证明，单个细胞在第 n 时刻会有 4</a:t>
            </a:r>
            <a:r>
              <a:rPr baseline="31999"/>
              <a:t>bits(n)</a:t>
            </a:r>
            <a:r>
              <a:t> 个存活，且这些坐标可以用形如 (±2</a:t>
            </a:r>
            <a:r>
              <a:rPr baseline="31999"/>
              <a:t>k</a:t>
            </a:r>
            <a:r>
              <a:t>,±2</a:t>
            </a:r>
            <a:r>
              <a:rPr baseline="31999"/>
              <a:t>k</a:t>
            </a:r>
            <a:r>
              <a:t>) 的向量组合表示出来。这里的 k 为 n 的二进制中 1 的那些位。</a:t>
            </a:r>
          </a:p>
          <a:p>
            <a:pPr/>
            <a:r>
              <a:t>一开始有两个生命的时候，在第 n 时刻他们可能会有部分重叠，求出重叠的部分容斥即可。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生命游戏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生命游戏</a:t>
            </a:r>
          </a:p>
        </p:txBody>
      </p:sp>
      <p:sp>
        <p:nvSpPr>
          <p:cNvPr id="163" name="可以将其中一个作为参照系，统计有多少种方案，另一个细胞通过两组形如 (±2k,±2k) 的向量移动能到达这个细胞的位置。这一步枚举 n 然后从低位到高位暴力就好。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可以将其中一个作为参照系，统计有多少种方案，另一个细胞通过两组形如 (±2</a:t>
            </a:r>
            <a:r>
              <a:rPr baseline="31999"/>
              <a:t>k</a:t>
            </a:r>
            <a:r>
              <a:t>,±2</a:t>
            </a:r>
            <a:r>
              <a:rPr baseline="31999"/>
              <a:t>k</a:t>
            </a:r>
            <a:r>
              <a:t>) 的向量移动能到达这个细胞的位置。这一步枚举 n 然后从低位到高位暴力就好。</a:t>
            </a:r>
          </a:p>
          <a:p>
            <a:pPr/>
            <a:r>
              <a:t>考虑到 n 可能很大，可以分开枚举 n 的高位和低位，然后再组合到一起。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