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38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78" r:id="rId15"/>
    <p:sldId id="274" r:id="rId16"/>
    <p:sldId id="293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91" r:id="rId26"/>
    <p:sldId id="287" r:id="rId27"/>
    <p:sldId id="288" r:id="rId28"/>
    <p:sldId id="289" r:id="rId29"/>
    <p:sldId id="290" r:id="rId30"/>
    <p:sldId id="260" r:id="rId31"/>
    <p:sldId id="261" r:id="rId32"/>
    <p:sldId id="262" r:id="rId33"/>
    <p:sldId id="263" r:id="rId34"/>
    <p:sldId id="264" r:id="rId35"/>
    <p:sldId id="265" r:id="rId36"/>
    <p:sldId id="266" r:id="rId37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6437" autoAdjust="0"/>
  </p:normalViewPr>
  <p:slideViewPr>
    <p:cSldViewPr snapToGrid="0">
      <p:cViewPr varScale="1">
        <p:scale>
          <a:sx n="154" d="100"/>
          <a:sy n="154" d="100"/>
        </p:scale>
        <p:origin x="1380" y="138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5057a6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585057a6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85057a8a8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85057a8a8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5057a6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85057a6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5057a6b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5057a6b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5057a6b3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85057a6b3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85057a6b3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85057a6b3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5057a8a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5057a8a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5057a8a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5057a8a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85057a8a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85057a8a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5057a8a8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85057a8a8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1300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dk2"/>
                </a:solidFill>
              </a:defRPr>
            </a:lvl1pPr>
            <a:lvl2pPr lvl="1" algn="r">
              <a:buNone/>
              <a:defRPr sz="750">
                <a:solidFill>
                  <a:schemeClr val="dk2"/>
                </a:solidFill>
              </a:defRPr>
            </a:lvl2pPr>
            <a:lvl3pPr lvl="2" algn="r">
              <a:buNone/>
              <a:defRPr sz="750">
                <a:solidFill>
                  <a:schemeClr val="dk2"/>
                </a:solidFill>
              </a:defRPr>
            </a:lvl3pPr>
            <a:lvl4pPr lvl="3" algn="r">
              <a:buNone/>
              <a:defRPr sz="750">
                <a:solidFill>
                  <a:schemeClr val="dk2"/>
                </a:solidFill>
              </a:defRPr>
            </a:lvl4pPr>
            <a:lvl5pPr lvl="4" algn="r">
              <a:buNone/>
              <a:defRPr sz="750">
                <a:solidFill>
                  <a:schemeClr val="dk2"/>
                </a:solidFill>
              </a:defRPr>
            </a:lvl5pPr>
            <a:lvl6pPr lvl="5" algn="r">
              <a:buNone/>
              <a:defRPr sz="750">
                <a:solidFill>
                  <a:schemeClr val="dk2"/>
                </a:solidFill>
              </a:defRPr>
            </a:lvl6pPr>
            <a:lvl7pPr lvl="6" algn="r">
              <a:buNone/>
              <a:defRPr sz="750">
                <a:solidFill>
                  <a:schemeClr val="dk2"/>
                </a:solidFill>
              </a:defRPr>
            </a:lvl7pPr>
            <a:lvl8pPr lvl="7" algn="r">
              <a:buNone/>
              <a:defRPr sz="750">
                <a:solidFill>
                  <a:schemeClr val="dk2"/>
                </a:solidFill>
              </a:defRPr>
            </a:lvl8pPr>
            <a:lvl9pPr lvl="8" algn="r">
              <a:buNone/>
              <a:defRPr sz="7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9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857250" y="709538"/>
            <a:ext cx="5143500" cy="65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13" tIns="25706" rIns="51413" bIns="25706" anchor="b" anchorCtr="0">
            <a:noAutofit/>
          </a:bodyPr>
          <a:lstStyle/>
          <a:p>
            <a:r>
              <a:rPr lang="ru-RU" sz="1200" dirty="0">
                <a:latin typeface="+mj-lt"/>
              </a:rPr>
              <a:t>Министерство науки и высшего образования РФ</a:t>
            </a:r>
            <a:br>
              <a:rPr lang="ru-RU" sz="1200" dirty="0">
                <a:latin typeface="+mj-lt"/>
              </a:rPr>
            </a:br>
            <a:r>
              <a:rPr lang="ru-RU" sz="1200" dirty="0">
                <a:latin typeface="+mj-lt"/>
              </a:rPr>
              <a:t>Федеральное государственное бюджетное образовательное учреждение</a:t>
            </a:r>
            <a:br>
              <a:rPr lang="ru-RU" sz="1200" dirty="0">
                <a:latin typeface="+mj-lt"/>
              </a:rPr>
            </a:br>
            <a:r>
              <a:rPr lang="ru-RU" sz="1200" dirty="0">
                <a:latin typeface="+mj-lt"/>
              </a:rPr>
              <a:t>высшего образования</a:t>
            </a:r>
            <a:br>
              <a:rPr lang="ru-RU" sz="1200" dirty="0">
                <a:latin typeface="+mj-lt"/>
              </a:rPr>
            </a:br>
            <a:r>
              <a:rPr lang="ru-RU" sz="1200" dirty="0">
                <a:latin typeface="+mj-lt"/>
              </a:rPr>
              <a:t>«Глазовский государственный педагогический институт имени</a:t>
            </a:r>
            <a:br>
              <a:rPr lang="ru-RU" sz="1200" dirty="0">
                <a:latin typeface="+mj-lt"/>
              </a:rPr>
            </a:br>
            <a:r>
              <a:rPr lang="ru-RU" sz="1200" dirty="0">
                <a:latin typeface="+mj-lt"/>
              </a:rPr>
              <a:t> В.Г. </a:t>
            </a:r>
            <a:r>
              <a:rPr lang="ru-RU" sz="1200" dirty="0" smtClean="0">
                <a:latin typeface="+mj-lt"/>
              </a:rPr>
              <a:t>Короленко»</a:t>
            </a:r>
            <a:endParaRPr sz="12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3140438" y="4158431"/>
            <a:ext cx="577125" cy="22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13" tIns="25706" rIns="51413" bIns="25706" anchor="t" anchorCtr="0">
            <a:noAutofit/>
          </a:bodyPr>
          <a:lstStyle/>
          <a:p>
            <a:r>
              <a:rPr lang="ru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2019 год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4756819" y="3629119"/>
            <a:ext cx="2101050" cy="43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13" tIns="25706" rIns="51413" bIns="25706" anchor="t" anchorCtr="0">
            <a:noAutofit/>
          </a:bodyPr>
          <a:lstStyle/>
          <a:p>
            <a:r>
              <a:rPr lang="ru" sz="900">
                <a:solidFill>
                  <a:schemeClr val="dk1"/>
                </a:solidFill>
              </a:rPr>
              <a:t>Выполнили студенты 33 и 21 группы:</a:t>
            </a:r>
            <a:endParaRPr sz="900"/>
          </a:p>
          <a:p>
            <a:r>
              <a:rPr lang="ru" sz="900">
                <a:solidFill>
                  <a:schemeClr val="dk1"/>
                </a:solidFill>
              </a:rPr>
              <a:t>Шутов Никита</a:t>
            </a:r>
            <a:endParaRPr sz="900">
              <a:solidFill>
                <a:schemeClr val="dk1"/>
              </a:solidFill>
            </a:endParaRPr>
          </a:p>
          <a:p>
            <a:r>
              <a:rPr lang="ru" sz="900">
                <a:solidFill>
                  <a:schemeClr val="dk1"/>
                </a:solidFill>
              </a:rPr>
              <a:t>Энтентеев Марсель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857250" y="2134350"/>
            <a:ext cx="51435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13" tIns="25706" rIns="51413" bIns="25706" anchor="t" anchorCtr="0">
            <a:noAutofit/>
          </a:bodyPr>
          <a:lstStyle/>
          <a:p>
            <a:pPr marL="342900" indent="-304800" algn="ctr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400"/>
            </a:pPr>
            <a:r>
              <a:rPr lang="ru"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ПМ.01 Разработка программных модулей программного обеспечения для компьютерных систем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3313" y="699029"/>
            <a:ext cx="2624410" cy="7456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 тестирования </a:t>
            </a:r>
            <a:endParaRPr lang="ru-RU" dirty="0"/>
          </a:p>
        </p:txBody>
      </p:sp>
      <p:pic>
        <p:nvPicPr>
          <p:cNvPr id="4" name="Рисунок 3" descr="C:\Users\WEXLE\AppData\Local\Microsoft\Windows\INetCache\Content.Word\Untitled Diagram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723" y="0"/>
            <a:ext cx="3850277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4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77712"/>
            <a:ext cx="3661601" cy="5444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 регистрации</a:t>
            </a:r>
            <a:endParaRPr lang="ru-RU" dirty="0"/>
          </a:p>
        </p:txBody>
      </p:sp>
      <p:pic>
        <p:nvPicPr>
          <p:cNvPr id="4" name="Рисунок 3" descr="C:\Users\WEXLE\AppData\Local\Microsoft\Windows\INetCache\Content.Word\Untitled Diagram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811" y="0"/>
            <a:ext cx="3468189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121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главной страницы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3" b="42104"/>
          <a:stretch/>
        </p:blipFill>
        <p:spPr bwMode="auto">
          <a:xfrm>
            <a:off x="1" y="1554500"/>
            <a:ext cx="6858000" cy="1456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11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577787"/>
            <a:ext cx="6858000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&lt;?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require '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db.php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';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?&gt;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&lt;body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bgcolor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="d5e9f7"&gt;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&lt;?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if (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isset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($_SESSION['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logged_user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']) ) : ?&gt;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&lt;center&gt;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 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br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/&gt;&lt;table border="1"&gt;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&gt;&lt;td&gt;&lt;center&gt;&lt;strong&gt;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Авторизован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!&lt;/strong&gt;&lt;/center&gt;&lt;/td&gt;&lt;/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Привет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, &lt;?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echo $_SESSION['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logged_user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']-&gt;login; ?&gt;!&lt;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br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/&gt;&lt;/center&gt;&lt;/td&gt;&lt;/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&gt;&lt;td&gt;&lt;center&gt;&lt;a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href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="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logout.php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"&gt;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Выйти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&lt;/a&gt;&lt;/center&gt;&lt;/td&gt;&lt;/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&lt;/center&gt;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&lt;?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else : ?&gt;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&lt;center&gt;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&lt;table border="1"&gt;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&gt;&lt;td&gt;&lt;center&gt;&lt;strong&gt;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Вы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не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авторизованы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&lt;/strong&gt;&lt;/center&gt;&lt;/td&gt;&lt;/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&gt;&lt;td&gt;&lt;center&gt;&lt;a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href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="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login.php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"&gt;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Авторизация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&lt;/a&gt;&lt;/center&gt;&lt;/td&gt;&lt;/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&gt;&lt;td&gt;&lt;center&gt;&lt;a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href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="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signup.php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"&gt;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Регистрация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&lt;/a&gt;&lt;/center&gt;&lt;/td&gt;&lt;/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&lt;?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endif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; ?&gt;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825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3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регистрации </a:t>
            </a: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471488" y="1697284"/>
            <a:ext cx="5915025" cy="244755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3" b="2899"/>
          <a:stretch/>
        </p:blipFill>
        <p:spPr bwMode="auto">
          <a:xfrm>
            <a:off x="1874085" y="1450763"/>
            <a:ext cx="3403310" cy="2694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57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35961"/>
            <a:ext cx="68580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050" dirty="0">
                <a:latin typeface="Tahoma" panose="020B0604030504040204" pitchFamily="34" charset="0"/>
                <a:ea typeface="Calibri" panose="020F0502020204030204" pitchFamily="34" charset="0"/>
              </a:rPr>
              <a:t>﻿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if ( trim($data['login']) == '' )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{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	$errors[] = '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Введите логин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';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if ( trim($data['email']) == '' )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{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	$errors[] = '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Введите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Email';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if ( $data['password'] == '' )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{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	$errors[] = '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Введите пароль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';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ru-RU" sz="788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		if ( $data['password_2'] != $data['password'] )</a:t>
            </a:r>
            <a:endParaRPr lang="ru-RU" sz="788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{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	$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errors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[] = 'Повторный пароль введен не верно!';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ru-RU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if ( R::count('users', "login = ?", array($data['login'])) &gt; 0)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{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	$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errors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[] = 'Пользователь с таким логином уже существует!';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431076"/>
            <a:ext cx="6858000" cy="375487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en-US" dirty="0" smtClean="0">
                <a:latin typeface="Courier New" panose="02070309020205020404" pitchFamily="49" charset="0"/>
                <a:ea typeface="Calibri" panose="020F0502020204030204" pitchFamily="34" charset="0"/>
              </a:rPr>
              <a:t>$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user = R::dispense('users');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ourier New" panose="02070309020205020404" pitchFamily="49" charset="0"/>
                <a:ea typeface="Calibri" panose="020F0502020204030204" pitchFamily="34" charset="0"/>
              </a:rPr>
              <a:t>$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user-&gt;login = $data['login'];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ourier New" panose="02070309020205020404" pitchFamily="49" charset="0"/>
                <a:ea typeface="Calibri" panose="020F0502020204030204" pitchFamily="34" charset="0"/>
              </a:rPr>
              <a:t>$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user-&gt;email = $data['email'];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ourier New" panose="02070309020205020404" pitchFamily="49" charset="0"/>
                <a:ea typeface="Calibri" panose="020F0502020204030204" pitchFamily="34" charset="0"/>
              </a:rPr>
              <a:t>$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user-&gt;password =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</a:rPr>
              <a:t>password_hash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($data['password'], PASSWORD_DEFAULT); //</a:t>
            </a:r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</a:rPr>
              <a:t>пароль нельзя хранить в открытом виде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</a:rPr>
              <a:t>мы его шифруем при помощи функции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</a:rPr>
              <a:t>password_hash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</a:rPr>
              <a:t>для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</a:rPr>
              <a:t>php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 &gt; 5.6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ourier New" panose="02070309020205020404" pitchFamily="49" charset="0"/>
                <a:ea typeface="Calibri" panose="020F0502020204030204" pitchFamily="34" charset="0"/>
              </a:rPr>
              <a:t>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::store($user);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ourier New" panose="02070309020205020404" pitchFamily="49" charset="0"/>
                <a:ea typeface="Calibri" panose="020F0502020204030204" pitchFamily="34" charset="0"/>
              </a:rPr>
              <a:t>echo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'&lt;div style="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</a:rPr>
              <a:t>color:dreen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;"&gt;</a:t>
            </a:r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</a:rPr>
              <a:t>Вы успешно зарегистрированы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!&lt;/div&gt;&lt;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</a:rPr>
              <a:t>hr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&gt;';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else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	{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	echo '&lt;div id="errors" style="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</a:rPr>
              <a:t>color:red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;"&gt;' .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</a:rPr>
              <a:t>array_shift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($errors). '&lt;/div&gt;&lt;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</a:rPr>
              <a:t>hr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&gt;';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?&gt;</a:t>
            </a:r>
            <a:endParaRPr lang="ru-RU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9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авторизации </a:t>
            </a: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88820" y="1669852"/>
            <a:ext cx="3122023" cy="2146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30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6858000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050" dirty="0">
                <a:latin typeface="Tahoma" panose="020B0604030504040204" pitchFamily="34" charset="0"/>
                <a:ea typeface="Calibri" panose="020F0502020204030204" pitchFamily="34" charset="0"/>
              </a:rPr>
              <a:t>﻿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&lt;?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require 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'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db.php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';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$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data = $_POST;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if 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isset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($data['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do_login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']) )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{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$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user = R::findOne('users', 'login = ?', array($data['login']));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if 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 $user )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{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	if 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password_verify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($data['password'], $user-&gt;password) )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ru-RU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{$_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SESSION['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logged_user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'] = $user;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ru-RU" sz="1050" dirty="0" err="1" smtClean="0">
                <a:latin typeface="Courier New" panose="02070309020205020404" pitchFamily="49" charset="0"/>
                <a:ea typeface="Calibri" panose="020F0502020204030204" pitchFamily="34" charset="0"/>
              </a:rPr>
              <a:t>echo</a:t>
            </a:r>
            <a:r>
              <a:rPr lang="ru-RU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'&lt;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div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style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="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color:green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;"&gt;Вы авторизованы!&lt;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br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/&gt; Можете перейти на &lt;a 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href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="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home.php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"&gt;главную&lt;/a&gt; страницу.&lt;/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div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hr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&gt;';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	}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else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	{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$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errors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[] = 'Неверно введен пароль!';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	}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 		}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else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{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$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errors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[] = 'Пользователь с таким логином не найден!';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ru-RU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if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 ( ! 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empty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($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errors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) )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		</a:t>
            </a:r>
            <a:r>
              <a:rPr lang="ru-RU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{</a:t>
            </a:r>
            <a:endParaRPr lang="en-US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echo 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'&lt;div id="errors" style="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color:red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;"&gt;' .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array_shift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($errors). '&lt;/div&gt;&lt;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hr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&gt;';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}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?&gt;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62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Личный кабинет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01799" y="1937793"/>
            <a:ext cx="3041881" cy="17324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873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201861" y="172675"/>
            <a:ext cx="5915025" cy="745650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ru" sz="2250" dirty="0">
                <a:latin typeface="Times New Roman"/>
                <a:ea typeface="Times New Roman"/>
                <a:cs typeface="Times New Roman"/>
                <a:sym typeface="Times New Roman"/>
              </a:rPr>
              <a:t>Содержание</a:t>
            </a:r>
            <a:endParaRPr sz="225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6"/>
          <p:cNvSpPr txBox="1">
            <a:spLocks noGrp="1"/>
          </p:cNvSpPr>
          <p:nvPr>
            <p:ph idx="1"/>
          </p:nvPr>
        </p:nvSpPr>
        <p:spPr>
          <a:xfrm>
            <a:off x="655654" y="769904"/>
            <a:ext cx="5793785" cy="3090999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Введение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приложения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программе</a:t>
            </a:r>
            <a:endParaRPr lang="ru-RU"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схема работы программы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схема процесса регистрации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регистрации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главной страницы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регистрации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авторизации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теста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сертификата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MyAdmin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Домашние работы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" y="878069"/>
            <a:ext cx="6858000" cy="2233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&lt;meta charset="utf-8"&gt;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&lt;body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bgcolor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="d5e9f7"&gt;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&lt;center&gt;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br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/&gt;&lt;table border="10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"&gt;</a:t>
            </a:r>
            <a:endParaRPr lang="ru-RU" sz="1050" dirty="0" smtClean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just"/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&gt;&lt;td&gt;&lt;center&gt;&lt;strong&gt;&lt;h1&gt;&lt;div align=left&gt;</a:t>
            </a:r>
            <a:r>
              <a:rPr lang="ru-RU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Личный кабинет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&lt;/strong&gt;&lt;/center&gt;&lt;/td&gt;&lt;/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&gt;</a:t>
            </a:r>
            <a:endParaRPr lang="ru-RU" sz="1050" dirty="0" smtClean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&gt;&lt;td&gt;&lt;center&gt;&lt;strong&gt;&lt;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&gt;&lt;td&gt;&lt;center&gt;&lt;a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href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="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test.php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"&gt;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начать тестирование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&gt;&lt;/strong&gt;&lt;/center&gt;&lt;/td&gt;&lt;/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&gt;</a:t>
            </a:r>
            <a:endParaRPr lang="ru-RU" sz="1050" dirty="0" smtClean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just"/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&gt;&lt;td&gt;&lt;center&gt;&lt;strong&gt;&lt;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&gt;&lt;td&gt;&lt;center&gt;&lt;a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href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="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pdf.php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"&gt;</a:t>
            </a:r>
            <a:r>
              <a:rPr lang="ru-RU" sz="105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вывод сертификата 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в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pdf&lt;/center&gt;&lt;/td&gt;&lt;/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&gt;&lt;/strong&gt;&lt;/center&gt;&lt;/td&gt;&lt;/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теста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19613" y="1357313"/>
            <a:ext cx="1550194" cy="2771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75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42938"/>
            <a:ext cx="6858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quC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mysqli_query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($link, "SELECT q FROM q");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quR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mysqli_fetch_array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($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quC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$an =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mysqli_query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($link, "SELECT * FROM a");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$an1R =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mysqli_fetch_array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($an);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$an2R =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mysqli_fetch_array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($an);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$an3R =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mysqli_fetch_array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($an);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$an4R =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mysqli_fetch_array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($an);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rightC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mysqli_query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($link, "SELECT r FROM a");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anR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mysqli_fetch_array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($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rightC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qr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= $an1R['r'];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   if(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isset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 $_POST['check'] ) )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   {if (!$_POST['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ans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']){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echo ("&lt;table border='3'&gt;&lt;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&gt;&lt;td&gt;&lt;center&gt;&lt;p&gt;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нет ответа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&lt;/p&gt;&lt;/center&gt;&lt;/td&gt;&lt;/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&gt;");}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else if ($_POST['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ans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']==$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qr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){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      echo ("&lt;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&gt;&lt;td&gt;&lt;center&gt;&lt;p&gt;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Правильный ответ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&lt;/p&gt;&lt;/center&gt;&lt;/td&gt;&lt;/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&gt;");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}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else {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	echo ("&lt;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&gt;&lt;td&gt;&lt;center&gt;&lt;p&gt;</a:t>
            </a:r>
            <a:r>
              <a:rPr lang="ru-RU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НЕправильный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 ответ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!&lt;/p&gt;&lt;/center&gt;&lt;/td&gt;&lt;/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tr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&gt;");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	}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		}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3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сертификата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400"/>
            <a:ext cx="6934200" cy="3721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26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42938"/>
            <a:ext cx="7429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&lt;?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php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require( '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fpdf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fpdf.php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' 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$pdf = new FPDF();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$pdf-&gt;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SetFont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('Arial','',50);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$pdf-&gt;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AddPage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$pdf-&gt;Cell(16,100,"CONGRATULATIONS!");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$pdf-&gt;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</a:rPr>
              <a:t>SetFont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('Arial','',20);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$pdf-&gt;Cell(10,130,"You have passed the test", 10);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$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pdf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-&gt;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</a:rPr>
              <a:t>Output</a:t>
            </a: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();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</a:rPr>
              <a:t>?&gt;</a:t>
            </a:r>
            <a:endParaRPr lang="ru-RU" sz="788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компоненты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XAMPP</a:t>
            </a:r>
          </a:p>
          <a:p>
            <a:r>
              <a:rPr lang="en-US" dirty="0"/>
              <a:t>MySQL</a:t>
            </a:r>
          </a:p>
          <a:p>
            <a:r>
              <a:rPr lang="en-US" dirty="0" err="1"/>
              <a:t>phpMyAdmin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33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"/>
          <a:stretch/>
        </p:blipFill>
        <p:spPr bwMode="auto">
          <a:xfrm>
            <a:off x="1" y="642937"/>
            <a:ext cx="3993356" cy="25927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"/>
          <a:stretch/>
        </p:blipFill>
        <p:spPr bwMode="auto">
          <a:xfrm>
            <a:off x="2722095" y="2149886"/>
            <a:ext cx="4135905" cy="2171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105002" y="848321"/>
            <a:ext cx="2281510" cy="745650"/>
          </a:xfrm>
        </p:spPr>
        <p:txBody>
          <a:bodyPr/>
          <a:lstStyle/>
          <a:p>
            <a:r>
              <a:rPr lang="en-US" dirty="0" smtClean="0"/>
              <a:t>XAMPP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68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</a:t>
            </a:r>
            <a:r>
              <a:rPr lang="en-US" dirty="0"/>
              <a:t>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575" t="3159"/>
          <a:stretch/>
        </p:blipFill>
        <p:spPr bwMode="auto">
          <a:xfrm>
            <a:off x="233775" y="1152475"/>
            <a:ext cx="6533786" cy="24139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423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phpMyAdmin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-204" b="1"/>
          <a:stretch/>
        </p:blipFill>
        <p:spPr>
          <a:xfrm>
            <a:off x="233411" y="1672046"/>
            <a:ext cx="6390814" cy="21379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57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базы данных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1614706" y="1143144"/>
            <a:ext cx="639045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a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q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users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86872" y="1262288"/>
            <a:ext cx="1707356" cy="271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19094" y="2219306"/>
            <a:ext cx="442913" cy="307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11" y="3212042"/>
            <a:ext cx="2936081" cy="281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56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471488" y="848321"/>
            <a:ext cx="5915025" cy="745650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ru" sz="3200" dirty="0">
                <a:latin typeface="Times New Roman"/>
                <a:ea typeface="Times New Roman"/>
                <a:cs typeface="Times New Roman"/>
                <a:sym typeface="Times New Roman"/>
              </a:rPr>
              <a:t>Введение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idx="1"/>
          </p:nvPr>
        </p:nvSpPr>
        <p:spPr>
          <a:xfrm>
            <a:off x="471488" y="1669852"/>
            <a:ext cx="5915025" cy="244755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Целью прохождения учебной практики было повышение личных навыков программирования , путем создания программного обеспечения для компьютерных систем.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471488" y="853871"/>
            <a:ext cx="5915025" cy="745650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ru" sz="2250">
                <a:latin typeface="Times New Roman"/>
                <a:ea typeface="Times New Roman"/>
                <a:cs typeface="Times New Roman"/>
                <a:sym typeface="Times New Roman"/>
              </a:rPr>
              <a:t>Домашние задания</a:t>
            </a:r>
            <a:endParaRPr sz="2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9"/>
          <p:cNvSpPr txBox="1">
            <a:spLocks noGrp="1"/>
          </p:cNvSpPr>
          <p:nvPr>
            <p:ph idx="1"/>
          </p:nvPr>
        </p:nvSpPr>
        <p:spPr>
          <a:xfrm>
            <a:off x="471488" y="1669852"/>
            <a:ext cx="5915025" cy="244755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Создание и прохождение тестов при помощи приложения Google Forms. Основной темой тестов является “Информационные технологии в профессиональной деятельности.”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471487" y="276771"/>
            <a:ext cx="5915025" cy="745650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ru" dirty="0"/>
              <a:t>Тест №1</a:t>
            </a:r>
            <a:endParaRPr dirty="0"/>
          </a:p>
        </p:txBody>
      </p:sp>
      <p:sp>
        <p:nvSpPr>
          <p:cNvPr id="162" name="Google Shape;162;p30"/>
          <p:cNvSpPr txBox="1">
            <a:spLocks noGrp="1"/>
          </p:cNvSpPr>
          <p:nvPr>
            <p:ph idx="1"/>
          </p:nvPr>
        </p:nvSpPr>
        <p:spPr>
          <a:xfrm>
            <a:off x="471488" y="1669852"/>
            <a:ext cx="5915025" cy="244755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457" y="1030805"/>
            <a:ext cx="2842592" cy="3725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471487" y="232771"/>
            <a:ext cx="5915025" cy="745650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ru" dirty="0"/>
              <a:t>Тест №2</a:t>
            </a:r>
            <a:endParaRPr dirty="0"/>
          </a:p>
        </p:txBody>
      </p:sp>
      <p:sp>
        <p:nvSpPr>
          <p:cNvPr id="169" name="Google Shape;169;p31"/>
          <p:cNvSpPr txBox="1">
            <a:spLocks noGrp="1"/>
          </p:cNvSpPr>
          <p:nvPr>
            <p:ph idx="1"/>
          </p:nvPr>
        </p:nvSpPr>
        <p:spPr>
          <a:xfrm>
            <a:off x="471488" y="1669852"/>
            <a:ext cx="5915025" cy="244755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505" y="1098220"/>
            <a:ext cx="2762408" cy="36566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517208" y="143233"/>
            <a:ext cx="5915025" cy="745650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ru" dirty="0"/>
              <a:t>Тест №3</a:t>
            </a:r>
            <a:endParaRPr dirty="0"/>
          </a:p>
        </p:txBody>
      </p:sp>
      <p:sp>
        <p:nvSpPr>
          <p:cNvPr id="176" name="Google Shape;176;p32"/>
          <p:cNvSpPr txBox="1">
            <a:spLocks noGrp="1"/>
          </p:cNvSpPr>
          <p:nvPr>
            <p:ph idx="1"/>
          </p:nvPr>
        </p:nvSpPr>
        <p:spPr>
          <a:xfrm>
            <a:off x="471488" y="1669852"/>
            <a:ext cx="5915025" cy="244755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682" y="888883"/>
            <a:ext cx="2496105" cy="3637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471488" y="209875"/>
            <a:ext cx="5915025" cy="745650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ru" dirty="0"/>
              <a:t>Тест №4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idx="1"/>
          </p:nvPr>
        </p:nvSpPr>
        <p:spPr>
          <a:xfrm>
            <a:off x="471488" y="1669852"/>
            <a:ext cx="5915025" cy="244755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646" y="955525"/>
            <a:ext cx="2742581" cy="3787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471488" y="848321"/>
            <a:ext cx="5915025" cy="745650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ru" sz="2250">
                <a:latin typeface="Times New Roman"/>
                <a:ea typeface="Times New Roman"/>
                <a:cs typeface="Times New Roman"/>
                <a:sym typeface="Times New Roman"/>
              </a:rPr>
              <a:t>Формула расчета баллов за ответы</a:t>
            </a:r>
            <a:endParaRPr sz="2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4"/>
          <p:cNvSpPr txBox="1">
            <a:spLocks noGrp="1"/>
          </p:cNvSpPr>
          <p:nvPr>
            <p:ph idx="1"/>
          </p:nvPr>
        </p:nvSpPr>
        <p:spPr>
          <a:xfrm>
            <a:off x="471488" y="1669852"/>
            <a:ext cx="5915025" cy="244755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732" y="1529175"/>
            <a:ext cx="4150519" cy="272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471488" y="848321"/>
            <a:ext cx="5915025" cy="745650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idx="1"/>
          </p:nvPr>
        </p:nvSpPr>
        <p:spPr>
          <a:xfrm>
            <a:off x="471488" y="1986169"/>
            <a:ext cx="5915025" cy="2131425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 algn="ctr">
              <a:buNone/>
            </a:pPr>
            <a:r>
              <a:rPr lang="ru" sz="3300"/>
              <a:t>Спасибо за внимание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написать </a:t>
            </a:r>
            <a:r>
              <a:rPr lang="ru-RU" dirty="0"/>
              <a:t>программу для тестирования пользователя на языке </a:t>
            </a:r>
            <a:r>
              <a:rPr lang="en-US" dirty="0"/>
              <a:t>PHP </a:t>
            </a:r>
            <a:r>
              <a:rPr lang="ru-RU" dirty="0"/>
              <a:t>с использованием баз данных </a:t>
            </a:r>
            <a:r>
              <a:rPr lang="en-US" dirty="0"/>
              <a:t>MySQL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4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 приложения: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ÐÐ°ÑÑÐ¸Ð½ÐºÐ¸ Ð¿Ð¾ Ð·Ð°Ð¿ÑÐ¾ÑÑ google form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080" y="1465955"/>
            <a:ext cx="4431768" cy="29065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4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 приложения:</a:t>
            </a: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https://irenproject.ru/_media/screen/redaktor_testov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66" y="1593971"/>
            <a:ext cx="4933903" cy="2761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08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 приложения:</a:t>
            </a: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33" y="1420178"/>
            <a:ext cx="5060347" cy="3009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87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Требования к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программе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анель авторизации</a:t>
            </a:r>
          </a:p>
          <a:p>
            <a:r>
              <a:rPr lang="ru-RU" dirty="0" smtClean="0"/>
              <a:t>Панель регистрации</a:t>
            </a:r>
          </a:p>
          <a:p>
            <a:r>
              <a:rPr lang="ru-RU" dirty="0" smtClean="0"/>
              <a:t>Панель тестирования</a:t>
            </a:r>
          </a:p>
          <a:p>
            <a:r>
              <a:rPr lang="ru-RU" dirty="0" smtClean="0"/>
              <a:t>Панель вывода </a:t>
            </a:r>
            <a:r>
              <a:rPr lang="ru-RU" dirty="0"/>
              <a:t>сертификата о пройденном </a:t>
            </a:r>
            <a:r>
              <a:rPr lang="ru-RU" dirty="0" smtClean="0"/>
              <a:t>тесте</a:t>
            </a:r>
          </a:p>
          <a:p>
            <a:r>
              <a:rPr lang="ru-RU" dirty="0" smtClean="0"/>
              <a:t>Вся информация хранится в базе данных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4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WEXLE\AppData\Local\Microsoft\Windows\INetCache\Content.Word\Untitled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737" y="0"/>
            <a:ext cx="3958045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89142"/>
            <a:ext cx="3056709" cy="94088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Блок схема работы программы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848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327</Words>
  <Application>Microsoft Office PowerPoint</Application>
  <PresentationFormat>Произвольный</PresentationFormat>
  <Paragraphs>194</Paragraphs>
  <Slides>36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Tahoma</vt:lpstr>
      <vt:lpstr>Times New Roman</vt:lpstr>
      <vt:lpstr>Simple Light</vt:lpstr>
      <vt:lpstr>Министерство науки и высшего образования РФ Федеральное государственное бюджетное образовательное учреждение высшего образования «Глазовский государственный педагогический институт имени  В.Г. Короленко»</vt:lpstr>
      <vt:lpstr>Содержание</vt:lpstr>
      <vt:lpstr>Введение</vt:lpstr>
      <vt:lpstr>Задача:</vt:lpstr>
      <vt:lpstr>Аналоги приложения:</vt:lpstr>
      <vt:lpstr>Аналоги приложения:</vt:lpstr>
      <vt:lpstr>Аналоги приложения:</vt:lpstr>
      <vt:lpstr>Требования к программе</vt:lpstr>
      <vt:lpstr>Блок схема работы программы </vt:lpstr>
      <vt:lpstr>Процесс тестирования </vt:lpstr>
      <vt:lpstr>Процесс регистрации</vt:lpstr>
      <vt:lpstr>Интерфейс главной страницы</vt:lpstr>
      <vt:lpstr>Презентация PowerPoint</vt:lpstr>
      <vt:lpstr>Окно регистрации </vt:lpstr>
      <vt:lpstr>Презентация PowerPoint</vt:lpstr>
      <vt:lpstr>Презентация PowerPoint</vt:lpstr>
      <vt:lpstr>Окно авторизации </vt:lpstr>
      <vt:lpstr>Презентация PowerPoint</vt:lpstr>
      <vt:lpstr>Личный кабинет</vt:lpstr>
      <vt:lpstr>Презентация PowerPoint</vt:lpstr>
      <vt:lpstr>Окно теста </vt:lpstr>
      <vt:lpstr>Презентация PowerPoint</vt:lpstr>
      <vt:lpstr>Окно сертификата</vt:lpstr>
      <vt:lpstr>Презентация PowerPoint</vt:lpstr>
      <vt:lpstr>Использованные компоненты</vt:lpstr>
      <vt:lpstr>XAMPP</vt:lpstr>
      <vt:lpstr>MySQL</vt:lpstr>
      <vt:lpstr>phpMyAdmin</vt:lpstr>
      <vt:lpstr>Структура базы данных </vt:lpstr>
      <vt:lpstr>Домашние задания</vt:lpstr>
      <vt:lpstr>Тест №1</vt:lpstr>
      <vt:lpstr>Тест №2</vt:lpstr>
      <vt:lpstr>Тест №3</vt:lpstr>
      <vt:lpstr>Тест №4</vt:lpstr>
      <vt:lpstr>Формула расчета баллов за ответы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РФ ФГБОУ ВО «Глазовский государственный педагогический институт им. В. Г. Короленко»</dc:title>
  <dc:creator>Old Flexer</dc:creator>
  <cp:lastModifiedBy>Old Flexer</cp:lastModifiedBy>
  <cp:revision>23</cp:revision>
  <dcterms:modified xsi:type="dcterms:W3CDTF">2019-05-25T08:59:37Z</dcterms:modified>
</cp:coreProperties>
</file>