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8"/>
  </p:notesMasterIdLst>
  <p:sldIdLst>
    <p:sldId id="256" r:id="rId2"/>
    <p:sldId id="345" r:id="rId3"/>
    <p:sldId id="25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4" r:id="rId13"/>
    <p:sldId id="283" r:id="rId14"/>
    <p:sldId id="28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79" r:id="rId29"/>
    <p:sldId id="280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</p:sldIdLst>
  <p:sldSz cx="9144000" cy="5143500" type="screen16x9"/>
  <p:notesSz cx="6858000" cy="9144000"/>
  <p:custDataLst>
    <p:tags r:id="rId8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A"/>
    <a:srgbClr val="FF0000"/>
    <a:srgbClr val="3333FF"/>
    <a:srgbClr val="A50021"/>
    <a:srgbClr val="B9B9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8" autoAdjust="0"/>
    <p:restoredTop sz="94660"/>
  </p:normalViewPr>
  <p:slideViewPr>
    <p:cSldViewPr>
      <p:cViewPr varScale="1">
        <p:scale>
          <a:sx n="69" d="100"/>
          <a:sy n="69" d="100"/>
        </p:scale>
        <p:origin x="-76" y="-21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E0150-E1AD-4342-81AB-5E4CEDE32297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5CEFCB2-CCAE-4D97-A0ED-80F289117DFD}">
      <dgm:prSet phldrT="[文本]"/>
      <dgm:spPr/>
      <dgm:t>
        <a:bodyPr/>
        <a:lstStyle/>
        <a:p>
          <a:r>
            <a:rPr lang="zh-CN" altLang="en-US" dirty="0" smtClean="0">
              <a:ea typeface="黑体" pitchFamily="49" charset="-122"/>
            </a:rPr>
            <a:t>样式</a:t>
          </a:r>
        </a:p>
        <a:p>
          <a:r>
            <a:rPr lang="zh-CN" altLang="en-US" dirty="0" smtClean="0">
              <a:ea typeface="黑体" pitchFamily="49" charset="-122"/>
            </a:rPr>
            <a:t>标</a:t>
          </a:r>
        </a:p>
        <a:p>
          <a:r>
            <a:rPr lang="zh-CN" altLang="en-US" dirty="0" smtClean="0">
              <a:ea typeface="黑体" pitchFamily="49" charset="-122"/>
            </a:rPr>
            <a:t>记</a:t>
          </a:r>
          <a:endParaRPr lang="zh-CN" altLang="en-US" dirty="0"/>
        </a:p>
      </dgm:t>
    </dgm:pt>
    <dgm:pt modelId="{135AAA00-9742-418C-96AC-42C7F72EF1BB}" type="parTrans" cxnId="{64644398-87DD-4876-A1C9-0B0EE9C22857}">
      <dgm:prSet/>
      <dgm:spPr/>
      <dgm:t>
        <a:bodyPr/>
        <a:lstStyle/>
        <a:p>
          <a:endParaRPr lang="zh-CN" altLang="en-US"/>
        </a:p>
      </dgm:t>
    </dgm:pt>
    <dgm:pt modelId="{37CD73C8-7326-410B-977B-E3932C2A14E1}" type="sibTrans" cxnId="{64644398-87DD-4876-A1C9-0B0EE9C22857}">
      <dgm:prSet/>
      <dgm:spPr/>
      <dgm:t>
        <a:bodyPr/>
        <a:lstStyle/>
        <a:p>
          <a:endParaRPr lang="zh-CN" altLang="en-US"/>
        </a:p>
      </dgm:t>
    </dgm:pt>
    <dgm:pt modelId="{C128C1E5-4A21-4FFE-910C-24E380158F61}">
      <dgm:prSet phldrT="[文本]"/>
      <dgm:spPr/>
      <dgm:t>
        <a:bodyPr/>
        <a:lstStyle/>
        <a:p>
          <a:r>
            <a:rPr lang="en-US" altLang="zh-CN" dirty="0" smtClean="0"/>
            <a:t>class</a:t>
          </a:r>
          <a:endParaRPr lang="zh-CN" altLang="en-US" dirty="0"/>
        </a:p>
      </dgm:t>
    </dgm:pt>
    <dgm:pt modelId="{7CDA90B2-404A-4985-A4E9-5359F56FBDBA}" type="parTrans" cxnId="{530B46CA-574A-457E-A0C4-25275FC256BC}">
      <dgm:prSet/>
      <dgm:spPr/>
      <dgm:t>
        <a:bodyPr/>
        <a:lstStyle/>
        <a:p>
          <a:endParaRPr lang="zh-CN" altLang="en-US"/>
        </a:p>
      </dgm:t>
    </dgm:pt>
    <dgm:pt modelId="{C4DBAACD-A593-401A-B4D6-6947E6594E98}" type="sibTrans" cxnId="{530B46CA-574A-457E-A0C4-25275FC256BC}">
      <dgm:prSet/>
      <dgm:spPr/>
      <dgm:t>
        <a:bodyPr/>
        <a:lstStyle/>
        <a:p>
          <a:endParaRPr lang="zh-CN" altLang="en-US"/>
        </a:p>
      </dgm:t>
    </dgm:pt>
    <dgm:pt modelId="{B8EF4EC4-BCA0-44F5-A3AB-231D34C6D61C}">
      <dgm:prSet phldrT="[文本]"/>
      <dgm:spPr/>
      <dgm:t>
        <a:bodyPr/>
        <a:lstStyle/>
        <a:p>
          <a:r>
            <a:rPr lang="en-US" altLang="zh-CN" dirty="0" smtClean="0"/>
            <a:t>id</a:t>
          </a:r>
          <a:endParaRPr lang="zh-CN" altLang="en-US" dirty="0"/>
        </a:p>
      </dgm:t>
    </dgm:pt>
    <dgm:pt modelId="{41CF933B-4DB7-45B7-B849-9F1AE5BEFE65}" type="parTrans" cxnId="{6CAF3C27-31B0-48A1-B7E2-DCD7C4F54117}">
      <dgm:prSet/>
      <dgm:spPr/>
      <dgm:t>
        <a:bodyPr/>
        <a:lstStyle/>
        <a:p>
          <a:endParaRPr lang="zh-CN" altLang="en-US"/>
        </a:p>
      </dgm:t>
    </dgm:pt>
    <dgm:pt modelId="{297C41E5-73AA-4BBA-B079-9CF210CBBD4D}" type="sibTrans" cxnId="{6CAF3C27-31B0-48A1-B7E2-DCD7C4F54117}">
      <dgm:prSet/>
      <dgm:spPr/>
      <dgm:t>
        <a:bodyPr/>
        <a:lstStyle/>
        <a:p>
          <a:endParaRPr lang="zh-CN" altLang="en-US"/>
        </a:p>
      </dgm:t>
    </dgm:pt>
    <dgm:pt modelId="{41A67AA9-A29E-4A77-8AC5-298DD7124BEA}" type="pres">
      <dgm:prSet presAssocID="{C07E0150-E1AD-4342-81AB-5E4CEDE3229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1585241-D0A4-4F38-B363-AEDDF73F69C3}" type="pres">
      <dgm:prSet presAssocID="{65CEFCB2-CCAE-4D97-A0ED-80F289117DFD}" presName="linNode" presStyleCnt="0"/>
      <dgm:spPr/>
    </dgm:pt>
    <dgm:pt modelId="{E7597A17-2F53-4588-936F-3AD82FDCEE9D}" type="pres">
      <dgm:prSet presAssocID="{65CEFCB2-CCAE-4D97-A0ED-80F289117DFD}" presName="parentShp" presStyleLbl="node1" presStyleIdx="0" presStyleCnt="1" custLinFactNeighborY="-4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F200D-45D8-4195-8E00-923002EA6393}" type="pres">
      <dgm:prSet presAssocID="{65CEFCB2-CCAE-4D97-A0ED-80F289117DF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4A9129-44B6-40CD-A771-702BF9D70530}" type="presOf" srcId="{B8EF4EC4-BCA0-44F5-A3AB-231D34C6D61C}" destId="{4ECF200D-45D8-4195-8E00-923002EA6393}" srcOrd="0" destOrd="1" presId="urn:microsoft.com/office/officeart/2005/8/layout/vList6"/>
    <dgm:cxn modelId="{FB066CF0-3261-4EB7-9454-7E9A044CEE06}" type="presOf" srcId="{65CEFCB2-CCAE-4D97-A0ED-80F289117DFD}" destId="{E7597A17-2F53-4588-936F-3AD82FDCEE9D}" srcOrd="0" destOrd="0" presId="urn:microsoft.com/office/officeart/2005/8/layout/vList6"/>
    <dgm:cxn modelId="{C77FCA9E-EF48-4C7F-A6FD-1A626D6F5C71}" type="presOf" srcId="{C07E0150-E1AD-4342-81AB-5E4CEDE32297}" destId="{41A67AA9-A29E-4A77-8AC5-298DD7124BEA}" srcOrd="0" destOrd="0" presId="urn:microsoft.com/office/officeart/2005/8/layout/vList6"/>
    <dgm:cxn modelId="{530B46CA-574A-457E-A0C4-25275FC256BC}" srcId="{65CEFCB2-CCAE-4D97-A0ED-80F289117DFD}" destId="{C128C1E5-4A21-4FFE-910C-24E380158F61}" srcOrd="0" destOrd="0" parTransId="{7CDA90B2-404A-4985-A4E9-5359F56FBDBA}" sibTransId="{C4DBAACD-A593-401A-B4D6-6947E6594E98}"/>
    <dgm:cxn modelId="{6CAF3C27-31B0-48A1-B7E2-DCD7C4F54117}" srcId="{65CEFCB2-CCAE-4D97-A0ED-80F289117DFD}" destId="{B8EF4EC4-BCA0-44F5-A3AB-231D34C6D61C}" srcOrd="1" destOrd="0" parTransId="{41CF933B-4DB7-45B7-B849-9F1AE5BEFE65}" sibTransId="{297C41E5-73AA-4BBA-B079-9CF210CBBD4D}"/>
    <dgm:cxn modelId="{64644398-87DD-4876-A1C9-0B0EE9C22857}" srcId="{C07E0150-E1AD-4342-81AB-5E4CEDE32297}" destId="{65CEFCB2-CCAE-4D97-A0ED-80F289117DFD}" srcOrd="0" destOrd="0" parTransId="{135AAA00-9742-418C-96AC-42C7F72EF1BB}" sibTransId="{37CD73C8-7326-410B-977B-E3932C2A14E1}"/>
    <dgm:cxn modelId="{0102D886-7338-4DC9-BD2C-07601C7DFD5C}" type="presOf" srcId="{C128C1E5-4A21-4FFE-910C-24E380158F61}" destId="{4ECF200D-45D8-4195-8E00-923002EA6393}" srcOrd="0" destOrd="0" presId="urn:microsoft.com/office/officeart/2005/8/layout/vList6"/>
    <dgm:cxn modelId="{C69E36DF-FBC6-46BD-927E-CB1774F7C3E5}" type="presParOf" srcId="{41A67AA9-A29E-4A77-8AC5-298DD7124BEA}" destId="{D1585241-D0A4-4F38-B363-AEDDF73F69C3}" srcOrd="0" destOrd="0" presId="urn:microsoft.com/office/officeart/2005/8/layout/vList6"/>
    <dgm:cxn modelId="{F3192C53-6E16-4E29-8D38-463D28828816}" type="presParOf" srcId="{D1585241-D0A4-4F38-B363-AEDDF73F69C3}" destId="{E7597A17-2F53-4588-936F-3AD82FDCEE9D}" srcOrd="0" destOrd="0" presId="urn:microsoft.com/office/officeart/2005/8/layout/vList6"/>
    <dgm:cxn modelId="{39663D83-47BC-4127-AE4E-039AA7FB5322}" type="presParOf" srcId="{D1585241-D0A4-4F38-B363-AEDDF73F69C3}" destId="{4ECF200D-45D8-4195-8E00-923002EA639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CF200D-45D8-4195-8E00-923002EA6393}">
      <dsp:nvSpPr>
        <dsp:cNvPr id="0" name=""/>
        <dsp:cNvSpPr/>
      </dsp:nvSpPr>
      <dsp:spPr>
        <a:xfrm>
          <a:off x="579120" y="0"/>
          <a:ext cx="868680" cy="16510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class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id</a:t>
          </a:r>
          <a:endParaRPr lang="zh-CN" altLang="en-US" sz="1400" kern="1200" dirty="0"/>
        </a:p>
      </dsp:txBody>
      <dsp:txXfrm>
        <a:off x="579120" y="0"/>
        <a:ext cx="868680" cy="1651000"/>
      </dsp:txXfrm>
    </dsp:sp>
    <dsp:sp modelId="{E7597A17-2F53-4588-936F-3AD82FDCEE9D}">
      <dsp:nvSpPr>
        <dsp:cNvPr id="0" name=""/>
        <dsp:cNvSpPr/>
      </dsp:nvSpPr>
      <dsp:spPr>
        <a:xfrm>
          <a:off x="0" y="0"/>
          <a:ext cx="579120" cy="165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ea typeface="黑体" pitchFamily="49" charset="-122"/>
            </a:rPr>
            <a:t>样式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ea typeface="黑体" pitchFamily="49" charset="-122"/>
            </a:rPr>
            <a:t>标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ea typeface="黑体" pitchFamily="49" charset="-122"/>
            </a:rPr>
            <a:t>记</a:t>
          </a:r>
          <a:endParaRPr lang="zh-CN" altLang="en-US" sz="2100" kern="1200" dirty="0"/>
        </a:p>
      </dsp:txBody>
      <dsp:txXfrm>
        <a:off x="0" y="0"/>
        <a:ext cx="579120" cy="165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154B777-DBE6-4BDE-8C6D-A4DD032C7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05986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3098F-5B09-410B-B58C-3F13E186677D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499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3098F-5B09-410B-B58C-3F13E186677D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92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D8C64-D5B6-4F55-98D0-5DBE914CDBF3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938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053B-32FB-4D45-B337-8E3351A9AD5A}" type="slidenum">
              <a:rPr lang="zh-CN" altLang="en-US">
                <a:ea typeface="宋体" charset="-122"/>
              </a:rPr>
              <a:pPr/>
              <a:t>58</a:t>
            </a:fld>
            <a:endParaRPr lang="en-US" altLang="zh-CN"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7412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F8964-65A7-4C70-A6E0-132EB9792E72}" type="slidenum">
              <a:rPr lang="zh-CN" altLang="en-US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1460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0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9" y="73827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9" y="73820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381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7" y="20479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7" y="73823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CSS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基础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7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32240"/>
            <a:ext cx="474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6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oe.edu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qq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1"/>
            <a:ext cx="7772400" cy="516731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(1-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课时</a:t>
            </a:r>
            <a:r>
              <a:rPr lang="en-US" altLang="zh-CN" dirty="0" smtClean="0">
                <a:ea typeface="宋体" charset="-122"/>
              </a:rPr>
              <a:t>)</a:t>
            </a:r>
            <a:endParaRPr lang="zh-CN" altLang="en-US" dirty="0" smtClean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52366"/>
            <a:ext cx="6084887" cy="284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标注 4"/>
          <p:cNvSpPr/>
          <p:nvPr/>
        </p:nvSpPr>
        <p:spPr bwMode="auto">
          <a:xfrm>
            <a:off x="990600" y="3543300"/>
            <a:ext cx="1828800" cy="628650"/>
          </a:xfrm>
          <a:prstGeom prst="wedgeRectCallout">
            <a:avLst>
              <a:gd name="adj1" fmla="val 81350"/>
              <a:gd name="adj2" fmla="val -114773"/>
            </a:avLst>
          </a:prstGeom>
          <a:solidFill>
            <a:srgbClr val="3333FF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这是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DIV+CSS</a:t>
            </a:r>
          </a:p>
          <a:p>
            <a:pPr marL="784225" indent="-419100"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布局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895350"/>
            <a:ext cx="7543800" cy="58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600201"/>
            <a:ext cx="2057400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4" y="114300"/>
            <a:ext cx="7761287" cy="514350"/>
          </a:xfrm>
        </p:spPr>
        <p:txBody>
          <a:bodyPr/>
          <a:lstStyle/>
          <a:p>
            <a:r>
              <a:rPr lang="en-US" altLang="zh-CN" dirty="0" smtClean="0"/>
              <a:t>7.2.2 CSS</a:t>
            </a:r>
            <a:r>
              <a:rPr lang="zh-CN" altLang="en-US" dirty="0" smtClean="0"/>
              <a:t>选择器类型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37921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CSS</a:t>
            </a:r>
            <a:r>
              <a:rPr lang="zh-CN" altLang="en-US" dirty="0"/>
              <a:t>选择</a:t>
            </a:r>
            <a:r>
              <a:rPr lang="zh-CN" altLang="en-US" dirty="0" smtClean="0"/>
              <a:t>器类型：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</a:t>
            </a:r>
            <a:endParaRPr lang="zh-CN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   分别是标记</a:t>
            </a:r>
            <a:r>
              <a:rPr lang="zh-CN" altLang="en-US" dirty="0"/>
              <a:t>选择</a:t>
            </a:r>
            <a:r>
              <a:rPr lang="zh-CN" altLang="en-US" dirty="0" smtClean="0"/>
              <a:t>器、类</a:t>
            </a:r>
            <a:r>
              <a:rPr lang="zh-CN" altLang="en-US" dirty="0"/>
              <a:t>选择</a:t>
            </a:r>
            <a:r>
              <a:rPr lang="zh-CN" altLang="en-US" dirty="0" smtClean="0"/>
              <a:t>器、</a:t>
            </a:r>
            <a:r>
              <a:rPr lang="en-US" altLang="zh-CN" dirty="0" smtClean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器、伪</a:t>
            </a:r>
            <a:r>
              <a:rPr lang="zh-CN" altLang="en-US" dirty="0"/>
              <a:t>类选择</a:t>
            </a:r>
            <a:r>
              <a:rPr lang="zh-CN" altLang="en-US" dirty="0" smtClean="0"/>
              <a:t>器。</a:t>
            </a:r>
            <a:endParaRPr lang="en-US" altLang="zh-CN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标记选择符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的标记重定义。</a:t>
            </a:r>
            <a:r>
              <a:rPr lang="zh-CN" altLang="en-US" u="sng" dirty="0" smtClean="0"/>
              <a:t>该样式立即生效</a:t>
            </a:r>
            <a:r>
              <a:rPr lang="zh-CN" altLang="en-US" dirty="0" smtClean="0"/>
              <a:t>。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p,h1{font-size:30px;color:blue;font-family:</a:t>
            </a:r>
            <a:r>
              <a:rPr lang="zh-CN" altLang="en-US" sz="18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黑体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;}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类选择符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点号</a:t>
            </a:r>
            <a:r>
              <a:rPr lang="zh-CN" altLang="en-US" dirty="0" smtClean="0"/>
              <a:t>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开头，并可以任意命名，如</a:t>
            </a:r>
            <a:r>
              <a:rPr lang="en-US" altLang="zh-CN" dirty="0" smtClean="0"/>
              <a:t>.div1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.files</a:t>
            </a:r>
            <a:r>
              <a:rPr lang="zh-CN" altLang="en-US" dirty="0" smtClean="0"/>
              <a:t>等，</a:t>
            </a:r>
            <a:r>
              <a:rPr lang="zh-CN" altLang="en-US" u="sng" dirty="0" smtClean="0"/>
              <a:t>该样式应用后生效</a:t>
            </a:r>
            <a:r>
              <a:rPr lang="zh-CN" altLang="en-US" dirty="0" smtClean="0"/>
              <a:t>，有些标记的样式相同时，可以定义成选择符组。</a:t>
            </a:r>
            <a:endParaRPr lang="en-US" altLang="zh-CN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.div1,.file{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background:red;color:white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;}</a:t>
            </a:r>
            <a:endParaRPr lang="en-US" altLang="zh-CN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  </a:t>
            </a:r>
            <a:r>
              <a:rPr lang="zh-CN" altLang="en-US" sz="2000" dirty="0" smtClean="0">
                <a:solidFill>
                  <a:srgbClr val="FF0000"/>
                </a:solidFill>
              </a:rPr>
              <a:t>联合选择器</a:t>
            </a:r>
            <a:r>
              <a:rPr lang="en-US" altLang="zh-CN" sz="2000" dirty="0" smtClean="0"/>
              <a:t>---</a:t>
            </a:r>
            <a:r>
              <a:rPr lang="zh-CN" altLang="en-US" sz="2000" dirty="0" smtClean="0"/>
              <a:t>标记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类选择器（</a:t>
            </a:r>
            <a:r>
              <a:rPr lang="en-US" altLang="zh-CN" sz="2000" dirty="0" smtClean="0"/>
              <a:t>p.c3{</a:t>
            </a:r>
            <a:r>
              <a:rPr lang="en-US" altLang="zh-CN" sz="2000" dirty="0" err="1" smtClean="0"/>
              <a:t>color:red</a:t>
            </a:r>
            <a:r>
              <a:rPr lang="en-US" altLang="zh-CN" sz="2000" dirty="0" smtClean="0"/>
              <a:t>;}</a:t>
            </a:r>
            <a:r>
              <a:rPr lang="zh-CN" altLang="en-US" sz="2000" dirty="0" smtClean="0"/>
              <a:t>）</a:t>
            </a:r>
            <a:endParaRPr lang="zh-CN" alt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3.ID</a:t>
            </a:r>
            <a:r>
              <a:rPr lang="zh-CN" altLang="en-US" dirty="0" smtClean="0"/>
              <a:t>选择符：以“</a:t>
            </a:r>
            <a:r>
              <a:rPr lang="en-US" altLang="zh-CN" dirty="0" smtClean="0"/>
              <a:t>#”</a:t>
            </a:r>
            <a:r>
              <a:rPr lang="zh-CN" altLang="en-US" dirty="0" smtClean="0"/>
              <a:t>开始，并可以任意命名。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#div1{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background:red;color:white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;}</a:t>
            </a:r>
            <a:endParaRPr lang="zh-CN" altLang="en-US" sz="1800" dirty="0" smtClean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3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7.2.2 CSS</a:t>
            </a:r>
            <a:r>
              <a:rPr lang="zh-CN" altLang="en-US" dirty="0" smtClean="0"/>
              <a:t>选择器类型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533400" y="742950"/>
            <a:ext cx="8534400" cy="438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选择符与类选择符的区别：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）类选择符可以给任意多的标记定义样式，但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选择符在页面中标记中只能使用一次；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选择符样式比类选择符样式优先级高。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选择符局限性大，只能单独定义某个元素的样式（特殊情况下使用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伪选择符：一种特殊的类选择符，最大的作用就是对链接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的不同状态定义不同的样式效果。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marL="711200" indent="-7112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a:link{color:#339999;text-decration:none;}</a:t>
            </a:r>
          </a:p>
          <a:p>
            <a:pPr marL="711200" indent="-7112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a:visited{color:#33cc00;text-decration:none}</a:t>
            </a:r>
          </a:p>
          <a:p>
            <a:pPr marL="711200" indent="-7112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a:hover{color:red;text-decration:underline;}</a:t>
            </a:r>
          </a:p>
          <a:p>
            <a:pPr marL="711200" indent="-7112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a:active{color:blue;text-decration:underline;}</a:t>
            </a:r>
          </a:p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660066"/>
              </a:buClr>
              <a:buSzPct val="100000"/>
              <a:defRPr/>
            </a:pP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3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CSS</a:t>
            </a:r>
            <a:r>
              <a:rPr lang="zh-CN" altLang="en-US" dirty="0"/>
              <a:t>选择器类</a:t>
            </a:r>
            <a:r>
              <a:rPr lang="zh-CN" altLang="en-US" dirty="0" smtClean="0"/>
              <a:t>型案例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95350"/>
            <a:ext cx="457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/>
              <a:t>&lt;!-- edu_7_2_1.html --&gt;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&lt;!</a:t>
            </a:r>
            <a:r>
              <a:rPr lang="en-US" altLang="zh-CN" sz="1200" dirty="0" err="1" smtClean="0"/>
              <a:t>doctype</a:t>
            </a:r>
            <a:r>
              <a:rPr lang="en-US" altLang="zh-CN" sz="1200" dirty="0" smtClean="0"/>
              <a:t> html&gt;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&lt;html </a:t>
            </a:r>
            <a:r>
              <a:rPr lang="en-US" altLang="zh-CN" sz="1200" dirty="0" err="1" smtClean="0"/>
              <a:t>lang</a:t>
            </a:r>
            <a:r>
              <a:rPr lang="en-US" altLang="zh-CN" sz="1200" dirty="0" smtClean="0"/>
              <a:t>="en"&gt;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 &lt;head&gt;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  &lt;meta </a:t>
            </a:r>
            <a:r>
              <a:rPr lang="en-US" altLang="zh-CN" sz="1200" dirty="0" err="1" smtClean="0"/>
              <a:t>charset</a:t>
            </a:r>
            <a:r>
              <a:rPr lang="en-US" altLang="zh-CN" sz="1200" dirty="0" smtClean="0"/>
              <a:t>="UTF-8"&gt;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&lt;title&gt;</a:t>
            </a:r>
            <a:r>
              <a:rPr lang="zh-CN" altLang="en-US" sz="1200" dirty="0" smtClean="0"/>
              <a:t>选择器演示</a:t>
            </a:r>
            <a:r>
              <a:rPr lang="en-US" altLang="zh-CN" sz="1200" dirty="0" smtClean="0"/>
              <a:t>&lt;/title&gt;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&lt;style type="text/</a:t>
            </a:r>
            <a:r>
              <a:rPr lang="en-US" altLang="zh-CN" sz="1200" dirty="0" err="1" smtClean="0"/>
              <a:t>css</a:t>
            </a:r>
            <a:r>
              <a:rPr lang="en-US" altLang="zh-CN" sz="1200" dirty="0" smtClean="0"/>
              <a:t>"&gt;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a:link{color:gray;text-decoration:none;}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a:visited{color:blue;text-decoration:none;}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a:hover{color:red;text-decoration:underline;}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a:active{color:yellow;text-decoration:underline;}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p:first-letter{font-weight:bold;font-family:"</a:t>
            </a:r>
            <a:r>
              <a:rPr lang="zh-CN" altLang="en-US" sz="1200" dirty="0" smtClean="0"/>
              <a:t>黑体</a:t>
            </a:r>
            <a:r>
              <a:rPr lang="en-US" altLang="zh-CN" sz="1200" dirty="0" smtClean="0"/>
              <a:t>";}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p:first-line{font-size:32px;}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&lt;/style&gt;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&lt;/head&gt;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&lt;body&gt;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&lt;p&gt;</a:t>
            </a:r>
            <a:r>
              <a:rPr lang="zh-CN" altLang="en-US" sz="1200" dirty="0" smtClean="0"/>
              <a:t>在支持</a:t>
            </a:r>
            <a:r>
              <a:rPr lang="en-US" altLang="zh-CN" sz="1200" dirty="0" smtClean="0"/>
              <a:t>CSS</a:t>
            </a:r>
            <a:r>
              <a:rPr lang="zh-CN" altLang="en-US" sz="1200" dirty="0" smtClean="0"/>
              <a:t>的浏览器中，链接的不同状态都可以不同的方式显示，这些状态包括：活动状态，已被访问状态，未被访问状态，和鼠标悬停状态。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注意：</a:t>
            </a:r>
            <a:r>
              <a:rPr lang="en-US" altLang="zh-CN" sz="1200" dirty="0" smtClean="0"/>
              <a:t>a:hover </a:t>
            </a:r>
            <a:r>
              <a:rPr lang="zh-CN" altLang="en-US" sz="1200" dirty="0" smtClean="0"/>
              <a:t>必须被置于</a:t>
            </a:r>
            <a:r>
              <a:rPr lang="en-US" altLang="zh-CN" sz="1200" dirty="0" smtClean="0"/>
              <a:t>a:link 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a:visited </a:t>
            </a:r>
            <a:r>
              <a:rPr lang="zh-CN" altLang="en-US" sz="1200" dirty="0" smtClean="0"/>
              <a:t>之后，才是有效的。</a:t>
            </a:r>
            <a:r>
              <a:rPr lang="en-US" altLang="zh-CN" sz="1200" dirty="0" smtClean="0"/>
              <a:t>a:active</a:t>
            </a:r>
            <a:r>
              <a:rPr lang="zh-CN" altLang="en-US" sz="1200" dirty="0" smtClean="0"/>
              <a:t>必须被置于</a:t>
            </a:r>
            <a:r>
              <a:rPr lang="en-US" altLang="zh-CN" sz="1200" dirty="0" smtClean="0"/>
              <a:t>a:hover</a:t>
            </a:r>
            <a:r>
              <a:rPr lang="zh-CN" altLang="en-US" sz="1200" dirty="0" smtClean="0"/>
              <a:t>之后，才是有效的。</a:t>
            </a:r>
            <a:r>
              <a:rPr lang="en-US" altLang="zh-CN" sz="1200" dirty="0" smtClean="0"/>
              <a:t>&lt;/p&gt;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&lt;a </a:t>
            </a:r>
            <a:r>
              <a:rPr lang="en-US" altLang="zh-CN" sz="1200" dirty="0" err="1" smtClean="0"/>
              <a:t>href</a:t>
            </a:r>
            <a:r>
              <a:rPr lang="en-US" altLang="zh-CN" sz="1200" dirty="0" smtClean="0"/>
              <a:t>="http://www.baidu.com"&gt;</a:t>
            </a:r>
            <a:r>
              <a:rPr lang="zh-CN" altLang="en-US" sz="1200" dirty="0" smtClean="0"/>
              <a:t>搜索一下：百度</a:t>
            </a:r>
            <a:r>
              <a:rPr lang="en-US" altLang="zh-CN" sz="1200" dirty="0" smtClean="0"/>
              <a:t>&lt;/a&gt;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&lt;/body&gt;</a:t>
            </a:r>
          </a:p>
          <a:p>
            <a:pPr>
              <a:lnSpc>
                <a:spcPts val="1200"/>
              </a:lnSpc>
            </a:pPr>
            <a:r>
              <a:rPr lang="en-US" altLang="zh-CN" sz="1200" dirty="0" smtClean="0"/>
              <a:t>&lt;/html&gt;</a:t>
            </a:r>
            <a:endParaRPr lang="zh-CN" altLang="en-US" sz="12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04950"/>
            <a:ext cx="3687763" cy="217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7.2.2 </a:t>
            </a:r>
            <a:r>
              <a:rPr lang="en-US" altLang="zh-CN" dirty="0"/>
              <a:t>CSS</a:t>
            </a:r>
            <a:r>
              <a:rPr lang="zh-CN" altLang="en-US" dirty="0"/>
              <a:t>选择器类型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．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属性选择器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定义属性选择器时，方括号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“[]”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将属性包围住，如下所示：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]{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;...;}</a:t>
            </a:r>
            <a:endParaRPr lang="zh-CN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[title]{color:red;} /*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带有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属性的所有元素设置样式</a:t>
            </a:r>
            <a:r>
              <a:rPr lang="pt-B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*/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400" y="2266950"/>
          <a:ext cx="7620000" cy="234127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47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727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321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选择器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用于选取带有指定属性的标记。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5576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用于选取带有指定属性和值的标记。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[attribute~=value]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145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用于选取属性值中包含指定词汇的标记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用空格分隔的字词列表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426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[attribute|=value]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用于选取带有以指定值开头的属性值的标记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sz="1400" kern="0" dirty="0">
                          <a:latin typeface="微软雅黑" pitchFamily="34" charset="-122"/>
                          <a:ea typeface="微软雅黑" pitchFamily="34" charset="-122"/>
                        </a:rPr>
                        <a:t>属性值是</a:t>
                      </a:r>
                      <a:r>
                        <a:rPr lang="en-US" sz="1400" kern="0" dirty="0">
                          <a:latin typeface="微软雅黑" pitchFamily="34" charset="-122"/>
                          <a:ea typeface="微软雅黑" pitchFamily="34" charset="-122"/>
                        </a:rPr>
                        <a:t>value</a:t>
                      </a:r>
                      <a:r>
                        <a:rPr lang="zh-CN" sz="1400" kern="0" dirty="0">
                          <a:latin typeface="微软雅黑" pitchFamily="34" charset="-122"/>
                          <a:ea typeface="微软雅黑" pitchFamily="34" charset="-122"/>
                        </a:rPr>
                        <a:t>或者以“</a:t>
                      </a:r>
                      <a:r>
                        <a:rPr lang="en-US" sz="1400" kern="0" dirty="0">
                          <a:latin typeface="微软雅黑" pitchFamily="34" charset="-122"/>
                          <a:ea typeface="微软雅黑" pitchFamily="34" charset="-122"/>
                        </a:rPr>
                        <a:t>value-</a:t>
                      </a:r>
                      <a:r>
                        <a:rPr lang="zh-CN" sz="1400" kern="0" dirty="0">
                          <a:latin typeface="微软雅黑" pitchFamily="34" charset="-122"/>
                          <a:ea typeface="微软雅黑" pitchFamily="34" charset="-122"/>
                        </a:rPr>
                        <a:t>”开头的值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[attribute^=value]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匹配属性值以指定值开头的每个标记。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[attribute$=value]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匹配属性值以指定值结尾的每个标记。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212">
                <a:tc>
                  <a:txBody>
                    <a:bodyPr/>
                    <a:lstStyle/>
                    <a:p>
                      <a:pPr indent="9461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[attribute*=value]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indent="177165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匹配属性值中包含指定值的每个标记。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CSS </a:t>
            </a:r>
            <a:r>
              <a:rPr lang="zh-CN" altLang="en-US" b="0" dirty="0"/>
              <a:t>属性选择</a:t>
            </a:r>
            <a:r>
              <a:rPr lang="zh-CN" altLang="en-US" b="0" dirty="0" smtClean="0"/>
              <a:t>器案例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56893"/>
            <a:ext cx="4495800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edu_7_2_2.html --&gt;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="UTF-8"&gt;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属性选择器的应用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[title]{font-size:18px;color:green;}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"]{font-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style:italic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p[name~="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"]{font-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weight:bold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p[name^="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"]{text-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align:center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p[name$="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color:blue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p[name*="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color:red;text-decoration:underline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25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&lt;/style&gt;&lt;/head&gt;	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58838"/>
            <a:ext cx="3987800" cy="196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3400" y="3446031"/>
            <a:ext cx="8534400" cy="125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&lt;h3&gt;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属性选择器的应用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title="p1"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 [title][name="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"]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属性和值选择器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绿色、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18px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、斜体、居中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"&gt;[name="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"]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属性值包含指定值的选择器，标粗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linchujiu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属性值中以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jiu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结尾的，蓝色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changjianghuanghe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属性值中包含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jiang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字符串，红色、下划线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300"/>
              </a:lnSpc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&lt;/body&gt;&lt;/html&gt;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7.2.3 CSS</a:t>
            </a:r>
            <a:r>
              <a:rPr lang="zh-CN" altLang="en-US" smtClean="0"/>
              <a:t>选择器声明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dirty="0" smtClean="0"/>
              <a:t>集体声明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h1,h2,h3,h4,h5,h6,p,h2.special,#one{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color:red;font</a:t>
            </a:r>
            <a:r>
              <a:rPr lang="en-US" altLang="zh-CN" sz="1800" dirty="0" smtClean="0">
                <a:solidFill>
                  <a:srgbClr val="FF0000"/>
                </a:solidFill>
              </a:rPr>
              <a:t>-family:</a:t>
            </a:r>
            <a:r>
              <a:rPr lang="zh-CN" altLang="en-US" sz="1800" dirty="0" smtClean="0">
                <a:solidFill>
                  <a:srgbClr val="FF0000"/>
                </a:solidFill>
              </a:rPr>
              <a:t>黑体</a:t>
            </a:r>
            <a:r>
              <a:rPr lang="en-US" altLang="zh-CN" sz="1800" dirty="0" smtClean="0">
                <a:solidFill>
                  <a:srgbClr val="FF0000"/>
                </a:solidFill>
              </a:rPr>
              <a:t>;}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全局声明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通配符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   *</a:t>
            </a:r>
            <a:r>
              <a:rPr lang="en-US" altLang="zh-CN" sz="1800" dirty="0" smtClean="0">
                <a:solidFill>
                  <a:srgbClr val="FF0000"/>
                </a:solidFill>
              </a:rPr>
              <a:t>{color:purple;font-size:16px;margin:0 auto;padding:0;}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派生选择符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li</a:t>
            </a:r>
            <a:r>
              <a:rPr lang="en-US" altLang="zh-CN" sz="1800" dirty="0" smtClean="0">
                <a:solidFill>
                  <a:srgbClr val="FF0000"/>
                </a:solidFill>
              </a:rPr>
              <a:t> strong{ font-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style:italic</a:t>
            </a:r>
            <a:r>
              <a:rPr lang="en-US" altLang="zh-CN" sz="1800" dirty="0" smtClean="0">
                <a:solidFill>
                  <a:srgbClr val="FF0000"/>
                </a:solidFill>
              </a:rPr>
              <a:t>; font-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weight:normal</a:t>
            </a:r>
            <a:r>
              <a:rPr lang="en-US" altLang="zh-CN" sz="1800" dirty="0" smtClean="0">
                <a:solidFill>
                  <a:srgbClr val="FF0000"/>
                </a:solidFill>
              </a:rPr>
              <a:t>;}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strong{font-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weight:bold</a:t>
            </a:r>
            <a:r>
              <a:rPr lang="en-US" altLang="zh-CN" sz="1800" dirty="0" smtClean="0">
                <a:solidFill>
                  <a:srgbClr val="FF0000"/>
                </a:solidFill>
              </a:rPr>
              <a:t>;}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6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</a:p>
        </p:txBody>
      </p:sp>
      <p:sp>
        <p:nvSpPr>
          <p:cNvPr id="26626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810817"/>
            <a:ext cx="8534400" cy="3792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CSS</a:t>
            </a:r>
            <a:r>
              <a:rPr lang="zh-CN" altLang="en-US" dirty="0" smtClean="0"/>
              <a:t>样式表类型：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</a:p>
          <a:p>
            <a:pPr lvl="1"/>
            <a:r>
              <a:rPr lang="zh-CN" altLang="en-US" b="0" dirty="0" smtClean="0"/>
              <a:t>内联样式表（</a:t>
            </a:r>
            <a:r>
              <a:rPr lang="en-US" altLang="zh-CN" b="0" dirty="0" smtClean="0"/>
              <a:t>Inline Style Sheet</a:t>
            </a:r>
            <a:r>
              <a:rPr lang="zh-CN" altLang="en-US" b="0" dirty="0" smtClean="0"/>
              <a:t>）</a:t>
            </a:r>
          </a:p>
          <a:p>
            <a:pPr lvl="1"/>
            <a:r>
              <a:rPr lang="zh-CN" altLang="en-US" b="0" dirty="0" smtClean="0"/>
              <a:t>内部样式表（</a:t>
            </a:r>
            <a:r>
              <a:rPr lang="en-US" altLang="zh-CN" b="0" dirty="0" smtClean="0"/>
              <a:t>Internal Style Sheet</a:t>
            </a:r>
            <a:r>
              <a:rPr lang="zh-CN" altLang="en-US" b="0" dirty="0" smtClean="0"/>
              <a:t>）</a:t>
            </a:r>
          </a:p>
          <a:p>
            <a:pPr lvl="1"/>
            <a:r>
              <a:rPr lang="zh-CN" altLang="en-US" b="0" dirty="0" smtClean="0"/>
              <a:t>链接外部样式表（</a:t>
            </a:r>
            <a:r>
              <a:rPr lang="en-US" altLang="zh-CN" b="0" dirty="0" smtClean="0"/>
              <a:t>Link External Style Sheet</a:t>
            </a:r>
            <a:r>
              <a:rPr lang="zh-CN" altLang="en-US" b="0" dirty="0" smtClean="0"/>
              <a:t>）</a:t>
            </a:r>
          </a:p>
          <a:p>
            <a:pPr lvl="1"/>
            <a:r>
              <a:rPr lang="zh-CN" altLang="en-US" b="0" dirty="0" smtClean="0"/>
              <a:t>导入外部样式表（</a:t>
            </a:r>
            <a:r>
              <a:rPr lang="en-US" altLang="zh-CN" b="0" dirty="0" smtClean="0"/>
              <a:t>Import External Style Sheet</a:t>
            </a:r>
            <a:r>
              <a:rPr lang="zh-CN" altLang="en-US" b="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692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行内样式表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742950"/>
            <a:ext cx="8610600" cy="3962400"/>
          </a:xfrm>
          <a:prstGeom prst="rect">
            <a:avLst/>
          </a:prstGeom>
        </p:spPr>
        <p:txBody>
          <a:bodyPr/>
          <a:lstStyle/>
          <a:p>
            <a:pPr marL="182563" indent="-182563" algn="just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行内样式表（内联样式）</a:t>
            </a:r>
            <a:endParaRPr lang="en-US" altLang="zh-CN" b="0" kern="0" dirty="0" smtClean="0"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182563" indent="-182563" algn="just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基本语法：</a:t>
            </a:r>
          </a:p>
          <a:p>
            <a:pPr marL="182563" indent="-182563" algn="just" defTabSz="1158875" eaLnBrk="0" hangingPunct="0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  &lt;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 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style="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属性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: 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属性值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 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属性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: </a:t>
            </a:r>
            <a:r>
              <a:rPr lang="zh-CN" altLang="en-US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属性值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;…"&gt;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Arial" charset="0"/>
              <a:buNone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语法说明：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标记：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HTML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标记，如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body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、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table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、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等；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标记的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style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定义只能影响标记本身；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style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的多个属性之间用分号分割；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标记本身定义的</a:t>
            </a:r>
            <a:r>
              <a:rPr lang="en-US" altLang="zh-CN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style</a:t>
            </a:r>
            <a:r>
              <a:rPr lang="zh-CN" altLang="en-US" b="0" kern="0" dirty="0" smtClean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优先于其他所有样式定义。</a:t>
            </a: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Arial" charset="0"/>
              <a:buNone/>
              <a:defRPr/>
            </a:pPr>
            <a:r>
              <a:rPr lang="zh-CN" altLang="en-US" b="0" i="1" u="sng" kern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行内样式表只影响单个元素（标记）</a:t>
            </a:r>
            <a:endParaRPr lang="en-US" altLang="zh-CN" b="0" i="1" u="sng" kern="0" dirty="0" smtClean="0">
              <a:solidFill>
                <a:srgbClr val="0000FA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Arial" charset="0"/>
              <a:buNone/>
              <a:defRPr/>
            </a:pPr>
            <a:endParaRPr lang="en-US" altLang="zh-CN" b="0" i="1" u="sng" kern="0" dirty="0" smtClean="0">
              <a:solidFill>
                <a:srgbClr val="0000FA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533400" lvl="1" indent="-168275" defTabSz="1158875" eaLnBrk="0" hangingPunct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buFont typeface="Arial" charset="0"/>
              <a:buNone/>
              <a:defRPr/>
            </a:pP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&lt;p style=“color:red;font-size:28px;”&gt;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本段落生效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&lt;/p&gt;</a:t>
            </a:r>
            <a:endParaRPr lang="zh-CN" altLang="en-US" sz="18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61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990600" y="57150"/>
            <a:ext cx="7761288" cy="567929"/>
          </a:xfrm>
        </p:spPr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内部样式表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000" y="742950"/>
            <a:ext cx="8382000" cy="3943350"/>
          </a:xfrm>
          <a:prstGeom prst="rect">
            <a:avLst/>
          </a:prstGeom>
        </p:spPr>
        <p:txBody>
          <a:bodyPr/>
          <a:lstStyle/>
          <a:p>
            <a:pPr marL="182563" indent="-182563" algn="just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endParaRPr lang="zh-CN" altLang="en-US" sz="2400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gray">
          <a:xfrm>
            <a:off x="1905000" y="873431"/>
            <a:ext cx="7162800" cy="37425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eaLnBrk="0" latinLnBrk="1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ea typeface="黑体" pitchFamily="49" charset="-122"/>
              </a:rPr>
              <a:t>基本语法：</a:t>
            </a:r>
            <a:endParaRPr lang="en-US" altLang="zh-CN" sz="2000" dirty="0">
              <a:ea typeface="黑体" pitchFamily="49" charset="-122"/>
            </a:endParaRP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 lvl="1" eaLnBrk="0" latinLnBrk="1" hangingPunct="0"/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div1,.div3{background:#99ffff;width:200px;</a:t>
            </a: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height:100px;}   </a:t>
            </a: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#div2{background:#00cc00;width:200px;</a:t>
            </a:r>
          </a:p>
          <a:p>
            <a:pPr marL="0" lvl="1" eaLnBrk="0" latinLnBrk="1" hangingPunct="0"/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height:100px;}</a:t>
            </a:r>
          </a:p>
          <a:p>
            <a:pPr marL="0" lvl="1" eaLnBrk="0" hangingPunct="0"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p,h1{</a:t>
            </a:r>
            <a:r>
              <a:rPr kumimoji="1"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font-size:18px; color:#003366;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lvl="1" eaLnBrk="0" hangingPunct="0"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style&gt;</a:t>
            </a:r>
            <a:r>
              <a:rPr lang="zh-CN" altLang="en-US" sz="1800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&lt;/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head&gt;</a:t>
            </a:r>
          </a:p>
          <a:p>
            <a:pPr marL="0" lvl="1" eaLnBrk="0" latinLnBrk="1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标记是双标记，有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必须放在头部。 </a:t>
            </a:r>
          </a:p>
          <a:p>
            <a:pPr marL="0" lvl="1" eaLnBrk="0" latinLnBrk="1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i="1" dirty="0">
                <a:latin typeface="微软雅黑" pitchFamily="34" charset="-122"/>
                <a:ea typeface="微软雅黑" pitchFamily="34" charset="-122"/>
              </a:rPr>
              <a:t>内部样式表只影响单个文件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609600" y="1657350"/>
          <a:ext cx="14478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77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内部样式表案例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533400" y="895350"/>
            <a:ext cx="8534400" cy="3676650"/>
          </a:xfrm>
          <a:prstGeom prst="roundRect">
            <a:avLst>
              <a:gd name="adj" fmla="val 4639"/>
            </a:avLst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&lt;!-- </a:t>
            </a:r>
            <a:r>
              <a:rPr kumimoji="1" lang="en-US" altLang="zh-CN" sz="1800" dirty="0">
                <a:solidFill>
                  <a:schemeClr val="tx1"/>
                </a:solidFill>
                <a:latin typeface="Verdana" pitchFamily="34" charset="0"/>
              </a:rPr>
              <a:t>edu_7_2_3.html --&gt;</a:t>
            </a:r>
            <a:endParaRPr kumimoji="1" lang="en-US" altLang="zh-CN" sz="1800" dirty="0">
              <a:solidFill>
                <a:schemeClr val="tx1"/>
              </a:solidFill>
              <a:latin typeface="Verdana" pitchFamily="34" charset="0"/>
              <a:ea typeface="黑体" pitchFamily="2" charset="-122"/>
            </a:endParaRP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&lt;html&gt;&lt;head&gt;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&lt;title&gt;</a:t>
            </a:r>
            <a:r>
              <a:rPr kumimoji="1" lang="zh-CN" altLang="en-US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定义内部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STYLE</a:t>
            </a:r>
            <a:r>
              <a:rPr kumimoji="1" lang="zh-CN" altLang="en-US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属性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&lt;/title&gt;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&lt;style text="text/</a:t>
            </a:r>
            <a:r>
              <a:rPr kumimoji="1" lang="en-US" altLang="zh-CN" sz="1800" dirty="0" err="1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css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"&gt;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   &lt;!--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    .p1{font-size:18px; </a:t>
            </a:r>
            <a:r>
              <a:rPr kumimoji="1" lang="en-US" altLang="zh-CN" sz="1800" dirty="0" err="1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color:blue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;}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   --&gt;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   &lt;/style&gt;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&lt;/head&gt;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&lt;body&gt;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&lt;p class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="p1"&gt;</a:t>
            </a:r>
            <a:r>
              <a:rPr kumimoji="1" lang="zh-CN" altLang="en-US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此行文字被内部的样式定义为蓝色显示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&lt;/p&gt;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      &lt;p&gt;</a:t>
            </a:r>
            <a:r>
              <a:rPr kumimoji="1" lang="zh-CN" altLang="en-US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此行文字没有被内部的样式定义</a:t>
            </a: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&lt;/p&gt;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   &lt;/body&gt;</a:t>
            </a:r>
          </a:p>
          <a:p>
            <a:pPr eaLnBrk="0" latinLnBrk="1" hangingPunct="0">
              <a:lnSpc>
                <a:spcPts val="1800"/>
              </a:lnSpc>
              <a:spcBef>
                <a:spcPts val="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Verdana" pitchFamily="34" charset="0"/>
                <a:ea typeface="黑体" pitchFamily="2" charset="-122"/>
              </a:rPr>
              <a:t>&lt;/html&gt; </a:t>
            </a:r>
            <a:endParaRPr kumimoji="1" lang="zh-CN" altLang="en-US" sz="1800" dirty="0">
              <a:solidFill>
                <a:schemeClr val="tx2"/>
              </a:solidFill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324601" y="1543050"/>
            <a:ext cx="1800225" cy="378619"/>
          </a:xfrm>
          <a:prstGeom prst="wedgeRoundRectCallout">
            <a:avLst>
              <a:gd name="adj1" fmla="val -86278"/>
              <a:gd name="adj2" fmla="val 106669"/>
              <a:gd name="adj3" fmla="val 16667"/>
            </a:avLst>
          </a:prstGeom>
          <a:solidFill>
            <a:srgbClr val="3333FF"/>
          </a:solidFill>
          <a:ln w="9525" algn="ctr">
            <a:solidFill>
              <a:srgbClr val="0000FA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定义样式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355182" y="2647950"/>
            <a:ext cx="1800225" cy="330994"/>
          </a:xfrm>
          <a:prstGeom prst="wedgeRoundRectCallout">
            <a:avLst>
              <a:gd name="adj1" fmla="val -50793"/>
              <a:gd name="adj2" fmla="val 156101"/>
              <a:gd name="adj3" fmla="val 16667"/>
            </a:avLst>
          </a:prstGeom>
          <a:solidFill>
            <a:srgbClr val="3333FF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应用样式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743200" y="2571750"/>
            <a:ext cx="30241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905000" y="3657600"/>
            <a:ext cx="6985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914400" y="1657350"/>
            <a:ext cx="576262" cy="1134665"/>
          </a:xfrm>
          <a:prstGeom prst="leftBrace">
            <a:avLst>
              <a:gd name="adj1" fmla="val 2187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endParaRPr lang="zh-CN" altLang="en-US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34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71550"/>
            <a:ext cx="800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主要内容：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的概念、特点。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基本语法、选择器分类与声明的结构。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的定义及引用的方式。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继承与层叠的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含义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856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导入外部样式表 </a:t>
            </a:r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533400" y="819150"/>
            <a:ext cx="8610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zh-CN" altLang="en-US" dirty="0">
                <a:ea typeface="黑体" pitchFamily="49" charset="-122"/>
              </a:rPr>
              <a:t>基本语法：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&lt;style type="text/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"&gt;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     @import 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url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外部样式表的文件名称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");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     p,</a:t>
            </a:r>
            <a:r>
              <a:rPr kumimoji="1" lang="en-US" altLang="zh-CN" sz="1800" dirty="0">
                <a:solidFill>
                  <a:srgbClr val="FF0000"/>
                </a:solidFill>
                <a:ea typeface="黑体" pitchFamily="49" charset="-122"/>
              </a:rPr>
              <a:t>p1{font-size:18px; </a:t>
            </a:r>
            <a:r>
              <a:rPr kumimoji="1"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color:blue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}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&lt;/style&gt;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zh-CN" altLang="en-US" dirty="0">
                <a:ea typeface="黑体" pitchFamily="49" charset="-122"/>
              </a:rPr>
              <a:t>语法说明：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  <a:tabLst>
                <a:tab pos="723900" algn="l"/>
                <a:tab pos="1257300" algn="l"/>
              </a:tabLst>
            </a:pPr>
            <a:r>
              <a:rPr lang="en-US" altLang="zh-CN" dirty="0">
                <a:ea typeface="黑体" pitchFamily="49" charset="-122"/>
              </a:rPr>
              <a:t>import</a:t>
            </a:r>
            <a:r>
              <a:rPr lang="zh-CN" altLang="en-US" dirty="0">
                <a:ea typeface="黑体" pitchFamily="49" charset="-122"/>
              </a:rPr>
              <a:t>语句后的</a:t>
            </a:r>
            <a:r>
              <a:rPr lang="zh-CN" altLang="en-US" dirty="0">
                <a:latin typeface="微软雅黑" pitchFamily="34" charset="-122"/>
                <a:ea typeface="黑体" pitchFamily="49" charset="-122"/>
              </a:rPr>
              <a:t>“</a:t>
            </a:r>
            <a:r>
              <a:rPr lang="en-US" altLang="zh-CN" dirty="0">
                <a:ea typeface="黑体" pitchFamily="49" charset="-122"/>
              </a:rPr>
              <a:t>;</a:t>
            </a:r>
            <a:r>
              <a:rPr lang="en-US" altLang="zh-CN" dirty="0">
                <a:latin typeface="微软雅黑" pitchFamily="34" charset="-122"/>
                <a:ea typeface="黑体" pitchFamily="49" charset="-122"/>
              </a:rPr>
              <a:t>”</a:t>
            </a:r>
            <a:r>
              <a:rPr lang="zh-CN" altLang="en-US" dirty="0">
                <a:ea typeface="黑体" pitchFamily="49" charset="-122"/>
              </a:rPr>
              <a:t>号，一定要加上！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  <a:tabLst>
                <a:tab pos="723900" algn="l"/>
                <a:tab pos="1257300" algn="l"/>
              </a:tabLst>
            </a:pPr>
            <a:r>
              <a:rPr lang="zh-CN" altLang="en-US" dirty="0">
                <a:latin typeface="微软雅黑" pitchFamily="34" charset="-122"/>
                <a:ea typeface="黑体" pitchFamily="49" charset="-122"/>
              </a:rPr>
              <a:t>“</a:t>
            </a:r>
            <a:r>
              <a:rPr lang="zh-CN" altLang="en-US" dirty="0">
                <a:ea typeface="黑体" pitchFamily="49" charset="-122"/>
              </a:rPr>
              <a:t>外部样式表的文件名称</a:t>
            </a:r>
            <a:r>
              <a:rPr lang="zh-CN" altLang="en-US" dirty="0">
                <a:latin typeface="微软雅黑" pitchFamily="34" charset="-122"/>
                <a:ea typeface="黑体" pitchFamily="49" charset="-122"/>
              </a:rPr>
              <a:t>”</a:t>
            </a:r>
            <a:r>
              <a:rPr lang="zh-CN" altLang="en-US" dirty="0">
                <a:ea typeface="黑体" pitchFamily="49" charset="-122"/>
              </a:rPr>
              <a:t>是要嵌入的样式表文件名称，含路径，后缀为</a:t>
            </a:r>
            <a:r>
              <a:rPr lang="en-US" altLang="zh-CN" dirty="0">
                <a:ea typeface="黑体" pitchFamily="49" charset="-122"/>
              </a:rPr>
              <a:t>.</a:t>
            </a:r>
            <a:r>
              <a:rPr lang="en-US" altLang="zh-CN" dirty="0" err="1">
                <a:ea typeface="黑体" pitchFamily="49" charset="-122"/>
              </a:rPr>
              <a:t>css</a:t>
            </a:r>
            <a:r>
              <a:rPr lang="zh-CN" altLang="en-US" dirty="0">
                <a:ea typeface="黑体" pitchFamily="49" charset="-122"/>
              </a:rPr>
              <a:t>；</a:t>
            </a:r>
          </a:p>
          <a:p>
            <a:pPr marL="992188" lvl="1" indent="-723900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  <a:tabLst>
                <a:tab pos="723900" algn="l"/>
                <a:tab pos="1257300" algn="l"/>
              </a:tabLst>
            </a:pPr>
            <a:r>
              <a:rPr lang="en-US" altLang="zh-CN" dirty="0">
                <a:ea typeface="黑体" pitchFamily="49" charset="-122"/>
              </a:rPr>
              <a:t>@import</a:t>
            </a:r>
            <a:r>
              <a:rPr lang="zh-CN" altLang="en-US" dirty="0">
                <a:ea typeface="黑体" pitchFamily="49" charset="-122"/>
              </a:rPr>
              <a:t>应该放在</a:t>
            </a:r>
            <a:r>
              <a:rPr lang="en-US" altLang="zh-CN" dirty="0">
                <a:ea typeface="黑体" pitchFamily="49" charset="-122"/>
              </a:rPr>
              <a:t>style</a:t>
            </a:r>
            <a:r>
              <a:rPr lang="zh-CN" altLang="en-US" dirty="0">
                <a:ea typeface="黑体" pitchFamily="49" charset="-122"/>
              </a:rPr>
              <a:t>元素的最前面</a:t>
            </a:r>
            <a:r>
              <a:rPr lang="zh-CN" altLang="en-US" dirty="0" smtClean="0">
                <a:ea typeface="黑体" pitchFamily="49" charset="-122"/>
              </a:rPr>
              <a:t>。</a:t>
            </a:r>
            <a:endParaRPr lang="zh-CN" altLang="en-US" sz="2400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96000" y="1047750"/>
            <a:ext cx="2638425" cy="431006"/>
          </a:xfrm>
          <a:prstGeom prst="wedgeRoundRectCallout">
            <a:avLst>
              <a:gd name="adj1" fmla="val -31542"/>
              <a:gd name="adj2" fmla="val 115083"/>
              <a:gd name="adj3" fmla="val 16667"/>
            </a:avLst>
          </a:prstGeom>
          <a:solidFill>
            <a:srgbClr val="0000FA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</a:pPr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定义嵌入样式表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600200" y="1828800"/>
            <a:ext cx="67691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728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导入外部样式表案例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5715000" y="2303860"/>
            <a:ext cx="3124200" cy="1753790"/>
          </a:xfrm>
          <a:prstGeom prst="roundRect">
            <a:avLst>
              <a:gd name="adj" fmla="val 4639"/>
            </a:avLst>
          </a:prstGeom>
          <a:solidFill>
            <a:schemeClr val="bg1"/>
          </a:solidFill>
          <a:ln w="19050" algn="ctr">
            <a:solidFill>
              <a:srgbClr val="3333FF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eaLnBrk="0" latinLnBrk="1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kumimoji="1" lang="en-US" altLang="zh-CN" sz="1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/* style.css*/</a:t>
            </a:r>
          </a:p>
          <a:p>
            <a:pPr eaLnBrk="0" latinLnBrk="1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.p1{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font-size:18px;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  <a:defRPr/>
            </a:pPr>
            <a:r>
              <a:rPr lang="en-US" altLang="zh-CN" sz="1800" b="0" dirty="0" err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color:blue</a:t>
            </a:r>
            <a:r>
              <a:rPr lang="en-US" altLang="zh-CN" sz="1800" b="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;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  <a:defRPr/>
            </a:pPr>
            <a:r>
              <a:rPr lang="en-US" altLang="zh-CN" sz="1800" b="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}</a:t>
            </a:r>
            <a:endParaRPr kumimoji="1" lang="en-US" altLang="zh-CN" sz="1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553200" y="4229100"/>
            <a:ext cx="2362200" cy="400050"/>
          </a:xfrm>
          <a:prstGeom prst="wedgeRoundRectCallout">
            <a:avLst>
              <a:gd name="adj1" fmla="val 23735"/>
              <a:gd name="adj2" fmla="val -133063"/>
              <a:gd name="adj3" fmla="val 16667"/>
            </a:avLst>
          </a:prstGeom>
          <a:solidFill>
            <a:srgbClr val="0033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外部样式文件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3400" y="819150"/>
            <a:ext cx="5029200" cy="3581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</a:t>
            </a:r>
            <a:r>
              <a:rPr lang="en-US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edu_7_2_4.htm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kumimoji="1"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1"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--&gt;</a:t>
            </a:r>
            <a:endParaRPr kumimoji="1" lang="en-US" altLang="zh-CN" sz="16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&lt;head&gt;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&lt;title&gt;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嵌入外部样式表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&lt;style type="text/</a:t>
            </a:r>
            <a:r>
              <a:rPr kumimoji="1" lang="en-US" altLang="zh-CN" sz="1600" b="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@import </a:t>
            </a:r>
            <a:r>
              <a:rPr kumimoji="1" lang="en-US" altLang="zh-CN" sz="1600" b="0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("style.css")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；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&lt;/style&gt;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&lt;/head&gt;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&lt;body&gt;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&lt;p class="p1"&gt;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此行文字被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style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属性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定义为蓝色显示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&lt;p&gt;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此行文字没有被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style</a:t>
            </a:r>
            <a:r>
              <a:rPr kumimoji="1" lang="zh-CN" altLang="en-US" sz="1600" b="0" dirty="0">
                <a:solidFill>
                  <a:schemeClr val="tx2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属性定义</a:t>
            </a: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 eaLnBrk="0" latinLnBrk="1" hangingPunct="0">
              <a:spcBef>
                <a:spcPts val="0"/>
              </a:spcBef>
            </a:pPr>
            <a:r>
              <a:rPr kumimoji="1" lang="en-US" altLang="zh-CN" sz="1600" b="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&lt;/html&gt; </a:t>
            </a:r>
            <a:endParaRPr lang="zh-CN" altLang="en-US" sz="1600" b="0" dirty="0">
              <a:latin typeface="Verdana" pitchFamily="34" charset="0"/>
              <a:ea typeface="黑体" pitchFamily="49" charset="-122"/>
              <a:cs typeface="Verdana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143000" y="2343150"/>
            <a:ext cx="3887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72200" y="1371600"/>
            <a:ext cx="2743200" cy="438150"/>
          </a:xfrm>
          <a:prstGeom prst="wedgeRoundRectCallout">
            <a:avLst>
              <a:gd name="adj1" fmla="val -120122"/>
              <a:gd name="adj2" fmla="val 147978"/>
              <a:gd name="adj3" fmla="val 16667"/>
            </a:avLst>
          </a:prstGeom>
          <a:solidFill>
            <a:srgbClr val="0033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导入外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部样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式文件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3333750"/>
            <a:ext cx="3887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562600" y="742950"/>
            <a:ext cx="1600200" cy="457200"/>
          </a:xfrm>
          <a:prstGeom prst="wedgeRoundRectCallout">
            <a:avLst>
              <a:gd name="adj1" fmla="val -106768"/>
              <a:gd name="adj2" fmla="val 144298"/>
              <a:gd name="adj3" fmla="val 16667"/>
            </a:avLst>
          </a:prstGeom>
          <a:solidFill>
            <a:srgbClr val="0033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</a:rPr>
              <a:t>HTML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xmlns="" val="305229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7.2.4 CSS</a:t>
            </a:r>
            <a:r>
              <a:rPr lang="zh-CN" altLang="en-US" dirty="0" smtClean="0"/>
              <a:t>定义与引用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链接外部样式表</a:t>
            </a:r>
          </a:p>
        </p:txBody>
      </p:sp>
      <p:sp>
        <p:nvSpPr>
          <p:cNvPr id="32770" name="矩形 2"/>
          <p:cNvSpPr>
            <a:spLocks noChangeArrowheads="1"/>
          </p:cNvSpPr>
          <p:nvPr/>
        </p:nvSpPr>
        <p:spPr bwMode="auto">
          <a:xfrm>
            <a:off x="533400" y="799665"/>
            <a:ext cx="8534400" cy="390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基本语法：</a:t>
            </a:r>
            <a:endParaRPr lang="en-US" altLang="zh-CN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&lt;link type="text/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 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rel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="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stylesheet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 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href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="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外部样式表的文件名称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"/ &gt;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语法说明：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en-US" altLang="zh-CN" dirty="0">
                <a:ea typeface="黑体" pitchFamily="49" charset="-122"/>
              </a:rPr>
              <a:t>&lt;link&gt;</a:t>
            </a:r>
            <a:r>
              <a:rPr lang="zh-CN" altLang="en-US" dirty="0">
                <a:ea typeface="黑体" pitchFamily="49" charset="-122"/>
              </a:rPr>
              <a:t>标记是单标记，放在头部，不使用</a:t>
            </a:r>
            <a:r>
              <a:rPr lang="en-US" altLang="zh-CN" dirty="0">
                <a:ea typeface="黑体" pitchFamily="49" charset="-122"/>
              </a:rPr>
              <a:t>style</a:t>
            </a:r>
            <a:r>
              <a:rPr lang="zh-CN" altLang="en-US" dirty="0">
                <a:ea typeface="黑体" pitchFamily="49" charset="-122"/>
              </a:rPr>
              <a:t>标记。</a:t>
            </a:r>
            <a:endParaRPr lang="en-US" altLang="zh-CN" dirty="0">
              <a:ea typeface="黑体" pitchFamily="49" charset="-122"/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外部样式表的文件名称必须带</a:t>
            </a:r>
            <a:r>
              <a:rPr lang="zh-CN" altLang="en-US" u="sng" dirty="0">
                <a:ea typeface="黑体" pitchFamily="49" charset="-122"/>
              </a:rPr>
              <a:t>后缀名</a:t>
            </a:r>
            <a:r>
              <a:rPr lang="en-US" altLang="zh-CN" u="sng" dirty="0">
                <a:ea typeface="黑体" pitchFamily="49" charset="-122"/>
              </a:rPr>
              <a:t>.</a:t>
            </a:r>
            <a:r>
              <a:rPr lang="en-US" altLang="zh-CN" u="sng" dirty="0" err="1">
                <a:ea typeface="黑体" pitchFamily="49" charset="-122"/>
              </a:rPr>
              <a:t>css</a:t>
            </a:r>
            <a:r>
              <a:rPr lang="zh-CN" altLang="en-US" u="sng" dirty="0">
                <a:ea typeface="黑体" pitchFamily="49" charset="-122"/>
              </a:rPr>
              <a:t>。</a:t>
            </a:r>
            <a:endParaRPr lang="zh-CN" altLang="en-US" dirty="0">
              <a:ea typeface="黑体" pitchFamily="49" charset="-122"/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en-US" altLang="zh-CN" dirty="0">
                <a:ea typeface="黑体" pitchFamily="49" charset="-122"/>
              </a:rPr>
              <a:t>CSS</a:t>
            </a:r>
            <a:r>
              <a:rPr lang="zh-CN" altLang="en-US" dirty="0">
                <a:ea typeface="黑体" pitchFamily="49" charset="-122"/>
              </a:rPr>
              <a:t>文件一定是纯文本格式。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外部样式表修改后所</a:t>
            </a:r>
            <a:r>
              <a:rPr lang="zh-CN" altLang="en-US" u="sng" dirty="0">
                <a:ea typeface="黑体" pitchFamily="49" charset="-122"/>
              </a:rPr>
              <a:t>有引用的页面样式自动地更新</a:t>
            </a:r>
            <a:r>
              <a:rPr lang="zh-CN" altLang="en-US" dirty="0">
                <a:ea typeface="黑体" pitchFamily="49" charset="-122"/>
              </a:rPr>
              <a:t>；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外部样式表优先级低于内部样式表；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  <a:tabLst>
                <a:tab pos="88900" algn="l"/>
              </a:tabLst>
            </a:pPr>
            <a:r>
              <a:rPr lang="zh-CN" altLang="en-US" dirty="0">
                <a:ea typeface="黑体" pitchFamily="49" charset="-122"/>
              </a:rPr>
              <a:t>同时链接几个外部样式表时按“最近优先的原则”。</a:t>
            </a:r>
          </a:p>
        </p:txBody>
      </p:sp>
    </p:spTree>
    <p:extLst>
      <p:ext uri="{BB962C8B-B14F-4D97-AF65-F5344CB8AC3E}">
        <p14:creationId xmlns:p14="http://schemas.microsoft.com/office/powerpoint/2010/main" xmlns="" val="42108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链接外部样式表案例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3400" y="857250"/>
            <a:ext cx="4800600" cy="3416320"/>
          </a:xfrm>
          <a:prstGeom prst="rect">
            <a:avLst/>
          </a:prstGeom>
          <a:noFill/>
          <a:ln w="9525">
            <a:solidFill>
              <a:srgbClr val="0000F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&lt;html&gt;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&lt;head&gt;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  &lt;title&gt;</a:t>
            </a: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链接外部样式表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&lt;/title&gt;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  &lt;link 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rel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="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stylesheet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" type=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"text/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css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" 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href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="</a:t>
            </a:r>
            <a:r>
              <a:rPr kumimoji="1" lang="en-US" altLang="zh-CN" sz="1800" dirty="0" err="1">
                <a:solidFill>
                  <a:srgbClr val="232323"/>
                </a:solidFill>
                <a:ea typeface="黑体" pitchFamily="49" charset="-122"/>
              </a:rPr>
              <a:t>style.css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"&gt;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&lt;/head&gt;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&lt;body&gt;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  &lt;p class="p1"&gt;</a:t>
            </a: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此行文字被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style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属性定义为蓝色显示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&lt;/p&gt;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  &lt;p&gt;</a:t>
            </a: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此行文字没有被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style</a:t>
            </a:r>
            <a:r>
              <a:rPr kumimoji="1" lang="zh-CN" altLang="en-US" sz="1800" dirty="0">
                <a:solidFill>
                  <a:srgbClr val="232323"/>
                </a:solidFill>
                <a:ea typeface="黑体" pitchFamily="49" charset="-122"/>
              </a:rPr>
              <a:t>属性定义</a:t>
            </a: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&lt;/p&gt;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&lt;/body&gt;</a:t>
            </a:r>
          </a:p>
          <a:p>
            <a:pPr eaLnBrk="0" latinLnBrk="1" hangingPunct="0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1800" dirty="0">
                <a:solidFill>
                  <a:srgbClr val="232323"/>
                </a:solidFill>
                <a:ea typeface="黑体" pitchFamily="49" charset="-122"/>
              </a:rPr>
              <a:t>&lt;/html&gt; </a:t>
            </a:r>
            <a:endParaRPr kumimoji="1" lang="zh-CN" altLang="en-US" sz="1800" dirty="0">
              <a:solidFill>
                <a:srgbClr val="232323"/>
              </a:solidFill>
              <a:ea typeface="黑体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324600" y="2952750"/>
            <a:ext cx="2592387" cy="485775"/>
          </a:xfrm>
          <a:prstGeom prst="wedgeRoundRectCallout">
            <a:avLst>
              <a:gd name="adj1" fmla="val -29604"/>
              <a:gd name="adj2" fmla="val -113579"/>
              <a:gd name="adj3" fmla="val 16667"/>
            </a:avLst>
          </a:prstGeom>
          <a:solidFill>
            <a:srgbClr val="0000FA"/>
          </a:solidFill>
          <a:ln w="9525" algn="ctr">
            <a:solidFill>
              <a:srgbClr val="00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外部样式文件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62600" y="1657350"/>
            <a:ext cx="3276600" cy="125572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1" hangingPunct="0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2"/>
                </a:solidFill>
                <a:ea typeface="黑体" pitchFamily="49" charset="-122"/>
              </a:rPr>
              <a:t>/* </a:t>
            </a:r>
            <a:r>
              <a:rPr kumimoji="1" lang="en-US" altLang="zh-CN" sz="1800" dirty="0" err="1">
                <a:solidFill>
                  <a:schemeClr val="tx2"/>
                </a:solidFill>
                <a:ea typeface="黑体" pitchFamily="49" charset="-122"/>
              </a:rPr>
              <a:t>style.css</a:t>
            </a:r>
            <a:r>
              <a:rPr kumimoji="1" lang="en-US" altLang="zh-CN" sz="1800" dirty="0">
                <a:solidFill>
                  <a:schemeClr val="tx2"/>
                </a:solidFill>
                <a:ea typeface="黑体" pitchFamily="49" charset="-122"/>
              </a:rPr>
              <a:t>*/</a:t>
            </a:r>
          </a:p>
          <a:p>
            <a:pPr eaLnBrk="0" latinLnBrk="1" hangingPunct="0">
              <a:lnSpc>
                <a:spcPct val="75000"/>
              </a:lnSpc>
              <a:spcBef>
                <a:spcPct val="50000"/>
              </a:spcBef>
            </a:pPr>
            <a:r>
              <a:rPr lang="en-US" altLang="zh-CN" sz="1800" b="0" dirty="0">
                <a:solidFill>
                  <a:schemeClr val="tx2"/>
                </a:solidFill>
                <a:ea typeface="黑体" pitchFamily="49" charset="-122"/>
              </a:rPr>
              <a:t>.p1{font-size:18px; </a:t>
            </a:r>
          </a:p>
          <a:p>
            <a:pPr marL="179388"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altLang="zh-CN" sz="1800" b="0" dirty="0">
                <a:solidFill>
                  <a:schemeClr val="tx2"/>
                </a:solidFill>
                <a:ea typeface="黑体" pitchFamily="49" charset="-122"/>
              </a:rPr>
              <a:t>   </a:t>
            </a:r>
            <a:r>
              <a:rPr lang="en-US" altLang="zh-CN" sz="1800" b="0" dirty="0" err="1">
                <a:solidFill>
                  <a:schemeClr val="tx2"/>
                </a:solidFill>
                <a:ea typeface="黑体" pitchFamily="49" charset="-122"/>
              </a:rPr>
              <a:t>color:blue</a:t>
            </a:r>
            <a:r>
              <a:rPr lang="en-US" altLang="zh-CN" sz="1800" b="0" dirty="0">
                <a:solidFill>
                  <a:schemeClr val="tx2"/>
                </a:solidFill>
                <a:ea typeface="黑体" pitchFamily="49" charset="-122"/>
              </a:rPr>
              <a:t>;</a:t>
            </a:r>
          </a:p>
          <a:p>
            <a:pPr marL="179388"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altLang="zh-CN" sz="1800" b="0" dirty="0">
                <a:solidFill>
                  <a:schemeClr val="tx2"/>
                </a:solidFill>
                <a:ea typeface="黑体" pitchFamily="49" charset="-122"/>
              </a:rPr>
              <a:t>}</a:t>
            </a:r>
            <a:endParaRPr lang="en-US" altLang="zh-CN" sz="1800" b="0" dirty="0">
              <a:ea typeface="黑体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618164" y="800100"/>
            <a:ext cx="2763837" cy="371475"/>
          </a:xfrm>
          <a:prstGeom prst="wedgeRoundRectCallout">
            <a:avLst>
              <a:gd name="adj1" fmla="val -76331"/>
              <a:gd name="adj2" fmla="val 222451"/>
              <a:gd name="adj3" fmla="val 16667"/>
            </a:avLst>
          </a:prstGeom>
          <a:solidFill>
            <a:srgbClr val="0000F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链接外部样式文件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862014" y="2000250"/>
            <a:ext cx="43195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713414" y="4000501"/>
            <a:ext cx="2592387" cy="411956"/>
          </a:xfrm>
          <a:prstGeom prst="wedgeRoundRectCallout">
            <a:avLst>
              <a:gd name="adj1" fmla="val -150385"/>
              <a:gd name="adj2" fmla="val -266077"/>
              <a:gd name="adj3" fmla="val 16667"/>
            </a:avLst>
          </a:prstGeom>
          <a:solidFill>
            <a:srgbClr val="0000F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tabLst>
                <a:tab pos="88900" algn="l"/>
              </a:tabLst>
              <a:defRPr/>
            </a:pPr>
            <a:r>
              <a:rPr lang="en-US" altLang="zh-CN" dirty="0" smtClean="0">
                <a:solidFill>
                  <a:schemeClr val="bg1"/>
                </a:solidFill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引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用外部样式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838200" y="3143250"/>
            <a:ext cx="3692525" cy="345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78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7.3 CSS</a:t>
            </a:r>
            <a:r>
              <a:rPr lang="zh-CN" altLang="en-US" smtClean="0"/>
              <a:t>继承与层叠</a:t>
            </a:r>
          </a:p>
        </p:txBody>
      </p:sp>
      <p:sp>
        <p:nvSpPr>
          <p:cNvPr id="34818" name="矩形 2"/>
          <p:cNvSpPr>
            <a:spLocks noChangeArrowheads="1"/>
          </p:cNvSpPr>
          <p:nvPr/>
        </p:nvSpPr>
        <p:spPr bwMode="auto">
          <a:xfrm>
            <a:off x="533400" y="819150"/>
            <a:ext cx="8610600" cy="288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u"/>
            </a:pPr>
            <a:r>
              <a:rPr lang="zh-CN" altLang="en-US" sz="2800" dirty="0">
                <a:ea typeface="黑体" pitchFamily="49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样式表的继承规则是子标记继承父标记的样式。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div{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color:blue;font-weight:bold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;}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&lt;div&gt;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&lt;p&gt; 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继承标记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的样式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&lt;/div&gt;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规定样式的优先级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从高到低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如下：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行内样式</a:t>
            </a:r>
            <a:r>
              <a:rPr lang="zh-CN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﹥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id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zh-CN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﹥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类样式</a:t>
            </a:r>
            <a:r>
              <a:rPr lang="zh-CN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﹥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标记样式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:edu_7_3_1.html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67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继承与层叠案例</a:t>
            </a:r>
            <a:endParaRPr lang="en-US" altLang="zh-CN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810817"/>
            <a:ext cx="5105400" cy="2218133"/>
          </a:xfrm>
        </p:spPr>
        <p:txBody>
          <a:bodyPr/>
          <a:lstStyle/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edu_7_3_1.html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&lt;head&gt;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&lt;meta </a:t>
            </a:r>
            <a:r>
              <a:rPr lang="en-US" altLang="zh-CN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charset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="UTF-8"&gt;&lt;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head&gt;</a:t>
            </a:r>
            <a:endParaRPr lang="en-US" altLang="zh-C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&lt;style type="text/</a:t>
            </a:r>
            <a:r>
              <a:rPr lang="en-US" altLang="zh-CN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body{font-size:12px;}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.c1{font-size:28px;color:blue;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font-family:"</a:t>
            </a:r>
            <a:r>
              <a:rPr lang="zh-CN" altLang="en-US" sz="1600" dirty="0" smtClean="0">
                <a:latin typeface="Verdana" panose="020B0604030504040204" pitchFamily="34" charset="0"/>
                <a:ea typeface="宋体" charset="-122"/>
                <a:cs typeface="Verdana" panose="020B0604030504040204" pitchFamily="34" charset="0"/>
              </a:rPr>
              <a:t>黑体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	}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#p1,#p2{font-family:"</a:t>
            </a:r>
            <a:r>
              <a:rPr lang="zh-CN" altLang="en-US" sz="1600" dirty="0" smtClean="0">
                <a:latin typeface="Verdana" panose="020B0604030504040204" pitchFamily="34" charset="0"/>
                <a:ea typeface="宋体" charset="-122"/>
                <a:cs typeface="Verdana" panose="020B0604030504040204" pitchFamily="34" charset="0"/>
              </a:rPr>
              <a:t>幼圆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";font-size:56px;}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&lt;/style&gt;</a:t>
            </a:r>
          </a:p>
          <a:p>
            <a:pPr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165" y="916187"/>
            <a:ext cx="3715312" cy="19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3400" y="3028950"/>
            <a:ext cx="853440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 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 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的文本内容。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&lt;p&gt;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第一段 子标记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继承了父标记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的样式。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class="c1"&gt;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第二、三、四段都设置了 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class="c1"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。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class="c1" id="p1"&gt;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第三段设置了 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id="p1"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。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class="c1" id="p2" style="font-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family:'Arial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Black';color:red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;"&gt;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行内样式 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style="font-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family:'Arial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Black'; 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color:red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;"</a:t>
            </a:r>
            <a:r>
              <a:rPr lang="zh-CN" altLang="en-US" sz="16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，优先级最高。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&lt;/body&gt;&lt;/html&gt;</a:t>
            </a:r>
            <a:endParaRPr lang="zh-CN" altLang="en-US" sz="1600" b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6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zh-CN" dirty="0" smtClean="0"/>
              <a:t>综合</a:t>
            </a:r>
            <a:r>
              <a:rPr lang="zh-CN" altLang="zh-CN" dirty="0"/>
              <a:t>实例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533400" y="800100"/>
            <a:ext cx="8458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Hoverbox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图像画廊”（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Hoverbox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Image Gallery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）为例，利用链入外部样式表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hoverbox.css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控制以无序列表方式排列的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列共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幅图像的样式，通过鼠标在某个图像上盘旋，实现大图像浏览。本例对原代码和样式文件进行了适当简化。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66950"/>
            <a:ext cx="4038600" cy="238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079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 </a:t>
            </a:r>
            <a:r>
              <a:rPr lang="zh-CN" altLang="zh-CN" dirty="0"/>
              <a:t>综合</a:t>
            </a:r>
            <a:r>
              <a:rPr lang="zh-CN" altLang="zh-CN" dirty="0" smtClean="0"/>
              <a:t>实例</a:t>
            </a:r>
            <a:r>
              <a:rPr lang="zh-CN" altLang="en-US" dirty="0"/>
              <a:t>代码</a:t>
            </a:r>
            <a:endParaRPr lang="en-US" altLang="zh-CN" dirty="0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474075" cy="3989784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edu_7_4_1.html --&gt;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&lt;meta charset="UTF-8"&gt;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Hoverbox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Image Gallery&lt;/title&gt;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&lt;link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stylesheet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='hoverbox.css' type="text/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 /&gt;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 id="" class=""&gt;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h1&gt;</a:t>
            </a:r>
            <a:r>
              <a:rPr lang="zh-CN" altLang="en-US" sz="1400" dirty="0">
                <a:latin typeface="Verdana" panose="020B0604030504040204" pitchFamily="34" charset="0"/>
                <a:ea typeface="宋体" charset="-122"/>
                <a:cs typeface="Verdana" panose="020B0604030504040204" pitchFamily="34" charset="0"/>
              </a:rPr>
              <a:t>鼠标经过图片显示大图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Hoverbox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Image Gallery)&lt;/h1&gt;</a:t>
            </a:r>
          </a:p>
          <a:p>
            <a:pPr marL="0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class="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hoverbox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 marL="360363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src="img/photo01.jpg" alt="description" class="preview" /&gt;&lt;img src="img/photo01.jpg"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360363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src="img/photo02.jpg" alt="description" class="preview" /&gt;&lt;img src="img/photo02.jpg"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360363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src="img/photo03.jpg" alt="description" class="preview" /&gt;&lt;img src="img/photo03.jpg"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360363" inden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src="img/photo04.jpg" alt="description" class="preview" /&gt;&lt;img src="img/photo04.jpg"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2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 </a:t>
            </a:r>
            <a:r>
              <a:rPr lang="zh-CN" altLang="zh-CN" dirty="0"/>
              <a:t>综合实例</a:t>
            </a:r>
            <a:r>
              <a:rPr lang="zh-CN" altLang="en-US" dirty="0"/>
              <a:t>代码</a:t>
            </a:r>
            <a:endParaRPr lang="en-US" altLang="zh-CN" dirty="0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474075" cy="3875484"/>
          </a:xfrm>
        </p:spPr>
        <p:txBody>
          <a:bodyPr/>
          <a:lstStyle/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src="img/photo05.jpg" alt="description" class="preview" /&gt;&lt;img src="img/photo05.jpg"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src="img/photo06.jpg" alt="description" class="preview" /&gt;&lt;img src="img/photo06.jpg"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src="img/photo07.jpg" alt="description" class="preview" /&gt;&lt;img src="img/photo07.jpg"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src="img/photo08.jpg" alt="description" class="preview" /&gt;&lt;img src="img/photo08.jpg"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src="img/photo09.jpg" alt="description" class="preview" /&gt;&lt;img src="img/photo09.jpg"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269875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="#"&gt;&lt;img src="img/photo10.jpg" alt="description" class="preview" /&gt;&lt;img src="img/photo10.jpg" alt="description" /&gt;&lt;/a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400" dirty="0" smtClean="0">
              <a:latin typeface="Verdana" panose="020B0604030504040204" pitchFamily="34" charset="0"/>
              <a:ea typeface="宋体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8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       CSS</a:t>
            </a:r>
            <a:r>
              <a:rPr lang="zh-CN" altLang="zh-CN" sz="2000" dirty="0"/>
              <a:t>规则由选择器和声明</a:t>
            </a:r>
            <a:r>
              <a:rPr lang="zh-CN" altLang="zh-CN" sz="2000" dirty="0" smtClean="0"/>
              <a:t>组成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选择</a:t>
            </a:r>
            <a:r>
              <a:rPr lang="zh-CN" altLang="zh-CN" sz="2000" dirty="0"/>
              <a:t>器包括</a:t>
            </a:r>
            <a:r>
              <a:rPr lang="en-US" altLang="zh-CN" sz="2000" dirty="0"/>
              <a:t>id</a:t>
            </a:r>
            <a:r>
              <a:rPr lang="zh-CN" altLang="zh-CN" sz="2000" dirty="0"/>
              <a:t>选择器、类选择器、标记选择器、伪类选择器</a:t>
            </a:r>
            <a:r>
              <a:rPr lang="zh-CN" altLang="zh-CN" sz="2000" dirty="0" smtClean="0"/>
              <a:t>等。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       CSS</a:t>
            </a:r>
            <a:r>
              <a:rPr lang="zh-CN" altLang="zh-CN" sz="2000" dirty="0"/>
              <a:t>分为内联样式表、内部样式表、链接外部样式表以及导入外部样式表，其中内联样式表是在标记内设置</a:t>
            </a:r>
            <a:r>
              <a:rPr lang="en-US" altLang="zh-CN" sz="2000" dirty="0"/>
              <a:t>style</a:t>
            </a:r>
            <a:r>
              <a:rPr lang="zh-CN" altLang="zh-CN" sz="2000" dirty="0"/>
              <a:t>属性，且仅对该标记有效；内部样式表是在页面的</a:t>
            </a:r>
            <a:r>
              <a:rPr lang="en-US" altLang="zh-CN" sz="2000" dirty="0"/>
              <a:t>head</a:t>
            </a:r>
            <a:r>
              <a:rPr lang="zh-CN" altLang="zh-CN" sz="2000" dirty="0"/>
              <a:t>标记中加入</a:t>
            </a:r>
            <a:r>
              <a:rPr lang="en-US" altLang="zh-CN" sz="2000" dirty="0"/>
              <a:t>style</a:t>
            </a:r>
            <a:r>
              <a:rPr lang="zh-CN" altLang="zh-CN" sz="2000" dirty="0"/>
              <a:t>标记</a:t>
            </a:r>
            <a:r>
              <a:rPr lang="zh-CN" altLang="zh-CN" sz="2000" dirty="0" smtClean="0"/>
              <a:t>，它</a:t>
            </a:r>
            <a:r>
              <a:rPr lang="zh-CN" altLang="zh-CN" sz="2000" dirty="0"/>
              <a:t>对整个页面都有效；外部样式表是将</a:t>
            </a:r>
            <a:r>
              <a:rPr lang="en-US" altLang="zh-CN" sz="2000" dirty="0"/>
              <a:t>CSS</a:t>
            </a:r>
            <a:r>
              <a:rPr lang="zh-CN" altLang="zh-CN" sz="2000" dirty="0"/>
              <a:t>规则写在单独的文件里</a:t>
            </a:r>
            <a:r>
              <a:rPr lang="zh-CN" altLang="zh-CN" sz="2000" dirty="0" smtClean="0"/>
              <a:t>，文件</a:t>
            </a:r>
            <a:r>
              <a:rPr lang="zh-CN" altLang="zh-CN" sz="2000" dirty="0"/>
              <a:t>的后缀名为</a:t>
            </a:r>
            <a:r>
              <a:rPr lang="en-US" altLang="zh-CN" sz="2000" dirty="0"/>
              <a:t>.</a:t>
            </a:r>
            <a:r>
              <a:rPr lang="en-US" altLang="zh-CN" sz="2000" dirty="0" err="1"/>
              <a:t>css</a:t>
            </a:r>
            <a:r>
              <a:rPr lang="zh-CN" altLang="zh-CN" sz="2000" dirty="0"/>
              <a:t>，称为</a:t>
            </a:r>
            <a:r>
              <a:rPr lang="en-US" altLang="zh-CN" sz="2000" dirty="0"/>
              <a:t>CSS</a:t>
            </a:r>
            <a:r>
              <a:rPr lang="zh-CN" altLang="zh-CN" sz="2000" dirty="0"/>
              <a:t>文件</a:t>
            </a:r>
            <a:r>
              <a:rPr lang="zh-CN" altLang="zh-CN" sz="2000" dirty="0" smtClean="0"/>
              <a:t>，通过</a:t>
            </a:r>
            <a:r>
              <a:rPr lang="en-US" altLang="zh-CN" sz="2000" dirty="0"/>
              <a:t>link</a:t>
            </a:r>
            <a:r>
              <a:rPr lang="zh-CN" altLang="zh-CN" sz="2000" dirty="0"/>
              <a:t>标记或者“</a:t>
            </a:r>
            <a:r>
              <a:rPr lang="en-US" altLang="zh-CN" sz="2000" dirty="0"/>
              <a:t>@import</a:t>
            </a:r>
            <a:r>
              <a:rPr lang="zh-CN" altLang="zh-CN" sz="2000" dirty="0"/>
              <a:t>”语句将独立的</a:t>
            </a:r>
            <a:r>
              <a:rPr lang="en-US" altLang="zh-CN" sz="2000" dirty="0"/>
              <a:t>CSS</a:t>
            </a:r>
            <a:r>
              <a:rPr lang="zh-CN" altLang="zh-CN" sz="2000" dirty="0"/>
              <a:t>文件引入到页面中，前者称为链接外部样式表，后者称为导入外部样式表。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       CSS</a:t>
            </a:r>
            <a:r>
              <a:rPr lang="zh-CN" altLang="zh-CN" sz="2000" dirty="0"/>
              <a:t>继承性表明子标记将继承父标记的规则，</a:t>
            </a:r>
            <a:r>
              <a:rPr lang="en-US" altLang="zh-CN" sz="2000" dirty="0"/>
              <a:t>CSS</a:t>
            </a:r>
            <a:r>
              <a:rPr lang="zh-CN" altLang="zh-CN" sz="2000" dirty="0"/>
              <a:t>层叠特性约定了规则冲突的解决方案。</a:t>
            </a:r>
            <a:r>
              <a:rPr lang="en-US" altLang="zh-CN" sz="2000" dirty="0"/>
              <a:t>CSS</a:t>
            </a:r>
            <a:r>
              <a:rPr lang="zh-CN" altLang="zh-CN" sz="2000" dirty="0"/>
              <a:t>规定样式优先级从高到低为：行内样式﹥</a:t>
            </a:r>
            <a:r>
              <a:rPr lang="en-US" altLang="zh-CN" sz="2000" dirty="0"/>
              <a:t>id</a:t>
            </a:r>
            <a:r>
              <a:rPr lang="zh-CN" altLang="zh-CN" sz="2000" dirty="0"/>
              <a:t>样式﹥</a:t>
            </a:r>
            <a:r>
              <a:rPr lang="en-US" altLang="zh-CN" sz="2000" dirty="0"/>
              <a:t>class</a:t>
            </a:r>
            <a:r>
              <a:rPr lang="zh-CN" altLang="zh-CN" sz="2000" dirty="0"/>
              <a:t>样式﹥标记样式。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39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7.1  CSS</a:t>
            </a:r>
            <a:r>
              <a:rPr lang="zh-CN" altLang="en-US" smtClean="0"/>
              <a:t>概念 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989014" y="810816"/>
            <a:ext cx="8078787" cy="3875484"/>
          </a:xfrm>
        </p:spPr>
        <p:txBody>
          <a:bodyPr/>
          <a:lstStyle/>
          <a:p>
            <a:pPr marL="0" indent="0" algn="just">
              <a:spcBef>
                <a:spcPct val="20000"/>
              </a:spcBef>
              <a:buNone/>
            </a:pPr>
            <a:r>
              <a:rPr lang="en-US" altLang="zh-CN" dirty="0" smtClean="0"/>
              <a:t>       CSS</a:t>
            </a:r>
            <a:r>
              <a:rPr lang="zh-CN" altLang="en-US" dirty="0" smtClean="0"/>
              <a:t>（</a:t>
            </a:r>
            <a:r>
              <a:rPr lang="en-US" altLang="zh-CN" u="sng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ascading </a:t>
            </a:r>
            <a:r>
              <a:rPr lang="en-US" altLang="zh-CN" u="sng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tyle </a:t>
            </a:r>
            <a:r>
              <a:rPr lang="en-US" altLang="zh-CN" u="sng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heet</a:t>
            </a:r>
            <a:r>
              <a:rPr lang="zh-CN" altLang="en-US" dirty="0" smtClean="0"/>
              <a:t>）层叠样式表，也称为级联样式表，用来设计网页风格。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传统</a:t>
            </a:r>
            <a:r>
              <a:rPr lang="en-US" altLang="zh-CN" dirty="0"/>
              <a:t>HTML</a:t>
            </a:r>
            <a:r>
              <a:rPr lang="zh-CN" altLang="zh-CN" dirty="0"/>
              <a:t>网页设计往往是内容和表现混合，随着网站规模不断扩大，无论是修改网页还是维护网站都显得越来越困难。</a:t>
            </a:r>
            <a:r>
              <a:rPr lang="en-US" altLang="zh-CN" dirty="0"/>
              <a:t>CSS</a:t>
            </a:r>
            <a:r>
              <a:rPr lang="zh-CN" altLang="zh-CN" dirty="0"/>
              <a:t>的诞生为网页设计注入了新鲜血液，它提供了丰富的样式手段，对页面布局等的控制也更加精确，同时能够实现内容和表现的分离，使得网站的设计风格趋向统一、维护更加容易，并且能够被多种浏览器支持。</a:t>
            </a:r>
          </a:p>
          <a:p>
            <a:pPr marL="0" indent="0" algn="just">
              <a:spcBef>
                <a:spcPct val="20000"/>
              </a:spcBef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en-US" altLang="zh-CN" dirty="0" smtClean="0"/>
              <a:t>  DIV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SPAN(1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819150"/>
            <a:ext cx="6054725" cy="282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79923"/>
            <a:ext cx="6858000" cy="104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819150"/>
            <a:ext cx="16734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左箭头 7"/>
          <p:cNvSpPr/>
          <p:nvPr/>
        </p:nvSpPr>
        <p:spPr bwMode="auto">
          <a:xfrm>
            <a:off x="2209800" y="1352550"/>
            <a:ext cx="1143000" cy="914400"/>
          </a:xfrm>
          <a:prstGeom prst="leftArrow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div</a:t>
            </a:r>
            <a:endParaRPr kumimoji="0" lang="zh-CN" altLang="en-US" sz="2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6705600" y="3105150"/>
            <a:ext cx="1600200" cy="685800"/>
          </a:xfrm>
          <a:prstGeom prst="downArrow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r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CSS 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497143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idx="1"/>
          </p:nvPr>
        </p:nvSpPr>
        <p:spPr>
          <a:xfrm>
            <a:off x="749925" y="1028700"/>
            <a:ext cx="8356600" cy="2457450"/>
          </a:xfrm>
        </p:spPr>
        <p:txBody>
          <a:bodyPr/>
          <a:lstStyle/>
          <a:p>
            <a:pPr lvl="0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标记的基本用法、常用属性。</a:t>
            </a:r>
          </a:p>
          <a:p>
            <a:pPr lvl="1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嵌套与层叠的含义。</a:t>
            </a:r>
          </a:p>
          <a:p>
            <a:pPr lvl="1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标记的语法，灵活使用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标记。</a:t>
            </a:r>
          </a:p>
          <a:p>
            <a:pPr lvl="1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标记在使用上的差异。</a:t>
            </a:r>
          </a:p>
          <a:p>
            <a:pPr lvl="1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DIV+CSS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进行和简易页面布局。</a:t>
            </a:r>
          </a:p>
        </p:txBody>
      </p:sp>
    </p:spTree>
    <p:extLst>
      <p:ext uri="{BB962C8B-B14F-4D97-AF65-F5344CB8AC3E}">
        <p14:creationId xmlns:p14="http://schemas.microsoft.com/office/powerpoint/2010/main" xmlns="" val="12226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8.1.1 DIV</a:t>
            </a:r>
            <a:r>
              <a:rPr lang="zh-CN" altLang="en-US" dirty="0" smtClean="0"/>
              <a:t>图层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534400" cy="3905250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altLang="zh-CN" dirty="0" smtClean="0"/>
              <a:t>8.1.1 DIV(</a:t>
            </a:r>
            <a:r>
              <a:rPr lang="en-US" altLang="zh-CN" dirty="0" smtClean="0">
                <a:solidFill>
                  <a:srgbClr val="FF0000"/>
                </a:solidFill>
              </a:rPr>
              <a:t>div</a:t>
            </a:r>
            <a:r>
              <a:rPr lang="en-US" altLang="zh-CN" dirty="0" smtClean="0"/>
              <a:t>ision/Section)</a:t>
            </a:r>
            <a:r>
              <a:rPr lang="zh-CN" altLang="en-US" dirty="0" smtClean="0"/>
              <a:t>定义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	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&lt;div&gt;&lt;/div&gt;</a:t>
            </a:r>
            <a:r>
              <a:rPr lang="zh-CN" altLang="en-US" dirty="0" smtClean="0"/>
              <a:t>是一个块级</a:t>
            </a:r>
            <a:r>
              <a:rPr lang="en-US" altLang="zh-CN" b="0" dirty="0" smtClean="0">
                <a:solidFill>
                  <a:srgbClr val="FF0000"/>
                </a:solidFill>
              </a:rPr>
              <a:t>(block-level)</a:t>
            </a:r>
            <a:r>
              <a:rPr lang="zh-CN" altLang="en-US" dirty="0" smtClean="0"/>
              <a:t>元素，其前后均有换行符，可定义文档中的分区或节。</a:t>
            </a:r>
          </a:p>
          <a:p>
            <a:pPr marL="381000" indent="-381000">
              <a:lnSpc>
                <a:spcPct val="80000"/>
              </a:lnSpc>
            </a:pPr>
            <a:r>
              <a:rPr lang="zh-CN" altLang="en-US" dirty="0" smtClean="0"/>
              <a:t>基本语法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 smtClean="0"/>
              <a:t>	</a:t>
            </a:r>
            <a:r>
              <a:rPr lang="en-US" altLang="zh-CN" sz="20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&lt;div id="layer1" class=“” style ="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position:absolute</a:t>
            </a:r>
            <a:r>
              <a:rPr lang="en-US" altLang="zh-CN" sz="1800" dirty="0" smtClean="0">
                <a:solidFill>
                  <a:srgbClr val="FF0000"/>
                </a:solidFill>
              </a:rPr>
              <a:t>;   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left:29px; top:12px; width:135px; height:24px;   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background:#99cccc; border:2px dashed #ffff00;"&gt;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块包含的内容</a:t>
            </a:r>
            <a:r>
              <a:rPr lang="en-US" altLang="zh-CN" sz="1800" dirty="0" smtClean="0">
                <a:solidFill>
                  <a:srgbClr val="FF0000"/>
                </a:solidFill>
              </a:rPr>
              <a:t>&lt;/div&gt;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 smtClean="0">
              <a:ea typeface="宋体" charset="-122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charset="-122"/>
              </a:rPr>
              <a:t>      </a:t>
            </a:r>
            <a:endParaRPr lang="en-US" altLang="zh-CN" sz="2000" dirty="0" smtClean="0">
              <a:ea typeface="宋体" charset="-122"/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168378"/>
            <a:ext cx="2362200" cy="403622"/>
          </a:xfrm>
          <a:prstGeom prst="rect">
            <a:avLst/>
          </a:prstGeom>
          <a:noFill/>
        </p:spPr>
      </p:pic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5486400" y="3314700"/>
            <a:ext cx="533400" cy="8572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14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图层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400" cy="37921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position:</a:t>
            </a:r>
            <a:r>
              <a:rPr lang="zh-CN" altLang="en-US" dirty="0" smtClean="0"/>
              <a:t>定位，</a:t>
            </a:r>
            <a:r>
              <a:rPr lang="en-US" altLang="zh-CN" dirty="0" err="1" smtClean="0">
                <a:solidFill>
                  <a:srgbClr val="FF0000"/>
                </a:solidFill>
              </a:rPr>
              <a:t>static</a:t>
            </a:r>
            <a:r>
              <a:rPr lang="en-US" altLang="zh-CN" dirty="0" err="1" smtClean="0">
                <a:solidFill>
                  <a:schemeClr val="accent1"/>
                </a:solidFill>
              </a:rPr>
              <a:t>|</a:t>
            </a:r>
            <a:r>
              <a:rPr lang="en-US" altLang="zh-CN" dirty="0" err="1" smtClean="0"/>
              <a:t>absolute|relative</a:t>
            </a:r>
            <a:r>
              <a:rPr lang="en-US" altLang="zh-CN" dirty="0" smtClean="0"/>
              <a:t> |fixed 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width|:height</a:t>
            </a:r>
            <a:r>
              <a:rPr lang="zh-CN" altLang="en-US" dirty="0" smtClean="0"/>
              <a:t>图层宽度</a:t>
            </a:r>
            <a:r>
              <a:rPr lang="en-US" altLang="zh-CN" dirty="0" smtClean="0"/>
              <a:t>|</a:t>
            </a:r>
            <a:r>
              <a:rPr lang="zh-CN" altLang="en-US" dirty="0" smtClean="0"/>
              <a:t>图层高度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left| top:</a:t>
            </a:r>
            <a:r>
              <a:rPr lang="zh-CN" altLang="en-US" dirty="0" smtClean="0"/>
              <a:t>左边距</a:t>
            </a:r>
            <a:r>
              <a:rPr lang="en-US" altLang="zh-CN" dirty="0" smtClean="0"/>
              <a:t>|</a:t>
            </a:r>
            <a:r>
              <a:rPr lang="zh-CN" altLang="en-US" dirty="0" smtClean="0"/>
              <a:t>顶部距离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border:</a:t>
            </a:r>
            <a:r>
              <a:rPr lang="zh-CN" altLang="en-US" dirty="0" smtClean="0"/>
              <a:t>边框，“线粗细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线形状 线颜色</a:t>
            </a:r>
            <a:r>
              <a:rPr lang="en-US" altLang="zh-CN" dirty="0" smtClean="0"/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smtClean="0"/>
              <a:t>z-index:</a:t>
            </a:r>
            <a:r>
              <a:rPr lang="zh-CN" altLang="en-US" dirty="0" smtClean="0"/>
              <a:t>图层层叠，子层永远在父层之上，值越大越在上层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前提条件是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属性值为“</a:t>
            </a:r>
            <a:r>
              <a:rPr lang="en-US" altLang="zh-CN" dirty="0" smtClean="0"/>
              <a:t>absolute”</a:t>
            </a:r>
            <a:r>
              <a:rPr lang="zh-CN" altLang="en-US" dirty="0" smtClean="0"/>
              <a:t>。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err="1" smtClean="0"/>
              <a:t>clear:</a:t>
            </a:r>
            <a:r>
              <a:rPr lang="en-US" altLang="zh-CN" dirty="0" err="1" smtClean="0">
                <a:solidFill>
                  <a:srgbClr val="FF0000"/>
                </a:solidFill>
              </a:rPr>
              <a:t>left|right|both</a:t>
            </a:r>
            <a:r>
              <a:rPr lang="en-US" altLang="zh-CN" dirty="0" err="1" smtClean="0"/>
              <a:t>|none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清除左、右、两边及</a:t>
            </a:r>
            <a:r>
              <a:rPr lang="zh-CN" altLang="en-US" dirty="0" smtClean="0"/>
              <a:t>允许浮动。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dirty="0" err="1" smtClean="0"/>
              <a:t>float:left|right|none</a:t>
            </a:r>
            <a:r>
              <a:rPr lang="zh-CN" altLang="en-US" dirty="0" smtClean="0"/>
              <a:t>，允许左、右、不浮动</a:t>
            </a:r>
          </a:p>
        </p:txBody>
      </p:sp>
    </p:spTree>
    <p:extLst>
      <p:ext uri="{BB962C8B-B14F-4D97-AF65-F5344CB8AC3E}">
        <p14:creationId xmlns:p14="http://schemas.microsoft.com/office/powerpoint/2010/main" xmlns="" val="2973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8.1.2  DIV</a:t>
            </a:r>
            <a:r>
              <a:rPr lang="zh-CN" altLang="en-US" dirty="0" smtClean="0"/>
              <a:t>应用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gray">
          <a:xfrm>
            <a:off x="533400" y="1581150"/>
            <a:ext cx="8474075" cy="2683812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&lt;style type="text/</a:t>
            </a:r>
            <a:r>
              <a:rPr kumimoji="1" lang="en-US" altLang="zh-CN" sz="1800" dirty="0" err="1">
                <a:solidFill>
                  <a:srgbClr val="FF0000"/>
                </a:solidFill>
                <a:latin typeface="Arial" charset="0"/>
              </a:rPr>
              <a:t>css</a:t>
            </a: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"&gt;</a:t>
            </a:r>
          </a:p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    .div1,.div3{background:#99ffff;widht:200px;height:300px;}</a:t>
            </a:r>
          </a:p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     #div2{background:#00cc00;widht:200px;height:300px;}</a:t>
            </a:r>
          </a:p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&lt;/style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Arial" charset="0"/>
              </a:rPr>
              <a:t>&gt;</a:t>
            </a:r>
          </a:p>
          <a:p>
            <a:pPr marL="0" indent="0" latinLnBrk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/>
              <a:t>       这</a:t>
            </a:r>
            <a:r>
              <a:rPr lang="zh-CN" altLang="en-US" dirty="0"/>
              <a:t>两者的主要差异是，</a:t>
            </a:r>
            <a:r>
              <a:rPr lang="en-US" altLang="zh-CN" dirty="0"/>
              <a:t>class </a:t>
            </a:r>
            <a:r>
              <a:rPr lang="zh-CN" altLang="en-US" dirty="0"/>
              <a:t>用于元素组，而 </a:t>
            </a:r>
            <a:r>
              <a:rPr lang="en-US" altLang="zh-CN" dirty="0"/>
              <a:t>id </a:t>
            </a:r>
            <a:r>
              <a:rPr lang="zh-CN" altLang="en-US" dirty="0"/>
              <a:t>用于标识单独的唯一的元素。</a:t>
            </a:r>
            <a:endParaRPr kumimoji="1" lang="zh-CN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90576" y="844154"/>
            <a:ext cx="8353425" cy="3786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5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&lt;div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class =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“div1"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id=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“div3"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&gt;&lt;/div&gt;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黑体" pitchFamily="49" charset="-122"/>
                <a:cs typeface="+mn-cs"/>
              </a:rPr>
              <a:t>      </a:t>
            </a:r>
          </a:p>
          <a:p>
            <a:pPr marL="182563" marR="0" lvl="0" indent="-182563" algn="l" defTabSz="1158875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tabLst/>
              <a:defRPr/>
            </a:pPr>
            <a:endParaRPr kumimoji="0" lang="zh-CN" altLang="en-US" sz="5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1524000" y="1123950"/>
            <a:ext cx="762000" cy="99060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1371600" y="1123950"/>
            <a:ext cx="2514600" cy="144780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37115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00150"/>
            <a:ext cx="2690813" cy="242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8.2  </a:t>
            </a:r>
            <a:r>
              <a:rPr lang="zh-CN" altLang="en-US" sz="3600" dirty="0" smtClean="0"/>
              <a:t>图</a:t>
            </a:r>
            <a:r>
              <a:rPr lang="zh-CN" altLang="en-US" sz="3600" dirty="0"/>
              <a:t>层</a:t>
            </a:r>
            <a:r>
              <a:rPr lang="zh-CN" altLang="en-US" sz="3600" dirty="0" smtClean="0"/>
              <a:t>嵌套与层叠</a:t>
            </a:r>
          </a:p>
        </p:txBody>
      </p:sp>
      <p:sp>
        <p:nvSpPr>
          <p:cNvPr id="5" name="AutoShape 15"/>
          <p:cNvSpPr>
            <a:spLocks noChangeAspect="1" noChangeArrowheads="1"/>
          </p:cNvSpPr>
          <p:nvPr/>
        </p:nvSpPr>
        <p:spPr bwMode="auto">
          <a:xfrm>
            <a:off x="533400" y="800100"/>
            <a:ext cx="5029201" cy="173474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350" indent="-635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ea typeface="黑体" pitchFamily="49" charset="-122"/>
              </a:rPr>
              <a:t>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层包含其它图层，称为图层的嵌套。</a:t>
            </a:r>
          </a:p>
          <a:p>
            <a:pPr marL="6350" indent="-635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  图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层嵌套经常需要与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样式一起使用，达到更加精确控制页面显示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效果。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6350" indent="-635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ea typeface="黑体" pitchFamily="49" charset="-122"/>
              </a:rPr>
              <a:t>   </a:t>
            </a:r>
            <a:r>
              <a:rPr lang="zh-CN" altLang="en-US" sz="2400" b="0" dirty="0" smtClean="0">
                <a:ea typeface="黑体" pitchFamily="49" charset="-122"/>
              </a:rPr>
              <a:t>案例</a:t>
            </a:r>
            <a:r>
              <a:rPr lang="en-US" altLang="zh-CN" sz="2400" b="0" dirty="0" smtClean="0">
                <a:ea typeface="黑体" pitchFamily="49" charset="-122"/>
              </a:rPr>
              <a:t>:edu_8_2_1.html</a:t>
            </a:r>
            <a:endParaRPr lang="en-US" altLang="zh-CN" sz="2400" b="0" dirty="0">
              <a:ea typeface="黑体" pitchFamily="49" charset="-122"/>
            </a:endParaRPr>
          </a:p>
        </p:txBody>
      </p:sp>
      <p:sp>
        <p:nvSpPr>
          <p:cNvPr id="7" name="AutoShape 12"/>
          <p:cNvSpPr txBox="1">
            <a:spLocks noChangeAspect="1" noChangeArrowheads="1"/>
          </p:cNvSpPr>
          <p:nvPr/>
        </p:nvSpPr>
        <p:spPr bwMode="auto">
          <a:xfrm>
            <a:off x="533400" y="3220641"/>
            <a:ext cx="5486400" cy="1484709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&lt;div id="wrap"&gt;</a:t>
            </a:r>
          </a:p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 &lt;div id="d1" class="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inline_div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"&gt;div1&lt;/div&gt;</a:t>
            </a:r>
          </a:p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 &lt;div id="d2" class="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inline_div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"&gt;div2&lt;/div&gt;</a:t>
            </a:r>
          </a:p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	 &lt;div id="d3"&gt;div3&lt;/div&gt;</a:t>
            </a:r>
          </a:p>
          <a:p>
            <a:pPr marL="182563" marR="0" lvl="0" indent="-182563" algn="l" defTabSz="1158875" rtl="0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&lt;/div&gt;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9" name="曲线连接符 8"/>
          <p:cNvCxnSpPr/>
          <p:nvPr/>
        </p:nvCxnSpPr>
        <p:spPr bwMode="auto">
          <a:xfrm flipV="1">
            <a:off x="3352800" y="2190750"/>
            <a:ext cx="3429000" cy="1485900"/>
          </a:xfrm>
          <a:prstGeom prst="curvedConnector3">
            <a:avLst>
              <a:gd name="adj1" fmla="val 40465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4" name="曲线连接符 13"/>
          <p:cNvCxnSpPr/>
          <p:nvPr/>
        </p:nvCxnSpPr>
        <p:spPr bwMode="auto">
          <a:xfrm flipV="1">
            <a:off x="4495800" y="2571750"/>
            <a:ext cx="3352800" cy="135255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8" name="曲线连接符 17"/>
          <p:cNvCxnSpPr/>
          <p:nvPr/>
        </p:nvCxnSpPr>
        <p:spPr bwMode="auto">
          <a:xfrm flipV="1">
            <a:off x="3886200" y="2952750"/>
            <a:ext cx="4495800" cy="1371600"/>
          </a:xfrm>
          <a:prstGeom prst="curvedConnector3">
            <a:avLst>
              <a:gd name="adj1" fmla="val 56009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" name="曲线连接符 22"/>
          <p:cNvCxnSpPr/>
          <p:nvPr/>
        </p:nvCxnSpPr>
        <p:spPr bwMode="auto">
          <a:xfrm flipV="1">
            <a:off x="1828800" y="1809750"/>
            <a:ext cx="4953000" cy="1600200"/>
          </a:xfrm>
          <a:prstGeom prst="curvedConnector3">
            <a:avLst>
              <a:gd name="adj1" fmla="val 57693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155351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 </a:t>
            </a:r>
            <a:r>
              <a:rPr lang="zh-CN" altLang="en-US" dirty="0"/>
              <a:t>图层嵌套与</a:t>
            </a:r>
            <a:r>
              <a:rPr lang="zh-CN" altLang="en-US" dirty="0" smtClean="0"/>
              <a:t>层叠</a:t>
            </a:r>
            <a:endParaRPr lang="zh-CN" altLang="en-US" dirty="0"/>
          </a:p>
        </p:txBody>
      </p:sp>
      <p:sp>
        <p:nvSpPr>
          <p:cNvPr id="3" name="AutoShape 3"/>
          <p:cNvSpPr txBox="1">
            <a:spLocks noChangeAspect="1" noChangeArrowheads="1"/>
          </p:cNvSpPr>
          <p:nvPr/>
        </p:nvSpPr>
        <p:spPr>
          <a:xfrm>
            <a:off x="533400" y="742950"/>
            <a:ext cx="8534400" cy="3943350"/>
          </a:xfrm>
          <a:prstGeom prst="rect">
            <a:avLst/>
          </a:prstGeom>
        </p:spPr>
        <p:txBody>
          <a:bodyPr/>
          <a:lstStyle/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&lt;!-- edu_8_2_2.html --&gt;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&lt;!</a:t>
            </a:r>
            <a:r>
              <a:rPr lang="en-US" altLang="zh-CN" sz="1400" kern="0" dirty="0" err="1">
                <a:latin typeface="Verdana" pitchFamily="34" charset="0"/>
                <a:ea typeface="+mn-ea"/>
              </a:rPr>
              <a:t>doctype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 html&gt;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&lt;html </a:t>
            </a:r>
            <a:r>
              <a:rPr lang="en-US" altLang="zh-CN" sz="1400" kern="0" dirty="0" err="1">
                <a:latin typeface="Verdana" pitchFamily="34" charset="0"/>
                <a:ea typeface="+mn-ea"/>
              </a:rPr>
              <a:t>lang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="en"&gt;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&lt;head&gt;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&lt;meta charset="UTF-8"&gt;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&lt;style type="text/</a:t>
            </a:r>
            <a:r>
              <a:rPr lang="en-US" altLang="zh-CN" sz="1400" kern="0" dirty="0" err="1">
                <a:latin typeface="Verdana" pitchFamily="34" charset="0"/>
                <a:ea typeface="+mn-ea"/>
              </a:rPr>
              <a:t>css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"&gt;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 smtClean="0">
                <a:latin typeface="Verdana" pitchFamily="34" charset="0"/>
                <a:ea typeface="+mn-ea"/>
              </a:rPr>
              <a:t>body{margin:0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 /*margin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表示边距，在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8.5CSS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盒模型介绍*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 smtClean="0">
                <a:latin typeface="Verdana" pitchFamily="34" charset="0"/>
                <a:ea typeface="+mn-ea"/>
              </a:rPr>
              <a:t>div{</a:t>
            </a:r>
            <a:r>
              <a:rPr lang="en-US" altLang="zh-CN" sz="1400" kern="0" dirty="0" err="1" smtClean="0">
                <a:solidFill>
                  <a:srgbClr val="FF0000"/>
                </a:solidFill>
                <a:latin typeface="Verdana" pitchFamily="34" charset="0"/>
                <a:ea typeface="+mn-ea"/>
              </a:rPr>
              <a:t>position:absolute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/* 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定位方式为绝对定位 *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/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 smtClean="0">
                <a:latin typeface="Verdana" pitchFamily="34" charset="0"/>
                <a:ea typeface="+mn-ea"/>
              </a:rPr>
              <a:t>width:200px;height:200px;}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#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d1{</a:t>
            </a:r>
            <a:r>
              <a:rPr lang="en-US" altLang="zh-CN" sz="1400" kern="0" dirty="0" err="1" smtClean="0">
                <a:latin typeface="Verdana" pitchFamily="34" charset="0"/>
                <a:ea typeface="+mn-ea"/>
              </a:rPr>
              <a:t>background-color:black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z-index:0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   /* 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该图层在最下面 *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</a:t>
            </a:r>
            <a:r>
              <a:rPr lang="en-US" altLang="zh-CN" sz="1400" kern="0" dirty="0" err="1" smtClean="0">
                <a:latin typeface="Verdana" pitchFamily="34" charset="0"/>
                <a:ea typeface="+mn-ea"/>
              </a:rPr>
              <a:t>color:white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;}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#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d2{background-color:red;top:25px;left:50px;</a:t>
            </a:r>
            <a:r>
              <a:rPr lang="en-US" altLang="zh-CN" sz="1400" kern="0" dirty="0" smtClean="0">
                <a:solidFill>
                  <a:srgbClr val="FF0000"/>
                </a:solidFill>
                <a:latin typeface="Verdana" pitchFamily="34" charset="0"/>
                <a:ea typeface="+mn-ea"/>
              </a:rPr>
              <a:t>z-index:1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/*</a:t>
            </a:r>
            <a:r>
              <a:rPr lang="zh-CN" altLang="en-US" sz="1400" kern="0" dirty="0" smtClean="0">
                <a:latin typeface="Verdana" pitchFamily="34" charset="0"/>
                <a:ea typeface="+mn-ea"/>
              </a:rPr>
              <a:t>图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层在中间 *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#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d3{background-color:yellow;top:50px;left:100px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z-index:2</a:t>
            </a:r>
            <a:r>
              <a:rPr lang="en-US" altLang="zh-CN" sz="1400" kern="0" dirty="0">
                <a:latin typeface="Verdana" pitchFamily="34" charset="0"/>
                <a:ea typeface="+mn-ea"/>
              </a:rPr>
              <a:t>;    /* </a:t>
            </a:r>
            <a:r>
              <a:rPr lang="zh-CN" altLang="en-US" sz="1400" kern="0" dirty="0">
                <a:latin typeface="Verdana" pitchFamily="34" charset="0"/>
                <a:ea typeface="+mn-ea"/>
              </a:rPr>
              <a:t>该图层在最上面 *</a:t>
            </a:r>
            <a:r>
              <a:rPr lang="en-US" altLang="zh-CN" sz="1400" kern="0" dirty="0" smtClean="0">
                <a:latin typeface="Verdana" pitchFamily="34" charset="0"/>
                <a:ea typeface="+mn-ea"/>
              </a:rPr>
              <a:t>/}</a:t>
            </a:r>
            <a:endParaRPr lang="en-US" altLang="zh-CN" sz="1400" kern="0" dirty="0">
              <a:latin typeface="Verdana" pitchFamily="34" charset="0"/>
              <a:ea typeface="+mn-ea"/>
            </a:endParaRP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&lt;/style&gt;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&lt;/head&gt;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&lt;body&gt;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&lt;div id="d1" &gt;div1&lt;/div&gt;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&lt;div id="d2" &gt;div2&lt;/div&gt;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&lt;div id="d3" &gt;div3&lt;/div&gt;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&lt;/body&gt;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kern="0" dirty="0">
                <a:latin typeface="Verdana" pitchFamily="34" charset="0"/>
                <a:ea typeface="+mn-ea"/>
              </a:rPr>
              <a:t>&lt;/html&gt;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gray">
          <a:xfrm>
            <a:off x="4038600" y="742951"/>
            <a:ext cx="1524000" cy="432197"/>
          </a:xfrm>
          <a:prstGeom prst="wedgeRoundRectCallout">
            <a:avLst>
              <a:gd name="adj1" fmla="val -107762"/>
              <a:gd name="adj2" fmla="val 212983"/>
              <a:gd name="adj3" fmla="val 16667"/>
            </a:avLst>
          </a:prstGeom>
          <a:solidFill>
            <a:srgbClr val="3333FF"/>
          </a:solidFill>
          <a:ln w="38100" algn="ctr">
            <a:solidFill>
              <a:srgbClr val="0000FA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必要条件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gray">
          <a:xfrm>
            <a:off x="1066800" y="2171700"/>
            <a:ext cx="2305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00400"/>
            <a:ext cx="2480310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5411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 </a:t>
            </a:r>
            <a:r>
              <a:rPr lang="en-US" altLang="zh-CN" dirty="0"/>
              <a:t>div</a:t>
            </a:r>
            <a:r>
              <a:rPr lang="zh-CN" altLang="zh-CN" dirty="0"/>
              <a:t>标记与</a:t>
            </a:r>
            <a:r>
              <a:rPr lang="en-US" altLang="zh-CN" dirty="0"/>
              <a:t>span</a:t>
            </a:r>
            <a:r>
              <a:rPr lang="zh-CN" altLang="zh-CN" dirty="0"/>
              <a:t>标记</a:t>
            </a:r>
            <a:endParaRPr lang="en-US" altLang="zh-CN" dirty="0" smtClean="0"/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742950"/>
            <a:ext cx="8585200" cy="39433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1.span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行内元素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基本语法：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&lt;span id="" class=""&gt;</a:t>
            </a:r>
            <a:r>
              <a:rPr lang="zh-CN" altLang="en-US" sz="1800" dirty="0" smtClean="0">
                <a:solidFill>
                  <a:srgbClr val="FF0000"/>
                </a:solidFill>
              </a:rPr>
              <a:t>行内内容</a:t>
            </a:r>
            <a:r>
              <a:rPr lang="en-US" altLang="zh-CN" sz="1800" dirty="0" smtClean="0">
                <a:solidFill>
                  <a:srgbClr val="FF0000"/>
                </a:solidFill>
              </a:rPr>
              <a:t>&lt;/span&gt;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2.Div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标记使用区别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div</a:t>
            </a:r>
            <a:r>
              <a:rPr lang="zh-CN" altLang="zh-CN" dirty="0"/>
              <a:t>和</a:t>
            </a:r>
            <a:r>
              <a:rPr lang="en-US" altLang="zh-CN" dirty="0"/>
              <a:t>span</a:t>
            </a:r>
            <a:r>
              <a:rPr lang="zh-CN" altLang="zh-CN" dirty="0"/>
              <a:t>标记默认情况下都没有对标记内的内容进行格式化或渲染，只有使用</a:t>
            </a:r>
            <a:r>
              <a:rPr lang="en-US" altLang="zh-CN" dirty="0"/>
              <a:t>CSS</a:t>
            </a:r>
            <a:r>
              <a:rPr lang="zh-CN" altLang="zh-CN" dirty="0"/>
              <a:t>来定义相应的样式时才会显示出</a:t>
            </a:r>
            <a:r>
              <a:rPr lang="zh-CN" altLang="zh-CN" dirty="0" smtClean="0"/>
              <a:t>不同。</a:t>
            </a:r>
            <a:endParaRPr lang="zh-CN" altLang="zh-CN" dirty="0"/>
          </a:p>
          <a:p>
            <a:pPr marL="90488" indent="449263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/>
              <a:t>1)</a:t>
            </a:r>
            <a:r>
              <a:rPr lang="zh-CN" altLang="zh-CN" b="0" dirty="0"/>
              <a:t>是否是块标记。</a:t>
            </a:r>
            <a:r>
              <a:rPr lang="en-US" altLang="zh-CN" b="0" dirty="0"/>
              <a:t>div</a:t>
            </a:r>
            <a:r>
              <a:rPr lang="zh-CN" altLang="zh-CN" b="0" dirty="0"/>
              <a:t>标记是块标记，一般包含较大范围，在区域的前后会自动换行；而</a:t>
            </a:r>
            <a:r>
              <a:rPr lang="en-US" altLang="zh-CN" b="0" dirty="0"/>
              <a:t>span</a:t>
            </a:r>
            <a:r>
              <a:rPr lang="zh-CN" altLang="zh-CN" b="0" dirty="0"/>
              <a:t>标记是行内标记，一般包含范围较窄，通常在一行内，</a:t>
            </a:r>
            <a:r>
              <a:rPr lang="zh-CN" altLang="zh-CN" b="0" dirty="0" smtClean="0"/>
              <a:t>在</a:t>
            </a:r>
            <a:r>
              <a:rPr lang="zh-CN" altLang="en-US" b="0" dirty="0" smtClean="0"/>
              <a:t>此</a:t>
            </a:r>
            <a:r>
              <a:rPr lang="zh-CN" altLang="zh-CN" b="0" dirty="0" smtClean="0"/>
              <a:t>区域的</a:t>
            </a:r>
            <a:r>
              <a:rPr lang="zh-CN" altLang="en-US" b="0" dirty="0" smtClean="0"/>
              <a:t>范围</a:t>
            </a:r>
            <a:r>
              <a:rPr lang="zh-CN" altLang="zh-CN" b="0" dirty="0" smtClean="0"/>
              <a:t>外</a:t>
            </a:r>
            <a:r>
              <a:rPr lang="zh-CN" altLang="zh-CN" b="0" dirty="0"/>
              <a:t>不会自动换行。</a:t>
            </a:r>
          </a:p>
          <a:p>
            <a:pPr marL="90488" indent="449263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/>
              <a:t>2)</a:t>
            </a:r>
            <a:r>
              <a:rPr lang="zh-CN" altLang="zh-CN" b="0" dirty="0"/>
              <a:t>是否可以互相包含。一般来说，</a:t>
            </a:r>
            <a:r>
              <a:rPr lang="en-US" altLang="zh-CN" b="0" dirty="0"/>
              <a:t>div</a:t>
            </a:r>
            <a:r>
              <a:rPr lang="zh-CN" altLang="zh-CN" b="0" dirty="0"/>
              <a:t>标记可以包含</a:t>
            </a:r>
            <a:r>
              <a:rPr lang="en-US" altLang="zh-CN" b="0" dirty="0"/>
              <a:t>span</a:t>
            </a:r>
            <a:r>
              <a:rPr lang="zh-CN" altLang="zh-CN" b="0" dirty="0"/>
              <a:t>标记，但</a:t>
            </a:r>
            <a:r>
              <a:rPr lang="en-US" altLang="zh-CN" b="0" dirty="0"/>
              <a:t>span</a:t>
            </a:r>
            <a:r>
              <a:rPr lang="zh-CN" altLang="zh-CN" b="0" dirty="0"/>
              <a:t>标记不可能包含</a:t>
            </a:r>
            <a:r>
              <a:rPr lang="en-US" altLang="zh-CN" b="0" dirty="0"/>
              <a:t>div</a:t>
            </a:r>
            <a:r>
              <a:rPr lang="zh-CN" altLang="zh-CN" b="0" dirty="0"/>
              <a:t>标记。</a:t>
            </a:r>
          </a:p>
          <a:p>
            <a:pPr marL="90488" indent="449263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b="0" dirty="0"/>
              <a:t>但是块标记和行标记不是绝对的，通过定义</a:t>
            </a:r>
            <a:r>
              <a:rPr lang="en-US" altLang="zh-CN" b="0" dirty="0"/>
              <a:t>CSS</a:t>
            </a:r>
            <a:r>
              <a:rPr lang="zh-CN" altLang="zh-CN" b="0" dirty="0"/>
              <a:t>的</a:t>
            </a:r>
            <a:r>
              <a:rPr lang="en-US" altLang="zh-CN" b="0" dirty="0"/>
              <a:t>display</a:t>
            </a:r>
            <a:r>
              <a:rPr lang="zh-CN" altLang="zh-CN" b="0" dirty="0"/>
              <a:t>属性可以相互</a:t>
            </a:r>
            <a:r>
              <a:rPr lang="zh-CN" altLang="zh-CN" b="0" dirty="0" smtClean="0"/>
              <a:t>转化</a:t>
            </a:r>
            <a:r>
              <a:rPr lang="zh-CN" altLang="en-US" b="0" dirty="0" smtClean="0"/>
              <a:t>。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案例：</a:t>
            </a:r>
            <a:r>
              <a:rPr lang="en-US" altLang="zh-CN" b="0" dirty="0" smtClean="0"/>
              <a:t>edu_8_3_1.html)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xmlns="" val="1422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属性</a:t>
            </a:r>
          </a:p>
        </p:txBody>
      </p:sp>
      <p:sp>
        <p:nvSpPr>
          <p:cNvPr id="43010" name="矩形 2"/>
          <p:cNvSpPr>
            <a:spLocks noChangeArrowheads="1"/>
          </p:cNvSpPr>
          <p:nvPr/>
        </p:nvSpPr>
        <p:spPr bwMode="auto">
          <a:xfrm>
            <a:off x="533400" y="742950"/>
            <a:ext cx="8534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</a:pPr>
            <a:r>
              <a:rPr lang="en-US" altLang="zh-CN" dirty="0">
                <a:ea typeface="黑体" pitchFamily="49" charset="-122"/>
              </a:rPr>
              <a:t>display </a:t>
            </a:r>
            <a:r>
              <a:rPr lang="zh-CN" altLang="en-US" dirty="0">
                <a:ea typeface="黑体" pitchFamily="49" charset="-122"/>
              </a:rPr>
              <a:t>：规定元素应该生成</a:t>
            </a:r>
            <a:r>
              <a:rPr lang="zh-CN" altLang="en-US" dirty="0" smtClean="0">
                <a:ea typeface="黑体" pitchFamily="49" charset="-122"/>
              </a:rPr>
              <a:t>的显示框</a:t>
            </a:r>
            <a:r>
              <a:rPr lang="zh-CN" altLang="en-US" dirty="0">
                <a:ea typeface="黑体" pitchFamily="49" charset="-122"/>
              </a:rPr>
              <a:t>的类型。</a:t>
            </a:r>
          </a:p>
          <a:p>
            <a:pPr marL="630238" indent="-630238" eaLnBrk="0" hangingPunct="0">
              <a:spcBef>
                <a:spcPts val="0"/>
              </a:spcBef>
              <a:buClr>
                <a:srgbClr val="660066"/>
              </a:buClr>
              <a:buSzPct val="100000"/>
            </a:pPr>
            <a:r>
              <a:rPr lang="zh-CN" altLang="en-US" b="0" dirty="0">
                <a:ea typeface="黑体" pitchFamily="49" charset="-122"/>
              </a:rPr>
              <a:t>说明：这个属性用于定义建立布局时元素生成的显示框类型。对于 </a:t>
            </a:r>
            <a:r>
              <a:rPr lang="en-US" altLang="zh-CN" b="0" dirty="0">
                <a:ea typeface="黑体" pitchFamily="49" charset="-122"/>
              </a:rPr>
              <a:t>HTML </a:t>
            </a:r>
            <a:r>
              <a:rPr lang="zh-CN" altLang="en-US" b="0" dirty="0">
                <a:ea typeface="黑体" pitchFamily="49" charset="-122"/>
              </a:rPr>
              <a:t>等文档类型，如果使用 </a:t>
            </a:r>
            <a:r>
              <a:rPr lang="en-US" altLang="zh-CN" b="0" dirty="0">
                <a:ea typeface="黑体" pitchFamily="49" charset="-122"/>
              </a:rPr>
              <a:t>display </a:t>
            </a:r>
            <a:r>
              <a:rPr lang="zh-CN" altLang="en-US" b="0" dirty="0">
                <a:ea typeface="黑体" pitchFamily="49" charset="-122"/>
              </a:rPr>
              <a:t>不谨慎会很危险，因为可能违反 </a:t>
            </a:r>
            <a:r>
              <a:rPr lang="en-US" altLang="zh-CN" b="0" dirty="0">
                <a:ea typeface="黑体" pitchFamily="49" charset="-122"/>
              </a:rPr>
              <a:t>HTML </a:t>
            </a:r>
            <a:r>
              <a:rPr lang="zh-CN" altLang="en-US" b="0" dirty="0">
                <a:ea typeface="黑体" pitchFamily="49" charset="-122"/>
              </a:rPr>
              <a:t>中已经定义的显示层次结构。</a:t>
            </a:r>
          </a:p>
        </p:txBody>
      </p:sp>
      <p:graphicFrame>
        <p:nvGraphicFramePr>
          <p:cNvPr id="4" name="Group 62"/>
          <p:cNvGraphicFramePr>
            <a:graphicFrameLocks/>
          </p:cNvGraphicFramePr>
          <p:nvPr/>
        </p:nvGraphicFramePr>
        <p:xfrm>
          <a:off x="685801" y="2329338"/>
          <a:ext cx="8342313" cy="133211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83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06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此元素不会被显示。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1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block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此元素将显示为块级元素，此元素前后会带有换行符。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06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inline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默认。此元素会被显示为内联元素，元素前后没有换行符。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85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inherit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规定应该从父元素继承 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display 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属性的值。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3028" name="矩形 4"/>
          <p:cNvSpPr>
            <a:spLocks noChangeArrowheads="1"/>
          </p:cNvSpPr>
          <p:nvPr/>
        </p:nvSpPr>
        <p:spPr bwMode="auto">
          <a:xfrm>
            <a:off x="533400" y="3894872"/>
            <a:ext cx="853440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4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&lt;style type="text/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49" charset="-122"/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"&gt;</a:t>
            </a:r>
          </a:p>
          <a:p>
            <a:pPr eaLnBrk="0" hangingPunct="0">
              <a:lnSpc>
                <a:spcPts val="14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  p {display: </a:t>
            </a:r>
            <a:r>
              <a:rPr lang="en-US" altLang="zh-CN" sz="1800" dirty="0" smtClean="0">
                <a:solidFill>
                  <a:srgbClr val="FF0000"/>
                </a:solidFill>
                <a:ea typeface="黑体" pitchFamily="49" charset="-122"/>
              </a:rPr>
              <a:t>inline;} 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/* 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块级元素转为行内元素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*/</a:t>
            </a:r>
          </a:p>
          <a:p>
            <a:pPr eaLnBrk="0" hangingPunct="0">
              <a:lnSpc>
                <a:spcPts val="14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   div {display: </a:t>
            </a:r>
            <a:r>
              <a:rPr lang="en-US" altLang="zh-CN" sz="1800" dirty="0" smtClean="0">
                <a:solidFill>
                  <a:srgbClr val="FF0000"/>
                </a:solidFill>
                <a:ea typeface="黑体" pitchFamily="49" charset="-122"/>
              </a:rPr>
              <a:t>none;} </a:t>
            </a:r>
            <a:r>
              <a:rPr lang="zh-CN" altLang="en-US" sz="1800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/* 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隐藏图层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*/</a:t>
            </a:r>
          </a:p>
          <a:p>
            <a:pPr eaLnBrk="0" hangingPunct="0">
              <a:lnSpc>
                <a:spcPts val="14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  <a:ea typeface="黑体" pitchFamily="49" charset="-122"/>
              </a:rPr>
              <a:t> &lt;/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style&gt;</a:t>
            </a:r>
            <a:endParaRPr lang="zh-CN" altLang="en-US" sz="1800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3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  </a:t>
            </a:r>
            <a:r>
              <a:rPr lang="zh-CN" altLang="en-US" dirty="0" smtClean="0"/>
              <a:t>综合实例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533400" y="800100"/>
            <a:ext cx="849661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例以“苏州百特电器有限公司”首页作为参照网站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DIV+CSS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完成页面布局设计，设计效果与原网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站相似（省略图像幻灯片播放部分）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http://www.better-vac.com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/)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 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Suzhou Best Clean Electrical C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162800" cy="4714593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7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7.1.1  CSS</a:t>
            </a:r>
            <a:r>
              <a:rPr lang="zh-CN" altLang="en-US" dirty="0" smtClean="0"/>
              <a:t>的基本概念 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1" cy="3875484"/>
          </a:xfrm>
        </p:spPr>
        <p:txBody>
          <a:bodyPr/>
          <a:lstStyle/>
          <a:p>
            <a:pPr marL="0" indent="0" algn="just">
              <a:spcBef>
                <a:spcPct val="20000"/>
              </a:spcBef>
              <a:buNone/>
            </a:pPr>
            <a:r>
              <a:rPr lang="en-US" altLang="zh-CN" dirty="0" smtClean="0"/>
              <a:t>       CSS</a:t>
            </a:r>
            <a:r>
              <a:rPr lang="zh-CN" altLang="en-US" dirty="0" smtClean="0"/>
              <a:t>（</a:t>
            </a:r>
            <a:r>
              <a:rPr lang="en-US" altLang="zh-CN" u="sng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ascading </a:t>
            </a:r>
            <a:r>
              <a:rPr lang="en-US" altLang="zh-CN" u="sng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tyle </a:t>
            </a:r>
            <a:r>
              <a:rPr lang="en-US" altLang="zh-CN" u="sng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heet</a:t>
            </a:r>
            <a:r>
              <a:rPr lang="zh-CN" altLang="en-US" dirty="0" smtClean="0"/>
              <a:t>）层叠样式表，也称为级联样式表，用来设计网页风格。</a:t>
            </a:r>
            <a:endParaRPr lang="en-US" altLang="zh-CN" dirty="0" smtClean="0"/>
          </a:p>
          <a:p>
            <a:pPr marL="0" indent="0" algn="just">
              <a:spcBef>
                <a:spcPct val="20000"/>
              </a:spcBef>
              <a:buNone/>
            </a:pPr>
            <a:r>
              <a:rPr lang="zh-CN" altLang="en-US" dirty="0" smtClean="0"/>
              <a:t>      在网页制作时采用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技术，可以有效地对页面的布局、字体、颜色、背景和其他效果实现更加精确的控制。</a:t>
            </a:r>
            <a:endParaRPr lang="en-US" altLang="zh-CN" dirty="0" smtClean="0"/>
          </a:p>
          <a:p>
            <a:pPr marL="0" indent="0" algn="just">
              <a:spcBef>
                <a:spcPct val="20000"/>
              </a:spcBef>
              <a:buNone/>
            </a:pPr>
            <a:r>
              <a:rPr lang="zh-CN" altLang="en-US" dirty="0" smtClean="0"/>
              <a:t>      只要对相应的代码做一些简单的修改，就可以改变同一页面的不同部分，或者不同网页的外观和格式。</a:t>
            </a:r>
            <a:endParaRPr lang="en-US" altLang="zh-CN" dirty="0" smtClean="0"/>
          </a:p>
          <a:p>
            <a:pPr marL="0" indent="0" algn="just">
              <a:spcBef>
                <a:spcPct val="20000"/>
              </a:spcBef>
              <a:buNone/>
            </a:pPr>
            <a:r>
              <a:rPr lang="en-US" altLang="zh-CN" dirty="0" smtClean="0"/>
              <a:t>7.1.2  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的缺点</a:t>
            </a:r>
          </a:p>
          <a:p>
            <a:pPr marL="449263" indent="360363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维护困难；标记不足；网页过“胖”；定位困难</a:t>
            </a:r>
          </a:p>
          <a:p>
            <a:pPr marL="0" indent="0" algn="just">
              <a:spcBef>
                <a:spcPct val="20000"/>
              </a:spcBef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8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实例代码</a:t>
            </a:r>
            <a:endParaRPr lang="zh-CN" altLang="en-US" sz="2800" b="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819150"/>
            <a:ext cx="41910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edu_8_4_1.html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&lt;link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stylesheet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="best.css" type="text/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zh-CN" altLang="en-US" sz="14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苏州百特电器有限公司网站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id="header"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id="logo" class=""&gt;&lt;/div&gt;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id="search"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&lt;table height="80px" align="right"&gt;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colspan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="3"&gt;</a:t>
            </a:r>
            <a:r>
              <a:rPr lang="zh-CN" altLang="en-US" sz="14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中文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|ENGLISH&lt;/td&gt;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</a:t>
            </a:r>
            <a:r>
              <a:rPr lang="zh-CN" altLang="en-US" sz="14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关键词：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&lt;td&gt;&lt;input type="text" name="" size="25"&gt;&lt;/td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1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29200" y="819150"/>
            <a:ext cx="403860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&lt;td&gt;&lt;input type="image" 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serach.png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"&gt;&lt;/td&gt;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&lt;/table&gt;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class=""&gt;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&lt;table width="100%" height="40px" align="center"&gt;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600" b="0" dirty="0" smtClean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首页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关于我们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产品展示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新闻资讯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人才招聘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&lt;td&gt;&lt;a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=“”&gt;</a:t>
            </a:r>
            <a:r>
              <a:rPr lang="zh-CN" altLang="en-US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联系我们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  <a:endParaRPr lang="zh-CN" altLang="zh-CN" sz="2800" b="0" dirty="0">
              <a:latin typeface="Verdana" panose="020B0604030504040204" pitchFamily="34" charset="0"/>
              <a:ea typeface="华文中宋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98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实例代码</a:t>
            </a:r>
            <a:endParaRPr lang="zh-CN" altLang="en-US" sz="2800" b="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742950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&lt;/table&gt;			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id="picture" class=""&gt;&lt;img src="big_zw9021.png"&gt;&lt;/div&gt;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id="main"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id="left"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src="xwzx.jpg" border="0" alt=""&gt;&lt;input type="image" src="more.png"&gt;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id="center"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src="zxcp.jpg" width="379" height="27" border="0" alt=""&gt;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type="image" src="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more.png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&lt;marquee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onmouseover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this.stop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onmouseout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this.start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="ZW0409B.jpg" border="0" alt="ZW0409B"&gt;</a:t>
            </a:r>
            <a:endParaRPr lang="zh-CN" altLang="zh-CN" sz="14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400"/>
              </a:lnSpc>
            </a:pPr>
            <a:endParaRPr lang="en-US" altLang="zh-CN" sz="14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400"/>
              </a:lnSpc>
            </a:pPr>
            <a:endParaRPr lang="en-US" altLang="zh-CN" sz="1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1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实例代码</a:t>
            </a:r>
            <a:endParaRPr lang="zh-CN" altLang="en-US" sz="2800" b="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800100"/>
            <a:ext cx="8534400" cy="404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 src="ZW9021.jpg"  border="0" alt="ZW9021"&gt;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src="ZL9012.jpg" border="0" alt="ZL9012"&gt;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src="ZW9020.jpg"  border="0" alt="ZW9020"&gt;		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&lt;/marquee&gt;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id="right"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src="lianxi.png"  border="0" alt=""&gt;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咨询热线：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固定电话：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0512-65787572&lt;/li&gt;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Email:eva@better-vac.com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id="footer"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style="margin-top:20px;text-align:center;color:333333;"&gt;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版权所有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&amp;copy;2013&amp;nbsp;&amp;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Suzhou Best Clean Electrical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Co.,Ltd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苏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ICP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备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88888888  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技术支持：中国万网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19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0"/>
            <a:ext cx="556260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3200" b="0" dirty="0" smtClea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本章小结</a:t>
            </a:r>
            <a:endParaRPr lang="zh-CN" altLang="en-US" sz="3200" b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804282"/>
            <a:ext cx="8305800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04000">
              <a:lnSpc>
                <a:spcPts val="3300"/>
              </a:lnSpc>
            </a:pPr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标记的基本语法以及两个标记在使用时的区别。一般而言，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标记是块级标记，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标记是行内标记；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标记可以自动换行，而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标记则不可以；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标记可能包含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标记，但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标记不可以包含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标记。但这两个标记外在表现可以通过设置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来实现转换</a:t>
            </a:r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ts val="33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标记必须配合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使用才能实现精确定位页面上每一个元素。通过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来引用已经定义的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文件中类选择器、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选择器及其他选择器。</a:t>
            </a:r>
          </a:p>
        </p:txBody>
      </p:sp>
    </p:spTree>
    <p:extLst>
      <p:ext uri="{BB962C8B-B14F-4D97-AF65-F5344CB8AC3E}">
        <p14:creationId xmlns:p14="http://schemas.microsoft.com/office/powerpoint/2010/main" xmlns="" val="38855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"/>
            <a:ext cx="7772400" cy="573881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样式属性</a:t>
            </a:r>
            <a:r>
              <a:rPr lang="en-US" altLang="zh-CN" dirty="0" smtClean="0"/>
              <a:t>(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课时</a:t>
            </a:r>
            <a:r>
              <a:rPr lang="en-US" altLang="zh-CN" dirty="0" smtClean="0">
                <a:ea typeface="宋体" charset="-122"/>
              </a:rPr>
              <a:t>)</a:t>
            </a:r>
            <a:endParaRPr lang="zh-CN" altLang="en-US" dirty="0" smtClean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07456"/>
            <a:ext cx="6002338" cy="217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857250"/>
            <a:ext cx="3200400" cy="144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742951"/>
            <a:ext cx="3048000" cy="193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 bwMode="auto">
          <a:xfrm>
            <a:off x="609600" y="895350"/>
            <a:ext cx="1295400" cy="400050"/>
          </a:xfrm>
          <a:prstGeom prst="wedgeRoundRectCallout">
            <a:avLst>
              <a:gd name="adj1" fmla="val 39427"/>
              <a:gd name="adj2" fmla="val 136042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这是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CSS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6781800" y="2171700"/>
            <a:ext cx="1905000" cy="400050"/>
          </a:xfrm>
          <a:prstGeom prst="wedgeRoundRectCallout">
            <a:avLst>
              <a:gd name="adj1" fmla="val -40833"/>
              <a:gd name="adj2" fmla="val -104166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这是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DIV</a:t>
            </a: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xmlns="" val="34146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教学目标</a:t>
            </a:r>
          </a:p>
        </p:txBody>
      </p:sp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533400" y="956162"/>
            <a:ext cx="85344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533400" algn="l"/>
                <a:tab pos="2336800" algn="l"/>
              </a:tabLst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内容：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714375" indent="-357188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b="0" dirty="0" smtClean="0">
                <a:ea typeface="黑体" pitchFamily="49" charset="-122"/>
                <a:cs typeface="Times New Roman" pitchFamily="18" charset="0"/>
              </a:rPr>
              <a:t>熟</a:t>
            </a:r>
            <a:r>
              <a:rPr lang="zh-CN" b="0" dirty="0">
                <a:ea typeface="黑体" pitchFamily="49" charset="-122"/>
                <a:cs typeface="Times New Roman" pitchFamily="18" charset="0"/>
              </a:rPr>
              <a:t>悉</a:t>
            </a:r>
            <a:r>
              <a:rPr lang="en-US" altLang="zh-CN" b="0" dirty="0">
                <a:ea typeface="黑体" pitchFamily="49" charset="-122"/>
                <a:cs typeface="Times New Roman" pitchFamily="18" charset="0"/>
              </a:rPr>
              <a:t>CSS</a:t>
            </a: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样式设置中常用的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单位</a:t>
            </a: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。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b="0" dirty="0">
              <a:ea typeface="黑体" pitchFamily="49" charset="-122"/>
            </a:endParaRPr>
          </a:p>
          <a:p>
            <a:pPr marL="714375" indent="-35718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掌握控制文字、文本、背景、颜色、列表等样式的属性及设置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方法。</a:t>
            </a:r>
            <a:endParaRPr lang="zh-CN" altLang="en-US" b="0" dirty="0">
              <a:ea typeface="黑体" pitchFamily="49" charset="-122"/>
            </a:endParaRPr>
          </a:p>
          <a:p>
            <a:pPr marL="35718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理解</a:t>
            </a:r>
            <a:r>
              <a:rPr lang="en-US" altLang="zh-CN" b="0" dirty="0">
                <a:ea typeface="黑体" pitchFamily="49" charset="-122"/>
                <a:cs typeface="Times New Roman" pitchFamily="18" charset="0"/>
              </a:rPr>
              <a:t>CSS</a:t>
            </a: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盒子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模型。</a:t>
            </a:r>
            <a:endParaRPr lang="zh-CN" altLang="en-US" b="0" dirty="0">
              <a:ea typeface="黑体" pitchFamily="49" charset="-122"/>
            </a:endParaRPr>
          </a:p>
          <a:p>
            <a:pPr marL="35718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altLang="en-US" b="0" dirty="0">
                <a:ea typeface="黑体" pitchFamily="49" charset="-122"/>
                <a:cs typeface="Times New Roman" pitchFamily="18" charset="0"/>
              </a:rPr>
              <a:t>掌握边框、边界、填充及内容等属性及设置</a:t>
            </a:r>
            <a:r>
              <a:rPr lang="zh-CN" altLang="en-US" b="0" dirty="0" smtClean="0">
                <a:ea typeface="黑体" pitchFamily="49" charset="-122"/>
                <a:cs typeface="Times New Roman" pitchFamily="18" charset="0"/>
              </a:rPr>
              <a:t>方法。</a:t>
            </a:r>
            <a:endParaRPr lang="zh-CN" altLang="en-US" b="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3818"/>
            <a:ext cx="7761288" cy="567929"/>
          </a:xfrm>
        </p:spPr>
        <p:txBody>
          <a:bodyPr/>
          <a:lstStyle/>
          <a:p>
            <a:r>
              <a:rPr lang="en-US" altLang="zh-CN" dirty="0" smtClean="0"/>
              <a:t>9.1  CSS</a:t>
            </a:r>
            <a:r>
              <a:rPr lang="zh-CN" altLang="en-US" dirty="0" smtClean="0"/>
              <a:t>属性值中的单位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/>
              <a:t>绝对单位</a:t>
            </a:r>
            <a:endParaRPr lang="en-US" altLang="zh-CN" b="1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绝对单位在网页中很少使用，一般多用在传统平面印刷中，但在特殊场合使用绝对单位是很必要时的。</a:t>
            </a:r>
          </a:p>
          <a:p>
            <a:pPr marL="0" lvl="1" indent="536575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绝对单位包括：英寸、厘米、毫米、磅和</a:t>
            </a:r>
            <a:r>
              <a:rPr lang="en-US" altLang="zh-CN" dirty="0" smtClean="0">
                <a:solidFill>
                  <a:srgbClr val="FF0000"/>
                </a:solidFill>
              </a:rPr>
              <a:t>pica</a:t>
            </a:r>
            <a:r>
              <a:rPr lang="zh-CN" altLang="en-US" dirty="0" smtClean="0">
                <a:solidFill>
                  <a:srgbClr val="FF0000"/>
                </a:solidFill>
              </a:rPr>
              <a:t>（皮卡），其对应的英文单位分别是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1in=2.54cm</a:t>
            </a:r>
            <a:r>
              <a:rPr lang="zh-CN" altLang="en-US" dirty="0" smtClean="0">
                <a:solidFill>
                  <a:srgbClr val="FF0000"/>
                </a:solidFill>
              </a:rPr>
              <a:t>）、</a:t>
            </a:r>
            <a:r>
              <a:rPr lang="en-US" altLang="zh-CN" dirty="0" smtClean="0">
                <a:solidFill>
                  <a:srgbClr val="FF0000"/>
                </a:solidFill>
              </a:rPr>
              <a:t>cm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mm</a:t>
            </a:r>
            <a:r>
              <a:rPr lang="zh-CN" altLang="en-US" dirty="0" smtClean="0">
                <a:solidFill>
                  <a:srgbClr val="FF0000"/>
                </a:solidFill>
              </a:rPr>
              <a:t>、 </a:t>
            </a:r>
            <a:r>
              <a:rPr lang="en-US" altLang="zh-CN" dirty="0" err="1" smtClean="0">
                <a:solidFill>
                  <a:srgbClr val="FF0000"/>
                </a:solidFill>
              </a:rPr>
              <a:t>pt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1pt=1/72in</a:t>
            </a:r>
            <a:r>
              <a:rPr lang="zh-CN" altLang="en-US" dirty="0" smtClean="0">
                <a:solidFill>
                  <a:srgbClr val="FF0000"/>
                </a:solidFill>
              </a:rPr>
              <a:t>）、</a:t>
            </a:r>
            <a:r>
              <a:rPr lang="en-US" altLang="zh-CN" dirty="0" smtClean="0">
                <a:solidFill>
                  <a:srgbClr val="FF0000"/>
                </a:solidFill>
              </a:rPr>
              <a:t>pica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1pc=12pt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82563" lvl="2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200" dirty="0" smtClean="0"/>
              <a:t>相对单位</a:t>
            </a:r>
            <a:endParaRPr lang="en-US" altLang="zh-CN" sz="2200" dirty="0" smtClean="0"/>
          </a:p>
          <a:p>
            <a:pPr marL="182563" lvl="2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None/>
            </a:pPr>
            <a:r>
              <a:rPr lang="en-US" altLang="zh-CN" sz="2200" b="0" dirty="0" smtClean="0"/>
              <a:t>         </a:t>
            </a:r>
            <a:r>
              <a:rPr lang="zh-CN" altLang="en-US" sz="2200" b="0" dirty="0" smtClean="0"/>
              <a:t>相对单位与绝对单位相比显示大小不是固定的，它所设置的对象受屏幕分辨率、或视觉区域、浏览器设置以及相关元素的大小等因素影响。</a:t>
            </a:r>
            <a:endParaRPr lang="en-US" altLang="zh-CN" sz="2200" b="0" dirty="0" smtClean="0"/>
          </a:p>
          <a:p>
            <a:pPr marL="182563" lvl="2"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     </a:t>
            </a:r>
            <a:r>
              <a:rPr lang="zh-CN" altLang="en-US" sz="2200" dirty="0" smtClean="0">
                <a:solidFill>
                  <a:srgbClr val="FF0000"/>
                </a:solidFill>
              </a:rPr>
              <a:t>经常使用的相对单位包括：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em</a:t>
            </a:r>
            <a:r>
              <a:rPr lang="zh-CN" altLang="en-US" sz="2200" dirty="0" smtClean="0">
                <a:solidFill>
                  <a:srgbClr val="FF0000"/>
                </a:solidFill>
              </a:rPr>
              <a:t>、</a:t>
            </a:r>
            <a:r>
              <a:rPr lang="en-US" altLang="zh-CN" sz="2200" dirty="0" smtClean="0">
                <a:solidFill>
                  <a:srgbClr val="FF0000"/>
                </a:solidFill>
              </a:rPr>
              <a:t>ex</a:t>
            </a:r>
            <a:r>
              <a:rPr lang="zh-CN" altLang="en-US" sz="2200" dirty="0" smtClean="0">
                <a:solidFill>
                  <a:srgbClr val="FF0000"/>
                </a:solidFill>
              </a:rPr>
              <a:t>、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px</a:t>
            </a:r>
            <a:r>
              <a:rPr lang="zh-CN" altLang="en-US" sz="2200" dirty="0" smtClean="0">
                <a:solidFill>
                  <a:srgbClr val="FF0000"/>
                </a:solidFill>
              </a:rPr>
              <a:t>、</a:t>
            </a:r>
            <a:r>
              <a:rPr lang="en-US" altLang="zh-CN" sz="2200" dirty="0" smtClean="0">
                <a:solidFill>
                  <a:srgbClr val="FF0000"/>
                </a:solidFill>
              </a:rPr>
              <a:t>%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</a:p>
          <a:p>
            <a:pPr marL="182563" lvl="2">
              <a:buFont typeface="Wingdings" pitchFamily="2" charset="2"/>
              <a:buChar char="l"/>
            </a:pPr>
            <a:endParaRPr lang="zh-CN" altLang="en-US" dirty="0" smtClean="0">
              <a:ea typeface="宋体" charset="-122"/>
            </a:endParaRPr>
          </a:p>
          <a:p>
            <a:pPr marL="182563" lvl="2">
              <a:buFont typeface="Wingding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0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 </a:t>
            </a:r>
            <a:r>
              <a:rPr lang="en-US" altLang="zh-CN" dirty="0"/>
              <a:t>CSS</a:t>
            </a:r>
            <a:r>
              <a:rPr lang="zh-CN" altLang="zh-CN" dirty="0"/>
              <a:t>字体</a:t>
            </a:r>
            <a:r>
              <a:rPr lang="zh-CN" altLang="zh-CN" dirty="0" smtClean="0"/>
              <a:t>样式</a:t>
            </a:r>
            <a:endParaRPr lang="zh-CN" altLang="en-US" dirty="0" smtClean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gray">
          <a:xfrm>
            <a:off x="533400" y="800101"/>
            <a:ext cx="8534400" cy="38841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CSS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属性命名规范：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样式属性由多个单词构成时，单词之间使用“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连字符连接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</a:pP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font-size</a:t>
            </a:r>
            <a:r>
              <a:rPr lang="zh-CN" altLang="en-US" dirty="0" smtClean="0">
                <a:ea typeface="黑体" pitchFamily="49" charset="-122"/>
              </a:rPr>
              <a:t>设置字号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font-family</a:t>
            </a:r>
            <a:r>
              <a:rPr lang="zh-CN" altLang="en-US" dirty="0" smtClean="0">
                <a:ea typeface="黑体" pitchFamily="49" charset="-122"/>
              </a:rPr>
              <a:t>设置字体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font-style</a:t>
            </a:r>
            <a:r>
              <a:rPr lang="zh-CN" altLang="en-US" dirty="0" smtClean="0">
                <a:ea typeface="黑体" pitchFamily="49" charset="-122"/>
              </a:rPr>
              <a:t>设置字体样式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font-weight</a:t>
            </a:r>
            <a:r>
              <a:rPr lang="zh-CN" altLang="en-US" dirty="0" smtClean="0">
                <a:ea typeface="黑体" pitchFamily="49" charset="-122"/>
              </a:rPr>
              <a:t>设置字体加粗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font-variant</a:t>
            </a:r>
            <a:r>
              <a:rPr lang="zh-CN" altLang="en-US" dirty="0" smtClean="0">
                <a:ea typeface="黑体" pitchFamily="49" charset="-122"/>
              </a:rPr>
              <a:t>设置字体变体</a:t>
            </a:r>
          </a:p>
          <a:p>
            <a:pPr marL="533400" indent="31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dirty="0" smtClean="0">
                <a:ea typeface="黑体" pitchFamily="49" charset="-122"/>
              </a:rPr>
              <a:t>font</a:t>
            </a:r>
            <a:r>
              <a:rPr lang="zh-CN" altLang="en-US" dirty="0" smtClean="0">
                <a:ea typeface="黑体" pitchFamily="49" charset="-122"/>
              </a:rPr>
              <a:t>设置综合字体属性</a:t>
            </a:r>
          </a:p>
          <a:p>
            <a:pPr marL="633413" indent="-633413" eaLnBrk="0" hangingPunct="0">
              <a:lnSpc>
                <a:spcPct val="90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Char char="l"/>
            </a:pPr>
            <a:endParaRPr lang="zh-CN" altLang="en-US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39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9.2.1 </a:t>
            </a:r>
            <a:r>
              <a:rPr lang="zh-CN" altLang="zh-CN" dirty="0" smtClean="0"/>
              <a:t>字体</a:t>
            </a:r>
            <a:r>
              <a:rPr lang="zh-CN" altLang="zh-CN" dirty="0"/>
              <a:t>大小</a:t>
            </a:r>
            <a:r>
              <a:rPr lang="en-US" altLang="zh-CN" dirty="0"/>
              <a:t>font-size</a:t>
            </a:r>
            <a:r>
              <a:rPr lang="zh-CN" altLang="zh-CN" dirty="0"/>
              <a:t>属性</a:t>
            </a:r>
            <a:endParaRPr lang="zh-CN" altLang="zh-CN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5257801" y="742950"/>
            <a:ext cx="3781425" cy="1815882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.p1 {font-size:2cm}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p{font-size:14pt;}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.p4 {font-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size:medium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.p6 {font-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size:x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-large}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 p{font-size:1.5em;}</a:t>
            </a:r>
          </a:p>
          <a:p>
            <a:pPr eaLnBrk="0" hangingPunct="0"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 .b{font-size:200%;}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819150"/>
            <a:ext cx="48006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</a:pPr>
            <a:r>
              <a:rPr lang="en-US" altLang="zh-CN" dirty="0" smtClean="0">
                <a:ea typeface="黑体" pitchFamily="49" charset="-122"/>
              </a:rPr>
              <a:t>font-size</a:t>
            </a:r>
            <a:r>
              <a:rPr lang="zh-CN" altLang="en-US" dirty="0">
                <a:ea typeface="黑体" pitchFamily="49" charset="-122"/>
              </a:rPr>
              <a:t>设置字号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Arial" charset="0"/>
              <a:buNone/>
            </a:pPr>
            <a:r>
              <a:rPr lang="en-US" altLang="zh-CN" dirty="0" smtClean="0">
                <a:ea typeface="黑体" pitchFamily="49" charset="-122"/>
              </a:rPr>
              <a:t>1.</a:t>
            </a:r>
            <a:r>
              <a:rPr lang="zh-CN" altLang="fr-FR" dirty="0" smtClean="0">
                <a:ea typeface="黑体" pitchFamily="49" charset="-122"/>
              </a:rPr>
              <a:t>基本</a:t>
            </a:r>
            <a:r>
              <a:rPr lang="zh-CN" altLang="fr-FR" dirty="0">
                <a:ea typeface="黑体" pitchFamily="49" charset="-122"/>
              </a:rPr>
              <a:t>语法：</a:t>
            </a:r>
            <a:endParaRPr lang="zh-CN" altLang="en-US" dirty="0">
              <a:ea typeface="黑体" pitchFamily="49" charset="-122"/>
            </a:endParaRP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Arial" charset="0"/>
              <a:buNone/>
            </a:pP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font-size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：绝对大小 </a:t>
            </a:r>
            <a:r>
              <a:rPr lang="en-US" altLang="zh-CN" sz="1800" dirty="0">
                <a:solidFill>
                  <a:srgbClr val="FF0000"/>
                </a:solidFill>
                <a:ea typeface="黑体" pitchFamily="49" charset="-122"/>
              </a:rPr>
              <a:t>| </a:t>
            </a:r>
            <a:r>
              <a:rPr lang="zh-CN" altLang="en-US" sz="1800" dirty="0">
                <a:solidFill>
                  <a:srgbClr val="FF0000"/>
                </a:solidFill>
                <a:ea typeface="黑体" pitchFamily="49" charset="-122"/>
              </a:rPr>
              <a:t>相对大小</a:t>
            </a:r>
            <a:r>
              <a:rPr lang="en-US" altLang="zh-CN" sz="1800" dirty="0" smtClean="0">
                <a:solidFill>
                  <a:srgbClr val="FF0000"/>
                </a:solidFill>
                <a:ea typeface="黑体" pitchFamily="49" charset="-122"/>
              </a:rPr>
              <a:t>;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语法说明：</a:t>
            </a:r>
            <a:endParaRPr lang="zh-CN" altLang="en-US" dirty="0">
              <a:ea typeface="黑体" pitchFamily="49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132138" y="971550"/>
            <a:ext cx="2278062" cy="542925"/>
            <a:chOff x="3132138" y="1295400"/>
            <a:chExt cx="2278062" cy="723900"/>
          </a:xfrm>
        </p:grpSpPr>
        <p:sp>
          <p:nvSpPr>
            <p:cNvPr id="10" name="AutoShape 6"/>
            <p:cNvSpPr>
              <a:spLocks/>
            </p:cNvSpPr>
            <p:nvPr/>
          </p:nvSpPr>
          <p:spPr bwMode="gray">
            <a:xfrm>
              <a:off x="5338763" y="1295400"/>
              <a:ext cx="71437" cy="431800"/>
            </a:xfrm>
            <a:prstGeom prst="leftBrace">
              <a:avLst>
                <a:gd name="adj1" fmla="val 50370"/>
                <a:gd name="adj2" fmla="val 50000"/>
              </a:avLst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>
              <a:off x="3132138" y="1600200"/>
              <a:ext cx="2087562" cy="419100"/>
            </a:xfrm>
            <a:custGeom>
              <a:avLst/>
              <a:gdLst/>
              <a:ahLst/>
              <a:cxnLst>
                <a:cxn ang="0">
                  <a:pos x="0" y="1126"/>
                </a:cxn>
                <a:cxn ang="0">
                  <a:pos x="453" y="174"/>
                </a:cxn>
                <a:cxn ang="0">
                  <a:pos x="2358" y="83"/>
                </a:cxn>
              </a:cxnLst>
              <a:rect l="0" t="0" r="r" b="b"/>
              <a:pathLst>
                <a:path w="2358" h="1126">
                  <a:moveTo>
                    <a:pt x="0" y="1126"/>
                  </a:moveTo>
                  <a:cubicBezTo>
                    <a:pt x="30" y="737"/>
                    <a:pt x="60" y="348"/>
                    <a:pt x="453" y="174"/>
                  </a:cubicBezTo>
                  <a:cubicBezTo>
                    <a:pt x="846" y="0"/>
                    <a:pt x="2041" y="98"/>
                    <a:pt x="2358" y="8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572000" y="1535907"/>
            <a:ext cx="838200" cy="864394"/>
            <a:chOff x="4572000" y="2047875"/>
            <a:chExt cx="838200" cy="1152525"/>
          </a:xfrm>
        </p:grpSpPr>
        <p:sp>
          <p:nvSpPr>
            <p:cNvPr id="9" name="AutoShape 5"/>
            <p:cNvSpPr>
              <a:spLocks/>
            </p:cNvSpPr>
            <p:nvPr/>
          </p:nvSpPr>
          <p:spPr bwMode="gray">
            <a:xfrm>
              <a:off x="5338763" y="2047875"/>
              <a:ext cx="71437" cy="1152525"/>
            </a:xfrm>
            <a:prstGeom prst="leftBrace">
              <a:avLst>
                <a:gd name="adj1" fmla="val 134444"/>
                <a:gd name="adj2" fmla="val 50000"/>
              </a:avLst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 flipV="1">
              <a:off x="4572000" y="2438400"/>
              <a:ext cx="609600" cy="457200"/>
            </a:xfrm>
            <a:custGeom>
              <a:avLst/>
              <a:gdLst/>
              <a:ahLst/>
              <a:cxnLst>
                <a:cxn ang="0">
                  <a:pos x="0" y="1088"/>
                </a:cxn>
                <a:cxn ang="0">
                  <a:pos x="907" y="771"/>
                </a:cxn>
                <a:cxn ang="0">
                  <a:pos x="2449" y="0"/>
                </a:cxn>
              </a:cxnLst>
              <a:rect l="0" t="0" r="r" b="b"/>
              <a:pathLst>
                <a:path w="2449" h="1088">
                  <a:moveTo>
                    <a:pt x="0" y="1088"/>
                  </a:moveTo>
                  <a:cubicBezTo>
                    <a:pt x="249" y="1020"/>
                    <a:pt x="499" y="952"/>
                    <a:pt x="907" y="771"/>
                  </a:cubicBezTo>
                  <a:cubicBezTo>
                    <a:pt x="1315" y="590"/>
                    <a:pt x="2192" y="128"/>
                    <a:pt x="2449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33400" y="2640913"/>
            <a:ext cx="8534400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绝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对大小：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mm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为单位，如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16pt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相对大小：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ex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例如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font-size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1.5em|150%</a:t>
            </a:r>
          </a:p>
          <a:p>
            <a:pPr marL="560388" lvl="1" indent="-381000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使用关键字来指定大小：如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xx-small | x-small | small | medium | large | x-large | xx-large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6134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9.2.2 </a:t>
            </a:r>
            <a:r>
              <a:rPr lang="zh-CN" altLang="zh-CN" dirty="0" smtClean="0"/>
              <a:t>字体</a:t>
            </a:r>
            <a:r>
              <a:rPr lang="zh-CN" altLang="zh-CN" dirty="0"/>
              <a:t>样式</a:t>
            </a:r>
            <a:r>
              <a:rPr lang="en-US" altLang="zh-CN" dirty="0"/>
              <a:t>font-style</a:t>
            </a:r>
            <a:r>
              <a:rPr lang="zh-CN" altLang="zh-CN" dirty="0"/>
              <a:t>属性</a:t>
            </a:r>
            <a:endParaRPr lang="zh-CN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533400" y="825953"/>
            <a:ext cx="85344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158875" eaLnBrk="0" hangingPunct="0">
              <a:spcBef>
                <a:spcPct val="20000"/>
              </a:spcBef>
              <a:buClr>
                <a:srgbClr val="660066"/>
              </a:buClr>
              <a:buSzPct val="100000"/>
              <a:tabLst>
                <a:tab pos="87313" algn="l"/>
              </a:tabLst>
              <a:defRPr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中，使用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&lt;i&gt;&lt;/i&gt;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标记可将文字设置成为斜体。在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中可以使用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font-style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属性设置字体的风格，例如显示斜体字样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基本语法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font-style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normal | italic | oblique </a:t>
            </a:r>
            <a:endParaRPr lang="zh-CN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语法说明</a:t>
            </a:r>
          </a:p>
          <a:p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     font-style </a:t>
            </a:r>
            <a:r>
              <a:rPr lang="fr-FR" altLang="zh-CN" b="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fr-FR" altLang="zh-CN" b="0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fr-FR" altLang="zh-CN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normal</a:t>
            </a:r>
            <a:r>
              <a:rPr lang="fr-FR" altLang="zh-CN" b="0" dirty="0">
                <a:latin typeface="微软雅黑" pitchFamily="34" charset="-122"/>
                <a:ea typeface="微软雅黑" pitchFamily="34" charset="-122"/>
              </a:rPr>
              <a:t> </a:t>
            </a:r>
            <a:endParaRPr lang="fr-FR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                      italic (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斜体显示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                      oblique(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倾斜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fr-FR" altLang="zh-CN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5056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7.1.3 CSS</a:t>
            </a:r>
            <a:r>
              <a:rPr lang="zh-CN" altLang="en-US" dirty="0" smtClean="0"/>
              <a:t>的特点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34400" cy="38100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 CSS </a:t>
            </a:r>
            <a:r>
              <a:rPr lang="zh-CN" altLang="en-US" dirty="0"/>
              <a:t>通过定义标记或标记属性的外在表现，对页面结构风格进行控制，分离文档的</a:t>
            </a:r>
            <a:r>
              <a:rPr lang="zh-CN" altLang="en-US" dirty="0" smtClean="0"/>
              <a:t>内容</a:t>
            </a:r>
            <a:r>
              <a:rPr lang="zh-CN" altLang="en-US" dirty="0"/>
              <a:t>和表现，克服了传统</a:t>
            </a:r>
            <a:r>
              <a:rPr lang="en-US" altLang="zh-CN" dirty="0"/>
              <a:t>HTML </a:t>
            </a:r>
            <a:r>
              <a:rPr lang="zh-CN" altLang="en-US" dirty="0"/>
              <a:t>的缺点。将</a:t>
            </a:r>
            <a:r>
              <a:rPr lang="en-US" altLang="zh-CN" dirty="0"/>
              <a:t>CSS </a:t>
            </a:r>
            <a:r>
              <a:rPr lang="zh-CN" altLang="en-US" dirty="0"/>
              <a:t>嵌入在页面中，通过浏览器解释执行，</a:t>
            </a:r>
            <a:r>
              <a:rPr lang="zh-CN" altLang="en-US" dirty="0" smtClean="0"/>
              <a:t>而且</a:t>
            </a:r>
            <a:r>
              <a:rPr lang="en-US" altLang="zh-CN" dirty="0"/>
              <a:t>CSS </a:t>
            </a:r>
            <a:r>
              <a:rPr lang="zh-CN" altLang="en-US" dirty="0"/>
              <a:t>文件是文本文件，只要理解了</a:t>
            </a:r>
            <a:r>
              <a:rPr lang="en-US" altLang="zh-CN" dirty="0"/>
              <a:t>HTML </a:t>
            </a:r>
            <a:r>
              <a:rPr lang="zh-CN" altLang="en-US" dirty="0"/>
              <a:t>就可以掌握它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b="1" dirty="0" smtClean="0"/>
              <a:t>7.1.4 CSS</a:t>
            </a:r>
            <a:r>
              <a:rPr lang="zh-CN" altLang="en-US" b="1" dirty="0"/>
              <a:t>的优势</a:t>
            </a:r>
            <a:endParaRPr lang="en-US" altLang="zh-CN" b="1" dirty="0"/>
          </a:p>
          <a:p>
            <a:pPr indent="182563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表现和内容相分离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indent="182563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/>
              <a:t>      CSS</a:t>
            </a:r>
            <a:r>
              <a:rPr lang="zh-CN" altLang="en-US" sz="2400" dirty="0"/>
              <a:t>通过定义</a:t>
            </a:r>
            <a:r>
              <a:rPr lang="en-US" altLang="zh-CN" sz="2400" dirty="0"/>
              <a:t>HTML</a:t>
            </a:r>
            <a:r>
              <a:rPr lang="zh-CN" altLang="en-US" sz="2400" dirty="0"/>
              <a:t>标记的样式，使得页面    内容和显示相分离，简化了网页格式设计，也使得对网页格式的修改更方便。</a:t>
            </a:r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9.2.3  </a:t>
            </a:r>
            <a:r>
              <a:rPr lang="zh-CN" altLang="zh-CN" dirty="0"/>
              <a:t>字体系列</a:t>
            </a:r>
            <a:r>
              <a:rPr lang="en-US" altLang="zh-CN" dirty="0"/>
              <a:t>font-family</a:t>
            </a:r>
            <a:r>
              <a:rPr lang="zh-CN" altLang="zh-CN" dirty="0"/>
              <a:t>属性</a:t>
            </a:r>
          </a:p>
        </p:txBody>
      </p:sp>
      <p:sp>
        <p:nvSpPr>
          <p:cNvPr id="14" name="矩形 13"/>
          <p:cNvSpPr/>
          <p:nvPr/>
        </p:nvSpPr>
        <p:spPr>
          <a:xfrm>
            <a:off x="533400" y="782411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属性可以设置丰富的字体，美化页面的外观。其中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font-family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专门用于设置字体名称系列。</a:t>
            </a: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基本语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:   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font-family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2,…,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语法说明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值为多个字体名称时，可以使用逗号（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）分隔。浏览器依次查找字体，只要存在就使用该字体，不存在将会继续找下去，以此类推，直到最后一种字体，仍不存在则使用默认字体（宋体）。如果字体名称中出现空格，必须使用双引号将字体括起来，比如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Times New Roman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#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p4{font-size:xx-large;font-style:oblique;font-family: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黑体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隶书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楷体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_gb2312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;}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3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置字体大小、样式及字体名称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810816"/>
            <a:ext cx="4219575" cy="3894533"/>
          </a:xfrm>
        </p:spPr>
        <p:txBody>
          <a:bodyPr/>
          <a:lstStyle/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&lt;!--edu_9_2_1.html --&gt;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meta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="UTF-8"&gt;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title&gt; 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设置字体大小、样式及字体名称 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style type="text/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h3{text-align:center;color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:#3300ff;}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hr{color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:#660066;}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p1{font-size:20px;font-style:normal;font-family: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宋体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p2{font-size:200%;font-style:italic;font-family: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楷体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隶书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p3{font-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size:x-small;font-style:oblique;font-family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楷体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宋揩体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p4{font-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size:xx-large;font-style:oblique;font-family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黑体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隶书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楷体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_gb2312;}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style&gt;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h3&gt;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设置字体大小、样式及字体名称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hr&gt;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 id="p1"&gt;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20px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、字体正常、宋体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zh-CN" altLang="en-US" sz="14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571750"/>
            <a:ext cx="3208466" cy="185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876800" y="895350"/>
            <a:ext cx="4191000" cy="133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id="p2"&gt;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200%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、字体斜体、隶书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id="p3"&gt;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x-small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、字体歪斜体、宋体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id="p4"&gt;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xx-large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、字体歪斜体、黑体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2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9821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9.2.4  </a:t>
            </a:r>
            <a:r>
              <a:rPr lang="zh-CN" altLang="zh-CN" dirty="0"/>
              <a:t>字体变体</a:t>
            </a:r>
            <a:r>
              <a:rPr lang="fr-FR" altLang="zh-CN" dirty="0"/>
              <a:t>font-variant</a:t>
            </a:r>
            <a:r>
              <a:rPr lang="zh-CN" altLang="zh-CN" dirty="0" smtClean="0"/>
              <a:t>属性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19150"/>
            <a:ext cx="853440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font-variant</a:t>
            </a:r>
            <a:r>
              <a:rPr lang="zh-CN" altLang="zh-CN" dirty="0"/>
              <a:t>属性用于设置字体变体，主要用于设置英文字体</a:t>
            </a:r>
            <a:r>
              <a:rPr lang="en-US" altLang="zh-CN" dirty="0"/>
              <a:t>,</a:t>
            </a:r>
            <a:r>
              <a:rPr lang="zh-CN" altLang="zh-CN" dirty="0"/>
              <a:t>实际上是设置文本字体是否为小型的大写字母。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基本语法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       font-variant</a:t>
            </a:r>
            <a:r>
              <a:rPr lang="en-US" altLang="zh-CN" sz="1800" dirty="0">
                <a:solidFill>
                  <a:srgbClr val="FF0000"/>
                </a:solidFill>
              </a:rPr>
              <a:t>: normal </a:t>
            </a:r>
            <a:r>
              <a:rPr lang="en-US" altLang="zh-CN" sz="1800" dirty="0" smtClean="0">
                <a:solidFill>
                  <a:srgbClr val="FF0000"/>
                </a:solidFill>
              </a:rPr>
              <a:t>|</a:t>
            </a:r>
            <a:r>
              <a:rPr lang="en-US" altLang="zh-CN" sz="1800" dirty="0">
                <a:solidFill>
                  <a:srgbClr val="FF0000"/>
                </a:solidFill>
              </a:rPr>
              <a:t> small-caps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语法说明</a:t>
            </a:r>
          </a:p>
          <a:p>
            <a:r>
              <a:rPr lang="en-US" altLang="zh-CN" dirty="0" smtClean="0"/>
              <a:t>font-variant:</a:t>
            </a:r>
            <a:r>
              <a:rPr lang="en-US" altLang="zh-CN" dirty="0"/>
              <a:t> normal 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默认正常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small-caps </a:t>
            </a:r>
            <a:r>
              <a:rPr lang="en-US" altLang="zh-CN" dirty="0"/>
              <a:t>(</a:t>
            </a:r>
            <a:r>
              <a:rPr lang="zh-CN" altLang="zh-CN" dirty="0"/>
              <a:t>小型的大写字母字体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#</a:t>
            </a:r>
            <a:r>
              <a:rPr lang="en-US" altLang="zh-CN" sz="1800" dirty="0">
                <a:solidFill>
                  <a:srgbClr val="FF0000"/>
                </a:solidFill>
              </a:rPr>
              <a:t>p1{</a:t>
            </a:r>
            <a:r>
              <a:rPr lang="en-US" altLang="zh-CN" sz="1800" u="sng" dirty="0">
                <a:solidFill>
                  <a:srgbClr val="FF0000"/>
                </a:solidFill>
              </a:rPr>
              <a:t>font-</a:t>
            </a:r>
            <a:r>
              <a:rPr lang="en-US" altLang="zh-CN" sz="1800" u="sng" dirty="0" err="1">
                <a:solidFill>
                  <a:srgbClr val="FF0000"/>
                </a:solidFill>
              </a:rPr>
              <a:t>variant:normal;</a:t>
            </a:r>
            <a:r>
              <a:rPr lang="en-US" altLang="zh-CN" sz="1800" dirty="0" err="1">
                <a:solidFill>
                  <a:srgbClr val="FF0000"/>
                </a:solidFill>
              </a:rPr>
              <a:t>font-weight:lighter</a:t>
            </a:r>
            <a:r>
              <a:rPr lang="en-US" altLang="zh-CN" sz="1800" dirty="0">
                <a:solidFill>
                  <a:srgbClr val="FF0000"/>
                </a:solidFill>
              </a:rPr>
              <a:t>;}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#</a:t>
            </a:r>
            <a:r>
              <a:rPr lang="en-US" altLang="zh-CN" sz="1800" dirty="0">
                <a:solidFill>
                  <a:srgbClr val="FF0000"/>
                </a:solidFill>
              </a:rPr>
              <a:t>p2{</a:t>
            </a:r>
            <a:r>
              <a:rPr lang="en-US" altLang="zh-CN" sz="1800" u="sng" dirty="0">
                <a:solidFill>
                  <a:srgbClr val="FF0000"/>
                </a:solidFill>
              </a:rPr>
              <a:t>font-</a:t>
            </a:r>
            <a:r>
              <a:rPr lang="en-US" altLang="zh-CN" sz="1800" u="sng" dirty="0" err="1">
                <a:solidFill>
                  <a:srgbClr val="FF0000"/>
                </a:solidFill>
              </a:rPr>
              <a:t>variant:small-caps</a:t>
            </a:r>
            <a:r>
              <a:rPr lang="en-US" altLang="zh-CN" sz="1800" dirty="0" err="1">
                <a:solidFill>
                  <a:srgbClr val="FF0000"/>
                </a:solidFill>
              </a:rPr>
              <a:t>;font-weight:bold</a:t>
            </a:r>
            <a:r>
              <a:rPr lang="en-US" altLang="zh-CN" sz="1800" dirty="0">
                <a:solidFill>
                  <a:srgbClr val="FF0000"/>
                </a:solidFill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xmlns="" val="38133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7761288" cy="457200"/>
          </a:xfrm>
        </p:spPr>
        <p:txBody>
          <a:bodyPr/>
          <a:lstStyle/>
          <a:p>
            <a:r>
              <a:rPr lang="en-US" altLang="zh-CN" dirty="0" smtClean="0"/>
              <a:t>9.2.5  </a:t>
            </a:r>
            <a:r>
              <a:rPr lang="zh-CN" altLang="zh-CN" dirty="0"/>
              <a:t>字体粗细</a:t>
            </a:r>
            <a:r>
              <a:rPr lang="en-US" altLang="zh-CN" dirty="0"/>
              <a:t>font-weight</a:t>
            </a:r>
            <a:r>
              <a:rPr lang="zh-CN" altLang="zh-CN" dirty="0"/>
              <a:t>属性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1" y="742950"/>
            <a:ext cx="8534399" cy="3143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en-US" altLang="zh-CN" dirty="0"/>
              <a:t>HTML</a:t>
            </a:r>
            <a:r>
              <a:rPr lang="zh-CN" altLang="zh-CN" dirty="0"/>
              <a:t>中使用</a:t>
            </a:r>
            <a:r>
              <a:rPr lang="en-US" altLang="zh-CN" dirty="0"/>
              <a:t>&lt;strong&gt;&lt;/strong&gt;</a:t>
            </a:r>
            <a:r>
              <a:rPr lang="zh-CN" altLang="zh-CN" dirty="0"/>
              <a:t>或</a:t>
            </a:r>
            <a:r>
              <a:rPr lang="en-US" altLang="zh-CN" dirty="0"/>
              <a:t>&lt;b&gt;&lt;/b&gt;</a:t>
            </a:r>
            <a:r>
              <a:rPr lang="zh-CN" altLang="zh-CN" dirty="0"/>
              <a:t>标记来设置字体加粗。在</a:t>
            </a:r>
            <a:r>
              <a:rPr lang="en-US" altLang="zh-CN" dirty="0"/>
              <a:t>CSS</a:t>
            </a:r>
            <a:r>
              <a:rPr lang="zh-CN" altLang="zh-CN" dirty="0"/>
              <a:t>中可以使用</a:t>
            </a:r>
            <a:r>
              <a:rPr lang="en-US" altLang="zh-CN" dirty="0"/>
              <a:t>font-weight</a:t>
            </a:r>
            <a:r>
              <a:rPr lang="zh-CN" altLang="zh-CN" dirty="0"/>
              <a:t>属性用于设置文本字体的</a:t>
            </a:r>
            <a:r>
              <a:rPr lang="zh-CN" altLang="zh-CN" dirty="0" smtClean="0"/>
              <a:t>粗细。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基本语法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      font-weight</a:t>
            </a:r>
            <a:r>
              <a:rPr lang="en-US" altLang="zh-CN" sz="1800" dirty="0">
                <a:solidFill>
                  <a:srgbClr val="FF0000"/>
                </a:solidFill>
              </a:rPr>
              <a:t>: normal | bold | bolder | lighter |100|200|…|900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179388"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语法说明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179388"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100-900(9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个层次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数字越小字体越细、数字越大字体越粗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7613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7761288" cy="457200"/>
          </a:xfrm>
        </p:spPr>
        <p:txBody>
          <a:bodyPr/>
          <a:lstStyle/>
          <a:p>
            <a:r>
              <a:rPr lang="en-US" altLang="zh-CN" dirty="0" smtClean="0"/>
              <a:t>9.2.6  </a:t>
            </a:r>
            <a:r>
              <a:rPr lang="zh-CN" altLang="zh-CN" dirty="0" smtClean="0"/>
              <a:t>字体</a:t>
            </a:r>
            <a:r>
              <a:rPr lang="en-US" altLang="zh-CN" dirty="0"/>
              <a:t>font</a:t>
            </a:r>
            <a:r>
              <a:rPr lang="zh-CN" altLang="zh-CN" dirty="0"/>
              <a:t>属性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19150"/>
            <a:ext cx="8534400" cy="4400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b="0" dirty="0" smtClean="0"/>
              <a:t>font</a:t>
            </a:r>
            <a:r>
              <a:rPr lang="zh-CN" altLang="zh-CN" b="0" dirty="0"/>
              <a:t>属性是复合属性，一次完成多个字体属性的设置</a:t>
            </a:r>
            <a:r>
              <a:rPr lang="en-US" altLang="zh-CN" b="0" dirty="0"/>
              <a:t>,</a:t>
            </a:r>
            <a:r>
              <a:rPr lang="zh-CN" altLang="zh-CN" b="0" dirty="0"/>
              <a:t>包括字体粗细、风格、字体变体、大小</a:t>
            </a:r>
            <a:r>
              <a:rPr lang="en-US" altLang="zh-CN" b="0" dirty="0"/>
              <a:t>/</a:t>
            </a:r>
            <a:r>
              <a:rPr lang="zh-CN" altLang="zh-CN" b="0" dirty="0"/>
              <a:t>行高及字体名称</a:t>
            </a:r>
            <a:r>
              <a:rPr lang="zh-CN" altLang="zh-CN" b="0" dirty="0" smtClean="0"/>
              <a:t>。</a:t>
            </a:r>
            <a:r>
              <a:rPr lang="en-US" altLang="zh-CN" b="0" dirty="0" smtClean="0"/>
              <a:t>1</a:t>
            </a:r>
            <a:r>
              <a:rPr lang="en-US" altLang="zh-CN" b="0" dirty="0"/>
              <a:t>.</a:t>
            </a:r>
            <a:r>
              <a:rPr lang="zh-CN" altLang="zh-CN" b="0" dirty="0"/>
              <a:t>基本语法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font:font</a:t>
            </a:r>
            <a:r>
              <a:rPr lang="en-US" altLang="zh-CN" sz="1800" dirty="0" smtClean="0">
                <a:solidFill>
                  <a:srgbClr val="FF0000"/>
                </a:solidFill>
              </a:rPr>
              <a:t>-style </a:t>
            </a:r>
            <a:r>
              <a:rPr lang="en-US" altLang="zh-CN" sz="1800" dirty="0">
                <a:solidFill>
                  <a:srgbClr val="FF0000"/>
                </a:solidFill>
              </a:rPr>
              <a:t>font-weight font-variant font-size/line-height font-family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语法说明</a:t>
            </a:r>
          </a:p>
          <a:p>
            <a:pPr marL="363538" lvl="0" indent="536575"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</a:pPr>
            <a:r>
              <a:rPr lang="zh-CN" altLang="zh-CN" b="0" dirty="0"/>
              <a:t>利用</a:t>
            </a:r>
            <a:r>
              <a:rPr lang="en-US" altLang="zh-CN" b="0" dirty="0"/>
              <a:t>font</a:t>
            </a:r>
            <a:r>
              <a:rPr lang="zh-CN" altLang="zh-CN" b="0" dirty="0"/>
              <a:t>属性一次完成多个字体属性的设置，属性值与属性值之间必须使用空格隔开。</a:t>
            </a:r>
          </a:p>
          <a:p>
            <a:pPr marL="363538" lvl="0" indent="536575"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</a:pPr>
            <a:r>
              <a:rPr lang="zh-CN" altLang="zh-CN" b="0" dirty="0"/>
              <a:t>前三个属性值可以不分先后顺序，默认为</a:t>
            </a:r>
            <a:r>
              <a:rPr lang="en-US" altLang="zh-CN" b="0" dirty="0"/>
              <a:t>normal</a:t>
            </a:r>
            <a:r>
              <a:rPr lang="zh-CN" altLang="zh-CN" b="0" dirty="0"/>
              <a:t>。</a:t>
            </a:r>
          </a:p>
          <a:p>
            <a:pPr marL="363538" lvl="0" indent="536575"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</a:pPr>
            <a:r>
              <a:rPr lang="zh-CN" altLang="zh-CN" b="0" dirty="0"/>
              <a:t>大小和字体名称系列必须显式指定，先设置大小，再设置字体系列</a:t>
            </a:r>
            <a:r>
              <a:rPr lang="zh-CN" altLang="zh-CN" b="0" dirty="0" smtClean="0"/>
              <a:t>。需要</a:t>
            </a:r>
            <a:r>
              <a:rPr lang="zh-CN" altLang="zh-CN" b="0" dirty="0"/>
              <a:t>设置行高时，可以写在字体大小的后面，中间用“</a:t>
            </a:r>
            <a:r>
              <a:rPr lang="en-US" altLang="zh-CN" b="0" dirty="0"/>
              <a:t>/</a:t>
            </a:r>
            <a:r>
              <a:rPr lang="zh-CN" altLang="zh-CN" b="0" dirty="0"/>
              <a:t>”分隔，行高为可选的属性</a:t>
            </a:r>
            <a:r>
              <a:rPr lang="zh-CN" altLang="zh-CN" b="0" dirty="0" smtClean="0"/>
              <a:t>。</a:t>
            </a:r>
            <a:r>
              <a:rPr lang="en-US" altLang="zh-CN" b="0" dirty="0" smtClean="0"/>
              <a:t>font</a:t>
            </a:r>
            <a:r>
              <a:rPr lang="zh-CN" altLang="zh-CN" b="0" dirty="0"/>
              <a:t>属性可以继承。</a:t>
            </a:r>
          </a:p>
        </p:txBody>
      </p:sp>
    </p:spTree>
    <p:extLst>
      <p:ext uri="{BB962C8B-B14F-4D97-AF65-F5344CB8AC3E}">
        <p14:creationId xmlns:p14="http://schemas.microsoft.com/office/powerpoint/2010/main" xmlns="" val="31993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字体样式属性</a:t>
            </a:r>
            <a:r>
              <a:rPr lang="en-US" altLang="zh-CN" dirty="0" smtClean="0"/>
              <a:t>-</a:t>
            </a:r>
            <a:r>
              <a:rPr lang="zh-CN" altLang="en-US" dirty="0" smtClean="0">
                <a:ea typeface="黑体" pitchFamily="2" charset="-122"/>
              </a:rPr>
              <a:t>案例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810816"/>
            <a:ext cx="8534400" cy="379214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&lt;!--edu_9_2_2.html --&gt;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&lt;meta charset="UTF-8"&gt;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 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设置字体变体、粗细、复合属性 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h3{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text-align:center;color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:#3300ff;}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{color:#660066;}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#p1{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font-variant:normal;font-weight:lighter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#p2{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font-variant:small-caps;font-weight:bold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#p3{font-weight:600;font:italic 28px/40px 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幼圆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#p4{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font:italic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 bolder small-caps 24px/1.5em 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黑体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</a:t>
            </a:r>
            <a:r>
              <a:rPr kumimoji="1"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&lt;h3&gt;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设置字体变体、粗细、复合属性 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</a:t>
            </a:r>
            <a:r>
              <a:rPr kumimoji="1"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&lt;hr</a:t>
            </a:r>
            <a:r>
              <a:rPr kumimoji="1" lang="en-US" altLang="zh-CN" sz="1400" dirty="0" smtClean="0">
                <a:latin typeface="Verdana" pitchFamily="34" charset="0"/>
              </a:rPr>
              <a:t>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&lt;p&gt;</a:t>
            </a:r>
            <a:r>
              <a:rPr kumimoji="1" lang="zh-CN" altLang="en-US" sz="1400" dirty="0">
                <a:latin typeface="Verdana" pitchFamily="34" charset="0"/>
              </a:rPr>
              <a:t>此段文字正常显示</a:t>
            </a:r>
            <a:r>
              <a:rPr kumimoji="1" lang="en-US" altLang="zh-CN" sz="1400" dirty="0">
                <a:latin typeface="Verdana" pitchFamily="34" charset="0"/>
              </a:rPr>
              <a:t>Welcome to you!&lt;/p&gt;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sz="1400" dirty="0">
              <a:latin typeface="Verdana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sz="16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2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字体样式属性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r>
              <a:rPr lang="zh-CN" altLang="en-US" dirty="0"/>
              <a:t>续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533400" y="800100"/>
            <a:ext cx="8534400" cy="138499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 smtClean="0">
                <a:latin typeface="Verdana" pitchFamily="34" charset="0"/>
              </a:rPr>
              <a:t>&lt;</a:t>
            </a:r>
            <a:r>
              <a:rPr kumimoji="1" lang="en-US" altLang="zh-CN" sz="1400" dirty="0">
                <a:latin typeface="Verdana" pitchFamily="34" charset="0"/>
              </a:rPr>
              <a:t>p id="p1"&gt;</a:t>
            </a:r>
            <a:r>
              <a:rPr kumimoji="1" lang="zh-CN" altLang="en-US" sz="1400" dirty="0">
                <a:latin typeface="Verdana" pitchFamily="34" charset="0"/>
              </a:rPr>
              <a:t>此段文字</a:t>
            </a:r>
            <a:r>
              <a:rPr kumimoji="1" lang="en-US" altLang="zh-CN" sz="1400" dirty="0">
                <a:latin typeface="Verdana" pitchFamily="34" charset="0"/>
              </a:rPr>
              <a:t>Welcome to you!</a:t>
            </a:r>
            <a:r>
              <a:rPr kumimoji="1" lang="zh-CN" altLang="en-US" sz="1400" dirty="0">
                <a:latin typeface="Verdana" pitchFamily="34" charset="0"/>
              </a:rPr>
              <a:t>正常、较细字体。 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id="p2"&gt;</a:t>
            </a:r>
            <a:r>
              <a:rPr kumimoji="1" lang="zh-CN" altLang="en-US" sz="1400" dirty="0">
                <a:latin typeface="Verdana" pitchFamily="34" charset="0"/>
              </a:rPr>
              <a:t>设置小型大写字母、字体标准粗体。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id="p3"&gt;</a:t>
            </a:r>
            <a:r>
              <a:rPr kumimoji="1" lang="zh-CN" altLang="en-US" sz="1400" dirty="0">
                <a:latin typeface="Verdana" pitchFamily="34" charset="0"/>
              </a:rPr>
              <a:t>设置字体粗细度为</a:t>
            </a:r>
            <a:r>
              <a:rPr kumimoji="1" lang="en-US" altLang="zh-CN" sz="1400" dirty="0">
                <a:latin typeface="Verdana" pitchFamily="34" charset="0"/>
              </a:rPr>
              <a:t>600</a:t>
            </a:r>
            <a:r>
              <a:rPr kumimoji="1" lang="zh-CN" altLang="en-US" sz="1400" dirty="0">
                <a:latin typeface="Verdana" pitchFamily="34" charset="0"/>
              </a:rPr>
              <a:t>、斜体、大小</a:t>
            </a:r>
            <a:r>
              <a:rPr kumimoji="1" lang="en-US" altLang="zh-CN" sz="1400" dirty="0">
                <a:latin typeface="Verdana" pitchFamily="34" charset="0"/>
              </a:rPr>
              <a:t>28px</a:t>
            </a:r>
            <a:r>
              <a:rPr kumimoji="1" lang="zh-CN" altLang="en-US" sz="1400" dirty="0">
                <a:latin typeface="Verdana" pitchFamily="34" charset="0"/>
              </a:rPr>
              <a:t>、行高</a:t>
            </a:r>
            <a:r>
              <a:rPr kumimoji="1" lang="en-US" altLang="zh-CN" sz="1400" dirty="0">
                <a:latin typeface="Verdana" pitchFamily="34" charset="0"/>
              </a:rPr>
              <a:t>50px</a:t>
            </a:r>
            <a:r>
              <a:rPr kumimoji="1" lang="zh-CN" altLang="en-US" sz="1400" dirty="0">
                <a:latin typeface="Verdana" pitchFamily="34" charset="0"/>
              </a:rPr>
              <a:t>、字体幼圆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id="p4"&gt;</a:t>
            </a:r>
            <a:r>
              <a:rPr kumimoji="1" lang="zh-CN" altLang="en-US" sz="1400" dirty="0">
                <a:latin typeface="Verdana" pitchFamily="34" charset="0"/>
              </a:rPr>
              <a:t>设置字体风格斜体、特粗、小型大写字母</a:t>
            </a:r>
            <a:r>
              <a:rPr kumimoji="1" lang="en-US" altLang="zh-CN" sz="1400" dirty="0">
                <a:latin typeface="Verdana" pitchFamily="34" charset="0"/>
              </a:rPr>
              <a:t>HTML</a:t>
            </a:r>
            <a:r>
              <a:rPr kumimoji="1" lang="zh-CN" altLang="en-US" sz="1400" dirty="0">
                <a:latin typeface="Verdana" pitchFamily="34" charset="0"/>
              </a:rPr>
              <a:t>、字号</a:t>
            </a:r>
            <a:r>
              <a:rPr kumimoji="1" lang="en-US" altLang="zh-CN" sz="1400" dirty="0">
                <a:latin typeface="Verdana" pitchFamily="34" charset="0"/>
              </a:rPr>
              <a:t>24px/</a:t>
            </a:r>
            <a:r>
              <a:rPr kumimoji="1" lang="zh-CN" altLang="en-US" sz="1400" dirty="0">
                <a:latin typeface="Verdana" pitchFamily="34" charset="0"/>
              </a:rPr>
              <a:t>行高</a:t>
            </a:r>
            <a:r>
              <a:rPr kumimoji="1" lang="en-US" altLang="zh-CN" sz="1400" dirty="0">
                <a:latin typeface="Verdana" pitchFamily="34" charset="0"/>
              </a:rPr>
              <a:t>1.5em</a:t>
            </a:r>
            <a:r>
              <a:rPr kumimoji="1" lang="zh-CN" altLang="en-US" sz="1400" dirty="0">
                <a:latin typeface="Verdana" pitchFamily="34" charset="0"/>
              </a:rPr>
              <a:t>、字体黑体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&lt;/body</a:t>
            </a:r>
            <a:r>
              <a:rPr kumimoji="1" lang="en-US" altLang="zh-CN" sz="1400" dirty="0" smtClean="0">
                <a:latin typeface="Verdana" pitchFamily="34" charset="0"/>
              </a:rPr>
              <a:t>&gt;&lt;/</a:t>
            </a:r>
            <a:r>
              <a:rPr kumimoji="1" lang="en-US" altLang="zh-CN" sz="1400" dirty="0">
                <a:latin typeface="Verdana" pitchFamily="34" charset="0"/>
              </a:rPr>
              <a:t>html&gt;</a:t>
            </a:r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66950"/>
            <a:ext cx="4876800" cy="2351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568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 </a:t>
            </a:r>
            <a:r>
              <a:rPr lang="en-US" altLang="zh-CN" dirty="0"/>
              <a:t>CSS</a:t>
            </a:r>
            <a:r>
              <a:rPr lang="zh-CN" altLang="zh-CN" dirty="0"/>
              <a:t>文本样式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792140"/>
          </a:xfrm>
        </p:spPr>
        <p:txBody>
          <a:bodyPr/>
          <a:lstStyle/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1. letter-spacing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normal | </a:t>
            </a:r>
            <a:r>
              <a:rPr lang="zh-CN" altLang="en-US" dirty="0" smtClean="0"/>
              <a:t>长度单位</a:t>
            </a:r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2. line-height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normal | </a:t>
            </a:r>
            <a:r>
              <a:rPr lang="zh-CN" altLang="en-US" dirty="0" smtClean="0"/>
              <a:t>比例 </a:t>
            </a:r>
            <a:r>
              <a:rPr lang="en-US" altLang="zh-CN" dirty="0" smtClean="0"/>
              <a:t>| </a:t>
            </a:r>
            <a:r>
              <a:rPr lang="zh-CN" altLang="en-US" dirty="0" smtClean="0"/>
              <a:t>长度单位 </a:t>
            </a:r>
            <a:r>
              <a:rPr lang="en-US" altLang="zh-CN" dirty="0" smtClean="0"/>
              <a:t>| </a:t>
            </a:r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3. text-indent</a:t>
            </a:r>
            <a:r>
              <a:rPr lang="zh-CN" altLang="en-US" dirty="0" smtClean="0"/>
              <a:t>：长度单位 </a:t>
            </a:r>
            <a:r>
              <a:rPr lang="en-US" altLang="zh-CN" dirty="0" smtClean="0"/>
              <a:t>| </a:t>
            </a:r>
            <a:r>
              <a:rPr lang="zh-CN" altLang="en-US" dirty="0" smtClean="0"/>
              <a:t>百分比单位</a:t>
            </a:r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4. text-</a:t>
            </a:r>
            <a:r>
              <a:rPr lang="en-US" altLang="zh-CN" dirty="0" err="1" smtClean="0"/>
              <a:t>decoration:none</a:t>
            </a:r>
            <a:r>
              <a:rPr lang="en-US" altLang="zh-CN" dirty="0" smtClean="0"/>
              <a:t> |  underline | </a:t>
            </a:r>
            <a:r>
              <a:rPr lang="en-US" altLang="zh-CN" dirty="0" err="1" smtClean="0"/>
              <a:t>overline</a:t>
            </a:r>
            <a:r>
              <a:rPr lang="en-US" altLang="zh-CN" dirty="0" smtClean="0"/>
              <a:t> |    line-through</a:t>
            </a:r>
            <a:endParaRPr lang="zh-CN" altLang="en-US" dirty="0" smtClean="0"/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5. text-transform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uppercase | lowercase | capitalize[</a:t>
            </a:r>
            <a:r>
              <a:rPr lang="zh-CN" altLang="en-US" dirty="0" smtClean="0"/>
              <a:t>首字母大写</a:t>
            </a:r>
            <a:r>
              <a:rPr lang="en-US" altLang="zh-CN" dirty="0" smtClean="0"/>
              <a:t>]| none</a:t>
            </a:r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6. text-align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left | right | center | justify</a:t>
            </a:r>
          </a:p>
          <a:p>
            <a:pPr marL="536575" indent="-179388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7.vertical-align:top|middle|bottom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8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136923"/>
            <a:ext cx="8318500" cy="434578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设</a:t>
            </a:r>
            <a:r>
              <a:rPr lang="zh-CN" altLang="en-US" dirty="0" smtClean="0"/>
              <a:t>置字符间距、行距及首行缩进案例</a:t>
            </a:r>
            <a:endParaRPr lang="en-US" altLang="zh-CN" b="1" dirty="0" smtClean="0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819150"/>
            <a:ext cx="8534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 smtClean="0"/>
              <a:t>&lt;!--edu_9_3_1.html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&lt;!</a:t>
            </a:r>
            <a:r>
              <a:rPr lang="en-US" altLang="zh-CN" sz="1400" dirty="0" err="1" smtClean="0"/>
              <a:t>doctype</a:t>
            </a:r>
            <a:r>
              <a:rPr lang="en-US" altLang="zh-CN" sz="1400" dirty="0" smtClean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&lt;html </a:t>
            </a:r>
            <a:r>
              <a:rPr lang="en-US" altLang="zh-CN" sz="1400" dirty="0" err="1" smtClean="0"/>
              <a:t>lang</a:t>
            </a:r>
            <a:r>
              <a:rPr lang="en-US" altLang="zh-CN" sz="1400" dirty="0" smtClean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&lt;meta </a:t>
            </a:r>
            <a:r>
              <a:rPr lang="en-US" altLang="zh-CN" sz="1400" dirty="0" err="1" smtClean="0"/>
              <a:t>charset</a:t>
            </a:r>
            <a:r>
              <a:rPr lang="en-US" altLang="zh-CN" sz="1400" dirty="0" smtClean="0"/>
              <a:t>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&lt;title&gt; </a:t>
            </a:r>
            <a:r>
              <a:rPr lang="zh-CN" altLang="en-US" sz="1400" dirty="0" smtClean="0"/>
              <a:t>设置字符间距、行高及首行缩进</a:t>
            </a:r>
            <a:r>
              <a:rPr lang="en-US" altLang="zh-CN" sz="1400" dirty="0" smtClean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&lt;style type="text/</a:t>
            </a:r>
            <a:r>
              <a:rPr lang="en-US" altLang="zh-CN" sz="1400" dirty="0" err="1" smtClean="0"/>
              <a:t>css</a:t>
            </a:r>
            <a:r>
              <a:rPr lang="en-US" altLang="zh-CN" sz="1400" dirty="0" smtClean="0"/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	h3{text-align:center;color:#3300ff;}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	hr{color:#660066;}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	#p1{letter-spacing:2px;line-height:1em;text-indent:2em;}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	#p2{letter-spacing:4px;line-height:1.5em;text-indent:3em;}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	#p3{letter-spacing:6px;line-height:2em;text-indent:4em;word-spacing:10px;} 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&lt;/style&gt;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&lt;/head&gt;&lt;body&gt;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    &lt;h3&gt;</a:t>
            </a:r>
            <a:r>
              <a:rPr lang="zh-CN" altLang="en-US" sz="1400" dirty="0" smtClean="0"/>
              <a:t>设置字符间距、行高及首行缩进</a:t>
            </a:r>
            <a:r>
              <a:rPr lang="en-US" altLang="zh-CN" sz="1400" dirty="0" smtClean="0"/>
              <a:t>&lt;/h3&gt;&lt;hr&gt;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&lt;p id="p1"&gt;[</a:t>
            </a:r>
            <a:r>
              <a:rPr lang="zh-CN" altLang="en-US" sz="1400" dirty="0" smtClean="0"/>
              <a:t>字符间距</a:t>
            </a:r>
            <a:r>
              <a:rPr lang="en-US" altLang="zh-CN" sz="1400" dirty="0" smtClean="0"/>
              <a:t>2px</a:t>
            </a:r>
            <a:r>
              <a:rPr lang="zh-CN" altLang="en-US" sz="1400" dirty="0" smtClean="0"/>
              <a:t>、行高</a:t>
            </a:r>
            <a:r>
              <a:rPr lang="en-US" altLang="zh-CN" sz="1400" dirty="0" smtClean="0"/>
              <a:t>1em</a:t>
            </a:r>
            <a:r>
              <a:rPr lang="zh-CN" altLang="en-US" sz="1400" dirty="0" smtClean="0"/>
              <a:t>、首行缩进</a:t>
            </a:r>
            <a:r>
              <a:rPr lang="en-US" altLang="zh-CN" sz="1400" dirty="0" smtClean="0"/>
              <a:t>2em]</a:t>
            </a:r>
            <a:r>
              <a:rPr lang="zh-CN" altLang="en-US" sz="1400" dirty="0" smtClean="0"/>
              <a:t>昨天上午，南京国际博览中心金陵会议中心内欢声笑语，春意盎然，省委、省政府在这里举行春节团拜会。省领导罗志军、李学勇、张连珍等与各界人士</a:t>
            </a:r>
            <a:r>
              <a:rPr lang="en-US" altLang="zh-CN" sz="1400" dirty="0" smtClean="0"/>
              <a:t>1000</a:t>
            </a:r>
            <a:r>
              <a:rPr lang="zh-CN" altLang="en-US" sz="1400" dirty="0" smtClean="0"/>
              <a:t>多人欢聚一堂，共迎传统新春佳节，向全省人民致以节日问候和美好祝福。</a:t>
            </a:r>
            <a:r>
              <a:rPr lang="en-US" altLang="zh-CN" sz="1400" dirty="0" smtClean="0"/>
              <a:t>&lt;/p&gt;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&lt;p id="p2"&gt;[</a:t>
            </a:r>
            <a:r>
              <a:rPr lang="zh-CN" altLang="en-US" sz="1400" dirty="0" smtClean="0"/>
              <a:t>字符间距</a:t>
            </a:r>
            <a:r>
              <a:rPr lang="en-US" altLang="zh-CN" sz="1400" dirty="0" smtClean="0"/>
              <a:t>4px</a:t>
            </a:r>
            <a:r>
              <a:rPr lang="zh-CN" altLang="en-US" sz="1400" dirty="0" smtClean="0"/>
              <a:t>、行高</a:t>
            </a:r>
            <a:r>
              <a:rPr lang="en-US" altLang="zh-CN" sz="1400" dirty="0" smtClean="0"/>
              <a:t>1.5em</a:t>
            </a:r>
            <a:r>
              <a:rPr lang="zh-CN" altLang="en-US" sz="1400" dirty="0" smtClean="0"/>
              <a:t>、首行缩进</a:t>
            </a:r>
            <a:r>
              <a:rPr lang="en-US" altLang="zh-CN" sz="1400" dirty="0" smtClean="0"/>
              <a:t>3em]</a:t>
            </a:r>
            <a:r>
              <a:rPr lang="zh-CN" altLang="en-US" sz="1400" dirty="0" smtClean="0"/>
              <a:t>昨天上午，南京国际博览中心金陵会议中心内欢声笑语，春意盎然，省委、省政府在这里举行春节团拜会。省领导罗志军、李学勇、张连珍等与各界人士</a:t>
            </a:r>
            <a:r>
              <a:rPr lang="en-US" altLang="zh-CN" sz="1400" dirty="0" smtClean="0"/>
              <a:t>1000</a:t>
            </a:r>
            <a:r>
              <a:rPr lang="zh-CN" altLang="en-US" sz="1400" dirty="0" smtClean="0"/>
              <a:t>多人欢聚一堂，共迎传统新春佳节，向全省人民致以节日问候和美好祝福。</a:t>
            </a:r>
            <a:r>
              <a:rPr lang="en-US" altLang="zh-CN" sz="1400" dirty="0" smtClean="0"/>
              <a:t>&lt;/p&gt;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87506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924800" cy="434578"/>
          </a:xfrm>
        </p:spPr>
        <p:txBody>
          <a:bodyPr/>
          <a:lstStyle/>
          <a:p>
            <a:pPr eaLnBrk="1" hangingPunct="1"/>
            <a:r>
              <a:rPr lang="zh-CN" altLang="en-US" dirty="0"/>
              <a:t>设置字符间距、行距及首行缩进案例</a:t>
            </a:r>
            <a:endParaRPr lang="zh-CN" altLang="en-US" b="1" dirty="0" smtClean="0"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400" y="831245"/>
            <a:ext cx="85344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 smtClean="0"/>
              <a:t>&lt;p id="p3"&gt;[</a:t>
            </a:r>
            <a:r>
              <a:rPr lang="zh-CN" altLang="en-US" sz="1400" dirty="0" smtClean="0"/>
              <a:t>字符间距</a:t>
            </a:r>
            <a:r>
              <a:rPr lang="en-US" altLang="zh-CN" sz="1400" dirty="0" smtClean="0"/>
              <a:t>6px</a:t>
            </a:r>
            <a:r>
              <a:rPr lang="zh-CN" altLang="en-US" sz="1400" dirty="0" smtClean="0"/>
              <a:t>、行高</a:t>
            </a:r>
            <a:r>
              <a:rPr lang="en-US" altLang="zh-CN" sz="1400" dirty="0" smtClean="0"/>
              <a:t>2em</a:t>
            </a:r>
            <a:r>
              <a:rPr lang="zh-CN" altLang="en-US" sz="1400" dirty="0" smtClean="0"/>
              <a:t>、首行缩进</a:t>
            </a:r>
            <a:r>
              <a:rPr lang="en-US" altLang="zh-CN" sz="1400" dirty="0" smtClean="0"/>
              <a:t>4em</a:t>
            </a:r>
            <a:r>
              <a:rPr lang="zh-CN" altLang="en-US" sz="1400" dirty="0" smtClean="0"/>
              <a:t>、单词间距</a:t>
            </a:r>
            <a:r>
              <a:rPr lang="en-US" altLang="zh-CN" sz="1400" dirty="0" smtClean="0"/>
              <a:t>10px]</a:t>
            </a:r>
            <a:r>
              <a:rPr lang="zh-CN" altLang="en-US" sz="1400" dirty="0" smtClean="0"/>
              <a:t>昨天上午，南京国际博览中心金陵会议中心内欢声笑语，春意盎然，省委、省政府在这里举行春节团拜会。</a:t>
            </a:r>
            <a:r>
              <a:rPr lang="en-US" altLang="zh-CN" sz="1400" dirty="0" smtClean="0"/>
              <a:t>Chinese leader Xi </a:t>
            </a:r>
            <a:r>
              <a:rPr lang="en-US" altLang="zh-CN" sz="1400" dirty="0" err="1" smtClean="0"/>
              <a:t>Jinping</a:t>
            </a:r>
            <a:r>
              <a:rPr lang="en-US" altLang="zh-CN" sz="1400" dirty="0" smtClean="0"/>
              <a:t> has urged the Communist Party of China (CPC) to be more tolerant of criticism and receptive to the views of non-communists.&lt;/p&gt; </a:t>
            </a:r>
          </a:p>
          <a:p>
            <a:pPr>
              <a:lnSpc>
                <a:spcPts val="1400"/>
              </a:lnSpc>
            </a:pPr>
            <a:r>
              <a:rPr lang="en-US" altLang="zh-CN" sz="1400" dirty="0" smtClean="0"/>
              <a:t>&lt;/body&gt;&lt;/html&gt;</a:t>
            </a:r>
            <a:endParaRPr lang="zh-CN" altLang="en-US" sz="14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831867"/>
            <a:ext cx="5276850" cy="284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72105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7.1.4 -7.1.5 CSS</a:t>
            </a:r>
            <a:r>
              <a:rPr lang="zh-CN" altLang="en-US" dirty="0" smtClean="0"/>
              <a:t>的优势及编辑方法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indent="182563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/>
              <a:t>2</a:t>
            </a:r>
            <a:r>
              <a:rPr lang="en-US" altLang="zh-CN" b="1" dirty="0"/>
              <a:t>.</a:t>
            </a:r>
            <a:r>
              <a:rPr lang="zh-CN" altLang="en-US" b="1" dirty="0"/>
              <a:t>加强了网页的</a:t>
            </a:r>
            <a:r>
              <a:rPr lang="zh-CN" altLang="en-US" b="1" dirty="0" smtClean="0"/>
              <a:t>表现力</a:t>
            </a:r>
            <a:endParaRPr lang="en-US" altLang="zh-CN" b="1" dirty="0" smtClean="0"/>
          </a:p>
          <a:p>
            <a:pPr indent="182563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/>
              <a:t>    CSS</a:t>
            </a:r>
            <a:r>
              <a:rPr lang="zh-CN" altLang="en-US" sz="2000" dirty="0"/>
              <a:t>样式属性提供了比</a:t>
            </a:r>
            <a:r>
              <a:rPr lang="en-US" altLang="zh-CN" sz="2000" dirty="0"/>
              <a:t>HTML</a:t>
            </a:r>
            <a:r>
              <a:rPr lang="zh-CN" altLang="en-US" sz="2000" dirty="0"/>
              <a:t>更多的格式设计功能。例如</a:t>
            </a:r>
            <a:r>
              <a:rPr lang="zh-CN" altLang="en-US" sz="2000" dirty="0" smtClean="0"/>
              <a:t>，去掉网页超级链接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下划线、给文字</a:t>
            </a:r>
            <a:r>
              <a:rPr lang="zh-CN" altLang="en-US" sz="2000" dirty="0"/>
              <a:t>添加</a:t>
            </a:r>
            <a:r>
              <a:rPr lang="zh-CN" altLang="en-US" sz="2000" dirty="0" smtClean="0"/>
              <a:t>阴影等</a:t>
            </a:r>
            <a:r>
              <a:rPr lang="zh-CN" altLang="en-US" sz="2000" dirty="0"/>
              <a:t>。</a:t>
            </a:r>
          </a:p>
          <a:p>
            <a:pPr indent="182563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/>
              <a:t>3.</a:t>
            </a:r>
            <a:r>
              <a:rPr lang="zh-CN" altLang="en-US" b="1" dirty="0"/>
              <a:t>增强了</a:t>
            </a:r>
            <a:r>
              <a:rPr lang="zh-CN" altLang="en-US" b="1" dirty="0" smtClean="0"/>
              <a:t>网站风格的</a:t>
            </a:r>
            <a:r>
              <a:rPr lang="zh-CN" altLang="en-US" b="1" dirty="0"/>
              <a:t>一致性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000" dirty="0"/>
              <a:t>	</a:t>
            </a:r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CSS</a:t>
            </a:r>
            <a:r>
              <a:rPr lang="zh-CN" altLang="en-US" sz="2000" dirty="0"/>
              <a:t>样式定义到样式表文件中</a:t>
            </a:r>
            <a:r>
              <a:rPr lang="zh-CN" altLang="en-US" sz="2000" dirty="0" smtClean="0"/>
              <a:t>，在多个网页</a:t>
            </a:r>
            <a:r>
              <a:rPr lang="zh-CN" altLang="en-US" sz="2000" dirty="0"/>
              <a:t>中同时应用样式表文件中的样式，就确保了多个网页具有一致的</a:t>
            </a:r>
            <a:r>
              <a:rPr lang="zh-CN" altLang="en-US" sz="2000" dirty="0" smtClean="0"/>
              <a:t>格式。可以</a:t>
            </a:r>
            <a:r>
              <a:rPr lang="zh-CN" altLang="en-US" sz="2000" dirty="0"/>
              <a:t>随时更新样式表</a:t>
            </a:r>
            <a:r>
              <a:rPr lang="zh-CN" altLang="en-US" sz="2000" dirty="0" smtClean="0"/>
              <a:t>文件，改变网站风格。大大</a:t>
            </a:r>
            <a:r>
              <a:rPr lang="zh-CN" altLang="en-US" sz="2000" dirty="0"/>
              <a:t>降低了网站的开发与维护工作。 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dirty="0" smtClean="0"/>
              <a:t>CSS</a:t>
            </a:r>
            <a:r>
              <a:rPr lang="zh-CN" altLang="en-US" dirty="0" smtClean="0"/>
              <a:t>编辑方法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     1.</a:t>
            </a:r>
            <a:r>
              <a:rPr lang="zh-CN" altLang="en-US" dirty="0" smtClean="0"/>
              <a:t>写在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文件里；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2.</a:t>
            </a:r>
            <a:r>
              <a:rPr lang="zh-CN" altLang="en-US" dirty="0" smtClean="0"/>
              <a:t>写在独立的</a:t>
            </a:r>
            <a:r>
              <a:rPr lang="en-US" altLang="zh-CN" dirty="0" smtClean="0"/>
              <a:t>*.CSS</a:t>
            </a:r>
            <a:r>
              <a:rPr lang="zh-CN" altLang="en-US" dirty="0" smtClean="0"/>
              <a:t>文件里。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设置文字装饰及大小写转换案例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edu_9_3_2.html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&lt;title&gt; </a:t>
            </a:r>
            <a:r>
              <a:rPr lang="zh-CN" altLang="en-US" sz="1400" dirty="0"/>
              <a:t>设置文字装饰及大小写转换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h3{text-align:center;color:#3300ff;}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hr{color:#660066;}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#p1{text-</a:t>
            </a:r>
            <a:r>
              <a:rPr lang="en-US" altLang="zh-CN" sz="1400" dirty="0" err="1"/>
              <a:t>decoration:underline;text-transform:capitalize</a:t>
            </a:r>
            <a:r>
              <a:rPr lang="en-US" altLang="zh-CN" sz="1400" dirty="0"/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#p2{text-</a:t>
            </a:r>
            <a:r>
              <a:rPr lang="en-US" altLang="zh-CN" sz="1400" dirty="0" err="1"/>
              <a:t>decoration:line-through;text-transform:lowercase</a:t>
            </a:r>
            <a:r>
              <a:rPr lang="en-US" altLang="zh-CN" sz="1400" dirty="0"/>
              <a:t>;}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#p3{text-</a:t>
            </a:r>
            <a:r>
              <a:rPr lang="en-US" altLang="zh-CN" sz="1400" dirty="0" err="1"/>
              <a:t>decoration:overline;text-transform:uppercase</a:t>
            </a:r>
            <a:r>
              <a:rPr lang="en-US" altLang="zh-CN" sz="1400" dirty="0"/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&lt;/style&gt;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&lt;/head&gt;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&lt;h3&gt;</a:t>
            </a:r>
            <a:r>
              <a:rPr lang="zh-CN" altLang="en-US" sz="1400" dirty="0"/>
              <a:t>设置文字装饰及大小写转换</a:t>
            </a:r>
            <a:r>
              <a:rPr lang="en-US" altLang="zh-CN" sz="1400" dirty="0"/>
              <a:t>&lt;/h3&gt;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&lt;hr&gt;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 id="p1"&gt;[</a:t>
            </a:r>
            <a:r>
              <a:rPr lang="zh-CN" altLang="en-US" sz="1400" dirty="0"/>
              <a:t>文字下划线、首字母大写</a:t>
            </a:r>
            <a:r>
              <a:rPr lang="en-US" altLang="zh-CN" sz="1400" dirty="0"/>
              <a:t>capitalize]Chinese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9236465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设置文字装饰及大小写转换案例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3715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 id="p2"&gt;[</a:t>
            </a:r>
            <a:r>
              <a:rPr lang="zh-CN" altLang="en-US" sz="1400" dirty="0"/>
              <a:t>文字删除线、字母小写</a:t>
            </a:r>
            <a:r>
              <a:rPr lang="en-US" altLang="zh-CN" sz="1400" dirty="0"/>
              <a:t>lowercase]Chinese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 id="p3"&gt;[</a:t>
            </a:r>
            <a:r>
              <a:rPr lang="zh-CN" altLang="en-US" sz="1400" dirty="0"/>
              <a:t>文字上划线、字母大写</a:t>
            </a:r>
            <a:r>
              <a:rPr lang="en-US" altLang="zh-CN" sz="1400" dirty="0"/>
              <a:t>uppercase]Chinese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&lt;/body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html&gt;</a:t>
            </a:r>
            <a:endParaRPr lang="zh-CN" altLang="en-US" sz="14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90750"/>
            <a:ext cx="6296025" cy="251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606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置内容对齐方式案例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edu_9_3_3.html --&gt;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&lt;head</a:t>
            </a:r>
            <a:r>
              <a:rPr lang="en-US" altLang="zh-CN" sz="1400" dirty="0" smtClean="0"/>
              <a:t>&gt;  </a:t>
            </a:r>
            <a:r>
              <a:rPr lang="en-US" altLang="zh-CN" sz="1400" dirty="0"/>
              <a:t>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 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&lt;title&gt; </a:t>
            </a:r>
            <a:r>
              <a:rPr lang="zh-CN" altLang="en-US" sz="1400" dirty="0"/>
              <a:t>设置水平与垂直对齐方式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h3{text-align:center;color:#3300ff;}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hr{color:#660066;}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#div1{margin:10px;width:700px;height:60px;background:#ccffcc;text-indent:2em;text-align:left;}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#div2{margin:10px;width:700px;height:60px;background:#ffffcc;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text-indent:2em;text-align:center;}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#div3{margin:10px;width:700px;height:60px;background:#99ff99;text-indent:2em;text-align:right;}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{width:50px;height:50px;}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#img1{vertical-</a:t>
            </a:r>
            <a:r>
              <a:rPr lang="en-US" altLang="zh-CN" sz="1400" dirty="0" err="1"/>
              <a:t>align:text</a:t>
            </a:r>
            <a:r>
              <a:rPr lang="en-US" altLang="zh-CN" sz="1400" dirty="0"/>
              <a:t>-top;}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#img2{vertical-</a:t>
            </a:r>
            <a:r>
              <a:rPr lang="en-US" altLang="zh-CN" sz="1400" dirty="0" err="1"/>
              <a:t>align:middle</a:t>
            </a:r>
            <a:r>
              <a:rPr lang="en-US" altLang="zh-CN" sz="1400" dirty="0"/>
              <a:t>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#img3{vertical-</a:t>
            </a:r>
            <a:r>
              <a:rPr lang="en-US" altLang="zh-CN" sz="1400" dirty="0" err="1"/>
              <a:t>align:text</a:t>
            </a:r>
            <a:r>
              <a:rPr lang="en-US" altLang="zh-CN" sz="1400" dirty="0"/>
              <a:t>-bottom;}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&lt;/style&gt;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&lt;/head&gt; 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&lt;body&gt;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&lt;h3&gt;</a:t>
            </a:r>
            <a:r>
              <a:rPr lang="zh-CN" altLang="en-US" sz="1400" dirty="0"/>
              <a:t>设置水平与垂直对齐方式</a:t>
            </a:r>
            <a:r>
              <a:rPr lang="en-US" altLang="zh-CN" sz="1400" dirty="0"/>
              <a:t>&lt;/h3</a:t>
            </a:r>
            <a:r>
              <a:rPr lang="en-US" altLang="zh-CN" sz="1400" dirty="0" smtClean="0"/>
              <a:t>&gt;&lt;</a:t>
            </a:r>
            <a:r>
              <a:rPr lang="en-US" altLang="zh-CN" sz="1400" dirty="0"/>
              <a:t>hr</a:t>
            </a:r>
            <a:r>
              <a:rPr lang="en-US" altLang="zh-CN" sz="1400" dirty="0" smtClean="0"/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&lt;div id="div1" class=""&gt;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p&gt;[</a:t>
            </a:r>
            <a:r>
              <a:rPr lang="zh-CN" altLang="en-US" sz="1400" dirty="0"/>
              <a:t>文字水平居左，图像居顶部</a:t>
            </a:r>
            <a:r>
              <a:rPr lang="en-US" altLang="zh-CN" sz="1400" dirty="0"/>
              <a:t>]</a:t>
            </a:r>
            <a:r>
              <a:rPr lang="zh-CN" altLang="en-US" sz="1400" dirty="0"/>
              <a:t>这是一幅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id</a:t>
            </a:r>
            <a:r>
              <a:rPr lang="en-US" altLang="zh-CN" sz="1400" dirty="0" smtClean="0"/>
              <a:t>=“img1” </a:t>
            </a:r>
            <a:r>
              <a:rPr lang="en-US" altLang="zh-CN" sz="1400" dirty="0" err="1"/>
              <a:t>src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eg_cute.gif</a:t>
            </a:r>
            <a:r>
              <a:rPr lang="en-US" altLang="zh-CN" sz="1400" dirty="0" smtClean="0"/>
              <a:t>"&gt;</a:t>
            </a:r>
            <a:r>
              <a:rPr lang="zh-CN" altLang="en-US" sz="1400" dirty="0"/>
              <a:t>位于段落中的图像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/</a:t>
            </a:r>
            <a:r>
              <a:rPr lang="en-US" altLang="zh-CN" sz="1400" dirty="0"/>
              <a:t>p&gt;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600501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设置内容对齐方式案例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447799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div&gt;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id="div2" class=""&gt;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&lt;p&gt;[</a:t>
            </a:r>
            <a:r>
              <a:rPr lang="zh-CN" altLang="en-US" sz="1400" dirty="0"/>
              <a:t>文字水平居中，图像居中部</a:t>
            </a:r>
            <a:r>
              <a:rPr lang="en-US" altLang="zh-CN" sz="1400" dirty="0"/>
              <a:t>]</a:t>
            </a:r>
            <a:r>
              <a:rPr lang="zh-CN" altLang="en-US" sz="1400" dirty="0"/>
              <a:t>这是一幅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id="img2"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eg_cute.gif</a:t>
            </a:r>
            <a:r>
              <a:rPr lang="en-US" altLang="zh-CN" sz="1400" dirty="0"/>
              <a:t>"&gt;</a:t>
            </a:r>
            <a:r>
              <a:rPr lang="zh-CN" altLang="en-US" sz="1400" dirty="0"/>
              <a:t>位于段落中的图像。</a:t>
            </a:r>
            <a:r>
              <a:rPr lang="en-US" altLang="zh-CN" sz="1400" dirty="0"/>
              <a:t>&lt;/p&gt;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&lt;/div&gt;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id="div3" class=""&gt;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&lt;p&gt;[</a:t>
            </a:r>
            <a:r>
              <a:rPr lang="zh-CN" altLang="en-US" sz="1400" dirty="0"/>
              <a:t>文字水平居右，图像居底部</a:t>
            </a:r>
            <a:r>
              <a:rPr lang="en-US" altLang="zh-CN" sz="1400" dirty="0"/>
              <a:t>]</a:t>
            </a:r>
            <a:r>
              <a:rPr lang="zh-CN" altLang="en-US" sz="1400" dirty="0"/>
              <a:t>这是一幅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id="img3"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eg_cute.gif</a:t>
            </a:r>
            <a:r>
              <a:rPr lang="en-US" altLang="zh-CN" sz="1400" dirty="0"/>
              <a:t>"&gt;</a:t>
            </a:r>
            <a:r>
              <a:rPr lang="zh-CN" altLang="en-US" sz="1400" dirty="0"/>
              <a:t>位于段落中的图像。</a:t>
            </a:r>
            <a:r>
              <a:rPr lang="en-US" altLang="zh-CN" sz="1400" dirty="0"/>
              <a:t>&lt;/p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div&gt;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&lt;/body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html&gt;</a:t>
            </a:r>
            <a:endParaRPr lang="zh-CN" altLang="en-US" sz="14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353984"/>
            <a:ext cx="4462463" cy="235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8362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9.4  CSS</a:t>
            </a:r>
            <a:r>
              <a:rPr lang="zh-CN" altLang="en-US" dirty="0" smtClean="0"/>
              <a:t>颜色与</a:t>
            </a:r>
            <a:r>
              <a:rPr lang="zh-CN" altLang="en-US" dirty="0"/>
              <a:t>背景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810817"/>
            <a:ext cx="8474075" cy="10179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网页设计中结构和内容仅是一方面，没有色彩的页面再精致也很难吸引人。</a:t>
            </a:r>
            <a:r>
              <a:rPr lang="en-US" dirty="0" smtClean="0"/>
              <a:t>CSS</a:t>
            </a:r>
            <a:r>
              <a:rPr lang="zh-CN" altLang="en-US" dirty="0" smtClean="0"/>
              <a:t>中对于色彩、图像的设置也比较丰富和功能也很强大。</a:t>
            </a:r>
          </a:p>
          <a:p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057401"/>
            <a:ext cx="5410200" cy="22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 bwMode="auto">
          <a:xfrm>
            <a:off x="762000" y="2286000"/>
            <a:ext cx="1981200" cy="1600200"/>
          </a:xfrm>
          <a:prstGeom prst="wedgeRoundRectCallout">
            <a:avLst>
              <a:gd name="adj1" fmla="val 73013"/>
              <a:gd name="adj2" fmla="val -32500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巧妙地设置颜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色与背景能够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为网页增添色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彩</a:t>
            </a:r>
          </a:p>
        </p:txBody>
      </p:sp>
    </p:spTree>
    <p:extLst>
      <p:ext uri="{BB962C8B-B14F-4D97-AF65-F5344CB8AC3E}">
        <p14:creationId xmlns:p14="http://schemas.microsoft.com/office/powerpoint/2010/main" xmlns="" val="4022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9.4.1 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属性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810816"/>
            <a:ext cx="8534400" cy="3792140"/>
          </a:xfrm>
          <a:prstGeom prst="rect">
            <a:avLst/>
          </a:prstGeom>
        </p:spPr>
        <p:txBody>
          <a:bodyPr/>
          <a:lstStyle/>
          <a:p>
            <a:pPr marR="0" lvl="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color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属性用于设置元素字体的色彩，该属性的语法比较简单，但取值比较多样，可以是颜色名称、函数、十六进制数等形式。</a:t>
            </a:r>
          </a:p>
          <a:p>
            <a:pPr marL="0" marR="0" lvl="1" indent="536575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颜色名称。使用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red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blue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yellow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等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预定义的表示颜色的参数。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预定义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17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种颜色，如下表所示。</a:t>
            </a:r>
          </a:p>
          <a:p>
            <a:pPr marL="0" marR="0" lvl="1" indent="536575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RGB()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函数。使用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rgb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RRR, GGG, BBB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）或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rgb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r%, g%, b%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字母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分别表示颜色分量红色、绿色、蓝色，前者参数的取值为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255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，后者参数的取值为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marR="0" lvl="1" indent="536575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十六进制数。使用“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#RRGGBB”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#RGB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”的形式，其中每个位十六进制数从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取值，比如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#FFC0CB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表示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pink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5836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9.4.2 </a:t>
            </a:r>
            <a:r>
              <a:rPr lang="zh-CN" altLang="en-US" dirty="0" smtClean="0">
                <a:ea typeface="宋体" charset="-122"/>
              </a:rPr>
              <a:t>背景</a:t>
            </a:r>
            <a:r>
              <a:rPr lang="en-US" altLang="zh-CN" dirty="0" smtClean="0">
                <a:ea typeface="宋体" charset="-122"/>
              </a:rPr>
              <a:t>background</a:t>
            </a:r>
            <a:r>
              <a:rPr lang="zh-CN" altLang="en-US" dirty="0" smtClean="0">
                <a:ea typeface="宋体" charset="-122"/>
              </a:rPr>
              <a:t>属性</a:t>
            </a:r>
            <a:endParaRPr lang="zh-CN" altLang="zh-CN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1" y="742950"/>
            <a:ext cx="8534399" cy="3943350"/>
          </a:xfrm>
        </p:spPr>
        <p:txBody>
          <a:bodyPr/>
          <a:lstStyle/>
          <a:p>
            <a:pPr marL="0" lvl="1" indent="0">
              <a:lnSpc>
                <a:spcPts val="3200"/>
              </a:lnSpc>
              <a:buNone/>
            </a:pPr>
            <a:r>
              <a:rPr lang="zh-CN" altLang="en-US" dirty="0" smtClean="0"/>
              <a:t>用于设置指定元素的背景色、背景图案等。</a:t>
            </a:r>
            <a:endParaRPr lang="en-US" altLang="zh-CN" dirty="0" smtClean="0"/>
          </a:p>
          <a:p>
            <a:pPr marL="342900" lvl="1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1.background-color</a:t>
            </a:r>
            <a:r>
              <a:rPr lang="zh-CN" altLang="en-US" sz="1800" dirty="0" smtClean="0">
                <a:solidFill>
                  <a:srgbClr val="FF0000"/>
                </a:solidFill>
              </a:rPr>
              <a:t>：关键字 </a:t>
            </a:r>
            <a:r>
              <a:rPr lang="en-US" altLang="zh-CN" sz="1800" dirty="0" smtClean="0">
                <a:solidFill>
                  <a:srgbClr val="FF0000"/>
                </a:solidFill>
              </a:rPr>
              <a:t>|  RGB</a:t>
            </a:r>
            <a:r>
              <a:rPr lang="zh-CN" altLang="en-US" sz="1800" dirty="0" smtClean="0">
                <a:solidFill>
                  <a:srgbClr val="FF0000"/>
                </a:solidFill>
              </a:rPr>
              <a:t>值 </a:t>
            </a:r>
            <a:r>
              <a:rPr lang="en-US" altLang="zh-CN" sz="1800" dirty="0" smtClean="0">
                <a:solidFill>
                  <a:srgbClr val="FF0000"/>
                </a:solidFill>
              </a:rPr>
              <a:t>| </a:t>
            </a:r>
            <a:r>
              <a:rPr lang="en-US" altLang="zh-CN" sz="1800" i="1" dirty="0">
                <a:solidFill>
                  <a:srgbClr val="FF0000"/>
                </a:solidFill>
              </a:rPr>
              <a:t>transparent</a:t>
            </a:r>
          </a:p>
          <a:p>
            <a:pPr marL="342900" lvl="1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2.background-image :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1800" dirty="0" smtClean="0">
                <a:solidFill>
                  <a:srgbClr val="FF0000"/>
                </a:solidFill>
              </a:rPr>
              <a:t>(*.jpg) | none</a:t>
            </a:r>
          </a:p>
          <a:p>
            <a:pPr marL="342900" lvl="1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3.background-attachment : scroll | fixed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marL="342900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4.background-repeat : repeat | repeat-x </a:t>
            </a:r>
            <a:r>
              <a:rPr lang="en-US" altLang="zh-CN" sz="1800" dirty="0">
                <a:solidFill>
                  <a:srgbClr val="FF0000"/>
                </a:solidFill>
              </a:rPr>
              <a:t>| repeat-y |no-repeat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42900" indent="14288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5.background-position:</a:t>
            </a:r>
            <a:r>
              <a:rPr lang="zh-CN" altLang="en-US" sz="1800" dirty="0" smtClean="0">
                <a:solidFill>
                  <a:srgbClr val="FF0000"/>
                </a:solidFill>
              </a:rPr>
              <a:t>百分比 </a:t>
            </a:r>
            <a:r>
              <a:rPr lang="en-US" altLang="zh-CN" sz="1800" dirty="0" smtClean="0">
                <a:solidFill>
                  <a:srgbClr val="FF0000"/>
                </a:solidFill>
              </a:rPr>
              <a:t>| </a:t>
            </a:r>
            <a:r>
              <a:rPr lang="zh-CN" altLang="en-US" sz="1800" dirty="0" smtClean="0">
                <a:solidFill>
                  <a:srgbClr val="FF0000"/>
                </a:solidFill>
              </a:rPr>
              <a:t>长度 </a:t>
            </a:r>
            <a:r>
              <a:rPr lang="en-US" altLang="zh-CN" sz="1800" dirty="0" smtClean="0">
                <a:solidFill>
                  <a:srgbClr val="FF0000"/>
                </a:solidFill>
              </a:rPr>
              <a:t>| </a:t>
            </a:r>
            <a:r>
              <a:rPr lang="zh-CN" altLang="en-US" sz="1800" dirty="0" smtClean="0">
                <a:solidFill>
                  <a:srgbClr val="FF0000"/>
                </a:solidFill>
              </a:rPr>
              <a:t>关键字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342900" indent="14288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dirty="0" smtClean="0">
              <a:solidFill>
                <a:srgbClr val="FF0000"/>
              </a:solidFill>
            </a:endParaRPr>
          </a:p>
          <a:p>
            <a:pPr marL="0" indent="447675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dirty="0" smtClean="0"/>
              <a:t> 利用百分比和长度来设置图像位置时，都要指定两个值，并且这两个值都要用</a:t>
            </a:r>
            <a:r>
              <a:rPr lang="zh-CN" altLang="en-US" b="0" u="sng" dirty="0" smtClean="0"/>
              <a:t>空格分</a:t>
            </a:r>
            <a:r>
              <a:rPr lang="zh-CN" altLang="en-US" b="0" dirty="0" smtClean="0"/>
              <a:t>隔。</a:t>
            </a:r>
          </a:p>
          <a:p>
            <a:pPr marL="0" lvl="1" indent="4476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</a:pPr>
            <a:r>
              <a:rPr lang="zh-CN" altLang="en-US" b="0" dirty="0" smtClean="0"/>
              <a:t>  关键字在水平方向的主要有</a:t>
            </a:r>
            <a:r>
              <a:rPr lang="en-US" altLang="zh-CN" b="0" dirty="0" smtClean="0"/>
              <a:t>left</a:t>
            </a:r>
            <a:r>
              <a:rPr lang="zh-CN" altLang="en-US" b="0" dirty="0" smtClean="0"/>
              <a:t>、</a:t>
            </a:r>
            <a:r>
              <a:rPr lang="en-US" altLang="zh-CN" b="0" dirty="0" smtClean="0">
                <a:solidFill>
                  <a:srgbClr val="FF0000"/>
                </a:solidFill>
              </a:rPr>
              <a:t>center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right</a:t>
            </a:r>
            <a:r>
              <a:rPr lang="zh-CN" altLang="en-US" b="0" dirty="0" smtClean="0"/>
              <a:t>，</a:t>
            </a:r>
          </a:p>
          <a:p>
            <a:pPr marL="0" lvl="1" indent="4476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None/>
            </a:pPr>
            <a:r>
              <a:rPr lang="zh-CN" altLang="en-US" b="0" dirty="0" smtClean="0"/>
              <a:t>  关键字在垂直方向的主要有</a:t>
            </a:r>
            <a:r>
              <a:rPr lang="en-US" altLang="zh-CN" b="0" dirty="0" smtClean="0"/>
              <a:t>top</a:t>
            </a:r>
            <a:r>
              <a:rPr lang="zh-CN" altLang="en-US" b="0" dirty="0" smtClean="0"/>
              <a:t>、</a:t>
            </a:r>
            <a:r>
              <a:rPr lang="en-US" altLang="zh-CN" b="0" dirty="0" smtClean="0">
                <a:solidFill>
                  <a:srgbClr val="FF0000"/>
                </a:solidFill>
              </a:rPr>
              <a:t>center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bottom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/>
            <a:endParaRPr lang="zh-CN" altLang="en-US" sz="20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98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9.4.2 </a:t>
            </a:r>
            <a:r>
              <a:rPr lang="zh-CN" altLang="en-US" dirty="0" smtClean="0">
                <a:ea typeface="宋体" charset="-122"/>
              </a:rPr>
              <a:t>背景</a:t>
            </a:r>
            <a:r>
              <a:rPr lang="en-US" altLang="zh-CN" dirty="0" smtClean="0">
                <a:latin typeface="+mj-ea"/>
              </a:rPr>
              <a:t>background</a:t>
            </a:r>
            <a:r>
              <a:rPr lang="zh-CN" altLang="en-US" dirty="0" smtClean="0">
                <a:latin typeface="+mj-ea"/>
              </a:rPr>
              <a:t>属性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案例</a:t>
            </a:r>
            <a:endParaRPr lang="zh-CN" altLang="en-US" dirty="0">
              <a:latin typeface="+mj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533401" y="742950"/>
            <a:ext cx="8534400" cy="3754874"/>
          </a:xfrm>
          <a:prstGeom prst="rect">
            <a:avLst/>
          </a:prstGeom>
          <a:noFill/>
          <a:ln w="317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edu_9_4_2.html --&gt;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&lt;head&gt;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&lt;meta charset="UTF-8"&gt;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设置背景图像、位置与附件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h3{color:#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ffffff;background-color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:#6600ff;text-align:center;padding:10px;}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p1{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background-image:url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("Header.jpg");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background-repeat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 no-repeat;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background-position:center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center;}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p2{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background-image:url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("cup.jpg");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background-attachment:fixed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  <a:endParaRPr lang="en-US" altLang="zh-CN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#p3{width:100%;height:150px;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background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:#99ccff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("cup.jpg") no-repeat center center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xmlns="" val="35461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9.4.2 </a:t>
            </a:r>
            <a:r>
              <a:rPr lang="zh-CN" altLang="en-US" dirty="0" smtClean="0">
                <a:ea typeface="宋体" charset="-122"/>
              </a:rPr>
              <a:t>背景</a:t>
            </a:r>
            <a:r>
              <a:rPr lang="en-US" altLang="zh-CN" dirty="0" smtClean="0">
                <a:latin typeface="+mj-ea"/>
              </a:rPr>
              <a:t>background</a:t>
            </a:r>
            <a:r>
              <a:rPr lang="zh-CN" altLang="en-US" dirty="0" smtClean="0">
                <a:latin typeface="+mj-ea"/>
              </a:rPr>
              <a:t>属性案例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52770"/>
            <a:ext cx="6067878" cy="2286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533400" y="3139723"/>
            <a:ext cx="85343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dirty="0"/>
              <a:t>body&gt;</a:t>
            </a:r>
          </a:p>
          <a:p>
            <a:r>
              <a:rPr lang="en-US" altLang="zh-CN" sz="1400" dirty="0"/>
              <a:t>&lt;h3&gt;</a:t>
            </a:r>
            <a:r>
              <a:rPr lang="zh-CN" altLang="en-US" sz="1400" dirty="0"/>
              <a:t>设置背景图像、位置与附件</a:t>
            </a:r>
            <a:r>
              <a:rPr lang="en-US" altLang="zh-CN" sz="1400" dirty="0"/>
              <a:t>&lt;/h3&gt;</a:t>
            </a:r>
          </a:p>
          <a:p>
            <a:r>
              <a:rPr lang="en-US" altLang="zh-CN" sz="1400" dirty="0"/>
              <a:t>&lt;p id="p1"&gt;[</a:t>
            </a:r>
            <a:r>
              <a:rPr lang="zh-CN" altLang="en-US" sz="1400" dirty="0"/>
              <a:t>图像水平垂直居中</a:t>
            </a:r>
            <a:r>
              <a:rPr lang="en-US" altLang="zh-CN" sz="1400" dirty="0"/>
              <a:t>]</a:t>
            </a:r>
            <a:r>
              <a:rPr lang="zh-CN" altLang="en-US" sz="1400" dirty="0"/>
              <a:t>昨天上午</a:t>
            </a:r>
            <a:r>
              <a:rPr lang="zh-CN" altLang="en-US" sz="1400" dirty="0" smtClean="0"/>
              <a:t>，人民</a:t>
            </a:r>
            <a:r>
              <a:rPr lang="zh-CN" altLang="en-US" sz="1400" dirty="0"/>
              <a:t>致以节日问候和美好祝福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p&gt;</a:t>
            </a:r>
          </a:p>
          <a:p>
            <a:r>
              <a:rPr lang="en-US" altLang="zh-CN" sz="1400" dirty="0"/>
              <a:t>&lt;p id="p2"&gt;[</a:t>
            </a:r>
            <a:r>
              <a:rPr lang="zh-CN" altLang="en-US" sz="1400" dirty="0"/>
              <a:t>图像水平居左</a:t>
            </a:r>
            <a:r>
              <a:rPr lang="zh-CN" altLang="en-US" sz="1400" dirty="0" smtClean="0"/>
              <a:t>到顶</a:t>
            </a:r>
            <a:r>
              <a:rPr lang="en-US" altLang="zh-CN" sz="1400" dirty="0" smtClean="0"/>
              <a:t>……</a:t>
            </a:r>
            <a:r>
              <a:rPr lang="zh-CN" altLang="en-US" sz="1400" dirty="0" smtClean="0"/>
              <a:t>向</a:t>
            </a:r>
            <a:r>
              <a:rPr lang="zh-CN" altLang="en-US" sz="1400" dirty="0"/>
              <a:t>全省人民致以节日问候和美好祝福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p&gt;</a:t>
            </a:r>
          </a:p>
          <a:p>
            <a:r>
              <a:rPr lang="en-US" altLang="zh-CN" sz="1400" dirty="0"/>
              <a:t>&lt;p id="p3"&gt;[</a:t>
            </a:r>
            <a:r>
              <a:rPr lang="zh-CN" altLang="en-US" sz="1400" dirty="0"/>
              <a:t>背景复合属性应用</a:t>
            </a:r>
            <a:r>
              <a:rPr lang="en-US" altLang="zh-CN" sz="1400" dirty="0"/>
              <a:t>]</a:t>
            </a:r>
            <a:r>
              <a:rPr lang="zh-CN" altLang="en-US" sz="1400" dirty="0"/>
              <a:t>昨天上午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…</a:t>
            </a:r>
            <a:r>
              <a:rPr lang="zh-CN" altLang="en-US" sz="1400" dirty="0" smtClean="0"/>
              <a:t>向</a:t>
            </a:r>
            <a:r>
              <a:rPr lang="zh-CN" altLang="en-US" sz="1400" dirty="0"/>
              <a:t>全省人民致以节日问候和美好祝福。</a:t>
            </a:r>
          </a:p>
          <a:p>
            <a:r>
              <a:rPr lang="en-US" altLang="zh-CN" sz="1400" dirty="0"/>
              <a:t>&lt;/p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body&gt;</a:t>
            </a:r>
          </a:p>
          <a:p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895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9.5  CSS</a:t>
            </a:r>
            <a:r>
              <a:rPr lang="zh-CN" altLang="en-US" dirty="0" smtClean="0"/>
              <a:t>列表样式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 list-style-type:disc|circle|square|decimal|lower-roman|upper-roman|lower-alpha|upper-alpha|none</a:t>
            </a:r>
          </a:p>
          <a:p>
            <a:pPr marL="533400" indent="-533400" eaLnBrk="1" hangingPunct="1"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zh-CN" altLang="en-US" dirty="0" smtClean="0">
                <a:solidFill>
                  <a:schemeClr val="tx2"/>
                </a:solidFill>
                <a:cs typeface="Verdana" pitchFamily="34" charset="0"/>
              </a:rPr>
              <a:t>对</a:t>
            </a:r>
            <a:r>
              <a:rPr lang="en-US" altLang="zh-CN" dirty="0" smtClean="0">
                <a:solidFill>
                  <a:schemeClr val="tx2"/>
                </a:solidFill>
                <a:cs typeface="Verdana" pitchFamily="34" charset="0"/>
              </a:rPr>
              <a:t>&lt;</a:t>
            </a:r>
            <a:r>
              <a:rPr lang="en-US" altLang="zh-CN" dirty="0" err="1" smtClean="0">
                <a:solidFill>
                  <a:schemeClr val="tx2"/>
                </a:solidFill>
                <a:cs typeface="Verdana" pitchFamily="34" charset="0"/>
              </a:rPr>
              <a:t>ol</a:t>
            </a:r>
            <a:r>
              <a:rPr lang="en-US" altLang="zh-CN" dirty="0" smtClean="0">
                <a:solidFill>
                  <a:schemeClr val="tx2"/>
                </a:solidFill>
                <a:cs typeface="Verdana" pitchFamily="34" charset="0"/>
              </a:rPr>
              <a:t>&gt;&lt;/</a:t>
            </a:r>
            <a:r>
              <a:rPr lang="en-US" altLang="zh-CN" dirty="0" err="1" smtClean="0">
                <a:solidFill>
                  <a:schemeClr val="tx2"/>
                </a:solidFill>
                <a:cs typeface="Verdana" pitchFamily="34" charset="0"/>
              </a:rPr>
              <a:t>ol</a:t>
            </a:r>
            <a:r>
              <a:rPr lang="en-US" altLang="zh-CN" dirty="0">
                <a:solidFill>
                  <a:schemeClr val="tx2"/>
                </a:solidFill>
                <a:cs typeface="Verdana" pitchFamily="34" charset="0"/>
              </a:rPr>
              <a:t>&gt;&lt;</a:t>
            </a:r>
            <a:r>
              <a:rPr lang="en-US" altLang="zh-CN" dirty="0" err="1" smtClean="0">
                <a:solidFill>
                  <a:schemeClr val="tx2"/>
                </a:solidFill>
                <a:cs typeface="Verdana" pitchFamily="34" charset="0"/>
              </a:rPr>
              <a:t>ul</a:t>
            </a:r>
            <a:r>
              <a:rPr lang="en-US" altLang="zh-CN" dirty="0" smtClean="0">
                <a:solidFill>
                  <a:schemeClr val="tx2"/>
                </a:solidFill>
                <a:cs typeface="Verdana" pitchFamily="34" charset="0"/>
              </a:rPr>
              <a:t>&gt;&lt;/</a:t>
            </a:r>
            <a:r>
              <a:rPr lang="en-US" altLang="zh-CN" dirty="0" err="1" smtClean="0">
                <a:solidFill>
                  <a:schemeClr val="tx2"/>
                </a:solidFill>
                <a:cs typeface="Verdana" pitchFamily="34" charset="0"/>
              </a:rPr>
              <a:t>ul</a:t>
            </a:r>
            <a:r>
              <a:rPr lang="en-US" altLang="zh-CN" dirty="0">
                <a:solidFill>
                  <a:schemeClr val="tx2"/>
                </a:solidFill>
                <a:cs typeface="Verdana" pitchFamily="34" charset="0"/>
              </a:rPr>
              <a:t>&gt;</a:t>
            </a:r>
            <a:r>
              <a:rPr lang="zh-CN" altLang="en-US" dirty="0" smtClean="0">
                <a:solidFill>
                  <a:schemeClr val="tx2"/>
                </a:solidFill>
                <a:cs typeface="Verdana" pitchFamily="34" charset="0"/>
              </a:rPr>
              <a:t>列表均有效。</a:t>
            </a:r>
          </a:p>
          <a:p>
            <a:pPr marL="533400" indent="-533400" eaLnBrk="1" hangingPunct="1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 list-style-image :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(*.gif)|none</a:t>
            </a:r>
          </a:p>
          <a:p>
            <a:pPr marL="533400" indent="-533400" eaLnBrk="1" hangingPunct="1"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 list-style-position : inside | outside</a:t>
            </a:r>
            <a:endParaRPr lang="zh-CN" altLang="en-US" sz="1800" dirty="0" smtClean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5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132919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63550" eaLnBrk="0" hangingPunct="0"/>
            <a:r>
              <a:rPr lang="en-US" altLang="zh-CN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7.2  </a:t>
            </a:r>
            <a:r>
              <a:rPr lang="zh-CN" altLang="en-US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使用</a:t>
            </a:r>
            <a:r>
              <a:rPr lang="en-US" altLang="zh-CN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CSS</a:t>
            </a:r>
            <a:r>
              <a:rPr lang="zh-CN" altLang="en-US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控制</a:t>
            </a:r>
            <a:r>
              <a:rPr lang="en-US" altLang="zh-CN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Web</a:t>
            </a:r>
            <a:r>
              <a:rPr lang="zh-CN" altLang="en-US" sz="3200" kern="0" dirty="0">
                <a:solidFill>
                  <a:srgbClr val="000066"/>
                </a:solidFill>
                <a:latin typeface="黑体"/>
                <a:ea typeface="黑体"/>
                <a:cs typeface="+mj-cs"/>
              </a:rPr>
              <a:t>页面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400" y="819150"/>
            <a:ext cx="8534400" cy="38862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控制页面是通过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规则实现的，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规则由选择器和声明组成，声明由属性和属性值对组成</a:t>
            </a:r>
            <a:r>
              <a:rPr lang="zh-CN" altLang="zh-CN" sz="2200" dirty="0" smtClean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   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提供了丰富的选择器类型，包括标记选择器、类选择器、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id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选择器及伪类选择器等，能够灵活地对整个页面、页面中的某个标记或一类标记进行样式设置</a:t>
            </a:r>
            <a:r>
              <a:rPr lang="zh-CN" altLang="zh-CN" sz="2200" dirty="0" smtClean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zh-CN" sz="2200" dirty="0" smtClean="0">
                <a:latin typeface="华文中宋" pitchFamily="2" charset="-122"/>
                <a:ea typeface="华文中宋" pitchFamily="2" charset="-122"/>
              </a:rPr>
              <a:t>此外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，在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HTML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页面中应用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CSS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规则的方式也比较灵活，包括行内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内联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zh-CN" sz="2200" dirty="0">
                <a:latin typeface="华文中宋" pitchFamily="2" charset="-122"/>
                <a:ea typeface="华文中宋" pitchFamily="2" charset="-122"/>
              </a:rPr>
              <a:t>样式表、内部样式表、链入外部样式表及导入外部样式表</a:t>
            </a:r>
            <a:r>
              <a:rPr lang="zh-CN" altLang="zh-CN" sz="22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2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3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列表样式案例</a:t>
            </a:r>
            <a:endParaRPr lang="zh-CN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533400" y="819150"/>
            <a:ext cx="8458200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/>
              <a:t>&lt;!-- edu_9_5_1.html --&gt;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 &lt;head</a:t>
            </a:r>
            <a:r>
              <a:rPr lang="en-US" altLang="zh-CN" sz="1400" dirty="0" smtClean="0"/>
              <a:t>&gt;  </a:t>
            </a:r>
            <a:r>
              <a:rPr lang="en-US" altLang="zh-CN" sz="1400" dirty="0"/>
              <a:t>&lt;meta charset="UTF-8"&gt;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&lt;title&gt;CSS</a:t>
            </a:r>
            <a:r>
              <a:rPr lang="zh-CN" altLang="en-US" sz="1400" dirty="0"/>
              <a:t>列表属性综合应用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h3{color:"#</a:t>
            </a:r>
            <a:r>
              <a:rPr lang="en-US" altLang="zh-CN" sz="1400" dirty="0" err="1"/>
              <a:t>ffffff</a:t>
            </a:r>
            <a:r>
              <a:rPr lang="en-US" altLang="zh-CN" sz="1400" dirty="0"/>
              <a:t>";background-color:#9999ff;text-align:center;}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#li1{</a:t>
            </a:r>
            <a:r>
              <a:rPr lang="en-US" altLang="zh-CN" sz="1400" dirty="0" err="1"/>
              <a:t>list-style-type:square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#li2{</a:t>
            </a:r>
            <a:r>
              <a:rPr lang="en-US" altLang="zh-CN" sz="1400" dirty="0" err="1"/>
              <a:t>list-style-type:upper-roman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#li3{</a:t>
            </a:r>
            <a:r>
              <a:rPr lang="en-US" altLang="zh-CN" sz="1400" dirty="0" err="1"/>
              <a:t>list-style-image:url</a:t>
            </a:r>
            <a:r>
              <a:rPr lang="en-US" altLang="zh-CN" sz="1400" dirty="0"/>
              <a:t>("smallico1.bmp");</a:t>
            </a:r>
            <a:r>
              <a:rPr lang="en-US" altLang="zh-CN" sz="1400" dirty="0" err="1"/>
              <a:t>list-style-position:inside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#li4{</a:t>
            </a:r>
            <a:r>
              <a:rPr lang="en-US" altLang="zh-CN" sz="1400" dirty="0" err="1"/>
              <a:t>list-style-image:url</a:t>
            </a:r>
            <a:r>
              <a:rPr lang="en-US" altLang="zh-CN" sz="1400" dirty="0"/>
              <a:t>("smallico1.bmp");</a:t>
            </a:r>
            <a:r>
              <a:rPr lang="en-US" altLang="zh-CN" sz="1400" dirty="0" err="1"/>
              <a:t>list-style-position:outside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.sp1{</a:t>
            </a:r>
            <a:r>
              <a:rPr lang="en-US" altLang="zh-CN" sz="1400" dirty="0" err="1"/>
              <a:t>font-weight:bolder;color:blue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&lt;/style&gt;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&lt;h3&gt;CSS</a:t>
            </a:r>
            <a:r>
              <a:rPr lang="zh-CN" altLang="en-US" sz="1400" dirty="0"/>
              <a:t>列表属性综合应用</a:t>
            </a:r>
            <a:r>
              <a:rPr lang="en-US" altLang="zh-CN" sz="1400" dirty="0"/>
              <a:t>&lt;/h3&gt;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 id="li1</a:t>
            </a:r>
            <a:r>
              <a:rPr lang="en-US" altLang="zh-CN" sz="1400" dirty="0" smtClean="0"/>
              <a:t>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&lt;li&gt;</a:t>
            </a:r>
            <a:r>
              <a:rPr lang="zh-CN" altLang="en-US" sz="1400" dirty="0"/>
              <a:t>专业目</a:t>
            </a:r>
            <a:r>
              <a:rPr lang="zh-CN" altLang="en-US" sz="1400" dirty="0" smtClean="0"/>
              <a:t>录</a:t>
            </a:r>
            <a:endParaRPr lang="en-US" altLang="zh-CN" sz="1400" dirty="0" smtClean="0"/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&lt;</a:t>
            </a:r>
            <a:r>
              <a:rPr lang="en-US" altLang="zh-CN" sz="1400" dirty="0" err="1" smtClean="0"/>
              <a:t>ol</a:t>
            </a:r>
            <a:r>
              <a:rPr lang="en-US" altLang="zh-CN" sz="1400" dirty="0" smtClean="0"/>
              <a:t> id="li2"&gt;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计算机科学与技术专业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软件工程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信息管理与信息系统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&lt;/</a:t>
            </a:r>
            <a:r>
              <a:rPr lang="en-US" altLang="zh-CN" sz="1400" dirty="0" err="1" smtClean="0"/>
              <a:t>ol</a:t>
            </a:r>
            <a:r>
              <a:rPr lang="en-US" altLang="zh-CN" sz="1400" dirty="0" smtClean="0"/>
              <a:t>&gt;&lt;/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7484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列表样式案例</a:t>
            </a:r>
            <a:r>
              <a:rPr lang="zh-CN" altLang="en-US" dirty="0"/>
              <a:t>续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533401" y="810816"/>
            <a:ext cx="4219574" cy="3792140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li&gt;</a:t>
            </a:r>
            <a:r>
              <a:rPr lang="zh-CN" altLang="en-US" sz="1400" dirty="0"/>
              <a:t>图</a:t>
            </a:r>
            <a:r>
              <a:rPr lang="zh-CN" altLang="en-US" sz="1400" dirty="0" smtClean="0"/>
              <a:t>书</a:t>
            </a:r>
            <a:endParaRPr lang="en-US" altLang="zh-CN" sz="1400" dirty="0"/>
          </a:p>
          <a:p>
            <a:pPr marL="0"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 id="li3" &gt;</a:t>
            </a:r>
          </a:p>
          <a:p>
            <a:pPr marL="0" indent="4476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li&gt;&lt;span class="sp1"&gt;[inside]&lt;/span&gt;</a:t>
            </a:r>
            <a:r>
              <a:rPr lang="zh-CN" altLang="en-US" sz="1400" dirty="0"/>
              <a:t>计算机网络：计算机网络所属现代词，指的是将地理位置不同的具有独立功能的多台计算机及 其外部设备，通过通信线路连接起来，在网络操作系统，网络管理软件及网络通信协议的管理和协调下，实现资源共享和信息传递的计算机系统。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 smtClean="0"/>
              <a:t>&gt;</a:t>
            </a:r>
          </a:p>
          <a:p>
            <a:pPr marL="0" indent="447675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 id="li4"&gt;&lt;span class="sp1"&gt;[outside]&lt;/span&gt;</a:t>
            </a:r>
            <a:r>
              <a:rPr lang="zh-CN" altLang="en-US" sz="1400" dirty="0"/>
              <a:t>数据库原理：是数据库初学者和初级开发人员不可多得的数据库宝典，其中融入了作者对数据库深入透彻的理解和丰富的实际操作经验。与第</a:t>
            </a:r>
            <a:r>
              <a:rPr lang="en-US" altLang="zh-CN" sz="1400" dirty="0"/>
              <a:t>2</a:t>
            </a:r>
            <a:r>
              <a:rPr lang="zh-CN" altLang="en-US" sz="1400" dirty="0"/>
              <a:t>版一样，本版也深入浅出地描绘了数据库原理及其应用。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268288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ul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  <a:r>
              <a:rPr lang="zh-CN" altLang="en-US" sz="1400" dirty="0"/>
              <a:t>期刊目录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&lt;/body&gt;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&lt;/html&gt;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	</a:t>
            </a:r>
            <a:endParaRPr lang="zh-CN" altLang="en-US" sz="14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1875234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  <a:p>
            <a:endParaRPr lang="zh-CN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971550"/>
            <a:ext cx="3906838" cy="329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987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  CSS</a:t>
            </a:r>
            <a:r>
              <a:rPr lang="zh-CN" altLang="en-US" dirty="0" smtClean="0"/>
              <a:t>盒模型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什么是</a:t>
            </a:r>
            <a:r>
              <a:rPr lang="en-US" altLang="zh-CN" b="0" dirty="0" smtClean="0"/>
              <a:t>CSS</a:t>
            </a:r>
            <a:r>
              <a:rPr lang="zh-CN" altLang="en-US" b="0" dirty="0" smtClean="0"/>
              <a:t>盒模型？</a:t>
            </a:r>
            <a:r>
              <a:rPr lang="zh-CN" altLang="en-US" b="0" dirty="0" smtClean="0">
                <a:solidFill>
                  <a:srgbClr val="7F787F"/>
                </a:solidFill>
              </a:rPr>
              <a:t> </a:t>
            </a:r>
            <a:r>
              <a:rPr lang="zh-CN" altLang="en-US" b="0" dirty="0" smtClean="0"/>
              <a:t/>
            </a:r>
            <a:br>
              <a:rPr lang="zh-CN" altLang="en-US" b="0" dirty="0" smtClean="0"/>
            </a:br>
            <a:r>
              <a:rPr lang="zh-CN" altLang="en-US" b="0" dirty="0" smtClean="0"/>
              <a:t>　　</a:t>
            </a:r>
            <a:r>
              <a:rPr lang="en-US" altLang="zh-CN" b="0" dirty="0" smtClean="0"/>
              <a:t>W3C</a:t>
            </a:r>
            <a:r>
              <a:rPr lang="zh-CN" altLang="en-US" b="0" dirty="0" smtClean="0"/>
              <a:t>组织就建议把所有网页上的对象都放在一个</a:t>
            </a:r>
            <a:r>
              <a:rPr lang="zh-CN" altLang="en-US" b="0" dirty="0" smtClean="0">
                <a:solidFill>
                  <a:srgbClr val="CC0000"/>
                </a:solidFill>
              </a:rPr>
              <a:t>盒</a:t>
            </a:r>
            <a:r>
              <a:rPr lang="en-US" altLang="zh-CN" b="0" dirty="0" smtClean="0">
                <a:solidFill>
                  <a:srgbClr val="CC0000"/>
                </a:solidFill>
              </a:rPr>
              <a:t>(box)</a:t>
            </a:r>
            <a:r>
              <a:rPr lang="zh-CN" altLang="en-US" b="0" dirty="0" smtClean="0"/>
              <a:t>中，设计师可以通过</a:t>
            </a:r>
            <a:r>
              <a:rPr lang="zh-CN" altLang="en-US" b="0" u="sng" dirty="0" smtClean="0"/>
              <a:t>创建定义来控制</a:t>
            </a:r>
            <a:r>
              <a:rPr lang="zh-CN" altLang="en-US" b="0" dirty="0" smtClean="0"/>
              <a:t>这个盒的属性，这些</a:t>
            </a:r>
            <a:r>
              <a:rPr lang="zh-CN" altLang="en-US" b="0" dirty="0" smtClean="0">
                <a:solidFill>
                  <a:srgbClr val="CC0000"/>
                </a:solidFill>
              </a:rPr>
              <a:t>对象</a:t>
            </a:r>
            <a:r>
              <a:rPr lang="zh-CN" altLang="en-US" b="0" dirty="0" smtClean="0"/>
              <a:t>包括段落、列表、标题、图片以及层。</a:t>
            </a:r>
          </a:p>
          <a:p>
            <a:pPr eaLnBrk="1" hangingPunct="1"/>
            <a:r>
              <a:rPr lang="zh-CN" altLang="en-US" b="0" dirty="0" smtClean="0">
                <a:solidFill>
                  <a:srgbClr val="7F787F"/>
                </a:solidFill>
              </a:rPr>
              <a:t> </a:t>
            </a:r>
            <a:r>
              <a:rPr lang="zh-CN" altLang="en-US" b="0" dirty="0" smtClean="0"/>
              <a:t>盒模型主要定义四个区域</a:t>
            </a:r>
            <a:r>
              <a:rPr lang="en-US" altLang="zh-CN" b="0" dirty="0" smtClean="0"/>
              <a:t>MBPC</a:t>
            </a:r>
            <a:r>
              <a:rPr lang="zh-CN" altLang="en-US" b="0" dirty="0" smtClean="0"/>
              <a:t>：边界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solidFill>
                  <a:srgbClr val="FF0000"/>
                </a:solidFill>
              </a:rPr>
              <a:t>m</a:t>
            </a:r>
            <a:r>
              <a:rPr lang="en-US" altLang="zh-CN" b="0" dirty="0" smtClean="0"/>
              <a:t>argin) </a:t>
            </a:r>
            <a:r>
              <a:rPr lang="zh-CN" altLang="en-US" b="0" dirty="0" smtClean="0"/>
              <a:t>、边框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solidFill>
                  <a:srgbClr val="FF0000"/>
                </a:solidFill>
              </a:rPr>
              <a:t>b</a:t>
            </a:r>
            <a:r>
              <a:rPr lang="en-US" altLang="zh-CN" b="0" dirty="0" smtClean="0"/>
              <a:t>order) </a:t>
            </a:r>
            <a:r>
              <a:rPr lang="zh-CN" altLang="en-US" b="0" dirty="0" smtClean="0"/>
              <a:t>、填充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solidFill>
                  <a:srgbClr val="FF0000"/>
                </a:solidFill>
              </a:rPr>
              <a:t>p</a:t>
            </a:r>
            <a:r>
              <a:rPr lang="en-US" altLang="zh-CN" b="0" dirty="0" smtClean="0"/>
              <a:t>adding)</a:t>
            </a:r>
            <a:r>
              <a:rPr lang="zh-CN" altLang="en-US" b="0" dirty="0" smtClean="0"/>
              <a:t>和内容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solidFill>
                  <a:srgbClr val="FF0000"/>
                </a:solidFill>
              </a:rPr>
              <a:t>c</a:t>
            </a:r>
            <a:r>
              <a:rPr lang="en-US" altLang="zh-CN" b="0" dirty="0" smtClean="0"/>
              <a:t>ontent)</a:t>
            </a:r>
            <a:r>
              <a:rPr lang="zh-CN" altLang="en-US" b="0" dirty="0" smtClean="0"/>
              <a:t> 。</a:t>
            </a:r>
            <a:r>
              <a:rPr lang="zh-CN" altLang="en-US" b="0" dirty="0" smtClean="0">
                <a:solidFill>
                  <a:srgbClr val="7F787F"/>
                </a:solidFill>
              </a:rPr>
              <a:t> </a:t>
            </a:r>
            <a:endParaRPr lang="zh-CN" altLang="en-US" b="0" dirty="0" smtClean="0"/>
          </a:p>
          <a:p>
            <a:pPr eaLnBrk="1" hangingPunct="1"/>
            <a:r>
              <a:rPr lang="en-US" altLang="zh-CN" b="0" dirty="0" smtClean="0">
                <a:solidFill>
                  <a:srgbClr val="7F787F"/>
                </a:solidFill>
              </a:rPr>
              <a:t> </a:t>
            </a:r>
            <a:r>
              <a:rPr lang="en-US" altLang="zh-CN" b="0" dirty="0" smtClean="0"/>
              <a:t>margin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background-color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background-image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padding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content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border</a:t>
            </a:r>
            <a:r>
              <a:rPr lang="zh-CN" altLang="en-US" b="0" dirty="0" smtClean="0"/>
              <a:t>之间的层次、关系和相互影响。</a:t>
            </a:r>
          </a:p>
        </p:txBody>
      </p:sp>
    </p:spTree>
    <p:extLst>
      <p:ext uri="{BB962C8B-B14F-4D97-AF65-F5344CB8AC3E}">
        <p14:creationId xmlns:p14="http://schemas.microsoft.com/office/powerpoint/2010/main" xmlns="" val="2763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9.6.1 CSS</a:t>
            </a:r>
            <a:r>
              <a:rPr lang="zh-CN" altLang="en-US" dirty="0" smtClean="0"/>
              <a:t>盒模型结构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857250"/>
            <a:ext cx="6019800" cy="36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878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盒模型</a:t>
            </a:r>
            <a:r>
              <a:rPr lang="en-US" altLang="zh-CN" dirty="0" smtClean="0"/>
              <a:t>3D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4" name="Picture 3" descr="css_box_3D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800100"/>
            <a:ext cx="640080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96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9.6.2 </a:t>
            </a:r>
            <a:r>
              <a:rPr lang="zh-CN" altLang="en-US" dirty="0" smtClean="0"/>
              <a:t>边界属性设置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r>
              <a:rPr lang="zh-CN" altLang="en-US" dirty="0" smtClean="0"/>
              <a:t>边界属性是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，也称为外边距，表示盒子边框与页面边界或其他盒子之间的距离，属性值为长度值、百分数或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，属性效果是围绕元素边框的“空白” 。</a:t>
            </a:r>
          </a:p>
          <a:p>
            <a:r>
              <a:rPr lang="zh-CN" altLang="en-US" dirty="0" smtClean="0"/>
              <a:t>外边距还可以通过单边属性进行设置，不会影响其他外边距，且这些单边属性可以设置一个或多个，具有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个单边外边距属性：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margin-top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20px; margin-right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 ：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20px;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 margin-bottom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 ：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20px; margin-left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 ：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20px;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margin:10px; /* 4</a:t>
            </a:r>
            <a:r>
              <a:rPr lang="zh-CN" altLang="en-US" sz="1800" dirty="0" smtClean="0">
                <a:solidFill>
                  <a:srgbClr val="FF0000"/>
                </a:solidFill>
                <a:ea typeface="宋体" charset="-122"/>
              </a:rPr>
              <a:t>个边均为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10px */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margin:10px 20px ;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上下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左右*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margin:10px 20px 30px;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右左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下*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margin:10px 20px 30px 40px;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右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下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左*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endParaRPr lang="en-US" altLang="zh-CN" sz="2000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8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边界属性设置案例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3333750"/>
            <a:ext cx="8474075" cy="1371600"/>
          </a:xfrm>
        </p:spPr>
        <p:txBody>
          <a:bodyPr/>
          <a:lstStyle/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&lt;body&gt;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	&lt;h4&gt;</a:t>
            </a:r>
            <a:r>
              <a:rPr lang="zh-CN" altLang="en-US" sz="1400" dirty="0" smtClean="0"/>
              <a:t>设置边界属性</a:t>
            </a:r>
            <a:r>
              <a:rPr lang="en-US" altLang="zh-CN" sz="1400" dirty="0" smtClean="0"/>
              <a:t>&lt;/h4&gt;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	&lt;p id="p1"&gt;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CSS+DIV</a:t>
            </a:r>
            <a:r>
              <a:rPr lang="zh-CN" altLang="en-US" sz="1400" dirty="0" smtClean="0"/>
              <a:t>进行页面布局是一种全新的体验，完全有别于传统的表格排版习惯。</a:t>
            </a:r>
            <a:r>
              <a:rPr lang="en-US" altLang="zh-CN" sz="1400" dirty="0" smtClean="0"/>
              <a:t>&lt;/p&gt;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	&lt;p id="p2"&gt;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CSS+DIV</a:t>
            </a:r>
            <a:r>
              <a:rPr lang="zh-CN" altLang="en-US" sz="1400" dirty="0" smtClean="0"/>
              <a:t>进行页面布局是一种全新的体验，完全有别于传统的表格排版习惯。</a:t>
            </a:r>
            <a:r>
              <a:rPr lang="en-US" altLang="zh-CN" sz="1400" dirty="0" smtClean="0"/>
              <a:t>&lt;/p&gt;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	&lt;/body&gt;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&lt;/html&gt;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33400" y="815102"/>
            <a:ext cx="4038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&lt;!-- edu_9_6_1.html --&gt;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&lt;html&gt;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&lt;head&gt;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&lt;title&gt;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设置边界属性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&lt;/title&gt;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&lt;style type="text/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   #p1{background:#99ffcc;margin-top:20px;margin-left:20px;}	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   #p2{background:#99ffff;margin:20px 30px 20px;}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&lt;/style&gt;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&lt;/head&gt;</a:t>
            </a:r>
            <a:endParaRPr lang="zh-CN" altLang="en-US" sz="1400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047750"/>
            <a:ext cx="372831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2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9.6.3 </a:t>
            </a:r>
            <a:r>
              <a:rPr lang="zh-CN" altLang="en-US" dirty="0" smtClean="0"/>
              <a:t>边框属性设置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border-width</a:t>
            </a:r>
            <a:r>
              <a:rPr lang="en-US" altLang="zh-CN" dirty="0" smtClean="0">
                <a:ea typeface="微软雅黑" pitchFamily="34" charset="-122"/>
              </a:rPr>
              <a:t>: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thin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medium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thick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/>
              <a:t>length</a:t>
            </a:r>
            <a:r>
              <a:rPr lang="en-US" altLang="zh-CN" dirty="0" smtClean="0">
                <a:solidFill>
                  <a:srgbClr val="7F787F"/>
                </a:solidFill>
              </a:rPr>
              <a:t> </a:t>
            </a:r>
            <a:r>
              <a:rPr lang="zh-CN" altLang="en-US" dirty="0" smtClean="0"/>
              <a:t>；</a:t>
            </a:r>
            <a:r>
              <a:rPr lang="zh-CN" altLang="en-US" dirty="0" smtClean="0">
                <a:ea typeface="微软雅黑" pitchFamily="34" charset="-122"/>
              </a:rPr>
              <a:t>复合属性，分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</a:t>
            </a:r>
            <a:r>
              <a:rPr lang="en-US" altLang="zh-CN" dirty="0" smtClean="0">
                <a:ea typeface="微软雅黑" pitchFamily="34" charset="-122"/>
              </a:rPr>
              <a:t>top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-width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</a:t>
            </a:r>
            <a:r>
              <a:rPr lang="en-US" altLang="zh-CN" dirty="0" smtClean="0">
                <a:ea typeface="微软雅黑" pitchFamily="34" charset="-122"/>
              </a:rPr>
              <a:t>right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-width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</a:t>
            </a:r>
            <a:r>
              <a:rPr lang="en-US" altLang="zh-CN" dirty="0" smtClean="0">
                <a:ea typeface="微软雅黑" pitchFamily="34" charset="-122"/>
              </a:rPr>
              <a:t>bottom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-width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</a:t>
            </a:r>
            <a:r>
              <a:rPr lang="en-US" altLang="zh-CN" dirty="0" smtClean="0">
                <a:ea typeface="微软雅黑" pitchFamily="34" charset="-122"/>
              </a:rPr>
              <a:t>left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-width</a:t>
            </a:r>
            <a:r>
              <a:rPr lang="zh-CN" altLang="en-US" dirty="0" smtClean="0">
                <a:ea typeface="微软雅黑" pitchFamily="34" charset="-122"/>
              </a:rPr>
              <a:t>四个子属性。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border-style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:</a:t>
            </a:r>
            <a:r>
              <a:rPr lang="en-US" altLang="zh-CN" dirty="0" err="1" smtClean="0">
                <a:ea typeface="微软雅黑" pitchFamily="34" charset="-122"/>
              </a:rPr>
              <a:t>none|dotted|dashed</a:t>
            </a:r>
            <a:r>
              <a:rPr lang="en-US" altLang="zh-CN" dirty="0" smtClean="0">
                <a:ea typeface="微软雅黑" pitchFamily="34" charset="-122"/>
              </a:rPr>
              <a:t>|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err="1" smtClean="0">
                <a:ea typeface="微软雅黑" pitchFamily="34" charset="-122"/>
              </a:rPr>
              <a:t>solid|double|groove</a:t>
            </a:r>
            <a:r>
              <a:rPr lang="en-US" altLang="zh-CN" dirty="0" smtClean="0">
                <a:ea typeface="微软雅黑" pitchFamily="34" charset="-122"/>
              </a:rPr>
              <a:t>[</a:t>
            </a:r>
            <a:r>
              <a:rPr lang="zh-CN" altLang="en-US" sz="1800" dirty="0" smtClean="0">
                <a:ea typeface="微软雅黑" pitchFamily="34" charset="-122"/>
              </a:rPr>
              <a:t>凹型线</a:t>
            </a:r>
            <a:r>
              <a:rPr lang="zh-CN" altLang="en-US" dirty="0" smtClean="0">
                <a:ea typeface="微软雅黑" pitchFamily="34" charset="-122"/>
              </a:rPr>
              <a:t>］</a:t>
            </a:r>
            <a:r>
              <a:rPr lang="en-US" altLang="zh-CN" dirty="0" smtClean="0">
                <a:ea typeface="微软雅黑" pitchFamily="34" charset="-122"/>
              </a:rPr>
              <a:t>|ridge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［</a:t>
            </a:r>
            <a:r>
              <a:rPr lang="zh-CN" altLang="en-US" sz="1800" dirty="0" smtClean="0">
                <a:ea typeface="微软雅黑" pitchFamily="34" charset="-122"/>
              </a:rPr>
              <a:t>凸型线</a:t>
            </a:r>
            <a:r>
              <a:rPr lang="zh-CN" altLang="en-US" dirty="0" smtClean="0">
                <a:ea typeface="微软雅黑" pitchFamily="34" charset="-122"/>
              </a:rPr>
              <a:t>］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|inset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［</a:t>
            </a:r>
            <a:r>
              <a:rPr lang="zh-CN" altLang="en-US" sz="1800" dirty="0" smtClean="0">
                <a:ea typeface="微软雅黑" pitchFamily="34" charset="-122"/>
              </a:rPr>
              <a:t>嵌入线</a:t>
            </a:r>
            <a:r>
              <a:rPr lang="zh-CN" altLang="en-US" dirty="0" smtClean="0">
                <a:ea typeface="微软雅黑" pitchFamily="34" charset="-122"/>
              </a:rPr>
              <a:t>］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|outset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［</a:t>
            </a:r>
            <a:r>
              <a:rPr lang="zh-CN" altLang="en-US" sz="1800" dirty="0" smtClean="0">
                <a:ea typeface="微软雅黑" pitchFamily="34" charset="-122"/>
              </a:rPr>
              <a:t>嵌出线</a:t>
            </a:r>
            <a:r>
              <a:rPr lang="zh-CN" altLang="en-US" dirty="0" smtClean="0">
                <a:ea typeface="微软雅黑" pitchFamily="34" charset="-122"/>
              </a:rPr>
              <a:t>］</a:t>
            </a:r>
            <a:r>
              <a:rPr lang="en-US" altLang="zh-CN" dirty="0" smtClean="0">
                <a:ea typeface="微软雅黑" pitchFamily="34" charset="-122"/>
              </a:rPr>
              <a:t>;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dirty="0" smtClean="0">
                <a:ea typeface="微软雅黑" pitchFamily="34" charset="-122"/>
              </a:rPr>
              <a:t>    --</a:t>
            </a:r>
            <a:r>
              <a:rPr lang="zh-CN" altLang="en-US" dirty="0" smtClean="0">
                <a:ea typeface="微软雅黑" pitchFamily="34" charset="-122"/>
              </a:rPr>
              <a:t>复合属性，分</a:t>
            </a:r>
            <a:r>
              <a:rPr lang="en-US" altLang="zh-CN" dirty="0" smtClean="0">
                <a:ea typeface="微软雅黑" pitchFamily="34" charset="-122"/>
              </a:rPr>
              <a:t>top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right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bottom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smtClean="0">
                <a:ea typeface="微软雅黑" pitchFamily="34" charset="-122"/>
              </a:rPr>
              <a:t>left</a:t>
            </a:r>
            <a:r>
              <a:rPr lang="zh-CN" altLang="en-US" dirty="0" smtClean="0">
                <a:ea typeface="微软雅黑" pitchFamily="34" charset="-122"/>
              </a:rPr>
              <a:t>四个子属性。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border-color</a:t>
            </a:r>
            <a:r>
              <a:rPr lang="en-US" altLang="zh-CN" dirty="0" smtClean="0">
                <a:ea typeface="微软雅黑" pitchFamily="34" charset="-122"/>
              </a:rPr>
              <a:t>: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颜色关键字</a:t>
            </a:r>
            <a:r>
              <a:rPr lang="zh-CN" altLang="en-US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|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RGB</a:t>
            </a:r>
            <a:r>
              <a:rPr lang="zh-CN" altLang="en-US" dirty="0" smtClean="0">
                <a:ea typeface="微软雅黑" pitchFamily="34" charset="-122"/>
              </a:rPr>
              <a:t>值</a:t>
            </a:r>
            <a:r>
              <a:rPr lang="zh-CN" altLang="en-US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;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border</a:t>
            </a:r>
            <a:r>
              <a:rPr lang="en-US" altLang="zh-CN" dirty="0" smtClean="0">
                <a:ea typeface="微软雅黑" pitchFamily="34" charset="-122"/>
              </a:rPr>
              <a:t>:</a:t>
            </a:r>
            <a:r>
              <a:rPr lang="zh-CN" altLang="en-US" dirty="0" smtClean="0">
                <a:ea typeface="微软雅黑" pitchFamily="34" charset="-122"/>
              </a:rPr>
              <a:t>边框粗细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 </a:t>
            </a:r>
            <a:r>
              <a:rPr lang="zh-CN" altLang="en-US" dirty="0" smtClean="0">
                <a:ea typeface="微软雅黑" pitchFamily="34" charset="-122"/>
              </a:rPr>
              <a:t>边框样式</a:t>
            </a:r>
            <a:r>
              <a:rPr lang="zh-CN" altLang="en-US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边框颜色</a:t>
            </a:r>
            <a:r>
              <a:rPr lang="en-US" altLang="zh-CN" dirty="0" smtClean="0">
                <a:ea typeface="微软雅黑" pitchFamily="34" charset="-122"/>
              </a:rPr>
              <a:t>;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dirty="0" smtClean="0">
                <a:ea typeface="微软雅黑" pitchFamily="34" charset="-122"/>
              </a:rPr>
              <a:t>border:2px solid #ff33ee;</a:t>
            </a:r>
            <a:endParaRPr lang="zh-CN" altLang="en-US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3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边框属性设置案例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6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edu_9_6_2.html --&gt;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设置边框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indent="441325"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#p1{background:#99ffcc;border:15px #33ff66 groove;}	</a:t>
            </a:r>
          </a:p>
          <a:p>
            <a:pPr indent="441325"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#p2{border-style: dashed solid;}</a:t>
            </a:r>
          </a:p>
          <a:p>
            <a:pPr indent="441325"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#p3{border-style:solid;border-width:8px 10px;}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&lt;h4&gt;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设置边界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&lt;/h4&gt;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id="p1"&gt;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使用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CSS+DIV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进行页面布局是一种全新的体验，完全有别于传统的表格排版习惯。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id="p2"&gt;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使用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CSS+DIV</a:t>
            </a:r>
            <a:r>
              <a:rPr lang="zh-CN" altLang="en-US" sz="1600" b="0" dirty="0" smtClean="0">
                <a:latin typeface="Verdana" pitchFamily="34" charset="0"/>
                <a:cs typeface="Verdana" pitchFamily="34" charset="0"/>
              </a:rPr>
              <a:t>进行页面布局是一种全新的体验，完全有别于传统的表格排版习惯。</a:t>
            </a:r>
            <a:r>
              <a:rPr lang="en-US" altLang="zh-CN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endParaRPr lang="zh-CN" altLang="en-US" sz="18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7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边框属性设置案例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   &lt;p id=“p3“&gt;</a:t>
            </a:r>
            <a:r>
              <a:rPr lang="zh-CN" altLang="en-US" sz="1200" dirty="0" smtClean="0"/>
              <a:t>使用</a:t>
            </a:r>
            <a:r>
              <a:rPr lang="en-US" altLang="zh-CN" sz="1200" dirty="0" smtClean="0"/>
              <a:t>CSS+DIV</a:t>
            </a:r>
            <a:r>
              <a:rPr lang="zh-CN" altLang="en-US" sz="1200" dirty="0" smtClean="0"/>
              <a:t>进行页面布局是一种全新的体验，完全有别于传统的表格排版习惯。</a:t>
            </a:r>
            <a:r>
              <a:rPr lang="en-US" altLang="zh-CN" sz="1200" dirty="0" smtClean="0"/>
              <a:t>&lt;/p&gt;</a:t>
            </a:r>
          </a:p>
          <a:p>
            <a:r>
              <a:rPr lang="en-US" altLang="zh-CN" sz="1200" dirty="0" smtClean="0"/>
              <a:t>  &lt;/body&gt;</a:t>
            </a:r>
          </a:p>
          <a:p>
            <a:r>
              <a:rPr lang="en-US" altLang="zh-CN" sz="1200" dirty="0" smtClean="0"/>
              <a:t>&lt;/html&gt;</a:t>
            </a:r>
            <a:endParaRPr lang="zh-CN" altLang="en-US" sz="2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40703"/>
            <a:ext cx="6419850" cy="314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51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7.2.1 CSS</a:t>
            </a:r>
            <a:r>
              <a:rPr lang="zh-CN" altLang="en-US" smtClean="0"/>
              <a:t>基本语法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400" cy="13037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charset="-122"/>
              </a:rPr>
              <a:t>CSS</a:t>
            </a:r>
            <a:r>
              <a:rPr lang="zh-CN" altLang="en-US" dirty="0" smtClean="0">
                <a:ea typeface="宋体" charset="-122"/>
              </a:rPr>
              <a:t>定义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CSS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是一个由包含一个或多个</a:t>
            </a:r>
            <a:r>
              <a:rPr lang="zh-CN" altLang="en-US" u="sng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规则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的文本文件。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规则：  选择符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Selector+ 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声明部分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Declaration</a:t>
            </a:r>
            <a:endParaRPr lang="zh-CN" altLang="en-US" sz="1800" dirty="0" smtClean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gray">
          <a:xfrm>
            <a:off x="1752600" y="2514600"/>
            <a:ext cx="7075488" cy="480131"/>
          </a:xfrm>
          <a:prstGeom prst="rect">
            <a:avLst/>
          </a:prstGeom>
          <a:solidFill>
            <a:srgbClr val="000099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latinLnBrk="1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H1 {color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:</a:t>
            </a: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red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;</a:t>
            </a: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background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:</a:t>
            </a: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#ffffff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;</a:t>
            </a:r>
            <a:r>
              <a:rPr lang="en-US" altLang="zh-CN" sz="280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}</a:t>
            </a:r>
            <a:endParaRPr lang="zh-CN" altLang="en-US" sz="280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2627314" y="2000250"/>
            <a:ext cx="142875" cy="397032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227" y="227"/>
              </a:cxn>
              <a:cxn ang="0">
                <a:pos x="363" y="0"/>
              </a:cxn>
            </a:cxnLst>
            <a:rect l="0" t="0" r="r" b="b"/>
            <a:pathLst>
              <a:path w="363" h="363">
                <a:moveTo>
                  <a:pt x="0" y="363"/>
                </a:moveTo>
                <a:cubicBezTo>
                  <a:pt x="83" y="325"/>
                  <a:pt x="167" y="287"/>
                  <a:pt x="227" y="227"/>
                </a:cubicBezTo>
                <a:cubicBezTo>
                  <a:pt x="287" y="167"/>
                  <a:pt x="340" y="38"/>
                  <a:pt x="363" y="0"/>
                </a:cubicBezTo>
              </a:path>
            </a:pathLst>
          </a:custGeom>
          <a:solidFill>
            <a:srgbClr val="000099"/>
          </a:solidFill>
          <a:ln w="381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gray">
          <a:xfrm rot="16200000">
            <a:off x="5427068" y="2066157"/>
            <a:ext cx="377428" cy="462308"/>
          </a:xfrm>
          <a:prstGeom prst="rightBrace">
            <a:avLst>
              <a:gd name="adj1" fmla="val 79890"/>
              <a:gd name="adj2" fmla="val 50000"/>
            </a:avLst>
          </a:prstGeom>
          <a:noFill/>
          <a:ln w="38100">
            <a:solidFill>
              <a:srgbClr val="0000FA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7" name="AutoShape 7"/>
          <p:cNvSpPr>
            <a:spLocks/>
          </p:cNvSpPr>
          <p:nvPr/>
        </p:nvSpPr>
        <p:spPr bwMode="gray">
          <a:xfrm rot="16200000">
            <a:off x="3968552" y="2784714"/>
            <a:ext cx="270272" cy="427750"/>
          </a:xfrm>
          <a:prstGeom prst="leftBrace">
            <a:avLst>
              <a:gd name="adj1" fmla="val 21659"/>
              <a:gd name="adj2" fmla="val 50000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4935875" y="3147578"/>
            <a:ext cx="2031325" cy="424732"/>
          </a:xfrm>
          <a:prstGeom prst="rect">
            <a:avLst/>
          </a:prstGeom>
          <a:solidFill>
            <a:srgbClr val="000099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 eaLnBrk="0" latinLnBrk="1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属性：属性值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gray">
          <a:xfrm>
            <a:off x="3863976" y="3161110"/>
            <a:ext cx="923925" cy="397032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83" y="136"/>
              </a:cxn>
              <a:cxn ang="0">
                <a:pos x="582" y="136"/>
              </a:cxn>
            </a:cxnLst>
            <a:rect l="0" t="0" r="r" b="b"/>
            <a:pathLst>
              <a:path w="582" h="159">
                <a:moveTo>
                  <a:pt x="83" y="0"/>
                </a:moveTo>
                <a:cubicBezTo>
                  <a:pt x="41" y="56"/>
                  <a:pt x="0" y="113"/>
                  <a:pt x="83" y="136"/>
                </a:cubicBezTo>
                <a:cubicBezTo>
                  <a:pt x="166" y="159"/>
                  <a:pt x="499" y="136"/>
                  <a:pt x="582" y="136"/>
                </a:cubicBezTo>
              </a:path>
            </a:pathLst>
          </a:custGeom>
          <a:noFill/>
          <a:ln w="762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1513" name="矩形 9"/>
          <p:cNvSpPr>
            <a:spLocks noChangeArrowheads="1"/>
          </p:cNvSpPr>
          <p:nvPr/>
        </p:nvSpPr>
        <p:spPr bwMode="auto">
          <a:xfrm>
            <a:off x="990600" y="3823097"/>
            <a:ext cx="7772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选择器通常是需要改变样式的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标记。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声明由一个或多个属性名称与属性值对组成。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6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9.6.4 </a:t>
            </a:r>
            <a:r>
              <a:rPr lang="zh-CN" altLang="en-US" dirty="0" smtClean="0"/>
              <a:t>填充属性设置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元素内边界主要是指边框和内部元素之间的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空白距离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，利用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padding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属性设置元素内的边界时，也包括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个属性，同样也有四种设置方法。</a:t>
            </a: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基本语法：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长度 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百分比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padding-top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padding-right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padding-bottom: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同上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padding:20px 30px 40px 60px;/**/</a:t>
            </a:r>
            <a:endParaRPr lang="zh-CN" altLang="en-US" sz="18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padding:20px 30px 40px;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右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下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左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*/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padding:20px 30px;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左右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下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*/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padding:20px; /*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上右下左均相同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*/</a:t>
            </a:r>
            <a:endParaRPr lang="zh-CN" altLang="en-US" sz="18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09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填充属性设置案例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&lt;!-- edu_9_6_3.html --&gt;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&lt;html&gt;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&lt;head&gt;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zh-CN" altLang="en-US" sz="1600" dirty="0" smtClean="0"/>
              <a:t>  </a:t>
            </a:r>
            <a:r>
              <a:rPr lang="en-US" altLang="zh-CN" sz="1600" dirty="0" smtClean="0"/>
              <a:t>&lt;title&gt;</a:t>
            </a:r>
            <a:r>
              <a:rPr lang="zh-CN" altLang="en-US" sz="1600" dirty="0" smtClean="0"/>
              <a:t>设置填充属性</a:t>
            </a:r>
            <a:r>
              <a:rPr lang="en-US" altLang="zh-CN" sz="1600" dirty="0" smtClean="0"/>
              <a:t>&lt;/title&gt;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  &lt;style type="text/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"&gt;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   #p1{background:#99ffcc;padding:15px 20px 15px;}	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   #p2{background:#99ff99;border-style:dashed;padding-top:20px;padding-bottom:20px;} 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#p3{background:#99cccc;border-style:solid;padding-left:50px;padding-right:20px;}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&lt;/style&gt;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&lt;/head&gt;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&lt;body&gt;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&lt;h4&gt;</a:t>
            </a:r>
            <a:r>
              <a:rPr lang="zh-CN" altLang="en-US" sz="1600" dirty="0" smtClean="0"/>
              <a:t>设置填充属性</a:t>
            </a:r>
            <a:r>
              <a:rPr lang="en-US" altLang="zh-CN" sz="1600" dirty="0" smtClean="0"/>
              <a:t>&lt;/h4&gt;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&lt;p id="p1"&gt;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CSS+DIV</a:t>
            </a:r>
            <a:r>
              <a:rPr lang="zh-CN" altLang="en-US" sz="1600" dirty="0" smtClean="0"/>
              <a:t>进行页面布局是一种全新的体验，完全有别于传统的表格排版习惯。</a:t>
            </a:r>
            <a:r>
              <a:rPr lang="en-US" altLang="zh-CN" sz="1600" dirty="0" smtClean="0"/>
              <a:t>&lt;/p&gt;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&lt;p id="p2“&gt;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CSS+DIV</a:t>
            </a:r>
            <a:r>
              <a:rPr lang="zh-CN" altLang="en-US" sz="1600" dirty="0" smtClean="0"/>
              <a:t>进行页面布局是一种全新的体验，完全有别于传统的表格排版习惯。</a:t>
            </a:r>
            <a:r>
              <a:rPr lang="en-US" altLang="zh-CN" sz="1600" dirty="0" smtClean="0"/>
              <a:t>&lt;/p&gt;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&lt;p id="p3“&gt;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CSS+DIV</a:t>
            </a:r>
            <a:r>
              <a:rPr lang="zh-CN" altLang="en-US" sz="1600" dirty="0" smtClean="0"/>
              <a:t>进行页面布局是一种全新的体验，完全有别于传统的表格排版习惯。</a:t>
            </a:r>
            <a:r>
              <a:rPr lang="en-US" altLang="zh-CN" sz="1600" dirty="0" smtClean="0"/>
              <a:t>&lt;/p&gt;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&lt;/body&gt;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9828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填充属性设置案例</a:t>
            </a:r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47750"/>
            <a:ext cx="581183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794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9.7 </a:t>
            </a:r>
            <a:r>
              <a:rPr lang="zh-CN" altLang="zh-CN" dirty="0" smtClean="0"/>
              <a:t> </a:t>
            </a:r>
            <a:r>
              <a:rPr lang="zh-CN" altLang="zh-CN" dirty="0"/>
              <a:t>综合实例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7619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设计完成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zh-CN" altLang="zh-CN" dirty="0" smtClean="0"/>
              <a:t>中国</a:t>
            </a:r>
            <a:r>
              <a:rPr lang="zh-CN" altLang="zh-CN" dirty="0"/>
              <a:t>环宇科技</a:t>
            </a:r>
            <a:r>
              <a:rPr lang="zh-CN" altLang="zh-CN" dirty="0" smtClean="0"/>
              <a:t>有限公司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网站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参考模板</a:t>
            </a:r>
            <a:r>
              <a:rPr lang="en-US" altLang="zh-CN" dirty="0" smtClean="0"/>
              <a:t>-http</a:t>
            </a:r>
            <a:r>
              <a:rPr lang="en-US" altLang="zh-CN" dirty="0"/>
              <a:t>://sitestar.cndns.com/website/templates.aspx</a:t>
            </a:r>
            <a:r>
              <a:rPr lang="en-US" altLang="zh-CN" dirty="0" smtClean="0"/>
              <a:t>#）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 descr="中国环宇科技有限公司网站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43050"/>
            <a:ext cx="6172200" cy="314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63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综合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代码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648200" y="1047750"/>
          <a:ext cx="4343400" cy="2664322"/>
        </p:xfrm>
        <a:graphic>
          <a:graphicData uri="http://schemas.openxmlformats.org/presentationml/2006/ole">
            <p:oleObj spid="_x0000_s1030" name="Visio" r:id="rId3" imgW="6553739" imgH="5377234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787737"/>
            <a:ext cx="4038600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页面布局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规划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写出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结构代码</a:t>
            </a: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id="container" class=""&gt;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id="header" class=""&gt;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id="logo"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id="select"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</a:rPr>
              <a:t>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id="picture"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</a:t>
            </a:r>
            <a:r>
              <a:rPr lang="en-US" altLang="zh-CN" sz="1800" dirty="0" err="1">
                <a:solidFill>
                  <a:srgbClr val="FF0000"/>
                </a:solidFill>
              </a:rPr>
              <a:t>nav</a:t>
            </a:r>
            <a:r>
              <a:rPr lang="en-US" altLang="zh-CN" sz="1800" dirty="0">
                <a:solidFill>
                  <a:srgbClr val="FF0000"/>
                </a:solidFill>
              </a:rPr>
              <a:t>" class=""&gt;    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id="main" class=""&gt;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id="left"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id="right" class=""&gt;&lt;/div&gt;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</a:rPr>
              <a:t>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</a:rPr>
              <a:t>div id="footer" class=""&gt;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</a:rPr>
              <a:t>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&lt;/</a:t>
            </a:r>
            <a:r>
              <a:rPr lang="en-US" altLang="zh-CN" sz="1800" dirty="0">
                <a:solidFill>
                  <a:srgbClr val="FF0000"/>
                </a:solidFill>
              </a:rPr>
              <a:t>div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3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综合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代码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819150"/>
            <a:ext cx="8534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huanyu.css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框架结构文件</a:t>
            </a:r>
          </a:p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结构中的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文件中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样式，必须与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结构一一对应。</a:t>
            </a: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huanyu.css */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container{}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header{}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logo{}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picture{}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left{}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right{}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/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endParaRPr lang="en-US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代码参照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edu_9_7_1.html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0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b="0" dirty="0" smtClean="0"/>
              <a:t>介绍</a:t>
            </a:r>
            <a:r>
              <a:rPr lang="zh-CN" altLang="zh-CN" b="0" dirty="0"/>
              <a:t>了</a:t>
            </a:r>
            <a:r>
              <a:rPr lang="en-US" altLang="zh-CN" b="0" dirty="0"/>
              <a:t>CSS</a:t>
            </a:r>
            <a:r>
              <a:rPr lang="zh-CN" altLang="zh-CN" b="0" dirty="0" smtClean="0"/>
              <a:t>的文字</a:t>
            </a:r>
            <a:r>
              <a:rPr lang="zh-CN" altLang="zh-CN" b="0" dirty="0"/>
              <a:t>样式、文本样式、颜色、背景、列表</a:t>
            </a:r>
            <a:r>
              <a:rPr lang="zh-CN" altLang="zh-CN" dirty="0"/>
              <a:t>等样式属性。</a:t>
            </a:r>
            <a:r>
              <a:rPr lang="zh-CN" altLang="zh-CN" b="0" dirty="0"/>
              <a:t>这些属性有的具有子属性，从不同方面描述外观样式，因而比较灵活</a:t>
            </a:r>
            <a:r>
              <a:rPr lang="zh-CN" altLang="zh-CN" b="0" dirty="0" smtClean="0"/>
              <a:t>，可</a:t>
            </a:r>
            <a:r>
              <a:rPr lang="zh-CN" altLang="zh-CN" b="0" dirty="0"/>
              <a:t>以使用单个子属性定义某一方面的样式，也可以使用复合属性定义整体的样式，在使用时应注意属性与属性之间的顺序及制约关系。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b="0" dirty="0" smtClean="0"/>
              <a:t>重点</a:t>
            </a:r>
            <a:r>
              <a:rPr lang="zh-CN" altLang="zh-CN" b="0" dirty="0"/>
              <a:t>介绍了</a:t>
            </a:r>
            <a:r>
              <a:rPr lang="en-US" altLang="zh-CN" b="0" dirty="0"/>
              <a:t>CSS</a:t>
            </a:r>
            <a:r>
              <a:rPr lang="zh-CN" altLang="zh-CN" b="0" dirty="0"/>
              <a:t>盒模型，它是</a:t>
            </a:r>
            <a:r>
              <a:rPr lang="en-US" altLang="zh-CN" b="0" dirty="0"/>
              <a:t>CSS</a:t>
            </a:r>
            <a:r>
              <a:rPr lang="zh-CN" altLang="zh-CN" b="0" dirty="0"/>
              <a:t>的精华，同时也是学习的难点</a:t>
            </a:r>
            <a:r>
              <a:rPr lang="zh-CN" altLang="zh-CN" b="0" dirty="0" smtClean="0"/>
              <a:t>。把</a:t>
            </a:r>
            <a:r>
              <a:rPr lang="zh-CN" altLang="zh-CN" b="0" dirty="0"/>
              <a:t>页面元</a:t>
            </a:r>
            <a:r>
              <a:rPr lang="zh-CN" altLang="zh-CN" b="0" dirty="0" smtClean="0"/>
              <a:t>素</a:t>
            </a:r>
            <a:r>
              <a:rPr lang="zh-CN" altLang="en-US" b="0" dirty="0" smtClean="0"/>
              <a:t>作为</a:t>
            </a:r>
            <a:r>
              <a:rPr lang="zh-CN" altLang="zh-CN" b="0" dirty="0" smtClean="0"/>
              <a:t>“</a:t>
            </a:r>
            <a:r>
              <a:rPr lang="zh-CN" altLang="zh-CN" b="0" dirty="0"/>
              <a:t>盒子</a:t>
            </a:r>
            <a:r>
              <a:rPr lang="zh-CN" altLang="zh-CN" b="0" dirty="0" smtClean="0"/>
              <a:t>”，</a:t>
            </a:r>
            <a:r>
              <a:rPr lang="zh-CN" altLang="en-US" b="0" dirty="0" smtClean="0"/>
              <a:t>则</a:t>
            </a:r>
            <a:r>
              <a:rPr lang="zh-CN" altLang="zh-CN" b="0" dirty="0" smtClean="0"/>
              <a:t>元素</a:t>
            </a:r>
            <a:r>
              <a:rPr lang="zh-CN" altLang="en-US" b="0" dirty="0" smtClean="0"/>
              <a:t>有</a:t>
            </a:r>
            <a:r>
              <a:rPr lang="zh-CN" altLang="zh-CN" b="0" dirty="0" smtClean="0"/>
              <a:t>边</a:t>
            </a:r>
            <a:r>
              <a:rPr lang="zh-CN" altLang="zh-CN" b="0" dirty="0"/>
              <a:t>界</a:t>
            </a:r>
            <a:r>
              <a:rPr lang="en-US" altLang="zh-CN" b="0" dirty="0"/>
              <a:t>(</a:t>
            </a:r>
            <a:r>
              <a:rPr lang="en-US" altLang="zh-CN" b="0" dirty="0" smtClean="0"/>
              <a:t>margin)</a:t>
            </a:r>
            <a:r>
              <a:rPr lang="zh-CN" altLang="zh-CN" b="0" dirty="0" smtClean="0"/>
              <a:t>、边</a:t>
            </a:r>
            <a:r>
              <a:rPr lang="zh-CN" altLang="zh-CN" b="0" dirty="0"/>
              <a:t>框</a:t>
            </a:r>
            <a:r>
              <a:rPr lang="en-US" altLang="zh-CN" b="0" dirty="0"/>
              <a:t>(border)</a:t>
            </a:r>
            <a:r>
              <a:rPr lang="zh-CN" altLang="zh-CN" b="0" dirty="0"/>
              <a:t>、填充</a:t>
            </a:r>
            <a:r>
              <a:rPr lang="en-US" altLang="zh-CN" b="0" dirty="0"/>
              <a:t>(</a:t>
            </a:r>
            <a:r>
              <a:rPr lang="en-US" altLang="zh-CN" b="0" dirty="0" smtClean="0"/>
              <a:t>padding) </a:t>
            </a:r>
            <a:r>
              <a:rPr lang="zh-CN" altLang="zh-CN" b="0" dirty="0"/>
              <a:t>、元素内容</a:t>
            </a:r>
            <a:r>
              <a:rPr lang="en-US" altLang="zh-CN" b="0" dirty="0"/>
              <a:t>(content)</a:t>
            </a:r>
            <a:r>
              <a:rPr lang="zh-CN" altLang="zh-CN" b="0" dirty="0"/>
              <a:t>这些重要概念。盒子具有</a:t>
            </a:r>
            <a:r>
              <a:rPr lang="en-US" altLang="zh-CN" b="0" dirty="0"/>
              <a:t>4</a:t>
            </a:r>
            <a:r>
              <a:rPr lang="zh-CN" altLang="zh-CN" b="0" dirty="0"/>
              <a:t>条边，所以这些属性都各有</a:t>
            </a:r>
            <a:r>
              <a:rPr lang="en-US" altLang="zh-CN" b="0" dirty="0"/>
              <a:t>4</a:t>
            </a:r>
            <a:r>
              <a:rPr lang="zh-CN" altLang="zh-CN" b="0" dirty="0"/>
              <a:t>个单边子属性，在使用时可以直接对某一条边应用单边子属性设置其样式，也可以按照一定顺序依次设置各边的样式，设置方式比较灵活。</a:t>
            </a:r>
          </a:p>
        </p:txBody>
      </p:sp>
    </p:spTree>
    <p:extLst>
      <p:ext uri="{BB962C8B-B14F-4D97-AF65-F5344CB8AC3E}">
        <p14:creationId xmlns:p14="http://schemas.microsoft.com/office/powerpoint/2010/main" xmlns="" val="2963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989014" y="1"/>
            <a:ext cx="7761287" cy="641747"/>
          </a:xfrm>
        </p:spPr>
        <p:txBody>
          <a:bodyPr/>
          <a:lstStyle/>
          <a:p>
            <a:r>
              <a:rPr lang="en-US" altLang="zh-CN" smtClean="0"/>
              <a:t>7.2.1 CSS</a:t>
            </a:r>
            <a:r>
              <a:rPr lang="zh-CN" altLang="en-US" smtClean="0"/>
              <a:t>基本语法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800100"/>
            <a:ext cx="8534400" cy="3830241"/>
          </a:xfrm>
          <a:prstGeom prst="rect">
            <a:avLst/>
          </a:prstGeom>
        </p:spPr>
        <p:txBody>
          <a:bodyPr/>
          <a:lstStyle/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&lt;style type="text/</a:t>
            </a:r>
            <a:r>
              <a:rPr lang="en-US" altLang="zh-CN" sz="2000" kern="0" dirty="0" err="1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css</a:t>
            </a:r>
            <a:r>
              <a:rPr lang="en-US" altLang="zh-CN" sz="20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"&gt;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   /*  </a:t>
            </a:r>
            <a:r>
              <a:rPr lang="zh-CN" altLang="en-US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定义</a:t>
            </a:r>
            <a:r>
              <a:rPr lang="en-US" altLang="zh-CN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body</a:t>
            </a:r>
            <a:r>
              <a:rPr lang="zh-CN" altLang="en-US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样式  *</a:t>
            </a:r>
            <a:r>
              <a:rPr lang="en-US" altLang="zh-CN" sz="2000" kern="0" dirty="0">
                <a:solidFill>
                  <a:srgbClr val="00B050"/>
                </a:solidFill>
                <a:latin typeface="Verdana" pitchFamily="34" charset="0"/>
                <a:ea typeface="黑体" pitchFamily="2" charset="-122"/>
              </a:rPr>
              <a:t>/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2000" kern="0" dirty="0">
                <a:latin typeface="Verdana" pitchFamily="34" charset="0"/>
                <a:ea typeface="黑体" pitchFamily="2" charset="-122"/>
              </a:rPr>
              <a:t>	</a:t>
            </a:r>
            <a:r>
              <a:rPr lang="en-US" altLang="zh-CN" sz="18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body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{</a:t>
            </a:r>
            <a:r>
              <a:rPr lang="en-US" altLang="zh-CN" sz="1800" kern="0" dirty="0" err="1">
                <a:latin typeface="Verdana" pitchFamily="34" charset="0"/>
                <a:ea typeface="黑体" pitchFamily="2" charset="-122"/>
              </a:rPr>
              <a:t>background:black;color:red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;}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	</a:t>
            </a:r>
            <a:r>
              <a:rPr lang="en-US" altLang="zh-CN" sz="18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.div{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padding:50px;}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	</a:t>
            </a:r>
            <a:r>
              <a:rPr lang="en-US" altLang="zh-CN" sz="18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.</a:t>
            </a:r>
            <a:r>
              <a:rPr lang="en-US" altLang="zh-CN" sz="1800" kern="0" dirty="0" err="1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pic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{</a:t>
            </a:r>
            <a:r>
              <a:rPr lang="en-US" altLang="zh-CN" sz="1800" kern="0" dirty="0" err="1">
                <a:latin typeface="Verdana" pitchFamily="34" charset="0"/>
                <a:ea typeface="黑体" pitchFamily="2" charset="-122"/>
              </a:rPr>
              <a:t>float:right</a:t>
            </a:r>
            <a:r>
              <a:rPr lang="en-US" altLang="zh-CN" sz="1800" kern="0" dirty="0">
                <a:latin typeface="Verdana" pitchFamily="34" charset="0"/>
                <a:ea typeface="黑体" pitchFamily="2" charset="-122"/>
              </a:rPr>
              <a:t>;	padding:20px;}</a:t>
            </a:r>
          </a:p>
          <a:p>
            <a:pPr marL="182563" indent="-182563" defTabSz="1158875" eaLnBrk="0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&lt;/style&gt;</a:t>
            </a:r>
          </a:p>
          <a:p>
            <a:pPr marL="182563" indent="-182563" defTabSz="1158875" eaLnBrk="0" hangingPunct="0">
              <a:lnSpc>
                <a:spcPct val="85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defRPr/>
            </a:pPr>
            <a:r>
              <a:rPr lang="en-US" altLang="zh-CN" sz="2000" kern="0" dirty="0">
                <a:latin typeface="黑体" pitchFamily="2" charset="-122"/>
                <a:ea typeface="黑体" pitchFamily="2" charset="-122"/>
              </a:rPr>
              <a:t>CSS</a:t>
            </a:r>
            <a:r>
              <a:rPr lang="zh-CN" altLang="en-US" sz="2000" kern="0" dirty="0">
                <a:latin typeface="黑体" pitchFamily="2" charset="-122"/>
                <a:ea typeface="黑体" pitchFamily="2" charset="-122"/>
              </a:rPr>
              <a:t>注释方法  </a:t>
            </a:r>
            <a:r>
              <a:rPr lang="en-US" altLang="zh-CN" sz="2000" kern="0" dirty="0">
                <a:latin typeface="黑体" pitchFamily="2" charset="-122"/>
                <a:ea typeface="黑体" pitchFamily="2" charset="-122"/>
              </a:rPr>
              <a:t>              </a:t>
            </a:r>
            <a:r>
              <a:rPr lang="en-US" altLang="zh-CN" sz="2000" kern="0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/* </a:t>
            </a:r>
            <a:r>
              <a:rPr lang="zh-CN" altLang="en-US" sz="2000" kern="0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此</a:t>
            </a:r>
            <a:r>
              <a:rPr lang="zh-CN" altLang="en-US" sz="2000" kern="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标记应用在文档</a:t>
            </a:r>
            <a:r>
              <a:rPr lang="zh-CN" altLang="en-US" sz="2000" kern="0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中 *</a:t>
            </a:r>
            <a:r>
              <a:rPr lang="en-US" altLang="zh-CN" sz="2000" kern="0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/</a:t>
            </a:r>
          </a:p>
          <a:p>
            <a:pPr marL="182563" indent="-182563" defTabSz="1158875" eaLnBrk="0" hangingPunct="0">
              <a:lnSpc>
                <a:spcPct val="85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zh-CN" altLang="en-US" sz="2000" kern="0" dirty="0">
                <a:latin typeface="黑体" pitchFamily="2" charset="-122"/>
                <a:ea typeface="黑体" pitchFamily="2" charset="-122"/>
              </a:rPr>
              <a:t>    注释不能嵌套。</a:t>
            </a:r>
            <a:endParaRPr lang="en-US" altLang="zh-CN" sz="2000" kern="0" dirty="0">
              <a:latin typeface="黑体" pitchFamily="2" charset="-122"/>
              <a:ea typeface="黑体" pitchFamily="2" charset="-122"/>
            </a:endParaRPr>
          </a:p>
          <a:p>
            <a:pPr marL="182563" indent="-182563" defTabSz="1158875" eaLnBrk="0" hangingPunct="0">
              <a:lnSpc>
                <a:spcPct val="85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zh-CN" altLang="en-US" sz="2000" kern="0" dirty="0" smtClean="0">
                <a:latin typeface="黑体" pitchFamily="2" charset="-122"/>
                <a:ea typeface="黑体" pitchFamily="2" charset="-122"/>
              </a:rPr>
              <a:t>    注</a:t>
            </a:r>
            <a:r>
              <a:rPr lang="zh-CN" altLang="en-US" sz="2000" kern="0" dirty="0">
                <a:latin typeface="黑体" pitchFamily="2" charset="-122"/>
                <a:ea typeface="黑体" pitchFamily="2" charset="-122"/>
              </a:rPr>
              <a:t>意与</a:t>
            </a:r>
            <a:r>
              <a:rPr lang="en-US" altLang="zh-CN" sz="2000" kern="0" dirty="0">
                <a:latin typeface="黑体" pitchFamily="2" charset="-122"/>
                <a:ea typeface="黑体" pitchFamily="2" charset="-122"/>
              </a:rPr>
              <a:t>HTML</a:t>
            </a:r>
            <a:r>
              <a:rPr lang="zh-CN" altLang="en-US" sz="2000" kern="0" dirty="0">
                <a:latin typeface="黑体" pitchFamily="2" charset="-122"/>
                <a:ea typeface="黑体" pitchFamily="2" charset="-122"/>
              </a:rPr>
              <a:t>注释方法不同。</a:t>
            </a: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Freeform 6"/>
          <p:cNvSpPr>
            <a:spLocks/>
          </p:cNvSpPr>
          <p:nvPr/>
        </p:nvSpPr>
        <p:spPr bwMode="auto">
          <a:xfrm>
            <a:off x="5486400" y="1428750"/>
            <a:ext cx="2819400" cy="1657350"/>
          </a:xfrm>
          <a:custGeom>
            <a:avLst/>
            <a:gdLst>
              <a:gd name="T0" fmla="*/ 2743655 w 2011"/>
              <a:gd name="T1" fmla="*/ 2895600 h 1950"/>
              <a:gd name="T2" fmla="*/ 2743655 w 2011"/>
              <a:gd name="T3" fmla="*/ 1211697 h 1950"/>
              <a:gd name="T4" fmla="*/ 0 w 2011"/>
              <a:gd name="T5" fmla="*/ 0 h 1950"/>
              <a:gd name="T6" fmla="*/ 0 60000 65536"/>
              <a:gd name="T7" fmla="*/ 0 60000 65536"/>
              <a:gd name="T8" fmla="*/ 0 60000 65536"/>
              <a:gd name="T9" fmla="*/ 0 w 2011"/>
              <a:gd name="T10" fmla="*/ 0 h 1950"/>
              <a:gd name="T11" fmla="*/ 2011 w 2011"/>
              <a:gd name="T12" fmla="*/ 1950 h 19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1" h="1950">
                <a:moveTo>
                  <a:pt x="1724" y="1950"/>
                </a:moveTo>
                <a:cubicBezTo>
                  <a:pt x="1867" y="1545"/>
                  <a:pt x="2011" y="1141"/>
                  <a:pt x="1724" y="816"/>
                </a:cubicBezTo>
                <a:cubicBezTo>
                  <a:pt x="1437" y="491"/>
                  <a:pt x="287" y="136"/>
                  <a:pt x="0" y="0"/>
                </a:cubicBezTo>
              </a:path>
            </a:pathLst>
          </a:custGeom>
          <a:noFill/>
          <a:ln w="57150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267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c74e3403c3e85166275b86ed75014c2201430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db320bf-a9f5-4661-a57a-44885dc1caf7"/>
  <p:tag name="ARTICULATE_SLIDE_NAV" val="15"/>
  <p:tag name="ISPRING_AUDIO_BITRAT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6fe25a9-0aa5-4676-a1f6-49fb32d466b1"/>
  <p:tag name="ARTICULATE_SLIDE_NAV" val="16"/>
  <p:tag name="ISPRING_AUDIO_BITRAT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DMINI~1\LOCALS~1\Temp\articulate\presenter\imgtemp\63NKQ8Cu.files\slide0001_image001.png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7836</Words>
  <Application>Microsoft Office PowerPoint</Application>
  <PresentationFormat>全屏显示(16:9)</PresentationFormat>
  <Paragraphs>921</Paragraphs>
  <Slides>86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8" baseType="lpstr">
      <vt:lpstr>6_CS3510</vt:lpstr>
      <vt:lpstr>Visio</vt:lpstr>
      <vt:lpstr>第7章 CSS基础(1-2课时)</vt:lpstr>
      <vt:lpstr>本章学习目标</vt:lpstr>
      <vt:lpstr>7.1  CSS概念 </vt:lpstr>
      <vt:lpstr>7.1.1  CSS的基本概念 </vt:lpstr>
      <vt:lpstr>7.1.3 CSS的特点</vt:lpstr>
      <vt:lpstr>7.1.4 -7.1.5 CSS的优势及编辑方法 </vt:lpstr>
      <vt:lpstr>   CSS控制页面是通过CSS规则实现的，CSS规则由选择器和声明组成，声明由属性和属性值对组成。     CSS提供了丰富的选择器类型，包括标记选择器、类选择器、id选择器及伪类选择器等，能够灵活地对整个页面、页面中的某个标记或一类标记进行样式设置。     此外，在HTML页面中应用CSS规则的方式也比较灵活，包括行内(内联)样式表、内部样式表、链入外部样式表及导入外部样式表。</vt:lpstr>
      <vt:lpstr>7.2.1 CSS基本语法</vt:lpstr>
      <vt:lpstr>7.2.1 CSS基本语法(续)</vt:lpstr>
      <vt:lpstr>7.2.2 CSS选择器类型</vt:lpstr>
      <vt:lpstr>7.2.2 CSS选择器类型(续)</vt:lpstr>
      <vt:lpstr>7.2.2 CSS选择器类型案例</vt:lpstr>
      <vt:lpstr>7.2.2 CSS选择器类型</vt:lpstr>
      <vt:lpstr>CSS 属性选择器案例</vt:lpstr>
      <vt:lpstr>7.2.3 CSS选择器声明</vt:lpstr>
      <vt:lpstr>7.2.4 CSS定义与引用</vt:lpstr>
      <vt:lpstr>7.2.4 CSS定义与引用-行内样式表</vt:lpstr>
      <vt:lpstr>7.2.4 CSS定义与引用-内部样式表 </vt:lpstr>
      <vt:lpstr>内部样式表案例</vt:lpstr>
      <vt:lpstr>7.2.4 CSS定义与引用-导入外部样式表 </vt:lpstr>
      <vt:lpstr>导入外部样式表案例</vt:lpstr>
      <vt:lpstr>7.2.4 CSS定义与引用-链接外部样式表</vt:lpstr>
      <vt:lpstr>链接外部样式表案例</vt:lpstr>
      <vt:lpstr>7.3 CSS继承与层叠</vt:lpstr>
      <vt:lpstr>CSS继承与层叠案例</vt:lpstr>
      <vt:lpstr>7.4  综合实例</vt:lpstr>
      <vt:lpstr>7.4  综合实例代码</vt:lpstr>
      <vt:lpstr>7.4  综合实例代码</vt:lpstr>
      <vt:lpstr>本章小结</vt:lpstr>
      <vt:lpstr>第8章  DIV与SPAN(1课时)</vt:lpstr>
      <vt:lpstr>教学目标</vt:lpstr>
      <vt:lpstr>8.1.1 DIV图层</vt:lpstr>
      <vt:lpstr>图层CSS属性</vt:lpstr>
      <vt:lpstr>8.1.2  DIV应用</vt:lpstr>
      <vt:lpstr>8.2  图层嵌套与层叠</vt:lpstr>
      <vt:lpstr>8.2  图层嵌套与层叠</vt:lpstr>
      <vt:lpstr>8.3  div标记与span标记</vt:lpstr>
      <vt:lpstr>附：CSS中的display属性</vt:lpstr>
      <vt:lpstr>8.4  综合实例</vt:lpstr>
      <vt:lpstr>幻灯片 40</vt:lpstr>
      <vt:lpstr>幻灯片 41</vt:lpstr>
      <vt:lpstr>幻灯片 42</vt:lpstr>
      <vt:lpstr>幻灯片 43</vt:lpstr>
      <vt:lpstr>第9章 CSS样式属性(2课时)</vt:lpstr>
      <vt:lpstr>教学目标</vt:lpstr>
      <vt:lpstr>9.1  CSS属性值中的单位</vt:lpstr>
      <vt:lpstr>9.2  CSS字体样式</vt:lpstr>
      <vt:lpstr>9.2.1 字体大小font-size属性</vt:lpstr>
      <vt:lpstr>9.2.2 字体样式font-style属性</vt:lpstr>
      <vt:lpstr>9.2.3  字体系列font-family属性</vt:lpstr>
      <vt:lpstr>设置字体大小、样式及字体名称</vt:lpstr>
      <vt:lpstr>9.2.4  字体变体font-variant属性</vt:lpstr>
      <vt:lpstr>9.2.5  字体粗细font-weight属性</vt:lpstr>
      <vt:lpstr>9.2.6  字体font属性</vt:lpstr>
      <vt:lpstr>CSS字体样式属性-案例</vt:lpstr>
      <vt:lpstr>CSS字体样式属性-案例续</vt:lpstr>
      <vt:lpstr>9.3 CSS文本样式</vt:lpstr>
      <vt:lpstr>设置字符间距、行距及首行缩进案例</vt:lpstr>
      <vt:lpstr>设置字符间距、行距及首行缩进案例</vt:lpstr>
      <vt:lpstr>设置文字装饰及大小写转换案例</vt:lpstr>
      <vt:lpstr>设置文字装饰及大小写转换案例</vt:lpstr>
      <vt:lpstr>设置内容对齐方式案例</vt:lpstr>
      <vt:lpstr>设置内容对齐方式案例</vt:lpstr>
      <vt:lpstr>9.4  CSS颜色与背景</vt:lpstr>
      <vt:lpstr>9.4.1 颜色color属性</vt:lpstr>
      <vt:lpstr>9.4.2 背景background属性</vt:lpstr>
      <vt:lpstr>9.4.2 背景background属性-案例</vt:lpstr>
      <vt:lpstr>9.4.2 背景background属性案例</vt:lpstr>
      <vt:lpstr>9.5  CSS列表样式</vt:lpstr>
      <vt:lpstr>CSS列表样式案例</vt:lpstr>
      <vt:lpstr>CSS列表样式案例续</vt:lpstr>
      <vt:lpstr>9.6  CSS盒模型</vt:lpstr>
      <vt:lpstr>9.6.1 CSS盒模型结构</vt:lpstr>
      <vt:lpstr>CSS盒模型3D示意图</vt:lpstr>
      <vt:lpstr>9.6.2 边界属性设置</vt:lpstr>
      <vt:lpstr>边界属性设置案例</vt:lpstr>
      <vt:lpstr>9.6.3 边框属性设置</vt:lpstr>
      <vt:lpstr>边框属性设置案例</vt:lpstr>
      <vt:lpstr>边框属性设置案例</vt:lpstr>
      <vt:lpstr>9.6.4 填充属性设置</vt:lpstr>
      <vt:lpstr>填充属性设置案例</vt:lpstr>
      <vt:lpstr>填充属性设置案例</vt:lpstr>
      <vt:lpstr>9.7  综合实例</vt:lpstr>
      <vt:lpstr>综合实例代码</vt:lpstr>
      <vt:lpstr>综合实例代码</vt:lpstr>
      <vt:lpstr>本章小结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451</cp:revision>
  <cp:lastPrinted>1601-01-01T00:00:00Z</cp:lastPrinted>
  <dcterms:created xsi:type="dcterms:W3CDTF">1601-01-01T00:00:00Z</dcterms:created>
  <dcterms:modified xsi:type="dcterms:W3CDTF">2019-10-22T12:16:30Z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