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31"/>
  </p:notesMasterIdLst>
  <p:sldIdLst>
    <p:sldId id="256" r:id="rId2"/>
    <p:sldId id="323" r:id="rId3"/>
    <p:sldId id="287" r:id="rId4"/>
    <p:sldId id="367" r:id="rId5"/>
    <p:sldId id="368" r:id="rId6"/>
    <p:sldId id="369" r:id="rId7"/>
    <p:sldId id="288" r:id="rId8"/>
    <p:sldId id="289" r:id="rId9"/>
    <p:sldId id="325" r:id="rId10"/>
    <p:sldId id="326" r:id="rId11"/>
    <p:sldId id="291" r:id="rId12"/>
    <p:sldId id="327" r:id="rId13"/>
    <p:sldId id="290" r:id="rId14"/>
    <p:sldId id="293" r:id="rId15"/>
    <p:sldId id="328" r:id="rId16"/>
    <p:sldId id="292" r:id="rId17"/>
    <p:sldId id="294" r:id="rId18"/>
    <p:sldId id="295" r:id="rId19"/>
    <p:sldId id="329" r:id="rId20"/>
    <p:sldId id="330" r:id="rId21"/>
    <p:sldId id="296" r:id="rId22"/>
    <p:sldId id="297" r:id="rId23"/>
    <p:sldId id="331" r:id="rId24"/>
    <p:sldId id="298" r:id="rId25"/>
    <p:sldId id="370" r:id="rId26"/>
    <p:sldId id="299" r:id="rId27"/>
    <p:sldId id="300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76" r:id="rId40"/>
    <p:sldId id="344" r:id="rId41"/>
    <p:sldId id="345" r:id="rId42"/>
    <p:sldId id="346" r:id="rId43"/>
    <p:sldId id="347" r:id="rId44"/>
    <p:sldId id="348" r:id="rId45"/>
    <p:sldId id="349" r:id="rId46"/>
    <p:sldId id="371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72" r:id="rId57"/>
    <p:sldId id="359" r:id="rId58"/>
    <p:sldId id="360" r:id="rId59"/>
    <p:sldId id="373" r:id="rId60"/>
    <p:sldId id="361" r:id="rId61"/>
    <p:sldId id="362" r:id="rId62"/>
    <p:sldId id="363" r:id="rId63"/>
    <p:sldId id="364" r:id="rId64"/>
    <p:sldId id="375" r:id="rId65"/>
    <p:sldId id="365" r:id="rId66"/>
    <p:sldId id="377" r:id="rId67"/>
    <p:sldId id="378" r:id="rId68"/>
    <p:sldId id="379" r:id="rId69"/>
    <p:sldId id="380" r:id="rId70"/>
    <p:sldId id="381" r:id="rId71"/>
    <p:sldId id="382" r:id="rId72"/>
    <p:sldId id="383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397" r:id="rId87"/>
    <p:sldId id="398" r:id="rId88"/>
    <p:sldId id="399" r:id="rId89"/>
    <p:sldId id="400" r:id="rId90"/>
    <p:sldId id="401" r:id="rId91"/>
    <p:sldId id="402" r:id="rId92"/>
    <p:sldId id="403" r:id="rId93"/>
    <p:sldId id="404" r:id="rId94"/>
    <p:sldId id="405" r:id="rId95"/>
    <p:sldId id="406" r:id="rId96"/>
    <p:sldId id="407" r:id="rId97"/>
    <p:sldId id="408" r:id="rId98"/>
    <p:sldId id="409" r:id="rId99"/>
    <p:sldId id="410" r:id="rId100"/>
    <p:sldId id="411" r:id="rId101"/>
    <p:sldId id="412" r:id="rId102"/>
    <p:sldId id="413" r:id="rId103"/>
    <p:sldId id="414" r:id="rId104"/>
    <p:sldId id="415" r:id="rId105"/>
    <p:sldId id="416" r:id="rId106"/>
    <p:sldId id="417" r:id="rId107"/>
    <p:sldId id="418" r:id="rId108"/>
    <p:sldId id="419" r:id="rId109"/>
    <p:sldId id="420" r:id="rId110"/>
    <p:sldId id="421" r:id="rId111"/>
    <p:sldId id="422" r:id="rId112"/>
    <p:sldId id="423" r:id="rId113"/>
    <p:sldId id="424" r:id="rId114"/>
    <p:sldId id="425" r:id="rId115"/>
    <p:sldId id="426" r:id="rId116"/>
    <p:sldId id="427" r:id="rId117"/>
    <p:sldId id="428" r:id="rId118"/>
    <p:sldId id="429" r:id="rId119"/>
    <p:sldId id="430" r:id="rId120"/>
    <p:sldId id="431" r:id="rId121"/>
    <p:sldId id="432" r:id="rId122"/>
    <p:sldId id="433" r:id="rId123"/>
    <p:sldId id="434" r:id="rId124"/>
    <p:sldId id="435" r:id="rId125"/>
    <p:sldId id="436" r:id="rId126"/>
    <p:sldId id="437" r:id="rId127"/>
    <p:sldId id="438" r:id="rId128"/>
    <p:sldId id="439" r:id="rId129"/>
    <p:sldId id="440" r:id="rId13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A"/>
    <a:srgbClr val="A50021"/>
    <a:srgbClr val="B9B9D5"/>
    <a:srgbClr val="000066"/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8" autoAdjust="0"/>
    <p:restoredTop sz="94660"/>
  </p:normalViewPr>
  <p:slideViewPr>
    <p:cSldViewPr>
      <p:cViewPr varScale="1">
        <p:scale>
          <a:sx n="90" d="100"/>
          <a:sy n="90" d="100"/>
        </p:scale>
        <p:origin x="-504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0185BBFD-84BD-4771-A74C-2F8C12169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55542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C9229-AACC-45AB-8D2E-31F81A189E5F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9017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44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9664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646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32" y="73819"/>
            <a:ext cx="2089151" cy="4529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84" y="73819"/>
            <a:ext cx="6115051" cy="4529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289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31" y="73841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00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31" y="73834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4767264"/>
            <a:ext cx="2743200" cy="273844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4767264"/>
            <a:ext cx="41148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4767264"/>
            <a:ext cx="2743200" cy="273844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019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3068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878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32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07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73810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5362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12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411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28" y="73830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 </a:t>
            </a:r>
            <a:endParaRPr lang="zh-CN" altLang="zh-CN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1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GB" sz="1200" dirty="0" smtClean="0"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BOM</a:t>
            </a:r>
            <a:endParaRPr lang="zh-CN" altLang="en-GB" sz="12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1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Click to edit Master text styles</a:t>
            </a:r>
          </a:p>
          <a:p>
            <a:pPr lvl="1"/>
            <a:r>
              <a:rPr lang="en-GB" altLang="zh-CN" dirty="0" smtClean="0"/>
              <a:t>Second level</a:t>
            </a:r>
          </a:p>
          <a:p>
            <a:pPr lvl="2"/>
            <a:r>
              <a:rPr lang="en-GB" altLang="zh-CN" dirty="0" smtClean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3" y="0"/>
            <a:ext cx="515939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64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8" y="2444551"/>
            <a:ext cx="47458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63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timing>
    <p:tnLst>
      <p:par>
        <p:cTn id="1" dur="indefinite" restart="never" nodeType="tmRoot"/>
      </p:par>
    </p:tnLst>
  </p:timing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lang="zh-CN" altLang="zh-CN" sz="2800" b="1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lang="en-GB" altLang="zh-CN" sz="2200" b="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han.womai.com/shan/index-100-0.htm?mid=100&amp;SYJC=DHSX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57150"/>
            <a:ext cx="7315200" cy="5715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章 </a:t>
            </a:r>
            <a:r>
              <a:rPr lang="en-US" altLang="zh-CN" dirty="0"/>
              <a:t>DOM</a:t>
            </a:r>
            <a:r>
              <a:rPr lang="zh-CN" altLang="en-US" dirty="0"/>
              <a:t>和</a:t>
            </a:r>
            <a:r>
              <a:rPr lang="en-US" altLang="zh-CN" dirty="0" smtClean="0"/>
              <a:t>BOM(</a:t>
            </a:r>
            <a:r>
              <a:rPr lang="en-US" altLang="zh-CN" dirty="0" smtClean="0">
                <a:ea typeface="宋体" pitchFamily="2" charset="-122"/>
              </a:rPr>
              <a:t>2-4</a:t>
            </a:r>
            <a:r>
              <a:rPr lang="zh-CN" altLang="en-US" dirty="0" smtClean="0">
                <a:ea typeface="宋体" pitchFamily="2" charset="-122"/>
              </a:rPr>
              <a:t>课时</a:t>
            </a:r>
            <a:r>
              <a:rPr lang="en-US" altLang="zh-CN" smtClean="0">
                <a:ea typeface="宋体" pitchFamily="2" charset="-122"/>
              </a:rPr>
              <a:t>)</a:t>
            </a:r>
            <a:r>
              <a:rPr lang="en-US" altLang="zh-CN" smtClean="0">
                <a:ea typeface="宋体" pitchFamily="2" charset="-122"/>
              </a:rPr>
              <a:t>47</a:t>
            </a:r>
            <a:endParaRPr lang="en-US" altLang="zh-CN" dirty="0"/>
          </a:p>
        </p:txBody>
      </p:sp>
      <p:pic>
        <p:nvPicPr>
          <p:cNvPr id="16589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8694" y="857250"/>
            <a:ext cx="680910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057650"/>
            <a:ext cx="784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 bwMode="auto">
          <a:xfrm>
            <a:off x="762000" y="1771650"/>
            <a:ext cx="1219200" cy="1428750"/>
          </a:xfrm>
          <a:prstGeom prst="wedgeRoundRectCallout">
            <a:avLst>
              <a:gd name="adj1" fmla="val 91072"/>
              <a:gd name="adj2" fmla="val 48024"/>
              <a:gd name="adj3" fmla="val 16667"/>
            </a:avLst>
          </a:prstGeom>
          <a:solidFill>
            <a:srgbClr val="0000FA"/>
          </a:soli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R="0" algn="ctr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外部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R="0" algn="ctr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endParaRPr kumimoji="0" lang="zh-CN" altLang="en-US" sz="2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16.1.1  Array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30104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push(newelement1,.,newelementX):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可向数组的末尾添加一个或多个元素，并返回新的长度。例如：</a:t>
            </a:r>
          </a:p>
          <a:p>
            <a:pPr marL="179388" lvl="1">
              <a:lnSpc>
                <a:spcPct val="100000"/>
              </a:lnSpc>
              <a:spcBef>
                <a:spcPts val="0"/>
              </a:spcBef>
            </a:pPr>
            <a:r>
              <a:rPr lang="fr-F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var length=stu.push(“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张丽丽</a:t>
            </a:r>
            <a:r>
              <a:rPr lang="fr-F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”,“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付天舒</a:t>
            </a:r>
            <a:r>
              <a:rPr lang="fr-F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 marL="358775" lvl="2">
              <a:lnSpc>
                <a:spcPct val="100000"/>
              </a:lnSpc>
              <a:spcBef>
                <a:spcPts val="0"/>
              </a:spcBef>
            </a:pPr>
            <a:r>
              <a:rPr lang="zh-CN" altLang="fr-FR" b="0" dirty="0" smtClean="0">
                <a:latin typeface="微软雅黑" pitchFamily="34" charset="-122"/>
                <a:ea typeface="微软雅黑" pitchFamily="34" charset="-122"/>
              </a:rPr>
              <a:t>       则变量</a:t>
            </a:r>
            <a:r>
              <a:rPr lang="fr-FR" altLang="zh-CN" b="0" dirty="0" smtClean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fr-FR" b="0" dirty="0" smtClean="0">
                <a:latin typeface="微软雅黑" pitchFamily="34" charset="-122"/>
                <a:ea typeface="微软雅黑" pitchFamily="34" charset="-122"/>
              </a:rPr>
              <a:t>获得的值</a:t>
            </a:r>
            <a:r>
              <a:rPr lang="fr-FR" altLang="zh-CN" b="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fr-FR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0" dirty="0" smtClean="0">
              <a:latin typeface="微软雅黑" pitchFamily="34" charset="-122"/>
              <a:ea typeface="微软雅黑" pitchFamily="34" charset="-122"/>
            </a:endParaRPr>
          </a:p>
          <a:p>
            <a:pPr marL="179388" lvl="1"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shift()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：用于把数组的第一个元素从其中删除，并返回第一个元素的值。</a:t>
            </a:r>
          </a:p>
          <a:p>
            <a:pPr marL="179388" lvl="1"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stu.shift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endParaRPr lang="en-US" altLang="zh-CN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9388" lvl="1"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unshift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(newelement1,newelement2,....,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newelementX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： 向数组的开头添加一个或更多元素，并返回新的长度。 </a:t>
            </a:r>
          </a:p>
          <a:p>
            <a:pPr marL="179388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s=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stu.unshift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储国王”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s=5</a:t>
            </a:r>
          </a:p>
          <a:p>
            <a:pPr marL="179388" lvl="1"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其它方法</a:t>
            </a:r>
            <a:r>
              <a:rPr lang="en-US" altLang="zh-CN" b="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sort()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reverse()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等。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/>
              <a:t>17-2-3】</a:t>
            </a:r>
            <a:r>
              <a:rPr lang="zh-CN" altLang="en-US" dirty="0"/>
              <a:t>用</a:t>
            </a:r>
            <a:r>
              <a:rPr lang="en-US" altLang="zh-CN" dirty="0"/>
              <a:t>Canvas </a:t>
            </a:r>
            <a:r>
              <a:rPr lang="zh-CN" altLang="en-US" dirty="0"/>
              <a:t>标记绘制直线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0" y="819150"/>
            <a:ext cx="5257800" cy="36576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&lt;canvas id="</a:t>
            </a:r>
            <a:r>
              <a:rPr lang="en-US" altLang="zh-CN" sz="1400" dirty="0" err="1"/>
              <a:t>oneCanvas</a:t>
            </a:r>
            <a:r>
              <a:rPr lang="en-US" altLang="zh-CN" sz="1400" dirty="0"/>
              <a:t>" width="400" height="200" style="background:#F0F0F0;"&gt;&lt;/canvas&gt;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&lt;script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myCanvas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document.getElementById</a:t>
            </a:r>
            <a:r>
              <a:rPr lang="en-US" altLang="zh-CN" sz="1400" dirty="0" smtClean="0"/>
              <a:t>(“</a:t>
            </a:r>
            <a:r>
              <a:rPr lang="en-US" altLang="zh-CN" sz="1400" dirty="0" err="1" smtClean="0"/>
              <a:t>oneCanvas</a:t>
            </a:r>
            <a:r>
              <a:rPr lang="en-US" altLang="zh-CN" sz="1400" dirty="0" smtClean="0"/>
              <a:t>”);</a:t>
            </a:r>
            <a:endParaRPr lang="zh-CN" altLang="en-US" sz="1400" dirty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conText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myCanvas.getContext</a:t>
            </a:r>
            <a:r>
              <a:rPr lang="en-US" altLang="zh-CN" sz="1400" dirty="0" smtClean="0"/>
              <a:t>(“2d”);  </a:t>
            </a:r>
            <a:r>
              <a:rPr lang="en-US" altLang="zh-CN" sz="1400" dirty="0"/>
              <a:t>//</a:t>
            </a:r>
            <a:r>
              <a:rPr lang="zh-CN" altLang="en-US" sz="1400" dirty="0"/>
              <a:t>获取绘图环</a:t>
            </a:r>
            <a:r>
              <a:rPr lang="zh-CN" altLang="en-US" sz="1400" dirty="0" smtClean="0"/>
              <a:t>境</a:t>
            </a:r>
            <a:endParaRPr lang="zh-CN" altLang="en-US" sz="1400" dirty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conText.strokeStyle</a:t>
            </a:r>
            <a:r>
              <a:rPr lang="en-US" altLang="zh-CN" sz="1400" dirty="0"/>
              <a:t> = "</a:t>
            </a:r>
            <a:r>
              <a:rPr lang="en-US" altLang="zh-CN" sz="1400" dirty="0" err="1"/>
              <a:t>rgb</a:t>
            </a:r>
            <a:r>
              <a:rPr lang="en-US" altLang="zh-CN" sz="1400" dirty="0"/>
              <a:t>(250,0,0)";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conText.fillStyle</a:t>
            </a:r>
            <a:r>
              <a:rPr lang="en-US" altLang="zh-CN" sz="1400" dirty="0"/>
              <a:t> = "</a:t>
            </a:r>
            <a:r>
              <a:rPr lang="en-US" altLang="zh-CN" sz="1400" dirty="0" err="1"/>
              <a:t>rgb</a:t>
            </a:r>
            <a:r>
              <a:rPr lang="en-US" altLang="zh-CN" sz="1400" dirty="0"/>
              <a:t>(250,0,0)"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conText.moveTo</a:t>
            </a:r>
            <a:r>
              <a:rPr lang="en-US" altLang="zh-CN" sz="1400" dirty="0"/>
              <a:t>(10,10);//</a:t>
            </a:r>
            <a:r>
              <a:rPr lang="zh-CN" altLang="en-US" sz="1400" dirty="0"/>
              <a:t>第</a:t>
            </a:r>
            <a:r>
              <a:rPr lang="en-US" altLang="zh-CN" sz="1400" dirty="0"/>
              <a:t>1</a:t>
            </a:r>
            <a:r>
              <a:rPr lang="zh-CN" altLang="en-US" sz="1400" dirty="0"/>
              <a:t>条线起点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conText.lineTo</a:t>
            </a:r>
            <a:r>
              <a:rPr lang="en-US" altLang="zh-CN" sz="1400" dirty="0"/>
              <a:t>(10,150); //</a:t>
            </a:r>
            <a:r>
              <a:rPr lang="zh-CN" altLang="en-US" sz="1400" dirty="0"/>
              <a:t>第</a:t>
            </a:r>
            <a:r>
              <a:rPr lang="en-US" altLang="zh-CN" sz="1400" dirty="0"/>
              <a:t>1</a:t>
            </a:r>
            <a:r>
              <a:rPr lang="zh-CN" altLang="en-US" sz="1400" dirty="0"/>
              <a:t>条线终点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conText.moveTo</a:t>
            </a:r>
            <a:r>
              <a:rPr lang="en-US" altLang="zh-CN" sz="1400" dirty="0"/>
              <a:t>(10,150);//</a:t>
            </a:r>
            <a:r>
              <a:rPr lang="zh-CN" altLang="en-US" sz="1400" dirty="0"/>
              <a:t>第</a:t>
            </a:r>
            <a:r>
              <a:rPr lang="en-US" altLang="zh-CN" sz="1400" dirty="0"/>
              <a:t>2</a:t>
            </a:r>
            <a:r>
              <a:rPr lang="zh-CN" altLang="en-US" sz="1400" dirty="0"/>
              <a:t>条线起点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conText.lineTo</a:t>
            </a:r>
            <a:r>
              <a:rPr lang="en-US" altLang="zh-CN" sz="1400" dirty="0"/>
              <a:t>(100,180); //</a:t>
            </a:r>
            <a:r>
              <a:rPr lang="zh-CN" altLang="en-US" sz="1400" dirty="0"/>
              <a:t>第</a:t>
            </a:r>
            <a:r>
              <a:rPr lang="en-US" altLang="zh-CN" sz="1400" dirty="0"/>
              <a:t>2</a:t>
            </a:r>
            <a:r>
              <a:rPr lang="zh-CN" altLang="en-US" sz="1400" dirty="0"/>
              <a:t>条线终点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conText.lineTo</a:t>
            </a:r>
            <a:r>
              <a:rPr lang="en-US" altLang="zh-CN" sz="1400" dirty="0"/>
              <a:t>(200,10); //</a:t>
            </a:r>
            <a:r>
              <a:rPr lang="zh-CN" altLang="en-US" sz="1400" dirty="0"/>
              <a:t>第</a:t>
            </a:r>
            <a:r>
              <a:rPr lang="en-US" altLang="zh-CN" sz="1400" dirty="0"/>
              <a:t>3</a:t>
            </a:r>
            <a:r>
              <a:rPr lang="zh-CN" altLang="en-US" sz="1400" dirty="0"/>
              <a:t>条以第</a:t>
            </a:r>
            <a:r>
              <a:rPr lang="en-US" altLang="zh-CN" sz="1400" dirty="0"/>
              <a:t>2</a:t>
            </a:r>
            <a:r>
              <a:rPr lang="zh-CN" altLang="en-US" sz="1400" dirty="0"/>
              <a:t>条的终点为起点</a:t>
            </a:r>
            <a:r>
              <a:rPr lang="en-US" altLang="zh-CN" sz="1400" dirty="0"/>
              <a:t>-</a:t>
            </a:r>
            <a:r>
              <a:rPr lang="zh-CN" altLang="en-US" sz="1400" dirty="0"/>
              <a:t>终点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conText.lineTo</a:t>
            </a:r>
            <a:r>
              <a:rPr lang="en-US" altLang="zh-CN" sz="1400" dirty="0"/>
              <a:t>(400,100); //</a:t>
            </a:r>
            <a:r>
              <a:rPr lang="zh-CN" altLang="en-US" sz="1400" dirty="0"/>
              <a:t>第</a:t>
            </a:r>
            <a:r>
              <a:rPr lang="en-US" altLang="zh-CN" sz="1400" dirty="0"/>
              <a:t>4</a:t>
            </a:r>
            <a:r>
              <a:rPr lang="zh-CN" altLang="en-US" sz="1400" dirty="0"/>
              <a:t>条以第</a:t>
            </a:r>
            <a:r>
              <a:rPr lang="en-US" altLang="zh-CN" sz="1400" dirty="0"/>
              <a:t>3</a:t>
            </a:r>
            <a:r>
              <a:rPr lang="zh-CN" altLang="en-US" sz="1400" dirty="0"/>
              <a:t>条的终点为起点</a:t>
            </a:r>
            <a:r>
              <a:rPr lang="en-US" altLang="zh-CN" sz="1400" dirty="0"/>
              <a:t>-</a:t>
            </a:r>
            <a:r>
              <a:rPr lang="zh-CN" altLang="en-US" sz="1400" dirty="0"/>
              <a:t>终点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conText.lineWidth</a:t>
            </a:r>
            <a:r>
              <a:rPr lang="en-US" altLang="zh-CN" sz="1400" dirty="0"/>
              <a:t>=8;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conText.stroke</a:t>
            </a:r>
            <a:r>
              <a:rPr lang="en-US" altLang="zh-CN" sz="1400" dirty="0"/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&lt;/script</a:t>
            </a:r>
            <a:r>
              <a:rPr lang="en-US" altLang="zh-CN" sz="1400" dirty="0" smtClean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/>
              <a:t>body</a:t>
            </a:r>
            <a:r>
              <a:rPr lang="en-US" altLang="zh-CN" sz="1400" dirty="0" smtClean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/>
              <a:t>html&gt;</a:t>
            </a: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495550"/>
            <a:ext cx="2438400" cy="168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33400" y="819150"/>
            <a:ext cx="3200400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edu_17_2_3.html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&lt;head&gt;&lt;meta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="UTF-8"&gt;	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&lt;title&gt;Canvas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绘制直线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  <a:endParaRPr lang="zh-CN" altLang="en-US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91249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17.2.5 Canvas </a:t>
            </a:r>
            <a:r>
              <a:rPr lang="zh-CN" altLang="en-US" dirty="0"/>
              <a:t>绘制文本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利</a:t>
            </a:r>
            <a:r>
              <a:rPr lang="zh-CN" altLang="en-US" dirty="0"/>
              <a:t>用</a:t>
            </a:r>
            <a:r>
              <a:rPr lang="en-US" altLang="zh-CN" dirty="0"/>
              <a:t>Canvas </a:t>
            </a:r>
            <a:r>
              <a:rPr lang="zh-CN" altLang="en-US" dirty="0"/>
              <a:t>除了可以绘制矩形、圆形等，还可以绘制文本。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．基本语法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context.fillText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text,x,y</a:t>
            </a:r>
            <a:r>
              <a:rPr lang="en-US" altLang="zh-CN" sz="1800" dirty="0" smtClean="0">
                <a:solidFill>
                  <a:srgbClr val="FF0000"/>
                </a:solidFill>
              </a:rPr>
              <a:t>);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在</a:t>
            </a:r>
            <a:r>
              <a:rPr lang="en-US" altLang="zh-CN" sz="1800" dirty="0">
                <a:solidFill>
                  <a:srgbClr val="FF0000"/>
                </a:solidFill>
              </a:rPr>
              <a:t>canvas</a:t>
            </a:r>
            <a:r>
              <a:rPr lang="zh-CN" altLang="en-US" sz="1800" dirty="0">
                <a:solidFill>
                  <a:srgbClr val="FF0000"/>
                </a:solidFill>
              </a:rPr>
              <a:t>上绘制实心的文本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context.strokeText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text,x,y</a:t>
            </a:r>
            <a:r>
              <a:rPr lang="en-US" altLang="zh-CN" sz="1800" dirty="0" smtClean="0">
                <a:solidFill>
                  <a:srgbClr val="FF0000"/>
                </a:solidFill>
              </a:rPr>
              <a:t>);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在</a:t>
            </a:r>
            <a:r>
              <a:rPr lang="en-US" altLang="zh-CN" sz="1800" dirty="0">
                <a:solidFill>
                  <a:srgbClr val="FF0000"/>
                </a:solidFill>
              </a:rPr>
              <a:t>canvas</a:t>
            </a:r>
            <a:r>
              <a:rPr lang="zh-CN" altLang="en-US" sz="1800" dirty="0">
                <a:solidFill>
                  <a:srgbClr val="FF0000"/>
                </a:solidFill>
              </a:rPr>
              <a:t>上绘制空心的文本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context.font</a:t>
            </a:r>
            <a:r>
              <a:rPr lang="en-US" altLang="zh-CN" sz="1800" dirty="0">
                <a:solidFill>
                  <a:srgbClr val="FF0000"/>
                </a:solidFill>
              </a:rPr>
              <a:t>="font-style font-weight font-variant font-size/line-height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font-family“;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context.textAlign</a:t>
            </a:r>
            <a:r>
              <a:rPr lang="en-US" altLang="zh-CN" sz="1800" dirty="0">
                <a:solidFill>
                  <a:srgbClr val="FF0000"/>
                </a:solidFill>
              </a:rPr>
              <a:t>="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start|end|left|right|center</a:t>
            </a:r>
            <a:r>
              <a:rPr lang="en-US" altLang="zh-CN" sz="1800" dirty="0" smtClean="0">
                <a:solidFill>
                  <a:srgbClr val="FF0000"/>
                </a:solidFill>
              </a:rPr>
              <a:t>“;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水平对齐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ontext.textBaseline</a:t>
            </a:r>
            <a:r>
              <a:rPr lang="en-US" altLang="zh-CN" sz="1800" dirty="0">
                <a:solidFill>
                  <a:srgbClr val="FF0000"/>
                </a:solidFill>
              </a:rPr>
              <a:t>="alphabetic|top|hanging|middle|ideographic|bottom";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垂直对</a:t>
            </a:r>
            <a:r>
              <a:rPr lang="zh-CN" altLang="en-US" sz="1800" dirty="0" smtClean="0">
                <a:solidFill>
                  <a:srgbClr val="FF0000"/>
                </a:solidFill>
              </a:rPr>
              <a:t>齐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．语法说明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context.fillText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text,x,y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r>
              <a:rPr lang="zh-CN" altLang="en-US" sz="1800" dirty="0">
                <a:solidFill>
                  <a:srgbClr val="FF0000"/>
                </a:solidFill>
              </a:rPr>
              <a:t>：填充文本。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context.strokeText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text,x,y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r>
              <a:rPr lang="zh-CN" altLang="en-US" sz="1800" dirty="0">
                <a:solidFill>
                  <a:srgbClr val="FF0000"/>
                </a:solidFill>
              </a:rPr>
              <a:t>：绘制文本轮廓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r>
              <a:rPr lang="en-US" altLang="zh-CN" sz="1800" dirty="0" smtClean="0">
                <a:solidFill>
                  <a:srgbClr val="FF0000"/>
                </a:solidFill>
              </a:rPr>
              <a:t>text</a:t>
            </a:r>
            <a:r>
              <a:rPr lang="zh-CN" altLang="en-US" sz="1800" dirty="0" smtClean="0">
                <a:solidFill>
                  <a:srgbClr val="FF0000"/>
                </a:solidFill>
              </a:rPr>
              <a:t>表</a:t>
            </a:r>
            <a:r>
              <a:rPr lang="zh-CN" altLang="en-US" sz="1800" dirty="0">
                <a:solidFill>
                  <a:srgbClr val="FF0000"/>
                </a:solidFill>
              </a:rPr>
              <a:t>示要绘制的文本</a:t>
            </a:r>
            <a:r>
              <a:rPr lang="zh-CN" altLang="en-US" sz="1800" dirty="0" smtClean="0">
                <a:solidFill>
                  <a:srgbClr val="FF0000"/>
                </a:solidFill>
              </a:rPr>
              <a:t>；</a:t>
            </a:r>
            <a:r>
              <a:rPr lang="en-US" altLang="zh-CN" sz="1800" dirty="0" smtClean="0">
                <a:solidFill>
                  <a:srgbClr val="FF0000"/>
                </a:solidFill>
              </a:rPr>
              <a:t>x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表示文本起点的</a:t>
            </a:r>
            <a:r>
              <a:rPr lang="en-US" altLang="zh-CN" sz="1800" dirty="0">
                <a:solidFill>
                  <a:srgbClr val="FF0000"/>
                </a:solidFill>
              </a:rPr>
              <a:t>X </a:t>
            </a:r>
            <a:r>
              <a:rPr lang="zh-CN" altLang="en-US" sz="1800" dirty="0">
                <a:solidFill>
                  <a:srgbClr val="FF0000"/>
                </a:solidFill>
              </a:rPr>
              <a:t>坐标轴；</a:t>
            </a:r>
            <a:r>
              <a:rPr lang="en-US" altLang="zh-CN" sz="1800" dirty="0">
                <a:solidFill>
                  <a:srgbClr val="FF0000"/>
                </a:solidFill>
              </a:rPr>
              <a:t>y </a:t>
            </a:r>
            <a:r>
              <a:rPr lang="zh-CN" altLang="en-US" sz="1800" dirty="0">
                <a:solidFill>
                  <a:srgbClr val="FF0000"/>
                </a:solidFill>
              </a:rPr>
              <a:t>表示文本起点的</a:t>
            </a:r>
            <a:r>
              <a:rPr lang="en-US" altLang="zh-CN" sz="1800" dirty="0">
                <a:solidFill>
                  <a:srgbClr val="FF0000"/>
                </a:solidFill>
              </a:rPr>
              <a:t>Y </a:t>
            </a:r>
            <a:r>
              <a:rPr lang="zh-CN" altLang="en-US" sz="1800" dirty="0">
                <a:solidFill>
                  <a:srgbClr val="FF0000"/>
                </a:solidFill>
              </a:rPr>
              <a:t>坐标轴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5016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17.2.5 Canvas </a:t>
            </a:r>
            <a:r>
              <a:rPr lang="zh-CN" altLang="en-US" dirty="0"/>
              <a:t>绘制文本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context.font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设置字体样式。设置方法与</a:t>
            </a:r>
            <a:r>
              <a:rPr lang="en-US" altLang="zh-CN" sz="1800" dirty="0"/>
              <a:t>CSS </a:t>
            </a:r>
            <a:r>
              <a:rPr lang="zh-CN" altLang="en-US" sz="1800" dirty="0"/>
              <a:t>的</a:t>
            </a:r>
            <a:r>
              <a:rPr lang="en-US" altLang="zh-CN" sz="1800" dirty="0"/>
              <a:t>font </a:t>
            </a:r>
            <a:r>
              <a:rPr lang="zh-CN" altLang="en-US" sz="1800" dirty="0"/>
              <a:t>属性方法相同。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context.textAlign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设置或返回文本内容的当前对齐方式。其值可设置为</a:t>
            </a:r>
            <a:r>
              <a:rPr lang="en-US" altLang="zh-CN" sz="1800" dirty="0"/>
              <a:t>start</a:t>
            </a:r>
            <a:r>
              <a:rPr lang="zh-CN" altLang="en-US" sz="1800" dirty="0"/>
              <a:t>（文本</a:t>
            </a:r>
            <a:r>
              <a:rPr lang="zh-CN" altLang="en-US" sz="1800" dirty="0" smtClean="0"/>
              <a:t>在指</a:t>
            </a:r>
            <a:r>
              <a:rPr lang="zh-CN" altLang="en-US" sz="1800" dirty="0"/>
              <a:t>定的位置开始）、</a:t>
            </a:r>
            <a:r>
              <a:rPr lang="en-US" altLang="zh-CN" sz="1800" dirty="0"/>
              <a:t>end</a:t>
            </a:r>
            <a:r>
              <a:rPr lang="zh-CN" altLang="en-US" sz="1800" dirty="0"/>
              <a:t>（文本在指定的位置结束）、</a:t>
            </a:r>
            <a:r>
              <a:rPr lang="en-US" altLang="zh-CN" sz="1800" dirty="0"/>
              <a:t>left</a:t>
            </a:r>
            <a:r>
              <a:rPr lang="zh-CN" altLang="en-US" sz="1800" dirty="0"/>
              <a:t>（文本左对齐）、</a:t>
            </a:r>
            <a:r>
              <a:rPr lang="en-US" altLang="zh-CN" sz="1800" dirty="0"/>
              <a:t>center</a:t>
            </a:r>
            <a:r>
              <a:rPr lang="zh-CN" altLang="en-US" sz="1800" dirty="0"/>
              <a:t>（文本的</a:t>
            </a:r>
            <a:r>
              <a:rPr lang="zh-CN" altLang="en-US" sz="1800" dirty="0" smtClean="0"/>
              <a:t>中心</a:t>
            </a:r>
            <a:r>
              <a:rPr lang="zh-CN" altLang="en-US" sz="1800" dirty="0"/>
              <a:t>被放置在指定的位置）、</a:t>
            </a:r>
            <a:r>
              <a:rPr lang="en-US" altLang="zh-CN" sz="1800" dirty="0"/>
              <a:t>right</a:t>
            </a:r>
            <a:r>
              <a:rPr lang="zh-CN" altLang="en-US" sz="1800" dirty="0"/>
              <a:t>（文本右对齐）。</a:t>
            </a:r>
            <a:endParaRPr lang="zh-CN" altLang="en-US" dirty="0"/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context.textBaseline</a:t>
            </a:r>
            <a:r>
              <a:rPr lang="zh-CN" altLang="en-US" sz="1800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设置或返回在绘制文本时使用的当前文本基线（垂直对齐方式</a:t>
            </a:r>
            <a:r>
              <a:rPr lang="zh-CN" altLang="en-US" sz="1800" dirty="0" smtClean="0"/>
              <a:t>）。其</a:t>
            </a:r>
            <a:r>
              <a:rPr lang="zh-CN" altLang="en-US" sz="1800" dirty="0"/>
              <a:t>值可设置为</a:t>
            </a:r>
            <a:r>
              <a:rPr lang="en-US" altLang="zh-CN" sz="1800" dirty="0"/>
              <a:t>top</a:t>
            </a:r>
            <a:r>
              <a:rPr lang="zh-CN" altLang="en-US" sz="1800" dirty="0"/>
              <a:t>（顶部）、</a:t>
            </a:r>
            <a:r>
              <a:rPr lang="en-US" altLang="zh-CN" sz="1800" dirty="0"/>
              <a:t>hanging</a:t>
            </a:r>
            <a:r>
              <a:rPr lang="zh-CN" altLang="en-US" sz="1800" dirty="0"/>
              <a:t>（悬挂，比</a:t>
            </a:r>
            <a:r>
              <a:rPr lang="en-US" altLang="zh-CN" sz="1800" dirty="0"/>
              <a:t>top </a:t>
            </a:r>
            <a:r>
              <a:rPr lang="zh-CN" altLang="en-US" sz="1800" dirty="0"/>
              <a:t>略高些）、</a:t>
            </a:r>
            <a:r>
              <a:rPr lang="en-US" altLang="zh-CN" sz="1800" dirty="0"/>
              <a:t>middle</a:t>
            </a:r>
            <a:r>
              <a:rPr lang="zh-CN" altLang="en-US" sz="1800" dirty="0"/>
              <a:t>（中部）、</a:t>
            </a:r>
            <a:r>
              <a:rPr lang="en-US" altLang="zh-CN" sz="1800" dirty="0"/>
              <a:t>alphabetic</a:t>
            </a:r>
            <a:r>
              <a:rPr lang="zh-CN" altLang="en-US" sz="1800" dirty="0"/>
              <a:t>（</a:t>
            </a:r>
            <a:r>
              <a:rPr lang="zh-CN" altLang="en-US" sz="1800" dirty="0" smtClean="0"/>
              <a:t>默认</a:t>
            </a:r>
            <a:r>
              <a:rPr lang="zh-CN" altLang="en-US" sz="1800" dirty="0"/>
              <a:t>，普通的字母基线）、</a:t>
            </a:r>
            <a:r>
              <a:rPr lang="en-US" altLang="zh-CN" sz="1800" dirty="0"/>
              <a:t>ideographic</a:t>
            </a:r>
            <a:r>
              <a:rPr lang="zh-CN" altLang="en-US" sz="1800" dirty="0"/>
              <a:t>（表意基线，与</a:t>
            </a:r>
            <a:r>
              <a:rPr lang="en-US" altLang="zh-CN" sz="1800" dirty="0"/>
              <a:t>bottom </a:t>
            </a:r>
            <a:r>
              <a:rPr lang="zh-CN" altLang="en-US" sz="1800" dirty="0"/>
              <a:t>同效果）、</a:t>
            </a:r>
            <a:r>
              <a:rPr lang="en-US" altLang="zh-CN" sz="1800" dirty="0"/>
              <a:t>bottom</a:t>
            </a:r>
            <a:r>
              <a:rPr lang="zh-CN" altLang="en-US" sz="1800" dirty="0"/>
              <a:t>（底部）。</a:t>
            </a:r>
            <a:r>
              <a:rPr lang="en-US" altLang="zh-CN" sz="1800" dirty="0" err="1" smtClean="0"/>
              <a:t>textBaseline</a:t>
            </a:r>
            <a:r>
              <a:rPr lang="zh-CN" altLang="en-US" sz="1800" dirty="0" smtClean="0"/>
              <a:t>属</a:t>
            </a:r>
            <a:r>
              <a:rPr lang="zh-CN" altLang="en-US" sz="1800" dirty="0"/>
              <a:t>性在不同的浏览器上效果不同，特别是使</a:t>
            </a:r>
            <a:r>
              <a:rPr lang="zh-CN" altLang="en-US" sz="1800" dirty="0" smtClean="0"/>
              <a:t>用</a:t>
            </a:r>
            <a:r>
              <a:rPr lang="en-US" altLang="zh-CN" sz="1800" dirty="0" smtClean="0"/>
              <a:t>“hanging”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“ideographic”</a:t>
            </a:r>
            <a:r>
              <a:rPr lang="zh-CN" altLang="en-US" sz="1800" dirty="0" smtClean="0"/>
              <a:t>时</a:t>
            </a:r>
            <a:r>
              <a:rPr lang="zh-CN" altLang="en-US" sz="1800" dirty="0"/>
              <a:t>，在不同浏览</a:t>
            </a:r>
            <a:r>
              <a:rPr lang="zh-CN" altLang="en-US" sz="1800" dirty="0" smtClean="0"/>
              <a:t>器中效果不同。</a:t>
            </a:r>
            <a:endParaRPr lang="en-US" altLang="zh-CN" sz="1800" dirty="0" smtClean="0"/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context.textAlign</a:t>
            </a:r>
            <a:r>
              <a:rPr lang="en-US" altLang="zh-CN" sz="1800" dirty="0">
                <a:solidFill>
                  <a:srgbClr val="FF0000"/>
                </a:solidFill>
              </a:rPr>
              <a:t>="start";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设置提示信息水平对齐方法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context.font</a:t>
            </a:r>
            <a:r>
              <a:rPr lang="en-US" altLang="zh-CN" sz="1800" dirty="0">
                <a:solidFill>
                  <a:srgbClr val="FF0000"/>
                </a:solidFill>
              </a:rPr>
              <a:t>="24px </a:t>
            </a:r>
            <a:r>
              <a:rPr lang="zh-CN" altLang="en-US" sz="1800" dirty="0">
                <a:solidFill>
                  <a:srgbClr val="FF0000"/>
                </a:solidFill>
              </a:rPr>
              <a:t>黑体</a:t>
            </a:r>
            <a:r>
              <a:rPr lang="en-US" altLang="zh-CN" sz="1800" dirty="0">
                <a:solidFill>
                  <a:srgbClr val="FF0000"/>
                </a:solidFill>
              </a:rPr>
              <a:t>";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设置提示信息字体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context.fillText</a:t>
            </a:r>
            <a:r>
              <a:rPr lang="en-US" altLang="zh-CN" sz="1800" dirty="0">
                <a:solidFill>
                  <a:srgbClr val="FF0000"/>
                </a:solidFill>
              </a:rPr>
              <a:t>("</a:t>
            </a:r>
            <a:r>
              <a:rPr lang="zh-CN" altLang="en-US" sz="1800" dirty="0">
                <a:solidFill>
                  <a:srgbClr val="FF0000"/>
                </a:solidFill>
              </a:rPr>
              <a:t>文本基线位置：</a:t>
            </a:r>
            <a:r>
              <a:rPr lang="en-US" altLang="zh-CN" sz="1800" dirty="0">
                <a:solidFill>
                  <a:srgbClr val="FF0000"/>
                </a:solidFill>
              </a:rPr>
              <a:t>",0,220);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设置提示信息</a:t>
            </a:r>
          </a:p>
        </p:txBody>
      </p:sp>
    </p:spTree>
    <p:extLst>
      <p:ext uri="{BB962C8B-B14F-4D97-AF65-F5344CB8AC3E}">
        <p14:creationId xmlns="" xmlns:p14="http://schemas.microsoft.com/office/powerpoint/2010/main" val="15938809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17.2.6 Canvas</a:t>
            </a:r>
            <a:r>
              <a:rPr lang="zh-CN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渐变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渐</a:t>
            </a:r>
            <a:r>
              <a:rPr lang="zh-CN" altLang="en-US" dirty="0"/>
              <a:t>变可以填充在矩形、圆形、线条、文本等。各种形状可以自己定义不同的颜色。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．基本语法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grad=context.createLinearGradient(xstart,ystart,xend,yend);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创建线条渐变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grad.addColorStop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offset,color</a:t>
            </a:r>
            <a:r>
              <a:rPr lang="en-US" altLang="zh-CN" sz="1800" dirty="0">
                <a:solidFill>
                  <a:srgbClr val="FF0000"/>
                </a:solidFill>
              </a:rPr>
              <a:t>); //</a:t>
            </a:r>
            <a:r>
              <a:rPr lang="zh-CN" altLang="en-US" sz="1800" dirty="0">
                <a:solidFill>
                  <a:srgbClr val="FF0000"/>
                </a:solidFill>
              </a:rPr>
              <a:t>指定颜色停止</a:t>
            </a:r>
            <a:r>
              <a:rPr lang="en-US" altLang="zh-CN" sz="1800" dirty="0">
                <a:solidFill>
                  <a:srgbClr val="FF0000"/>
                </a:solidFill>
              </a:rPr>
              <a:t>,offset</a:t>
            </a:r>
            <a:r>
              <a:rPr lang="zh-CN" altLang="en-US" sz="1800" dirty="0">
                <a:solidFill>
                  <a:srgbClr val="FF0000"/>
                </a:solidFill>
              </a:rPr>
              <a:t>可以是</a:t>
            </a:r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r>
              <a:rPr lang="zh-CN" altLang="en-US" sz="1800" dirty="0">
                <a:solidFill>
                  <a:srgbClr val="FF0000"/>
                </a:solidFill>
              </a:rPr>
              <a:t>至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grad=context.createRadialGradient(xstart,ystart,radiusstart,xend,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yend,radiusend</a:t>
            </a:r>
            <a:r>
              <a:rPr lang="en-US" altLang="zh-CN" sz="1800" dirty="0" smtClean="0">
                <a:solidFill>
                  <a:srgbClr val="FF0000"/>
                </a:solidFill>
              </a:rPr>
              <a:t>);//</a:t>
            </a:r>
            <a:r>
              <a:rPr lang="zh-CN" altLang="en-US" sz="1800" dirty="0">
                <a:solidFill>
                  <a:srgbClr val="FF0000"/>
                </a:solidFill>
              </a:rPr>
              <a:t>圆径向渐变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context.fillStyle</a:t>
            </a:r>
            <a:r>
              <a:rPr lang="en-US" altLang="zh-CN" sz="1800" dirty="0" smtClean="0">
                <a:solidFill>
                  <a:srgbClr val="FF0000"/>
                </a:solidFill>
              </a:rPr>
              <a:t>=grad;//</a:t>
            </a:r>
            <a:r>
              <a:rPr lang="zh-CN" altLang="en-US" sz="1800" dirty="0" smtClean="0">
                <a:solidFill>
                  <a:srgbClr val="FF0000"/>
                </a:solidFill>
              </a:rPr>
              <a:t>渐</a:t>
            </a:r>
            <a:r>
              <a:rPr lang="zh-CN" altLang="en-US" sz="1800" dirty="0">
                <a:solidFill>
                  <a:srgbClr val="FF0000"/>
                </a:solidFill>
              </a:rPr>
              <a:t>变对象变</a:t>
            </a:r>
            <a:r>
              <a:rPr lang="zh-CN" altLang="en-US" sz="1800" dirty="0" smtClean="0">
                <a:solidFill>
                  <a:srgbClr val="FF0000"/>
                </a:solidFill>
              </a:rPr>
              <a:t>量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context.fillRect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x,y,width,height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r>
              <a:rPr lang="zh-CN" altLang="en-US" sz="1800" dirty="0" smtClean="0">
                <a:solidFill>
                  <a:srgbClr val="FF0000"/>
                </a:solidFill>
              </a:rPr>
              <a:t>；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2</a:t>
            </a:r>
            <a:r>
              <a:rPr lang="zh-CN" altLang="en-US" sz="1800" b="1" dirty="0"/>
              <a:t>．语法说明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 smtClean="0"/>
              <a:t>       线</a:t>
            </a:r>
            <a:r>
              <a:rPr lang="zh-CN" altLang="en-US" sz="1800" dirty="0"/>
              <a:t>条渐变</a:t>
            </a:r>
            <a:r>
              <a:rPr lang="en-US" altLang="zh-CN" sz="1800" dirty="0"/>
              <a:t>createLinearGradient()</a:t>
            </a:r>
            <a:r>
              <a:rPr lang="zh-CN" altLang="en-US" sz="1800" dirty="0"/>
              <a:t>中参数</a:t>
            </a:r>
            <a:r>
              <a:rPr lang="en-US" altLang="zh-CN" sz="1800" dirty="0"/>
              <a:t>xstart </a:t>
            </a:r>
            <a:r>
              <a:rPr lang="zh-CN" altLang="en-US" sz="1800" dirty="0"/>
              <a:t>表示渐变开始点</a:t>
            </a:r>
            <a:r>
              <a:rPr lang="en-US" altLang="zh-CN" sz="1800" dirty="0"/>
              <a:t>x </a:t>
            </a:r>
            <a:r>
              <a:rPr lang="zh-CN" altLang="en-US" sz="1800" dirty="0"/>
              <a:t>坐标；</a:t>
            </a:r>
            <a:r>
              <a:rPr lang="en-US" altLang="zh-CN" sz="1800" dirty="0"/>
              <a:t>ystart </a:t>
            </a:r>
            <a:r>
              <a:rPr lang="zh-CN" altLang="en-US" sz="1800" dirty="0"/>
              <a:t>表示渐</a:t>
            </a:r>
            <a:r>
              <a:rPr lang="zh-CN" altLang="en-US" sz="1800" dirty="0" smtClean="0"/>
              <a:t>变开</a:t>
            </a:r>
            <a:r>
              <a:rPr lang="zh-CN" altLang="en-US" sz="1800" dirty="0"/>
              <a:t>始点</a:t>
            </a:r>
            <a:r>
              <a:rPr lang="en-US" altLang="zh-CN" sz="1800" dirty="0"/>
              <a:t>y </a:t>
            </a:r>
            <a:r>
              <a:rPr lang="zh-CN" altLang="en-US" sz="1800" dirty="0"/>
              <a:t>坐标；</a:t>
            </a:r>
            <a:r>
              <a:rPr lang="en-US" altLang="zh-CN" sz="1800" dirty="0"/>
              <a:t>xEnd </a:t>
            </a:r>
            <a:r>
              <a:rPr lang="zh-CN" altLang="en-US" sz="1800" dirty="0"/>
              <a:t>表示渐变结束点</a:t>
            </a:r>
            <a:r>
              <a:rPr lang="en-US" altLang="zh-CN" sz="1800" dirty="0"/>
              <a:t>x </a:t>
            </a:r>
            <a:r>
              <a:rPr lang="zh-CN" altLang="en-US" sz="1800" dirty="0"/>
              <a:t>坐标；</a:t>
            </a:r>
            <a:r>
              <a:rPr lang="en-US" altLang="zh-CN" sz="1800" dirty="0"/>
              <a:t>yEnd </a:t>
            </a:r>
            <a:r>
              <a:rPr lang="zh-CN" altLang="en-US" sz="1800" dirty="0"/>
              <a:t>表示渐变结束点</a:t>
            </a:r>
            <a:r>
              <a:rPr lang="en-US" altLang="zh-CN" sz="1800" dirty="0"/>
              <a:t>y </a:t>
            </a:r>
            <a:r>
              <a:rPr lang="zh-CN" altLang="en-US" sz="1800" dirty="0" smtClean="0"/>
              <a:t>坐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28633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17.2.6 Canvas</a:t>
            </a:r>
            <a:r>
              <a:rPr lang="zh-CN" altLang="zh-CN" dirty="0"/>
              <a:t>渐变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标。</a:t>
            </a:r>
            <a:r>
              <a:rPr lang="en-US" altLang="zh-CN" sz="2400" dirty="0" err="1"/>
              <a:t>addColorStop</a:t>
            </a:r>
            <a:r>
              <a:rPr lang="en-US" altLang="zh-CN" sz="2400" dirty="0" smtClean="0"/>
              <a:t>()</a:t>
            </a:r>
            <a:r>
              <a:rPr lang="zh-CN" altLang="en-US" sz="2400" dirty="0"/>
              <a:t>中参数</a:t>
            </a:r>
            <a:r>
              <a:rPr lang="en-US" altLang="zh-CN" sz="2400" dirty="0"/>
              <a:t>offset </a:t>
            </a:r>
            <a:r>
              <a:rPr lang="zh-CN" altLang="en-US" sz="2400" dirty="0"/>
              <a:t>表示设定的颜色离渐变结束点的偏移量</a:t>
            </a:r>
            <a:r>
              <a:rPr lang="en-US" altLang="zh-CN" sz="2400" dirty="0"/>
              <a:t>(0</a:t>
            </a:r>
            <a:r>
              <a:rPr lang="zh-CN" altLang="en-US" sz="2400" dirty="0"/>
              <a:t>～</a:t>
            </a:r>
            <a:r>
              <a:rPr lang="en-US" altLang="zh-CN" sz="2400" dirty="0"/>
              <a:t>1)</a:t>
            </a:r>
            <a:r>
              <a:rPr lang="zh-CN" altLang="en-US" sz="2400" dirty="0"/>
              <a:t>；</a:t>
            </a:r>
            <a:r>
              <a:rPr lang="en-US" altLang="zh-CN" sz="2400" dirty="0"/>
              <a:t>color </a:t>
            </a:r>
            <a:r>
              <a:rPr lang="zh-CN" altLang="en-US" sz="2400" dirty="0"/>
              <a:t>表示绘制时要使用的颜色。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createRadialGradient</a:t>
            </a:r>
            <a:r>
              <a:rPr lang="en-US" altLang="zh-CN" sz="2400" dirty="0"/>
              <a:t>()</a:t>
            </a:r>
            <a:r>
              <a:rPr lang="zh-CN" altLang="en-US" sz="2400" dirty="0"/>
              <a:t>中参数有</a:t>
            </a:r>
            <a:r>
              <a:rPr lang="en-US" altLang="zh-CN" sz="2400" dirty="0"/>
              <a:t>6 </a:t>
            </a:r>
            <a:r>
              <a:rPr lang="zh-CN" altLang="en-US" sz="2400" dirty="0"/>
              <a:t>个，前</a:t>
            </a:r>
            <a:r>
              <a:rPr lang="en-US" altLang="zh-CN" sz="2400" dirty="0"/>
              <a:t>3 </a:t>
            </a:r>
            <a:r>
              <a:rPr lang="zh-CN" altLang="en-US" sz="2400" dirty="0"/>
              <a:t>个参数表示径向渐变开始圆心坐标和半径</a:t>
            </a:r>
            <a:r>
              <a:rPr lang="zh-CN" altLang="en-US" sz="2400" dirty="0" smtClean="0"/>
              <a:t>；后</a:t>
            </a:r>
            <a:r>
              <a:rPr lang="en-US" altLang="zh-CN" sz="2400" dirty="0"/>
              <a:t>3 </a:t>
            </a:r>
            <a:r>
              <a:rPr lang="zh-CN" altLang="en-US" sz="2400" dirty="0"/>
              <a:t>个参数表示径向渐变结束圆心坐标和半径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当使用渐变对象时，必须使用两种或两种以上的停止颜色，设</a:t>
            </a:r>
            <a:r>
              <a:rPr lang="zh-CN" altLang="en-US" sz="2400" dirty="0" smtClean="0"/>
              <a:t>置制</a:t>
            </a:r>
            <a:r>
              <a:rPr lang="zh-CN" altLang="en-US" sz="2400" dirty="0"/>
              <a:t>形状，如矩形、文本或一条线</a:t>
            </a:r>
            <a:r>
              <a:rPr lang="zh-CN" altLang="en-US" sz="2400" dirty="0" smtClean="0"/>
              <a:t>。</a:t>
            </a:r>
            <a:r>
              <a:rPr lang="en-US" altLang="zh-CN" sz="2400" dirty="0" err="1"/>
              <a:t>fillStyle</a:t>
            </a:r>
            <a:r>
              <a:rPr lang="en-US" altLang="zh-CN" sz="2400" dirty="0"/>
              <a:t> 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strokeStyle</a:t>
            </a:r>
            <a:r>
              <a:rPr lang="zh-CN" altLang="en-US" sz="2400" dirty="0"/>
              <a:t>的值为渐变，然后绘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2019203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17.2.7 Canvas </a:t>
            </a:r>
            <a:r>
              <a:rPr lang="zh-CN" altLang="en-US" dirty="0"/>
              <a:t>绘制图像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把</a:t>
            </a:r>
            <a:r>
              <a:rPr lang="zh-CN" altLang="en-US" dirty="0"/>
              <a:t>一幅图像放置到画布上，即在</a:t>
            </a:r>
            <a:r>
              <a:rPr lang="en-US" altLang="zh-CN" dirty="0"/>
              <a:t>Canvas </a:t>
            </a:r>
            <a:r>
              <a:rPr lang="zh-CN" altLang="en-US" dirty="0"/>
              <a:t>上画出图像。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．基本语法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context.drawImage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image,x,y</a:t>
            </a:r>
            <a:r>
              <a:rPr lang="en-US" altLang="zh-CN" sz="1800" dirty="0">
                <a:solidFill>
                  <a:srgbClr val="FF0000"/>
                </a:solidFill>
              </a:rPr>
              <a:t>); //</a:t>
            </a:r>
            <a:r>
              <a:rPr lang="zh-CN" altLang="en-US" sz="1800" dirty="0">
                <a:solidFill>
                  <a:srgbClr val="FF0000"/>
                </a:solidFill>
              </a:rPr>
              <a:t>在坐标</a:t>
            </a:r>
            <a:r>
              <a:rPr lang="en-US" altLang="zh-CN" sz="1800" dirty="0">
                <a:solidFill>
                  <a:srgbClr val="FF0000"/>
                </a:solidFill>
              </a:rPr>
              <a:t>(x,y)</a:t>
            </a:r>
            <a:r>
              <a:rPr lang="zh-CN" altLang="en-US" sz="1800" dirty="0">
                <a:solidFill>
                  <a:srgbClr val="FF0000"/>
                </a:solidFill>
              </a:rPr>
              <a:t>处开始绘制图像</a:t>
            </a:r>
            <a:r>
              <a:rPr lang="en-US" altLang="zh-CN" sz="1800" dirty="0">
                <a:solidFill>
                  <a:srgbClr val="FF0000"/>
                </a:solidFill>
              </a:rPr>
              <a:t>image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context.createPattern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image,type</a:t>
            </a:r>
            <a:r>
              <a:rPr lang="en-US" altLang="zh-CN" sz="1800" dirty="0">
                <a:solidFill>
                  <a:srgbClr val="FF0000"/>
                </a:solidFill>
              </a:rPr>
              <a:t>); //</a:t>
            </a:r>
            <a:r>
              <a:rPr lang="zh-CN" altLang="en-US" sz="1800" dirty="0">
                <a:solidFill>
                  <a:srgbClr val="FF0000"/>
                </a:solidFill>
              </a:rPr>
              <a:t>图像平铺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context.clip</a:t>
            </a:r>
            <a:r>
              <a:rPr lang="en-US" altLang="zh-CN" sz="1800" dirty="0">
                <a:solidFill>
                  <a:srgbClr val="FF0000"/>
                </a:solidFill>
              </a:rPr>
              <a:t>() </a:t>
            </a:r>
            <a:r>
              <a:rPr lang="en-US" altLang="zh-CN" sz="1800" dirty="0" smtClean="0">
                <a:solidFill>
                  <a:srgbClr val="FF0000"/>
                </a:solidFill>
              </a:rPr>
              <a:t>;//</a:t>
            </a:r>
            <a:r>
              <a:rPr lang="zh-CN" altLang="en-US" sz="1800" dirty="0">
                <a:solidFill>
                  <a:srgbClr val="FF0000"/>
                </a:solidFill>
              </a:rPr>
              <a:t>图像裁剪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imagedata=context.getImageData(sx,sy,sw,sh); //</a:t>
            </a:r>
            <a:r>
              <a:rPr lang="zh-CN" altLang="en-US" sz="1800" dirty="0">
                <a:solidFill>
                  <a:srgbClr val="FF0000"/>
                </a:solidFill>
              </a:rPr>
              <a:t>像素处理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context.drawImage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image,x,y,width,height</a:t>
            </a:r>
            <a:r>
              <a:rPr lang="en-US" altLang="zh-CN" sz="1800" dirty="0" smtClean="0">
                <a:solidFill>
                  <a:srgbClr val="FF0000"/>
                </a:solidFill>
              </a:rPr>
              <a:t>);//</a:t>
            </a:r>
            <a:r>
              <a:rPr lang="zh-CN" altLang="en-US" sz="1800" dirty="0">
                <a:solidFill>
                  <a:srgbClr val="FF0000"/>
                </a:solidFill>
              </a:rPr>
              <a:t>按指定宽度和高度绘图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context.drawImage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image,sx,sy,sw,sh,dx,dy,dw,dh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//</a:t>
            </a:r>
            <a:r>
              <a:rPr lang="zh-CN" altLang="en-US" sz="1800" dirty="0">
                <a:solidFill>
                  <a:srgbClr val="FF0000"/>
                </a:solidFill>
              </a:rPr>
              <a:t>选取图像的部分矩形区域进行绘</a:t>
            </a:r>
            <a:r>
              <a:rPr lang="zh-CN" altLang="en-US" sz="1800" dirty="0" smtClean="0">
                <a:solidFill>
                  <a:srgbClr val="FF0000"/>
                </a:solidFill>
              </a:rPr>
              <a:t>制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．语法说明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drawImage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image,x,y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方法中参数说明如下：</a:t>
            </a:r>
            <a:r>
              <a:rPr lang="en-US" altLang="zh-CN" dirty="0"/>
              <a:t>x </a:t>
            </a:r>
            <a:r>
              <a:rPr lang="zh-CN" altLang="en-US" dirty="0"/>
              <a:t>表示绘制图像的</a:t>
            </a:r>
            <a:r>
              <a:rPr lang="en-US" altLang="zh-CN" dirty="0"/>
              <a:t>x </a:t>
            </a:r>
            <a:r>
              <a:rPr lang="zh-CN" altLang="en-US" dirty="0"/>
              <a:t>坐标；</a:t>
            </a:r>
            <a:r>
              <a:rPr lang="en-US" altLang="zh-CN" dirty="0"/>
              <a:t>y </a:t>
            </a:r>
            <a:r>
              <a:rPr lang="zh-CN" altLang="en-US" dirty="0"/>
              <a:t>表示绘制</a:t>
            </a:r>
            <a:r>
              <a:rPr lang="zh-CN" altLang="en-US" dirty="0" smtClean="0"/>
              <a:t>图</a:t>
            </a:r>
            <a:r>
              <a:rPr lang="zh-CN" altLang="en-US" dirty="0"/>
              <a:t>像的</a:t>
            </a:r>
            <a:r>
              <a:rPr lang="en-US" altLang="zh-CN" dirty="0"/>
              <a:t>y </a:t>
            </a:r>
            <a:r>
              <a:rPr lang="zh-CN" altLang="en-US" dirty="0"/>
              <a:t>坐标；</a:t>
            </a:r>
            <a:r>
              <a:rPr lang="en-US" altLang="zh-CN" dirty="0"/>
              <a:t>image </a:t>
            </a:r>
            <a:r>
              <a:rPr lang="zh-CN" altLang="en-US" dirty="0"/>
              <a:t>表示图像对象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>
                <a:solidFill>
                  <a:srgbClr val="FF0000"/>
                </a:solidFill>
              </a:rPr>
              <a:t>createPattern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image,type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方法中参数说明：</a:t>
            </a:r>
            <a:r>
              <a:rPr lang="en-US" altLang="zh-CN" dirty="0"/>
              <a:t>type </a:t>
            </a:r>
            <a:r>
              <a:rPr lang="zh-CN" altLang="en-US" dirty="0"/>
              <a:t>取值有</a:t>
            </a:r>
            <a:r>
              <a:rPr lang="en-US" altLang="zh-CN" dirty="0"/>
              <a:t>4 </a:t>
            </a:r>
            <a:r>
              <a:rPr lang="zh-CN" altLang="en-US" dirty="0" smtClean="0"/>
              <a:t>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468110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17.2.7 Canvas </a:t>
            </a:r>
            <a:r>
              <a:rPr lang="zh-CN" altLang="en-US" dirty="0"/>
              <a:t>绘制图像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，分</a:t>
            </a:r>
            <a:r>
              <a:rPr lang="zh-CN" altLang="en-US" dirty="0" smtClean="0"/>
              <a:t>别</a:t>
            </a:r>
            <a:r>
              <a:rPr lang="zh-CN" altLang="en-US" dirty="0"/>
              <a:t>为</a:t>
            </a:r>
            <a:r>
              <a:rPr lang="en-US" altLang="zh-CN" dirty="0" smtClean="0"/>
              <a:t>no-repeat </a:t>
            </a:r>
            <a:r>
              <a:rPr lang="zh-CN" altLang="en-US" dirty="0"/>
              <a:t>表示不平铺、</a:t>
            </a:r>
            <a:r>
              <a:rPr lang="en-US" altLang="zh-CN" dirty="0"/>
              <a:t>repeat-x </a:t>
            </a:r>
            <a:r>
              <a:rPr lang="zh-CN" altLang="en-US" dirty="0"/>
              <a:t>表示横方向平铺、</a:t>
            </a:r>
            <a:r>
              <a:rPr lang="en-US" altLang="zh-CN" dirty="0"/>
              <a:t>repeat-y </a:t>
            </a:r>
            <a:r>
              <a:rPr lang="zh-CN" altLang="en-US" dirty="0"/>
              <a:t>表示纵方向平铺、</a:t>
            </a:r>
            <a:r>
              <a:rPr lang="en-US" altLang="zh-CN" dirty="0"/>
              <a:t>repeat </a:t>
            </a:r>
            <a:r>
              <a:rPr lang="zh-CN" altLang="en-US" dirty="0"/>
              <a:t>表示全方向平铺。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为</a:t>
            </a:r>
            <a:r>
              <a:rPr lang="zh-CN" altLang="en-US" dirty="0"/>
              <a:t>图像对象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context.clip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方法只绘制封闭路径区域内的图像，不绘制路径外部图像。使用时先创</a:t>
            </a:r>
            <a:r>
              <a:rPr lang="zh-CN" altLang="en-US" dirty="0" smtClean="0"/>
              <a:t>建裁</a:t>
            </a:r>
            <a:r>
              <a:rPr lang="zh-CN" altLang="en-US" dirty="0"/>
              <a:t>剪区域，再绘制图像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>
                <a:solidFill>
                  <a:srgbClr val="FF0000"/>
                </a:solidFill>
              </a:rPr>
              <a:t>drawImage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image,x,y,width,height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方法中参数说明如下：</a:t>
            </a:r>
            <a:r>
              <a:rPr lang="en-US" altLang="zh-CN" dirty="0"/>
              <a:t>x </a:t>
            </a:r>
            <a:r>
              <a:rPr lang="zh-CN" altLang="en-US" dirty="0"/>
              <a:t>表示绘制图像的</a:t>
            </a:r>
            <a:r>
              <a:rPr lang="en-US" altLang="zh-CN" dirty="0"/>
              <a:t>x </a:t>
            </a:r>
            <a:r>
              <a:rPr lang="zh-CN" altLang="en-US" dirty="0"/>
              <a:t>坐标；</a:t>
            </a:r>
            <a:r>
              <a:rPr lang="en-US" altLang="zh-CN" dirty="0" smtClean="0"/>
              <a:t>y</a:t>
            </a:r>
            <a:r>
              <a:rPr lang="zh-CN" altLang="en-US" dirty="0" smtClean="0"/>
              <a:t>表</a:t>
            </a:r>
            <a:r>
              <a:rPr lang="zh-CN" altLang="en-US" dirty="0"/>
              <a:t>示绘制图像的</a:t>
            </a:r>
            <a:r>
              <a:rPr lang="en-US" altLang="zh-CN" dirty="0"/>
              <a:t>y </a:t>
            </a:r>
            <a:r>
              <a:rPr lang="zh-CN" altLang="en-US" dirty="0"/>
              <a:t>坐标；</a:t>
            </a:r>
            <a:r>
              <a:rPr lang="en-US" altLang="zh-CN" dirty="0"/>
              <a:t>width </a:t>
            </a:r>
            <a:r>
              <a:rPr lang="zh-CN" altLang="en-US" dirty="0"/>
              <a:t>表示绘制图像的宽度；</a:t>
            </a:r>
            <a:r>
              <a:rPr lang="en-US" altLang="zh-CN" dirty="0"/>
              <a:t>height </a:t>
            </a:r>
            <a:r>
              <a:rPr lang="zh-CN" altLang="en-US" dirty="0"/>
              <a:t>表示绘制图像的高度。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drawImage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image,sx,sy,sw,sh,dx,dy,dw,dh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方法中参数说明如下：</a:t>
            </a:r>
            <a:r>
              <a:rPr lang="en-US" altLang="zh-CN" dirty="0"/>
              <a:t>sx </a:t>
            </a:r>
            <a:r>
              <a:rPr lang="zh-CN" altLang="en-US" dirty="0"/>
              <a:t>表示图像上的</a:t>
            </a:r>
            <a:r>
              <a:rPr lang="en-US" altLang="zh-CN" dirty="0"/>
              <a:t>x </a:t>
            </a:r>
            <a:r>
              <a:rPr lang="zh-CN" altLang="en-US" dirty="0" smtClean="0"/>
              <a:t>坐标</a:t>
            </a:r>
            <a:r>
              <a:rPr lang="zh-CN" altLang="en-US" dirty="0"/>
              <a:t>；</a:t>
            </a:r>
            <a:r>
              <a:rPr lang="en-US" altLang="zh-CN" dirty="0"/>
              <a:t>sy </a:t>
            </a:r>
            <a:r>
              <a:rPr lang="zh-CN" altLang="en-US" dirty="0"/>
              <a:t>表示图像上的</a:t>
            </a:r>
            <a:r>
              <a:rPr lang="en-US" altLang="zh-CN" dirty="0"/>
              <a:t>y </a:t>
            </a:r>
            <a:r>
              <a:rPr lang="zh-CN" altLang="en-US" dirty="0"/>
              <a:t>坐标；</a:t>
            </a:r>
            <a:r>
              <a:rPr lang="en-US" altLang="zh-CN" dirty="0"/>
              <a:t>sw </a:t>
            </a:r>
            <a:r>
              <a:rPr lang="zh-CN" altLang="en-US" dirty="0"/>
              <a:t>表示矩形区域的宽度；</a:t>
            </a:r>
            <a:r>
              <a:rPr lang="en-US" altLang="zh-CN" dirty="0"/>
              <a:t>sh </a:t>
            </a:r>
            <a:r>
              <a:rPr lang="zh-CN" altLang="en-US" dirty="0"/>
              <a:t>表示矩形区域的高度；</a:t>
            </a:r>
            <a:r>
              <a:rPr lang="en-US" altLang="zh-CN" dirty="0"/>
              <a:t>dx </a:t>
            </a:r>
            <a:r>
              <a:rPr lang="zh-CN" altLang="en-US" dirty="0"/>
              <a:t>表</a:t>
            </a:r>
            <a:r>
              <a:rPr lang="zh-CN" altLang="en-US" dirty="0" smtClean="0"/>
              <a:t>示画</a:t>
            </a:r>
            <a:r>
              <a:rPr lang="zh-CN" altLang="en-US" dirty="0"/>
              <a:t>在</a:t>
            </a:r>
            <a:r>
              <a:rPr lang="en-US" altLang="zh-CN" dirty="0"/>
              <a:t>canvas </a:t>
            </a:r>
            <a:r>
              <a:rPr lang="zh-CN" altLang="en-US" dirty="0"/>
              <a:t>的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611199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17.2.7 Canvas </a:t>
            </a:r>
            <a:r>
              <a:rPr lang="zh-CN" altLang="en-US" dirty="0"/>
              <a:t>绘制图像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114299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坐标</a:t>
            </a:r>
            <a:r>
              <a:rPr lang="zh-CN" altLang="en-US" dirty="0" smtClean="0"/>
              <a:t>；</a:t>
            </a:r>
            <a:r>
              <a:rPr lang="en-US" altLang="zh-CN" dirty="0" err="1"/>
              <a:t>dy</a:t>
            </a:r>
            <a:r>
              <a:rPr lang="en-US" altLang="zh-CN" dirty="0"/>
              <a:t> </a:t>
            </a:r>
            <a:r>
              <a:rPr lang="zh-CN" altLang="en-US" dirty="0"/>
              <a:t>表示画在</a:t>
            </a:r>
            <a:r>
              <a:rPr lang="en-US" altLang="zh-CN" dirty="0"/>
              <a:t>canvas </a:t>
            </a:r>
            <a:r>
              <a:rPr lang="zh-CN" altLang="en-US" dirty="0"/>
              <a:t>的</a:t>
            </a:r>
            <a:r>
              <a:rPr lang="en-US" altLang="zh-CN" dirty="0"/>
              <a:t>y </a:t>
            </a:r>
            <a:r>
              <a:rPr lang="zh-CN" altLang="en-US" dirty="0"/>
              <a:t>坐标；</a:t>
            </a:r>
            <a:r>
              <a:rPr lang="en-US" altLang="zh-CN" dirty="0" err="1"/>
              <a:t>dw</a:t>
            </a:r>
            <a:r>
              <a:rPr lang="en-US" altLang="zh-CN" dirty="0"/>
              <a:t> </a:t>
            </a:r>
            <a:r>
              <a:rPr lang="zh-CN" altLang="en-US" dirty="0"/>
              <a:t>表示画出来的宽度；</a:t>
            </a:r>
            <a:r>
              <a:rPr lang="en-US" altLang="zh-CN" dirty="0"/>
              <a:t>dh </a:t>
            </a:r>
            <a:r>
              <a:rPr lang="zh-CN" altLang="en-US" dirty="0"/>
              <a:t>表示画</a:t>
            </a:r>
            <a:r>
              <a:rPr lang="zh-CN" altLang="en-US" dirty="0" smtClean="0"/>
              <a:t>出来</a:t>
            </a:r>
            <a:r>
              <a:rPr lang="zh-CN" altLang="en-US" dirty="0"/>
              <a:t>的高度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【</a:t>
            </a:r>
            <a:r>
              <a:rPr lang="zh-CN" altLang="en-US" dirty="0"/>
              <a:t>例</a:t>
            </a:r>
            <a:r>
              <a:rPr lang="en-US" altLang="zh-CN" dirty="0"/>
              <a:t>17-2-4】</a:t>
            </a:r>
            <a:r>
              <a:rPr lang="zh-CN" altLang="en-US" dirty="0"/>
              <a:t>综合运用</a:t>
            </a:r>
            <a:r>
              <a:rPr lang="en-US" altLang="zh-CN" dirty="0"/>
              <a:t>Canvas </a:t>
            </a:r>
            <a:r>
              <a:rPr lang="zh-CN" altLang="en-US" dirty="0"/>
              <a:t>绘制文本、图像、渐变。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38350"/>
            <a:ext cx="4243387" cy="254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248400" y="2266950"/>
            <a:ext cx="23246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代码详见：</a:t>
            </a:r>
            <a:endParaRPr lang="en-US" altLang="zh-CN" dirty="0" smtClean="0"/>
          </a:p>
          <a:p>
            <a:r>
              <a:rPr lang="en-US" altLang="zh-CN" dirty="0" smtClean="0"/>
              <a:t>edu_17_2_4.html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6907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 </a:t>
            </a:r>
            <a:r>
              <a:rPr lang="zh-CN" altLang="en-US" dirty="0"/>
              <a:t>绘制图</a:t>
            </a:r>
            <a:r>
              <a:rPr lang="zh-CN" altLang="en-US" dirty="0" smtClean="0"/>
              <a:t>像案例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&lt;!-- edu_17_2_4.html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&lt;meta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="UTF-8"&gt;	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&lt;title&gt;Canvas</a:t>
            </a:r>
            <a:r>
              <a:rPr lang="zh-CN" altLang="en-US" sz="1400" dirty="0"/>
              <a:t>绘制文本、图像、渐变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&lt;script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function </a:t>
            </a:r>
            <a:r>
              <a:rPr lang="en-US" altLang="zh-CN" sz="1400" dirty="0" err="1"/>
              <a:t>showPage</a:t>
            </a:r>
            <a:r>
              <a:rPr lang="en-US" altLang="zh-CN" sz="1400" dirty="0"/>
              <a:t>(){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myCanvas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document.getElementById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oneCanvas</a:t>
            </a:r>
            <a:r>
              <a:rPr lang="en-US" altLang="zh-CN" sz="1400" dirty="0"/>
              <a:t>");//</a:t>
            </a:r>
            <a:r>
              <a:rPr lang="zh-CN" altLang="en-US" sz="1400" dirty="0"/>
              <a:t>获取</a:t>
            </a:r>
            <a:r>
              <a:rPr lang="en-US" altLang="zh-CN" sz="1400" dirty="0"/>
              <a:t>Canvas</a:t>
            </a:r>
            <a:r>
              <a:rPr lang="zh-CN" altLang="en-US" sz="1400" dirty="0"/>
              <a:t>对象		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conText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myCanvas.getContext</a:t>
            </a:r>
            <a:r>
              <a:rPr lang="en-US" altLang="zh-CN" sz="1400" dirty="0"/>
              <a:t>("2d");  //</a:t>
            </a:r>
            <a:r>
              <a:rPr lang="zh-CN" altLang="en-US" sz="1400" dirty="0"/>
              <a:t>获取绘图环境（上下文环境）对象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conText.strokeStyle</a:t>
            </a:r>
            <a:r>
              <a:rPr lang="en-US" altLang="zh-CN" sz="1400" dirty="0"/>
              <a:t> = "</a:t>
            </a:r>
            <a:r>
              <a:rPr lang="en-US" altLang="zh-CN" sz="1400" dirty="0" err="1"/>
              <a:t>rgb</a:t>
            </a:r>
            <a:r>
              <a:rPr lang="en-US" altLang="zh-CN" sz="1400" dirty="0"/>
              <a:t>(250,0,0)";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conText.fillStyle</a:t>
            </a:r>
            <a:r>
              <a:rPr lang="en-US" altLang="zh-CN" sz="1400" dirty="0"/>
              <a:t> = "</a:t>
            </a:r>
            <a:r>
              <a:rPr lang="en-US" altLang="zh-CN" sz="1400" dirty="0" err="1"/>
              <a:t>rgb</a:t>
            </a:r>
            <a:r>
              <a:rPr lang="en-US" altLang="zh-CN" sz="1400" dirty="0"/>
              <a:t>(0,0,0)"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// </a:t>
            </a:r>
            <a:r>
              <a:rPr lang="zh-CN" altLang="en-US" sz="1400" dirty="0"/>
              <a:t>在</a:t>
            </a:r>
            <a:r>
              <a:rPr lang="en-US" altLang="zh-CN" sz="1400" dirty="0"/>
              <a:t>X</a:t>
            </a:r>
            <a:r>
              <a:rPr lang="zh-CN" altLang="en-US" sz="1400" dirty="0"/>
              <a:t>轴</a:t>
            </a:r>
            <a:r>
              <a:rPr lang="en-US" altLang="zh-CN" sz="1400" dirty="0"/>
              <a:t>150</a:t>
            </a:r>
            <a:r>
              <a:rPr lang="zh-CN" altLang="en-US" sz="1400" dirty="0"/>
              <a:t>处绘制垂直红线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conText.textAlign</a:t>
            </a:r>
            <a:r>
              <a:rPr lang="en-US" altLang="zh-CN" sz="1400" dirty="0"/>
              <a:t>="start"; //</a:t>
            </a:r>
            <a:r>
              <a:rPr lang="zh-CN" altLang="en-US" sz="1400" dirty="0"/>
              <a:t>设置提示信息水平对齐方法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conText.font</a:t>
            </a:r>
            <a:r>
              <a:rPr lang="en-US" altLang="zh-CN" sz="1400" dirty="0"/>
              <a:t>="24px </a:t>
            </a:r>
            <a:r>
              <a:rPr lang="zh-CN" altLang="en-US" sz="1400" dirty="0"/>
              <a:t>黑体</a:t>
            </a:r>
            <a:r>
              <a:rPr lang="en-US" altLang="zh-CN" sz="1400" dirty="0"/>
              <a:t>";   //</a:t>
            </a:r>
            <a:r>
              <a:rPr lang="zh-CN" altLang="en-US" sz="1400" dirty="0"/>
              <a:t>设置提示信息字体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conText.fillText</a:t>
            </a:r>
            <a:r>
              <a:rPr lang="en-US" altLang="zh-CN" sz="1400" dirty="0"/>
              <a:t>("</a:t>
            </a:r>
            <a:r>
              <a:rPr lang="zh-CN" altLang="en-US" sz="1400" dirty="0"/>
              <a:t>文本对齐方式：</a:t>
            </a:r>
            <a:r>
              <a:rPr lang="en-US" altLang="zh-CN" sz="1400" dirty="0"/>
              <a:t>",0,24);//</a:t>
            </a:r>
            <a:r>
              <a:rPr lang="zh-CN" altLang="en-US" sz="1400" dirty="0"/>
              <a:t>设置提示信息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conText.strokeStyle</a:t>
            </a:r>
            <a:r>
              <a:rPr lang="en-US" altLang="zh-CN" sz="1400" dirty="0"/>
              <a:t>="red";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conText.moveTo</a:t>
            </a:r>
            <a:r>
              <a:rPr lang="en-US" altLang="zh-CN" sz="1400" dirty="0"/>
              <a:t>(350,20);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conText.lineTo</a:t>
            </a:r>
            <a:r>
              <a:rPr lang="en-US" altLang="zh-CN" sz="1400" dirty="0"/>
              <a:t>(350,170</a:t>
            </a:r>
            <a:r>
              <a:rPr lang="en-US" altLang="zh-CN" sz="1400" dirty="0" smtClean="0"/>
              <a:t>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conText.stroke</a:t>
            </a:r>
            <a:r>
              <a:rPr lang="en-US" altLang="zh-CN" sz="1400" dirty="0" smtClean="0"/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//</a:t>
            </a:r>
            <a:r>
              <a:rPr lang="zh-CN" altLang="en-US" sz="1400" dirty="0"/>
              <a:t>绘制文本</a:t>
            </a:r>
            <a:r>
              <a:rPr lang="en-US" altLang="zh-CN" sz="1400" dirty="0"/>
              <a:t>-</a:t>
            </a:r>
            <a:r>
              <a:rPr lang="en-US" altLang="zh-CN" sz="1400" dirty="0" err="1"/>
              <a:t>textAlign</a:t>
            </a:r>
            <a:r>
              <a:rPr lang="zh-CN" altLang="en-US" sz="1400" dirty="0"/>
              <a:t>属性应用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dirty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7043840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 </a:t>
            </a:r>
            <a:r>
              <a:rPr lang="zh-CN" altLang="en-US" dirty="0"/>
              <a:t>绘制图像案例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5105400" cy="3886199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/>
              <a:t>conText.font</a:t>
            </a:r>
            <a:r>
              <a:rPr lang="en-US" altLang="zh-CN" sz="1400" dirty="0"/>
              <a:t>="24px Arial";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conText.textAlign</a:t>
            </a:r>
            <a:r>
              <a:rPr lang="en-US" altLang="zh-CN" sz="1400" dirty="0"/>
              <a:t>="start";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conText.fillText</a:t>
            </a:r>
            <a:r>
              <a:rPr lang="en-US" altLang="zh-CN" sz="1400" dirty="0"/>
              <a:t>("</a:t>
            </a:r>
            <a:r>
              <a:rPr lang="zh-CN" altLang="en-US" sz="1400" dirty="0"/>
              <a:t>在指定位置开始</a:t>
            </a:r>
            <a:r>
              <a:rPr lang="en-US" altLang="zh-CN" sz="1400" dirty="0"/>
              <a:t>start",350,60);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conText.textAlign</a:t>
            </a:r>
            <a:r>
              <a:rPr lang="en-US" altLang="zh-CN" sz="1400" dirty="0"/>
              <a:t>="end";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conText.fillText</a:t>
            </a:r>
            <a:r>
              <a:rPr lang="en-US" altLang="zh-CN" sz="1400" dirty="0"/>
              <a:t>("</a:t>
            </a:r>
            <a:r>
              <a:rPr lang="zh-CN" altLang="en-US" sz="1400" dirty="0"/>
              <a:t>在指定位置结束</a:t>
            </a:r>
            <a:r>
              <a:rPr lang="en-US" altLang="zh-CN" sz="1400" dirty="0"/>
              <a:t>end",350,80);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conText.textAlign</a:t>
            </a:r>
            <a:r>
              <a:rPr lang="en-US" altLang="zh-CN" sz="1400" dirty="0"/>
              <a:t>="center";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conText.fillText</a:t>
            </a:r>
            <a:r>
              <a:rPr lang="en-US" altLang="zh-CN" sz="1400" dirty="0"/>
              <a:t>("</a:t>
            </a:r>
            <a:r>
              <a:rPr lang="zh-CN" altLang="en-US" sz="1400" dirty="0"/>
              <a:t>文本中心在指定位置</a:t>
            </a:r>
            <a:r>
              <a:rPr lang="en-US" altLang="zh-CN" sz="1400" dirty="0"/>
              <a:t>center",350,120);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conText.lineWidth</a:t>
            </a:r>
            <a:r>
              <a:rPr lang="en-US" altLang="zh-CN" sz="1400" dirty="0"/>
              <a:t>=1;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</a:t>
            </a:r>
            <a:r>
              <a:rPr lang="en-US" altLang="zh-CN" sz="1400" dirty="0"/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//</a:t>
            </a:r>
            <a:r>
              <a:rPr lang="zh-CN" altLang="en-US" sz="1400" dirty="0"/>
              <a:t>在</a:t>
            </a:r>
            <a:r>
              <a:rPr lang="en-US" altLang="zh-CN" sz="1400" dirty="0"/>
              <a:t>Y</a:t>
            </a:r>
            <a:r>
              <a:rPr lang="zh-CN" altLang="en-US" sz="1400" dirty="0"/>
              <a:t>轴</a:t>
            </a:r>
            <a:r>
              <a:rPr lang="en-US" altLang="zh-CN" sz="1400" dirty="0"/>
              <a:t>250</a:t>
            </a:r>
            <a:r>
              <a:rPr lang="zh-CN" altLang="en-US" sz="1400" dirty="0"/>
              <a:t>处画一条水平红线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conText.textAlign</a:t>
            </a:r>
            <a:r>
              <a:rPr lang="en-US" altLang="zh-CN" sz="1400" dirty="0"/>
              <a:t>="start";  //</a:t>
            </a:r>
            <a:r>
              <a:rPr lang="zh-CN" altLang="en-US" sz="1400" dirty="0"/>
              <a:t>设置提示信息水平对齐方法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conText.font</a:t>
            </a:r>
            <a:r>
              <a:rPr lang="en-US" altLang="zh-CN" sz="1400" dirty="0"/>
              <a:t>="24px </a:t>
            </a:r>
            <a:r>
              <a:rPr lang="zh-CN" altLang="en-US" sz="1400" dirty="0"/>
              <a:t>黑体</a:t>
            </a:r>
            <a:r>
              <a:rPr lang="en-US" altLang="zh-CN" sz="1400" dirty="0"/>
              <a:t>";   //</a:t>
            </a:r>
            <a:r>
              <a:rPr lang="zh-CN" altLang="en-US" sz="1400" dirty="0"/>
              <a:t>设置提示信息字体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conText.fillText</a:t>
            </a:r>
            <a:r>
              <a:rPr lang="en-US" altLang="zh-CN" sz="1400" dirty="0"/>
              <a:t>("</a:t>
            </a:r>
            <a:r>
              <a:rPr lang="zh-CN" altLang="en-US" sz="1400" dirty="0"/>
              <a:t>文本基线位置：</a:t>
            </a:r>
            <a:r>
              <a:rPr lang="en-US" altLang="zh-CN" sz="1400" dirty="0"/>
              <a:t>",0,220); //</a:t>
            </a:r>
            <a:r>
              <a:rPr lang="zh-CN" altLang="en-US" sz="1400" dirty="0"/>
              <a:t>设置提示信息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conText.strokeStyle</a:t>
            </a:r>
            <a:r>
              <a:rPr lang="en-US" altLang="zh-CN" sz="1400" dirty="0"/>
              <a:t>="red";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conText.moveTo</a:t>
            </a:r>
            <a:r>
              <a:rPr lang="en-US" altLang="zh-CN" sz="1400" dirty="0"/>
              <a:t>(0,250);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conText.lineTo</a:t>
            </a:r>
            <a:r>
              <a:rPr lang="en-US" altLang="zh-CN" sz="1400" dirty="0"/>
              <a:t>(700,250);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conText.stroke</a:t>
            </a:r>
            <a:r>
              <a:rPr lang="en-US" altLang="zh-CN" sz="1400" dirty="0"/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//</a:t>
            </a:r>
            <a:r>
              <a:rPr lang="zh-CN" altLang="en-US" sz="1400" dirty="0"/>
              <a:t>每个在</a:t>
            </a:r>
            <a:r>
              <a:rPr lang="en-US" altLang="zh-CN" sz="1400" dirty="0" smtClean="0"/>
              <a:t>y=250</a:t>
            </a:r>
            <a:r>
              <a:rPr lang="zh-CN" altLang="en-US" sz="1400" dirty="0"/>
              <a:t>处设置不同的</a:t>
            </a:r>
            <a:r>
              <a:rPr lang="en-US" altLang="zh-CN" sz="1400" dirty="0" err="1"/>
              <a:t>textbaseline</a:t>
            </a:r>
            <a:r>
              <a:rPr lang="zh-CN" altLang="en-US" sz="1400" dirty="0"/>
              <a:t>值，显示单词的位</a:t>
            </a:r>
            <a:r>
              <a:rPr lang="zh-CN" altLang="en-US" sz="1400" dirty="0" smtClean="0"/>
              <a:t>置</a:t>
            </a:r>
            <a:endParaRPr lang="en-US" altLang="zh-CN" sz="1400" dirty="0" smtClean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conText.font</a:t>
            </a:r>
            <a:r>
              <a:rPr lang="en-US" altLang="zh-CN" sz="1400" dirty="0"/>
              <a:t>="20px Arial";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conText.textBaseline</a:t>
            </a:r>
            <a:r>
              <a:rPr lang="en-US" altLang="zh-CN" sz="1400" dirty="0"/>
              <a:t>="top";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conText.fillText</a:t>
            </a:r>
            <a:r>
              <a:rPr lang="en-US" altLang="zh-CN" sz="1400" dirty="0"/>
              <a:t>("Top-Hag",20,250); //Hag</a:t>
            </a:r>
            <a:r>
              <a:rPr lang="zh-CN" altLang="en-US" sz="1400" dirty="0"/>
              <a:t>表示字母组合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dirty="0" smtClean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5715000" y="831245"/>
            <a:ext cx="33528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conText.textBaseline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="bottom";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("Bottom-aXg",100,250); //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aXg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表示字母组合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conText.textBaseline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="middle";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("Middle",220,250);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conText.textBaseline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="alphabetic";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("Alphabetic-aXg",300,250); //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aXg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表示字母组合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conText.textBaseline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="ideographic";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("ideographic-aXg",460,250); //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aXg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表示字母组合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conText.textBaseline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="hanging";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("Hanging",620,250); 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812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16.1.1 Array-</a:t>
            </a:r>
            <a:r>
              <a:rPr lang="zh-CN" altLang="en-US" dirty="0" smtClean="0"/>
              <a:t>案例 </a:t>
            </a:r>
            <a:endParaRPr lang="zh-CN" altLang="en-U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400" cy="379214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&lt;!--  edu_16_1_1.html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&lt;html&gt;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    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        &lt;title&gt;</a:t>
            </a:r>
            <a:r>
              <a:rPr lang="zh-CN" altLang="en-US" sz="1400" dirty="0">
                <a:ea typeface="宋体" pitchFamily="2" charset="-122"/>
              </a:rPr>
              <a:t>数组对象举例</a:t>
            </a:r>
            <a:r>
              <a:rPr lang="en-US" altLang="zh-CN" sz="1400" dirty="0">
                <a:ea typeface="宋体" pitchFamily="2" charset="-122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    &lt;/head</a:t>
            </a:r>
            <a:r>
              <a:rPr lang="en-US" altLang="zh-CN" sz="1400" dirty="0" smtClean="0">
                <a:ea typeface="宋体" pitchFamily="2" charset="-122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 </a:t>
            </a:r>
            <a:r>
              <a:rPr lang="en-US" altLang="zh-CN" sz="1400" dirty="0" smtClean="0">
                <a:ea typeface="宋体" pitchFamily="2" charset="-122"/>
              </a:rPr>
              <a:t>  &lt;</a:t>
            </a:r>
            <a:r>
              <a:rPr lang="en-US" altLang="zh-CN" sz="1400" dirty="0">
                <a:ea typeface="宋体" pitchFamily="2" charset="-122"/>
              </a:rPr>
              <a:t>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        &lt;h3&gt;</a:t>
            </a:r>
            <a:r>
              <a:rPr lang="zh-CN" altLang="en-US" sz="1400" dirty="0">
                <a:ea typeface="宋体" pitchFamily="2" charset="-122"/>
              </a:rPr>
              <a:t>对象的类型应用案例</a:t>
            </a:r>
            <a:r>
              <a:rPr lang="en-US" altLang="zh-CN" sz="1400" dirty="0">
                <a:ea typeface="宋体" pitchFamily="2" charset="-122"/>
              </a:rPr>
              <a:t>&lt;/h3&gt;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   &lt;</a:t>
            </a:r>
            <a:r>
              <a:rPr lang="en-US" altLang="zh-CN" sz="1400" dirty="0">
                <a:ea typeface="宋体" pitchFamily="2" charset="-122"/>
              </a:rPr>
              <a:t>script type="text/</a:t>
            </a:r>
            <a:r>
              <a:rPr lang="en-US" altLang="zh-CN" sz="1400" dirty="0" err="1">
                <a:ea typeface="宋体" pitchFamily="2" charset="-122"/>
              </a:rPr>
              <a:t>javascript</a:t>
            </a:r>
            <a:r>
              <a:rPr lang="en-US" altLang="zh-CN" sz="1400" dirty="0">
                <a:ea typeface="宋体" pitchFamily="2" charset="-122"/>
              </a:rPr>
              <a:t>"&gt;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var</a:t>
            </a:r>
            <a:r>
              <a:rPr lang="en-US" altLang="zh-CN" sz="1400" dirty="0">
                <a:ea typeface="宋体" pitchFamily="2" charset="-122"/>
              </a:rPr>
              <a:t> stu1 = new Array("</a:t>
            </a:r>
            <a:r>
              <a:rPr lang="zh-CN" altLang="en-US" sz="1400" dirty="0">
                <a:ea typeface="宋体" pitchFamily="2" charset="-122"/>
              </a:rPr>
              <a:t>张有为</a:t>
            </a:r>
            <a:r>
              <a:rPr lang="en-US" altLang="zh-CN" sz="1400" dirty="0">
                <a:ea typeface="宋体" pitchFamily="2" charset="-122"/>
              </a:rPr>
              <a:t>","</a:t>
            </a:r>
            <a:r>
              <a:rPr lang="zh-CN" altLang="en-US" sz="1400" dirty="0">
                <a:ea typeface="宋体" pitchFamily="2" charset="-122"/>
              </a:rPr>
              <a:t>蒋丽娟</a:t>
            </a:r>
            <a:r>
              <a:rPr lang="en-US" altLang="zh-CN" sz="1400" dirty="0">
                <a:ea typeface="宋体" pitchFamily="2" charset="-122"/>
              </a:rPr>
              <a:t>","</a:t>
            </a:r>
            <a:r>
              <a:rPr lang="zh-CN" altLang="en-US" sz="1400" dirty="0">
                <a:ea typeface="宋体" pitchFamily="2" charset="-122"/>
              </a:rPr>
              <a:t>王一新</a:t>
            </a:r>
            <a:r>
              <a:rPr lang="en-US" altLang="zh-CN" sz="1400" dirty="0">
                <a:ea typeface="宋体" pitchFamily="2" charset="-122"/>
              </a:rPr>
              <a:t>","</a:t>
            </a:r>
            <a:r>
              <a:rPr lang="zh-CN" altLang="en-US" sz="1400" dirty="0">
                <a:ea typeface="宋体" pitchFamily="2" charset="-122"/>
              </a:rPr>
              <a:t>李大为</a:t>
            </a:r>
            <a:r>
              <a:rPr lang="en-US" altLang="zh-CN" sz="1400" dirty="0">
                <a:ea typeface="宋体" pitchFamily="2" charset="-122"/>
              </a:rPr>
              <a:t>");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var</a:t>
            </a:r>
            <a:r>
              <a:rPr lang="en-US" altLang="zh-CN" sz="1400" dirty="0">
                <a:ea typeface="宋体" pitchFamily="2" charset="-122"/>
              </a:rPr>
              <a:t> stu2 =["</a:t>
            </a:r>
            <a:r>
              <a:rPr lang="zh-CN" altLang="en-US" sz="1400" dirty="0">
                <a:ea typeface="宋体" pitchFamily="2" charset="-122"/>
              </a:rPr>
              <a:t>张祥雨</a:t>
            </a:r>
            <a:r>
              <a:rPr lang="en-US" altLang="zh-CN" sz="1400" dirty="0">
                <a:ea typeface="宋体" pitchFamily="2" charset="-122"/>
              </a:rPr>
              <a:t>","</a:t>
            </a:r>
            <a:r>
              <a:rPr lang="zh-CN" altLang="en-US" sz="1400" dirty="0">
                <a:ea typeface="宋体" pitchFamily="2" charset="-122"/>
              </a:rPr>
              <a:t>姜进步</a:t>
            </a:r>
            <a:r>
              <a:rPr lang="en-US" altLang="zh-CN" sz="1400" dirty="0">
                <a:ea typeface="宋体" pitchFamily="2" charset="-122"/>
              </a:rPr>
              <a:t>","</a:t>
            </a:r>
            <a:r>
              <a:rPr lang="zh-CN" altLang="en-US" sz="1400" dirty="0">
                <a:ea typeface="宋体" pitchFamily="2" charset="-122"/>
              </a:rPr>
              <a:t>王新力</a:t>
            </a:r>
            <a:r>
              <a:rPr lang="en-US" altLang="zh-CN" sz="1400" dirty="0">
                <a:ea typeface="宋体" pitchFamily="2" charset="-122"/>
              </a:rPr>
              <a:t>","</a:t>
            </a:r>
            <a:r>
              <a:rPr lang="zh-CN" altLang="en-US" sz="1400" dirty="0">
                <a:ea typeface="宋体" pitchFamily="2" charset="-122"/>
              </a:rPr>
              <a:t>刘大山</a:t>
            </a:r>
            <a:r>
              <a:rPr lang="en-US" altLang="zh-CN" sz="1400" dirty="0">
                <a:ea typeface="宋体" pitchFamily="2" charset="-122"/>
              </a:rPr>
              <a:t>"];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</a:t>
            </a:r>
            <a:r>
              <a:rPr lang="zh-CN" altLang="en-US" sz="1400" dirty="0">
                <a:ea typeface="宋体" pitchFamily="2" charset="-122"/>
              </a:rPr>
              <a:t>数组中的元素：</a:t>
            </a:r>
            <a:r>
              <a:rPr lang="en-US" altLang="zh-CN" sz="1400" dirty="0">
                <a:ea typeface="宋体" pitchFamily="2" charset="-122"/>
              </a:rPr>
              <a:t>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//</a:t>
            </a:r>
            <a:r>
              <a:rPr lang="zh-CN" altLang="en-US" sz="1400" dirty="0">
                <a:ea typeface="宋体" pitchFamily="2" charset="-122"/>
              </a:rPr>
              <a:t>访问数组中的元素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for (</a:t>
            </a:r>
            <a:r>
              <a:rPr lang="en-US" altLang="zh-CN" sz="1400" dirty="0" err="1">
                <a:ea typeface="宋体" pitchFamily="2" charset="-122"/>
              </a:rPr>
              <a:t>var</a:t>
            </a:r>
            <a:r>
              <a:rPr lang="en-US" altLang="zh-CN" sz="1400" dirty="0">
                <a:ea typeface="宋体" pitchFamily="2" charset="-122"/>
              </a:rPr>
              <a:t> i=0;i&lt;=stu1.length-1;i++ )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{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ea typeface="宋体" pitchFamily="2" charset="-122"/>
              </a:rPr>
              <a:t> </a:t>
            </a:r>
            <a:r>
              <a:rPr lang="zh-CN" altLang="en-US" sz="1400" dirty="0" smtClean="0">
                <a:ea typeface="宋体" pitchFamily="2" charset="-122"/>
              </a:rPr>
              <a:t>  </a:t>
            </a:r>
            <a:r>
              <a:rPr lang="en-US" altLang="zh-CN" sz="1400" dirty="0" err="1" smtClean="0">
                <a:ea typeface="宋体" pitchFamily="2" charset="-122"/>
              </a:rPr>
              <a:t>document.write</a:t>
            </a:r>
            <a:r>
              <a:rPr lang="en-US" altLang="zh-CN" sz="1400" dirty="0" smtClean="0">
                <a:ea typeface="宋体" pitchFamily="2" charset="-122"/>
              </a:rPr>
              <a:t>(i</a:t>
            </a:r>
            <a:r>
              <a:rPr lang="en-US" altLang="zh-CN" sz="1400" dirty="0">
                <a:ea typeface="宋体" pitchFamily="2" charset="-122"/>
              </a:rPr>
              <a:t>+"-"+stu1[i]+"&amp;</a:t>
            </a:r>
            <a:r>
              <a:rPr lang="en-US" altLang="zh-CN" sz="1400" dirty="0" err="1">
                <a:ea typeface="宋体" pitchFamily="2" charset="-122"/>
              </a:rPr>
              <a:t>nbsp</a:t>
            </a:r>
            <a:r>
              <a:rPr lang="en-US" altLang="zh-CN" sz="1400" dirty="0">
                <a:ea typeface="宋体" pitchFamily="2" charset="-122"/>
              </a:rPr>
              <a:t>;&amp;</a:t>
            </a:r>
            <a:r>
              <a:rPr lang="en-US" altLang="zh-CN" sz="1400" dirty="0" err="1">
                <a:ea typeface="宋体" pitchFamily="2" charset="-122"/>
              </a:rPr>
              <a:t>nbsp</a:t>
            </a:r>
            <a:r>
              <a:rPr lang="en-US" altLang="zh-CN" sz="1400" dirty="0">
                <a:ea typeface="宋体" pitchFamily="2" charset="-122"/>
              </a:rPr>
              <a:t>;");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}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//join</a:t>
            </a:r>
            <a:r>
              <a:rPr lang="zh-CN" altLang="en-US" sz="1400" dirty="0">
                <a:ea typeface="宋体" pitchFamily="2" charset="-122"/>
              </a:rPr>
              <a:t>方法的使用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(stu2.join("-")+"&lt;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&gt;");//"-"</a:t>
            </a:r>
            <a:r>
              <a:rPr lang="zh-CN" altLang="en-US" sz="1400" dirty="0">
                <a:ea typeface="宋体" pitchFamily="2" charset="-122"/>
              </a:rPr>
              <a:t>分隔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(stu2.join("+")+"&lt;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&gt;");//"+"</a:t>
            </a:r>
            <a:r>
              <a:rPr lang="zh-CN" altLang="en-US" sz="1400" dirty="0">
                <a:ea typeface="宋体" pitchFamily="2" charset="-122"/>
              </a:rPr>
              <a:t>分隔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(stu2.join()+"&lt;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  //</a:t>
            </a:r>
            <a:r>
              <a:rPr lang="zh-CN" altLang="en-US" sz="1400" dirty="0">
                <a:ea typeface="宋体" pitchFamily="2" charset="-122"/>
              </a:rPr>
              <a:t>默</a:t>
            </a:r>
            <a:r>
              <a:rPr lang="zh-CN" altLang="en-US" sz="1400" dirty="0" smtClean="0">
                <a:ea typeface="宋体" pitchFamily="2" charset="-122"/>
              </a:rPr>
              <a:t>认</a:t>
            </a:r>
            <a:endParaRPr lang="zh-CN" altLang="en-US" sz="1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 </a:t>
            </a:r>
            <a:r>
              <a:rPr lang="zh-CN" altLang="en-US" dirty="0"/>
              <a:t>绘制图像案例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/>
              <a:t>绘制渐变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conText.font</a:t>
            </a:r>
            <a:r>
              <a:rPr lang="en-US" altLang="zh-CN" sz="1400" dirty="0"/>
              <a:t>="20px </a:t>
            </a:r>
            <a:r>
              <a:rPr lang="zh-CN" altLang="en-US" sz="1400" dirty="0"/>
              <a:t>黑体</a:t>
            </a:r>
            <a:r>
              <a:rPr lang="en-US" altLang="zh-CN" sz="1400" dirty="0"/>
              <a:t>";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conText.textBaseline</a:t>
            </a:r>
            <a:r>
              <a:rPr lang="en-US" altLang="zh-CN" sz="1400" dirty="0"/>
              <a:t>="bottom";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conText.fillText</a:t>
            </a:r>
            <a:r>
              <a:rPr lang="en-US" altLang="zh-CN" sz="1400" dirty="0"/>
              <a:t>("</a:t>
            </a:r>
            <a:r>
              <a:rPr lang="zh-CN" altLang="en-US" sz="1400" dirty="0"/>
              <a:t>渐变：</a:t>
            </a:r>
            <a:r>
              <a:rPr lang="en-US" altLang="zh-CN" sz="1400" dirty="0"/>
              <a:t>",0,320);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grad=</a:t>
            </a:r>
            <a:r>
              <a:rPr lang="en-US" altLang="zh-CN" sz="1400" dirty="0" err="1"/>
              <a:t>conText.createLinearGradient</a:t>
            </a:r>
            <a:r>
              <a:rPr lang="en-US" altLang="zh-CN" sz="1400" dirty="0"/>
              <a:t>(50,280,400,50);//</a:t>
            </a:r>
            <a:r>
              <a:rPr lang="zh-CN" altLang="en-US" sz="1400" dirty="0"/>
              <a:t>创建线条渐变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grad.addColorStop</a:t>
            </a:r>
            <a:r>
              <a:rPr lang="en-US" altLang="zh-CN" sz="1400" dirty="0"/>
              <a:t>(0,"#FF0000");  //</a:t>
            </a:r>
            <a:r>
              <a:rPr lang="zh-CN" altLang="en-US" sz="1400" dirty="0"/>
              <a:t>设置渐变停止颜色</a:t>
            </a:r>
            <a:r>
              <a:rPr lang="en-US" altLang="zh-CN" sz="1400" dirty="0"/>
              <a:t>1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grad.addColorStop</a:t>
            </a:r>
            <a:r>
              <a:rPr lang="en-US" altLang="zh-CN" sz="1400" dirty="0"/>
              <a:t>(1,"#00FF00");   //</a:t>
            </a:r>
            <a:r>
              <a:rPr lang="zh-CN" altLang="en-US" sz="1400" dirty="0"/>
              <a:t>设置渐变停止颜色</a:t>
            </a:r>
            <a:r>
              <a:rPr lang="en-US" altLang="zh-CN" sz="1400" dirty="0" smtClean="0"/>
              <a:t>2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conText.fillStyle</a:t>
            </a:r>
            <a:r>
              <a:rPr lang="en-US" altLang="zh-CN" sz="1400" dirty="0"/>
              <a:t>=grad;      //</a:t>
            </a:r>
            <a:r>
              <a:rPr lang="zh-CN" altLang="en-US" sz="1400" dirty="0"/>
              <a:t>设置填充样式为渐变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conText.fillRect</a:t>
            </a:r>
            <a:r>
              <a:rPr lang="en-US" altLang="zh-CN" sz="1400" dirty="0"/>
              <a:t>(50,280,400,50);   //</a:t>
            </a:r>
            <a:r>
              <a:rPr lang="zh-CN" altLang="en-US" sz="1400" dirty="0"/>
              <a:t>填充矩形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/*</a:t>
            </a:r>
            <a:r>
              <a:rPr lang="zh-CN" altLang="en-US" sz="1400" dirty="0"/>
              <a:t>绘制图像*</a:t>
            </a:r>
            <a:r>
              <a:rPr lang="en-US" altLang="zh-CN" sz="1400" dirty="0" smtClean="0"/>
              <a:t>/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myCanvas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document.getElementById</a:t>
            </a:r>
            <a:r>
              <a:rPr lang="en-US" altLang="zh-CN" sz="1400" dirty="0"/>
              <a:t>(“</a:t>
            </a:r>
            <a:r>
              <a:rPr lang="en-US" altLang="zh-CN" sz="1400" dirty="0" err="1"/>
              <a:t>oneCanvas</a:t>
            </a:r>
            <a:r>
              <a:rPr lang="en-US" altLang="zh-CN" sz="1400" dirty="0"/>
              <a:t>”);//</a:t>
            </a:r>
            <a:r>
              <a:rPr lang="zh-CN" altLang="en-US" sz="1400" dirty="0"/>
              <a:t>获取</a:t>
            </a:r>
            <a:r>
              <a:rPr lang="en-US" altLang="zh-CN" sz="1400" dirty="0"/>
              <a:t>Canvas</a:t>
            </a:r>
            <a:r>
              <a:rPr lang="zh-CN" altLang="en-US" sz="1400" dirty="0"/>
              <a:t>对象	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conText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myCanvas.getContext</a:t>
            </a:r>
            <a:r>
              <a:rPr lang="en-US" altLang="zh-CN" sz="1400" dirty="0"/>
              <a:t>("2d");  //</a:t>
            </a:r>
            <a:r>
              <a:rPr lang="zh-CN" altLang="en-US" sz="1400" dirty="0"/>
              <a:t>获取绘图环境（上下文环境）对象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conText.font</a:t>
            </a:r>
            <a:r>
              <a:rPr lang="en-US" altLang="zh-CN" sz="1400" dirty="0"/>
              <a:t>="20px </a:t>
            </a:r>
            <a:r>
              <a:rPr lang="zh-CN" altLang="en-US" sz="1400" dirty="0"/>
              <a:t>黑体</a:t>
            </a:r>
            <a:r>
              <a:rPr lang="en-US" altLang="zh-CN" sz="1400" dirty="0"/>
              <a:t>";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conText.textBaseline</a:t>
            </a:r>
            <a:r>
              <a:rPr lang="en-US" altLang="zh-CN" sz="1400" dirty="0"/>
              <a:t>="bottom";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conText.fillText</a:t>
            </a:r>
            <a:r>
              <a:rPr lang="en-US" altLang="zh-CN" sz="1400" dirty="0"/>
              <a:t>("</a:t>
            </a:r>
            <a:r>
              <a:rPr lang="zh-CN" altLang="en-US" sz="1400" dirty="0"/>
              <a:t>图像：</a:t>
            </a:r>
            <a:r>
              <a:rPr lang="en-US" altLang="zh-CN" sz="1400" dirty="0"/>
              <a:t>",0,380</a:t>
            </a:r>
            <a:r>
              <a:rPr lang="en-US" altLang="zh-CN" sz="1400" dirty="0" smtClean="0"/>
              <a:t>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=new Image();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img.src</a:t>
            </a:r>
            <a:r>
              <a:rPr lang="en-US" altLang="zh-CN" sz="1400" dirty="0"/>
              <a:t>="45567.jpg";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conText.drawImage</a:t>
            </a:r>
            <a:r>
              <a:rPr lang="en-US" altLang="zh-CN" sz="1400" dirty="0"/>
              <a:t>(img,50,380); //</a:t>
            </a:r>
            <a:r>
              <a:rPr lang="zh-CN" altLang="en-US" sz="1400" dirty="0"/>
              <a:t>在指定位置处开始绘</a:t>
            </a:r>
            <a:r>
              <a:rPr lang="zh-CN" altLang="en-US" sz="1400" dirty="0" smtClean="0"/>
              <a:t>图</a:t>
            </a:r>
            <a:endParaRPr lang="en-US" altLang="zh-CN" sz="1400" dirty="0" smtClean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conText.drawImage</a:t>
            </a:r>
            <a:r>
              <a:rPr lang="en-US" altLang="zh-CN" sz="1400" dirty="0"/>
              <a:t>(img,450,680,100,100);//</a:t>
            </a:r>
            <a:r>
              <a:rPr lang="zh-CN" altLang="en-US" sz="1400" dirty="0"/>
              <a:t>按指定宽度和高度绘图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/* </a:t>
            </a:r>
            <a:r>
              <a:rPr lang="zh-CN" altLang="en-US" sz="1400" dirty="0"/>
              <a:t>选取图像的部分矩形区域进行绘制 *</a:t>
            </a:r>
            <a:r>
              <a:rPr lang="en-US" altLang="zh-CN" sz="1400" dirty="0"/>
              <a:t>/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dirty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9590362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 </a:t>
            </a:r>
            <a:r>
              <a:rPr lang="zh-CN" altLang="en-US" dirty="0"/>
              <a:t>绘制图像案例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34400" cy="3886199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/>
              <a:t>conText.drawImage</a:t>
            </a:r>
            <a:r>
              <a:rPr lang="en-US" altLang="zh-CN" sz="1400" dirty="0" smtClean="0"/>
              <a:t>(img,200,200,100,100,550,660,120,120</a:t>
            </a:r>
            <a:r>
              <a:rPr lang="en-US" altLang="zh-CN" sz="1400" dirty="0"/>
              <a:t>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/* </a:t>
            </a:r>
            <a:r>
              <a:rPr lang="zh-CN" altLang="en-US" sz="1400" dirty="0"/>
              <a:t>图像圆形剪裁 *</a:t>
            </a:r>
            <a:r>
              <a:rPr lang="en-US" altLang="zh-CN" sz="1400" dirty="0"/>
              <a:t>/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conText.fillStyle</a:t>
            </a:r>
            <a:r>
              <a:rPr lang="en-US" altLang="zh-CN" sz="1400" dirty="0"/>
              <a:t>="#F8F8F8";//</a:t>
            </a:r>
            <a:r>
              <a:rPr lang="zh-CN" altLang="en-US" sz="1400" dirty="0"/>
              <a:t>填充样式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conText.fillRect</a:t>
            </a:r>
            <a:r>
              <a:rPr lang="en-US" altLang="zh-CN" sz="1400" dirty="0"/>
              <a:t>(680,378,400,400);//</a:t>
            </a:r>
            <a:r>
              <a:rPr lang="zh-CN" altLang="en-US" sz="1400" dirty="0"/>
              <a:t>填充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conText.beginPath</a:t>
            </a:r>
            <a:r>
              <a:rPr lang="en-US" altLang="zh-CN" sz="1400" dirty="0"/>
              <a:t>();      //</a:t>
            </a:r>
            <a:r>
              <a:rPr lang="zh-CN" altLang="en-US" sz="1400" dirty="0"/>
              <a:t>开始路径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conText.arc</a:t>
            </a:r>
            <a:r>
              <a:rPr lang="en-US" altLang="zh-CN" sz="1400" dirty="0"/>
              <a:t>(890, 578, 100, 0, </a:t>
            </a:r>
            <a:r>
              <a:rPr lang="en-US" altLang="zh-CN" sz="1400" dirty="0" err="1"/>
              <a:t>Math.PI</a:t>
            </a:r>
            <a:r>
              <a:rPr lang="en-US" altLang="zh-CN" sz="1400" dirty="0"/>
              <a:t> * 2, true);  //</a:t>
            </a:r>
            <a:r>
              <a:rPr lang="zh-CN" altLang="en-US" sz="1400" dirty="0"/>
              <a:t>形成圆形路径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conText.closePath</a:t>
            </a:r>
            <a:r>
              <a:rPr lang="en-US" altLang="zh-CN" sz="1400" dirty="0"/>
              <a:t>();      //</a:t>
            </a:r>
            <a:r>
              <a:rPr lang="zh-CN" altLang="en-US" sz="1400" dirty="0"/>
              <a:t>结束路径   </a:t>
            </a:r>
            <a:endParaRPr lang="en-US" altLang="zh-CN" sz="1400" dirty="0" smtClean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conText.clip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();               //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圆形剪裁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conText.drawImage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(img,680,378);   //</a:t>
            </a:r>
            <a:r>
              <a:rPr lang="zh-CN" altLang="en-US" sz="1400" dirty="0">
                <a:latin typeface="Verdana" pitchFamily="34" charset="0"/>
                <a:cs typeface="Verdana" pitchFamily="34" charset="0"/>
              </a:rPr>
              <a:t>按圆形剪裁图像，其余部分不可见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script&gt;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&lt;body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onload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showPage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();"&gt;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&lt;div&gt;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="45567.jpg" id="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myimg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 style="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float:left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;"/&gt;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&lt;canvas id="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oneCanvas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 width="1100" height="800" style="background:#F0F0F0;"&gt;&lt;/canvas&gt;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&lt;/div&gt;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2400" dirty="0">
              <a:latin typeface="Verdana" pitchFamily="34" charset="0"/>
              <a:cs typeface="Verdana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94531387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  HTML5 </a:t>
            </a:r>
            <a:r>
              <a:rPr lang="zh-CN" altLang="en-US" dirty="0"/>
              <a:t>拖放</a:t>
            </a:r>
            <a:endParaRPr lang="zh-CN" altLang="zh-CN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拖</a:t>
            </a:r>
            <a:r>
              <a:rPr lang="zh-CN" altLang="en-US" dirty="0"/>
              <a:t>放（</a:t>
            </a:r>
            <a:r>
              <a:rPr lang="en-US" altLang="zh-CN" dirty="0"/>
              <a:t>Drag </a:t>
            </a:r>
            <a:r>
              <a:rPr lang="zh-CN" altLang="en-US" dirty="0"/>
              <a:t>和</a:t>
            </a:r>
            <a:r>
              <a:rPr lang="en-US" altLang="zh-CN" dirty="0"/>
              <a:t>Drop</a:t>
            </a:r>
            <a:r>
              <a:rPr lang="zh-CN" altLang="en-US" dirty="0" smtClean="0"/>
              <a:t>）即</a:t>
            </a:r>
            <a:r>
              <a:rPr lang="zh-CN" altLang="en-US" dirty="0"/>
              <a:t>抓取对象以后拖到另一个位置</a:t>
            </a:r>
            <a:r>
              <a:rPr lang="zh-CN" altLang="en-US" dirty="0" smtClean="0"/>
              <a:t>。任</a:t>
            </a:r>
            <a:r>
              <a:rPr lang="zh-CN" altLang="en-US" dirty="0"/>
              <a:t>何元素都能够拖放，只要设置</a:t>
            </a:r>
            <a:r>
              <a:rPr lang="en-US" altLang="zh-CN" dirty="0"/>
              <a:t>draggable </a:t>
            </a:r>
            <a:r>
              <a:rPr lang="zh-CN" altLang="en-US" dirty="0"/>
              <a:t>属性为</a:t>
            </a:r>
            <a:r>
              <a:rPr lang="en-US" altLang="zh-CN" dirty="0"/>
              <a:t>true </a:t>
            </a:r>
            <a:r>
              <a:rPr lang="zh-CN" altLang="en-US" dirty="0"/>
              <a:t>即可。</a:t>
            </a:r>
            <a:r>
              <a:rPr lang="en-US" altLang="zh-CN" dirty="0" smtClean="0"/>
              <a:t>IE9</a:t>
            </a:r>
            <a:r>
              <a:rPr lang="zh-CN" altLang="en-US" dirty="0"/>
              <a:t>、</a:t>
            </a:r>
            <a:r>
              <a:rPr lang="en-US" altLang="zh-CN" dirty="0"/>
              <a:t>Firefox</a:t>
            </a:r>
            <a:r>
              <a:rPr lang="zh-CN" altLang="en-US" dirty="0"/>
              <a:t>、</a:t>
            </a:r>
            <a:r>
              <a:rPr lang="en-US" altLang="zh-CN" dirty="0"/>
              <a:t>Opera</a:t>
            </a:r>
            <a:r>
              <a:rPr lang="zh-CN" altLang="en-US" dirty="0"/>
              <a:t>、</a:t>
            </a:r>
            <a:r>
              <a:rPr lang="en-US" altLang="zh-CN" dirty="0"/>
              <a:t>Chrome </a:t>
            </a:r>
            <a:r>
              <a:rPr lang="zh-CN" altLang="en-US" dirty="0"/>
              <a:t>以及</a:t>
            </a:r>
            <a:r>
              <a:rPr lang="en-US" altLang="zh-CN" dirty="0"/>
              <a:t>Safari6 </a:t>
            </a:r>
            <a:r>
              <a:rPr lang="zh-CN" altLang="en-US" dirty="0"/>
              <a:t>等高版本的浏览器均支持拖</a:t>
            </a:r>
            <a:r>
              <a:rPr lang="zh-CN" altLang="en-US" dirty="0" smtClean="0"/>
              <a:t>放。</a:t>
            </a:r>
            <a:endParaRPr lang="zh-CN" altLang="en-US" dirty="0"/>
          </a:p>
          <a:p>
            <a:pPr>
              <a:buNone/>
            </a:pPr>
            <a:r>
              <a:rPr lang="en-US" altLang="zh-CN" b="1" dirty="0"/>
              <a:t>17.3.1 </a:t>
            </a:r>
            <a:r>
              <a:rPr lang="zh-CN" altLang="en-US" b="1" dirty="0"/>
              <a:t>设置元素为可拖</a:t>
            </a:r>
            <a:r>
              <a:rPr lang="zh-CN" altLang="en-US" b="1" dirty="0" smtClean="0"/>
              <a:t>放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&lt;</a:t>
            </a:r>
            <a:r>
              <a:rPr lang="zh-CN" altLang="en-US" sz="1800" dirty="0" smtClean="0">
                <a:solidFill>
                  <a:srgbClr val="FF0000"/>
                </a:solidFill>
              </a:rPr>
              <a:t>标记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id</a:t>
            </a:r>
            <a:r>
              <a:rPr lang="en-US" altLang="zh-CN" sz="1800" dirty="0" smtClean="0">
                <a:solidFill>
                  <a:srgbClr val="FF0000"/>
                </a:solidFill>
              </a:rPr>
              <a:t>=“” </a:t>
            </a:r>
            <a:r>
              <a:rPr lang="en-US" altLang="zh-CN" sz="1800" dirty="0" err="1">
                <a:solidFill>
                  <a:srgbClr val="FF0000"/>
                </a:solidFill>
              </a:rPr>
              <a:t>src</a:t>
            </a:r>
            <a:r>
              <a:rPr lang="en-US" altLang="zh-CN" sz="1800" dirty="0" smtClean="0">
                <a:solidFill>
                  <a:srgbClr val="FF0000"/>
                </a:solidFill>
              </a:rPr>
              <a:t>=“” </a:t>
            </a:r>
            <a:r>
              <a:rPr lang="en-US" altLang="zh-CN" sz="1800" u="sng" dirty="0" err="1">
                <a:solidFill>
                  <a:srgbClr val="FF0000"/>
                </a:solidFill>
              </a:rPr>
              <a:t>draggable</a:t>
            </a:r>
            <a:r>
              <a:rPr lang="en-US" altLang="zh-CN" sz="1800" u="sng" dirty="0" smtClean="0">
                <a:solidFill>
                  <a:srgbClr val="FF0000"/>
                </a:solidFill>
              </a:rPr>
              <a:t>=“true” </a:t>
            </a:r>
            <a:r>
              <a:rPr lang="en-US" altLang="zh-CN" sz="1800" dirty="0" smtClean="0">
                <a:solidFill>
                  <a:srgbClr val="FF0000"/>
                </a:solidFill>
              </a:rPr>
              <a:t>&gt;&lt;/</a:t>
            </a:r>
            <a:r>
              <a:rPr lang="zh-CN" altLang="en-US" sz="1800" dirty="0" smtClean="0">
                <a:solidFill>
                  <a:srgbClr val="FF0000"/>
                </a:solidFill>
              </a:rPr>
              <a:t>标记</a:t>
            </a:r>
            <a:r>
              <a:rPr lang="en-US" altLang="zh-CN" sz="18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endParaRPr lang="zh-CN" altLang="zh-CN" sz="1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46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17.3.2 </a:t>
            </a:r>
            <a:r>
              <a:rPr lang="zh-CN" altLang="en-US" dirty="0"/>
              <a:t>拖放事件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62001" y="1329449"/>
          <a:ext cx="8229599" cy="261390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401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44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15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事件属性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76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</a:rPr>
                        <a:t>dragstart</a:t>
                      </a: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</a:rPr>
                        <a:t>ondragstart</a:t>
                      </a:r>
                      <a:r>
                        <a:rPr lang="en-US" sz="1400" kern="10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网页元素开始拖动时触发。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776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drag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</a:rPr>
                        <a:t>ondrag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被拖动的元素在拖动过程中持续触发。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211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dragenter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微软雅黑" pitchFamily="34" charset="-122"/>
                          <a:ea typeface="微软雅黑" pitchFamily="34" charset="-122"/>
                        </a:rPr>
                        <a:t>ondragenter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被拖动的元素进入目标元素时触发，应在目标元素监听该事件。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dragleave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ondragleave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被拖动的元素离开目标元素时触发，应在目标元素监听该事件。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dragover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ondragover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被拖动元素停留在目标元素之中时持续触发，应在目标元素监听该事件。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016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drop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ondrop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拖动操作结束，放置元素时触发。监听器负责检索被拖动的数据以及在放置位置插入它。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dragend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微软雅黑" pitchFamily="34" charset="-122"/>
                          <a:ea typeface="微软雅黑" pitchFamily="34" charset="-122"/>
                        </a:rPr>
                        <a:t>ondragend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微软雅黑" pitchFamily="34" charset="-122"/>
                          <a:ea typeface="微软雅黑" pitchFamily="34" charset="-122"/>
                        </a:rPr>
                        <a:t>网页元素拖动结束时触发。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09600" y="3562350"/>
            <a:ext cx="8458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99921" y="913918"/>
            <a:ext cx="2967479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表</a:t>
            </a:r>
            <a:r>
              <a:rPr lang="en-US" altLang="zh-CN" sz="1400" dirty="0" smtClean="0"/>
              <a:t>17-3 </a:t>
            </a:r>
            <a:r>
              <a:rPr lang="zh-CN" altLang="en-US" sz="1400" dirty="0" smtClean="0"/>
              <a:t>拖放过程发生的事件及说明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332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17.3.3 </a:t>
            </a:r>
            <a:r>
              <a:rPr lang="en-US" altLang="zh-CN" dirty="0" err="1"/>
              <a:t>dataTransfer</a:t>
            </a:r>
            <a:r>
              <a:rPr lang="en-US" altLang="zh-CN" dirty="0"/>
              <a:t> 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5800" y="1113559"/>
          <a:ext cx="8382000" cy="145819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899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4409">
                <a:tc>
                  <a:txBody>
                    <a:bodyPr/>
                    <a:lstStyle/>
                    <a:p>
                      <a:pPr indent="10858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微软雅黑" pitchFamily="34" charset="-122"/>
                          <a:ea typeface="微软雅黑" pitchFamily="34" charset="-122"/>
                        </a:rPr>
                        <a:t>dropEffect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129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拖放的操作类型，决定了浏览器如何显示鼠标形状，其值可为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copy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move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link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600" b="1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10858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effectAllowed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129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指定所允许的操作，其值可为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copy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move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link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 err="1">
                          <a:latin typeface="微软雅黑" pitchFamily="34" charset="-122"/>
                          <a:ea typeface="微软雅黑" pitchFamily="34" charset="-122"/>
                        </a:rPr>
                        <a:t>copyLink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 err="1">
                          <a:latin typeface="微软雅黑" pitchFamily="34" charset="-122"/>
                          <a:ea typeface="微软雅黑" pitchFamily="34" charset="-122"/>
                        </a:rPr>
                        <a:t>copyMove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 err="1">
                          <a:latin typeface="微软雅黑" pitchFamily="34" charset="-122"/>
                          <a:ea typeface="微软雅黑" pitchFamily="34" charset="-122"/>
                        </a:rPr>
                        <a:t>linkMove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all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uninitialized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（默认值，等同于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all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，即允许一切操作）。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10858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files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129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包含一个</a:t>
                      </a:r>
                      <a:r>
                        <a:rPr lang="en-US" sz="1200" kern="100" dirty="0" err="1">
                          <a:latin typeface="微软雅黑" pitchFamily="34" charset="-122"/>
                          <a:ea typeface="微软雅黑" pitchFamily="34" charset="-122"/>
                        </a:rPr>
                        <a:t>FileList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对象，表示拖放所涉及的文件，主要用于处理从文件系统拖入浏览器的文件。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indent="10858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types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129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储存在</a:t>
                      </a:r>
                      <a:r>
                        <a:rPr lang="en-US" sz="1200" kern="100" dirty="0" err="1">
                          <a:latin typeface="微软雅黑" pitchFamily="34" charset="-122"/>
                          <a:ea typeface="微软雅黑" pitchFamily="34" charset="-122"/>
                        </a:rPr>
                        <a:t>dataTransfer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对象的数据的类型。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5800" y="2952750"/>
          <a:ext cx="8458200" cy="17335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66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indent="10858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setData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(format, data)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971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在</a:t>
                      </a: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dataTransfer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对象上储存数据。第一个参数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format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用来指定储存的数据类型，比如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text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text/html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等。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indent="10858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getData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(format)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971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从</a:t>
                      </a: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dataTransfer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对象取出数据。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indent="10858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微软雅黑" pitchFamily="34" charset="-122"/>
                          <a:ea typeface="微软雅黑" pitchFamily="34" charset="-122"/>
                        </a:rPr>
                        <a:t>clearData(format)</a:t>
                      </a:r>
                      <a:endParaRPr lang="zh-CN" sz="14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971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清除</a:t>
                      </a: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dataTransfer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对象所储存的数据。如果指定了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format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参数，则只清除该格式的数据，否则清除所有数据。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indent="10858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setDragImage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imgElement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, x, y)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971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指定拖动过程中显示的图像。默认情况下，许多浏览器显示一个被拖动元素的半透明版本。参数</a:t>
                      </a:r>
                      <a:r>
                        <a:rPr lang="en-US" sz="1100" kern="100" dirty="0" err="1">
                          <a:latin typeface="微软雅黑" pitchFamily="34" charset="-122"/>
                          <a:ea typeface="微软雅黑" pitchFamily="34" charset="-122"/>
                        </a:rPr>
                        <a:t>imgElement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必须是一个图像元素，而不是指向图像的路径，参数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sz="1100" kern="100" dirty="0">
                          <a:latin typeface="微软雅黑" pitchFamily="34" charset="-122"/>
                          <a:ea typeface="微软雅黑" pitchFamily="34" charset="-122"/>
                        </a:rPr>
                        <a:t>y</a:t>
                      </a:r>
                      <a:r>
                        <a:rPr lang="zh-CN" sz="1100" kern="100" dirty="0">
                          <a:latin typeface="微软雅黑" pitchFamily="34" charset="-122"/>
                          <a:ea typeface="微软雅黑" pitchFamily="34" charset="-122"/>
                        </a:rPr>
                        <a:t>表示图像相对于鼠标的位置。</a:t>
                      </a:r>
                      <a:endParaRPr lang="zh-CN" sz="14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514600" y="2638818"/>
            <a:ext cx="495300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表</a:t>
            </a:r>
            <a:r>
              <a:rPr lang="en-US" altLang="zh-CN" sz="1400" dirty="0" smtClean="0"/>
              <a:t>17-5 </a:t>
            </a:r>
            <a:r>
              <a:rPr lang="en-US" altLang="zh-CN" sz="1400" dirty="0" err="1" smtClean="0"/>
              <a:t>dataTransfer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对象常用的方法及说明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514600" y="810018"/>
            <a:ext cx="4572000" cy="2862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/>
              <a:t>表</a:t>
            </a:r>
            <a:r>
              <a:rPr lang="en-US" altLang="zh-CN" sz="1400" dirty="0" smtClean="0"/>
              <a:t>17-4 </a:t>
            </a:r>
            <a:r>
              <a:rPr lang="en-US" altLang="zh-CN" sz="1400" dirty="0" err="1" smtClean="0"/>
              <a:t>dataTransfer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对象常用的属性及说明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8491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17.3.4 </a:t>
            </a:r>
            <a:r>
              <a:rPr lang="zh-CN" altLang="en-US" dirty="0"/>
              <a:t>拖放操作实现步骤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拖放元素的过程可分为创建可拖放对象、设置放置对象两个步骤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．创建一个可拖放对象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&lt;</a:t>
            </a:r>
            <a:r>
              <a:rPr lang="en-US" altLang="zh-CN" sz="1800" dirty="0">
                <a:solidFill>
                  <a:srgbClr val="FF0000"/>
                </a:solidFill>
              </a:rPr>
              <a:t>img src="45567.jpg" draggable="true" ondragstart="drag(event)" id="</a:t>
            </a:r>
            <a:r>
              <a:rPr lang="en-US" altLang="zh-CN" sz="1800" dirty="0" smtClean="0">
                <a:solidFill>
                  <a:srgbClr val="FF0000"/>
                </a:solidFill>
              </a:rPr>
              <a:t>drag1"</a:t>
            </a:r>
            <a:r>
              <a:rPr lang="en-US" altLang="zh-CN" sz="1800" dirty="0">
                <a:solidFill>
                  <a:srgbClr val="FF0000"/>
                </a:solidFill>
              </a:rPr>
              <a:t>/&gt;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function drag(event) </a:t>
            </a:r>
            <a:r>
              <a:rPr lang="en-US" altLang="zh-CN" sz="1800" dirty="0">
                <a:solidFill>
                  <a:srgbClr val="FF0000"/>
                </a:solidFill>
              </a:rPr>
              <a:t>{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event.dataTransfer.setData</a:t>
            </a:r>
            <a:r>
              <a:rPr lang="en-US" altLang="zh-CN" sz="1800" dirty="0">
                <a:solidFill>
                  <a:srgbClr val="FF0000"/>
                </a:solidFill>
              </a:rPr>
              <a:t>("Text",ev.target.id); }</a:t>
            </a:r>
          </a:p>
          <a:p>
            <a:pPr>
              <a:buNone/>
            </a:pPr>
            <a:r>
              <a:rPr lang="zh-CN" altLang="en-US" sz="1800" dirty="0" smtClean="0"/>
              <a:t>    说明：参</a:t>
            </a:r>
            <a:r>
              <a:rPr lang="zh-CN" altLang="en-US" sz="1800" dirty="0"/>
              <a:t>数</a:t>
            </a:r>
            <a:r>
              <a:rPr lang="en-US" altLang="zh-CN" sz="1800" dirty="0"/>
              <a:t>1 </a:t>
            </a:r>
            <a:r>
              <a:rPr lang="zh-CN" altLang="en-US" sz="1800" dirty="0"/>
              <a:t>是数据类型，值为</a:t>
            </a:r>
            <a:r>
              <a:rPr lang="en-US" altLang="zh-CN" sz="1800" dirty="0"/>
              <a:t>"Text"</a:t>
            </a:r>
            <a:r>
              <a:rPr lang="zh-CN" altLang="en-US" sz="1800" dirty="0"/>
              <a:t>；参数</a:t>
            </a:r>
            <a:r>
              <a:rPr lang="en-US" altLang="zh-CN" sz="1800" dirty="0"/>
              <a:t>2 </a:t>
            </a:r>
            <a:r>
              <a:rPr lang="zh-CN" altLang="en-US" sz="1800" dirty="0"/>
              <a:t>是数据信息，值为可拖动元素的</a:t>
            </a:r>
            <a:r>
              <a:rPr lang="en-US" altLang="zh-CN" sz="1800" dirty="0"/>
              <a:t>id ("drag1")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．设置放置对象</a:t>
            </a:r>
          </a:p>
          <a:p>
            <a:pPr marL="0" indent="0">
              <a:buNone/>
            </a:pPr>
            <a:r>
              <a:rPr lang="zh-CN" altLang="en-US" sz="1800" dirty="0" smtClean="0"/>
              <a:t>       能</a:t>
            </a:r>
            <a:r>
              <a:rPr lang="zh-CN" altLang="en-US" sz="1800" dirty="0"/>
              <a:t>够接受拖放元素的对象称为放置对象（或目标对象），放置对象至少要监听两个事件。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 smtClean="0"/>
              <a:t>      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dragover </a:t>
            </a:r>
            <a:r>
              <a:rPr lang="zh-CN" altLang="en-US" sz="1800" dirty="0"/>
              <a:t>事件。该事件对应的事件句柄</a:t>
            </a:r>
            <a:r>
              <a:rPr lang="en-US" altLang="zh-CN" sz="1800" dirty="0"/>
              <a:t>ondragover</a:t>
            </a:r>
            <a:r>
              <a:rPr lang="zh-CN" altLang="en-US" sz="1800" dirty="0"/>
              <a:t>，被拖动元素停留在放置对</a:t>
            </a:r>
            <a:r>
              <a:rPr lang="zh-CN" altLang="en-US" sz="1800" dirty="0" smtClean="0"/>
              <a:t>象之</a:t>
            </a:r>
            <a:r>
              <a:rPr lang="zh-CN" altLang="en-US" sz="1800" dirty="0"/>
              <a:t>中时持续触发。默认方式下，无法将数据</a:t>
            </a:r>
            <a:r>
              <a:rPr lang="en-US" altLang="zh-CN" sz="1800" dirty="0"/>
              <a:t>/</a:t>
            </a:r>
            <a:r>
              <a:rPr lang="zh-CN" altLang="en-US" sz="1800" dirty="0"/>
              <a:t>元素放置到其他元素中</a:t>
            </a:r>
            <a:r>
              <a:rPr lang="zh-CN" altLang="en-US" sz="1800" dirty="0" smtClean="0"/>
              <a:t>，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90850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17.3.4 </a:t>
            </a:r>
            <a:r>
              <a:rPr lang="zh-CN" altLang="en-US" dirty="0"/>
              <a:t>拖放操作实现步骤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需要</a:t>
            </a:r>
            <a:r>
              <a:rPr lang="zh-CN" altLang="en-US" dirty="0" smtClean="0"/>
              <a:t>设</a:t>
            </a:r>
            <a:r>
              <a:rPr lang="zh-CN" altLang="en-US" dirty="0"/>
              <a:t>置允许放置，必须阻止对元素的默认处理方式。通过给</a:t>
            </a:r>
            <a:r>
              <a:rPr lang="en-US" altLang="zh-CN" dirty="0" err="1"/>
              <a:t>ondragover</a:t>
            </a:r>
            <a:r>
              <a:rPr lang="en-US" altLang="zh-CN" dirty="0"/>
              <a:t> </a:t>
            </a:r>
            <a:r>
              <a:rPr lang="zh-CN" altLang="en-US" dirty="0"/>
              <a:t>事件属性绑定</a:t>
            </a:r>
            <a:r>
              <a:rPr lang="en-US" altLang="zh-CN" dirty="0" err="1"/>
              <a:t>allowDrag</a:t>
            </a:r>
            <a:r>
              <a:rPr lang="en-US" altLang="zh-CN" dirty="0"/>
              <a:t>(event)</a:t>
            </a:r>
            <a:r>
              <a:rPr lang="zh-CN" altLang="en-US" dirty="0"/>
              <a:t>函数，在函数中使用</a:t>
            </a:r>
            <a:r>
              <a:rPr lang="en-US" altLang="zh-CN" dirty="0" err="1"/>
              <a:t>event.preventDefault</a:t>
            </a:r>
            <a:r>
              <a:rPr lang="en-US" altLang="zh-CN" dirty="0"/>
              <a:t>()</a:t>
            </a:r>
            <a:r>
              <a:rPr lang="zh-CN" altLang="en-US" dirty="0"/>
              <a:t>方法来实现阻止默认处理方式。代码如</a:t>
            </a:r>
            <a:r>
              <a:rPr lang="zh-CN" altLang="en-US" dirty="0" smtClean="0"/>
              <a:t>下：</a:t>
            </a:r>
            <a:endParaRPr lang="zh-CN" altLang="en-US" dirty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&lt;</a:t>
            </a:r>
            <a:r>
              <a:rPr lang="en-US" altLang="zh-CN" sz="1600" dirty="0">
                <a:solidFill>
                  <a:srgbClr val="FF0000"/>
                </a:solidFill>
              </a:rPr>
              <a:t>div id="div1" </a:t>
            </a:r>
            <a:r>
              <a:rPr lang="en-US" altLang="zh-CN" sz="1600" dirty="0" err="1">
                <a:solidFill>
                  <a:srgbClr val="FF0000"/>
                </a:solidFill>
              </a:rPr>
              <a:t>ondrop</a:t>
            </a:r>
            <a:r>
              <a:rPr lang="en-US" altLang="zh-CN" sz="1600" dirty="0">
                <a:solidFill>
                  <a:srgbClr val="FF0000"/>
                </a:solidFill>
              </a:rPr>
              <a:t>="drop(event)" </a:t>
            </a:r>
            <a:r>
              <a:rPr lang="en-US" altLang="zh-CN" sz="1600" dirty="0" err="1">
                <a:solidFill>
                  <a:srgbClr val="FF0000"/>
                </a:solidFill>
              </a:rPr>
              <a:t>ondragover</a:t>
            </a:r>
            <a:r>
              <a:rPr lang="en-US" altLang="zh-CN" sz="1600" dirty="0">
                <a:solidFill>
                  <a:srgbClr val="FF0000"/>
                </a:solidFill>
              </a:rPr>
              <a:t>="</a:t>
            </a:r>
            <a:r>
              <a:rPr lang="en-US" altLang="zh-CN" sz="1600" dirty="0" err="1">
                <a:solidFill>
                  <a:srgbClr val="FF0000"/>
                </a:solidFill>
              </a:rPr>
              <a:t>allowDrop</a:t>
            </a:r>
            <a:r>
              <a:rPr lang="en-US" altLang="zh-CN" sz="1600" dirty="0">
                <a:solidFill>
                  <a:srgbClr val="FF0000"/>
                </a:solidFill>
              </a:rPr>
              <a:t>(event)"&gt;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function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allowDrop</a:t>
            </a:r>
            <a:r>
              <a:rPr lang="en-US" altLang="zh-CN" sz="1600" dirty="0" smtClean="0">
                <a:solidFill>
                  <a:srgbClr val="FF0000"/>
                </a:solidFill>
              </a:rPr>
              <a:t>(event){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event.preventDefault</a:t>
            </a:r>
            <a:r>
              <a:rPr lang="en-US" altLang="zh-CN" sz="1600" dirty="0">
                <a:solidFill>
                  <a:srgbClr val="FF0000"/>
                </a:solidFill>
              </a:rPr>
              <a:t>(); //</a:t>
            </a:r>
            <a:r>
              <a:rPr lang="zh-CN" altLang="en-US" sz="1600" dirty="0">
                <a:solidFill>
                  <a:srgbClr val="FF0000"/>
                </a:solidFill>
              </a:rPr>
              <a:t>阻止对元素的默认处理方式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}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drop </a:t>
            </a:r>
            <a:r>
              <a:rPr lang="zh-CN" altLang="en-US" dirty="0"/>
              <a:t>事件。该事件对应的事件句柄</a:t>
            </a:r>
            <a:r>
              <a:rPr lang="en-US" altLang="zh-CN" dirty="0" err="1"/>
              <a:t>ondrop</a:t>
            </a:r>
            <a:r>
              <a:rPr lang="zh-CN" altLang="en-US" dirty="0"/>
              <a:t>，允许执行真正的放置。</a:t>
            </a:r>
            <a:r>
              <a:rPr lang="en-US" altLang="zh-CN" dirty="0" err="1"/>
              <a:t>ondrop</a:t>
            </a:r>
            <a:r>
              <a:rPr lang="en-US" altLang="zh-CN" dirty="0"/>
              <a:t> </a:t>
            </a:r>
            <a:r>
              <a:rPr lang="zh-CN" altLang="en-US" dirty="0"/>
              <a:t>属性</a:t>
            </a:r>
            <a:r>
              <a:rPr lang="zh-CN" altLang="en-US" dirty="0" smtClean="0"/>
              <a:t>绑定</a:t>
            </a:r>
            <a:r>
              <a:rPr lang="en-US" altLang="zh-CN" dirty="0"/>
              <a:t>drop(event)</a:t>
            </a:r>
            <a:r>
              <a:rPr lang="zh-CN" altLang="en-US" dirty="0"/>
              <a:t>函数完成放置功能。当放置被拖数据时，会发生</a:t>
            </a:r>
            <a:r>
              <a:rPr lang="en-US" altLang="zh-CN" dirty="0"/>
              <a:t>drop </a:t>
            </a:r>
            <a:r>
              <a:rPr lang="zh-CN" altLang="en-US" dirty="0"/>
              <a:t>事件。该事件将阻止对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元素的默认处理方式、获得拖放元素的数据信息、添加被拖放的元素。代码如</a:t>
            </a:r>
            <a:r>
              <a:rPr lang="zh-CN" altLang="en-US" dirty="0" smtClean="0"/>
              <a:t>下：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31559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17.3.4 </a:t>
            </a:r>
            <a:r>
              <a:rPr lang="zh-CN" altLang="en-US" dirty="0"/>
              <a:t>拖放操作实现步骤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function </a:t>
            </a:r>
            <a:r>
              <a:rPr lang="en-US" altLang="zh-CN" sz="1800" dirty="0" smtClean="0">
                <a:solidFill>
                  <a:srgbClr val="FF0000"/>
                </a:solidFill>
              </a:rPr>
              <a:t>drop(event){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放置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ev</a:t>
            </a:r>
            <a:r>
              <a:rPr lang="en-US" altLang="zh-CN" sz="1800" dirty="0" err="1">
                <a:solidFill>
                  <a:srgbClr val="FF0000"/>
                </a:solidFill>
              </a:rPr>
              <a:t>ent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.preventDefault</a:t>
            </a:r>
            <a:r>
              <a:rPr lang="en-US" altLang="zh-CN" sz="1800" dirty="0">
                <a:solidFill>
                  <a:srgbClr val="FF0000"/>
                </a:solidFill>
              </a:rPr>
              <a:t>(); //</a:t>
            </a:r>
            <a:r>
              <a:rPr lang="zh-CN" altLang="en-US" sz="1800" dirty="0">
                <a:solidFill>
                  <a:srgbClr val="FF0000"/>
                </a:solidFill>
              </a:rPr>
              <a:t>阻止对元素的默认处理方</a:t>
            </a:r>
            <a:r>
              <a:rPr lang="zh-CN" altLang="en-US" sz="1800" dirty="0" smtClean="0">
                <a:solidFill>
                  <a:srgbClr val="FF0000"/>
                </a:solidFill>
              </a:rPr>
              <a:t>式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data=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ev</a:t>
            </a:r>
            <a:r>
              <a:rPr lang="en-US" altLang="zh-CN" sz="1800" dirty="0" err="1">
                <a:solidFill>
                  <a:srgbClr val="FF0000"/>
                </a:solidFill>
              </a:rPr>
              <a:t>ent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.dataTransfer.getData</a:t>
            </a:r>
            <a:r>
              <a:rPr lang="en-US" altLang="zh-CN" sz="1800" dirty="0" smtClean="0">
                <a:solidFill>
                  <a:srgbClr val="FF0000"/>
                </a:solidFill>
              </a:rPr>
              <a:t>(“Text”);//</a:t>
            </a:r>
            <a:r>
              <a:rPr lang="zh-CN" altLang="en-US" sz="1800" dirty="0">
                <a:solidFill>
                  <a:srgbClr val="FF0000"/>
                </a:solidFill>
              </a:rPr>
              <a:t>获取拖放数</a:t>
            </a:r>
            <a:r>
              <a:rPr lang="zh-CN" altLang="en-US" sz="1800" dirty="0" smtClean="0">
                <a:solidFill>
                  <a:srgbClr val="FF0000"/>
                </a:solidFill>
              </a:rPr>
              <a:t>据（元</a:t>
            </a:r>
            <a:r>
              <a:rPr lang="zh-CN" altLang="en-US" sz="1800" dirty="0">
                <a:solidFill>
                  <a:srgbClr val="FF0000"/>
                </a:solidFill>
              </a:rPr>
              <a:t>素</a:t>
            </a:r>
            <a:r>
              <a:rPr lang="en-US" altLang="zh-CN" sz="1800" dirty="0" smtClean="0">
                <a:solidFill>
                  <a:srgbClr val="FF0000"/>
                </a:solidFill>
              </a:rPr>
              <a:t>id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ev</a:t>
            </a:r>
            <a:r>
              <a:rPr lang="en-US" altLang="zh-CN" sz="1800" dirty="0" err="1">
                <a:solidFill>
                  <a:srgbClr val="FF0000"/>
                </a:solidFill>
              </a:rPr>
              <a:t>ent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.target.appendChild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1800" dirty="0" smtClean="0">
                <a:solidFill>
                  <a:srgbClr val="FF0000"/>
                </a:solidFill>
              </a:rPr>
              <a:t>(data</a:t>
            </a:r>
            <a:r>
              <a:rPr lang="en-US" altLang="zh-CN" sz="1800" dirty="0">
                <a:solidFill>
                  <a:srgbClr val="FF0000"/>
                </a:solidFill>
              </a:rPr>
              <a:t>));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//</a:t>
            </a:r>
            <a:r>
              <a:rPr lang="zh-CN" altLang="en-US" sz="1800" dirty="0">
                <a:solidFill>
                  <a:srgbClr val="FF0000"/>
                </a:solidFill>
              </a:rPr>
              <a:t>被拖元素追加到放置元素中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       以</a:t>
            </a:r>
            <a:r>
              <a:rPr lang="zh-CN" altLang="en-US" dirty="0"/>
              <a:t>图层</a:t>
            </a:r>
            <a:r>
              <a:rPr lang="en-US" altLang="zh-CN" dirty="0"/>
              <a:t>div </a:t>
            </a:r>
            <a:r>
              <a:rPr lang="zh-CN" altLang="en-US" dirty="0"/>
              <a:t>为例，把</a:t>
            </a:r>
            <a:r>
              <a:rPr lang="en-US" altLang="zh-CN" dirty="0"/>
              <a:t>div </a:t>
            </a:r>
            <a:r>
              <a:rPr lang="zh-CN" altLang="en-US" dirty="0"/>
              <a:t>作为目标对象，设置图层的</a:t>
            </a:r>
            <a:r>
              <a:rPr lang="en-US" altLang="zh-CN" dirty="0"/>
              <a:t>ondrop </a:t>
            </a:r>
            <a:r>
              <a:rPr lang="zh-CN" altLang="en-US" dirty="0"/>
              <a:t>和</a:t>
            </a:r>
            <a:r>
              <a:rPr lang="en-US" altLang="zh-CN" dirty="0"/>
              <a:t>ondragover </a:t>
            </a:r>
            <a:r>
              <a:rPr lang="zh-CN" altLang="en-US" dirty="0"/>
              <a:t>事件属性</a:t>
            </a:r>
            <a:r>
              <a:rPr lang="zh-CN" altLang="en-US" dirty="0" smtClean="0"/>
              <a:t>，并</a:t>
            </a:r>
            <a:r>
              <a:rPr lang="zh-CN" altLang="en-US" dirty="0"/>
              <a:t>绑定相关事件处理代码。代码如</a:t>
            </a:r>
            <a:r>
              <a:rPr lang="zh-CN" altLang="en-US" dirty="0" smtClean="0"/>
              <a:t>下：</a:t>
            </a:r>
            <a:endParaRPr lang="zh-CN" altLang="en-US" dirty="0"/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&lt;</a:t>
            </a:r>
            <a:r>
              <a:rPr lang="en-US" altLang="zh-CN" sz="1800" dirty="0">
                <a:solidFill>
                  <a:srgbClr val="FF0000"/>
                </a:solidFill>
              </a:rPr>
              <a:t>div id="div1" ondrop="drop(event)" ondragover="allowDrop(event)"&gt;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04572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 </a:t>
            </a:r>
            <a:r>
              <a:rPr lang="zh-CN" altLang="en-US" dirty="0"/>
              <a:t>拖</a:t>
            </a:r>
            <a:r>
              <a:rPr lang="zh-CN" altLang="en-US" dirty="0" smtClean="0"/>
              <a:t>放案例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0999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17-3-1】HTML5 </a:t>
            </a:r>
            <a:r>
              <a:rPr lang="zh-CN" altLang="en-US" dirty="0"/>
              <a:t>拖放图像应用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76350"/>
            <a:ext cx="1819275" cy="139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76550"/>
            <a:ext cx="1872043" cy="143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971800" y="1283236"/>
            <a:ext cx="6096000" cy="336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edu_17_3_1.html --&gt;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&lt;meta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="UTF-8"&gt;	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&lt;title&gt;HTML5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拖放图像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&lt;style type="text/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			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#div1, #div2 {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float:left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width:200px; height:200px; 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margin:15px;padding:15px;border:1px dashed #0066ff;}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#drag1{width:200px;height:200px;}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&lt;/style&gt;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&lt;script type="text/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function $(id){return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document.getElementById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(id);}//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获取元素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function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allowDrop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ev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){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阻止对元素的默认处理方式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ev.preventDefault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938413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function drag(</a:t>
            </a:r>
            <a:r>
              <a:rPr lang="en-US" altLang="zh-CN" sz="1400" dirty="0" err="1"/>
              <a:t>ev</a:t>
            </a:r>
            <a:r>
              <a:rPr lang="en-US" altLang="zh-CN" sz="1400" dirty="0"/>
              <a:t>){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//</a:t>
            </a:r>
            <a:r>
              <a:rPr lang="zh-CN" altLang="en-US" sz="1400" dirty="0"/>
              <a:t>设置被拖数据的数据类型和值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</a:t>
            </a:r>
            <a:r>
              <a:rPr lang="en-US" altLang="zh-CN" sz="1400" dirty="0" err="1" smtClean="0"/>
              <a:t>ev.dataTransfer.setData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Text",ev.target.id</a:t>
            </a:r>
            <a:r>
              <a:rPr lang="en-US" altLang="zh-CN" sz="1400" dirty="0"/>
              <a:t>);}			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function </a:t>
            </a:r>
            <a:r>
              <a:rPr lang="en-US" altLang="zh-CN" sz="1400" dirty="0"/>
              <a:t>drop(</a:t>
            </a:r>
            <a:r>
              <a:rPr lang="en-US" altLang="zh-CN" sz="1400" dirty="0" err="1"/>
              <a:t>ev</a:t>
            </a:r>
            <a:r>
              <a:rPr lang="en-US" altLang="zh-CN" sz="1400" dirty="0"/>
              <a:t>){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ev.preventDefault</a:t>
            </a:r>
            <a:r>
              <a:rPr lang="en-US" altLang="zh-CN" sz="1400" dirty="0"/>
              <a:t>();//</a:t>
            </a:r>
            <a:r>
              <a:rPr lang="zh-CN" altLang="en-US" sz="1400" dirty="0"/>
              <a:t>阻止对元素的默认处理方式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data=</a:t>
            </a:r>
            <a:r>
              <a:rPr lang="en-US" altLang="zh-CN" sz="1400" dirty="0" err="1"/>
              <a:t>ev.dataTransfer.getData</a:t>
            </a:r>
            <a:r>
              <a:rPr lang="en-US" altLang="zh-CN" sz="1400" dirty="0"/>
              <a:t>("Text");//</a:t>
            </a:r>
            <a:r>
              <a:rPr lang="zh-CN" altLang="en-US" sz="1400" dirty="0"/>
              <a:t>获得被拖的数据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ev.target.appendChild</a:t>
            </a:r>
            <a:r>
              <a:rPr lang="en-US" altLang="zh-CN" sz="1400" dirty="0"/>
              <a:t>($(data));//</a:t>
            </a:r>
            <a:r>
              <a:rPr lang="zh-CN" altLang="en-US" sz="1400" dirty="0"/>
              <a:t>添加拖拽元素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}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&lt;/script&gt;	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&lt;/head&gt;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&lt;body&gt;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&lt;</a:t>
            </a:r>
            <a:r>
              <a:rPr lang="en-US" altLang="zh-CN" sz="1400" dirty="0"/>
              <a:t>h3&gt;</a:t>
            </a:r>
            <a:r>
              <a:rPr lang="zh-CN" altLang="en-US" sz="1400" dirty="0"/>
              <a:t>图像在两个</a:t>
            </a:r>
            <a:r>
              <a:rPr lang="en-US" altLang="zh-CN" sz="1400" dirty="0"/>
              <a:t>div</a:t>
            </a:r>
            <a:r>
              <a:rPr lang="zh-CN" altLang="en-US" sz="1400" dirty="0"/>
              <a:t>中互拖放</a:t>
            </a:r>
            <a:r>
              <a:rPr lang="en-US" altLang="zh-CN" sz="1400" dirty="0"/>
              <a:t>&lt;/h3&gt;&lt;hr&gt;	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&lt;</a:t>
            </a:r>
            <a:r>
              <a:rPr lang="en-US" altLang="zh-CN" sz="1400" dirty="0"/>
              <a:t>div id="div1" </a:t>
            </a:r>
            <a:r>
              <a:rPr lang="en-US" altLang="zh-CN" sz="1400" dirty="0" err="1"/>
              <a:t>ondrop</a:t>
            </a:r>
            <a:r>
              <a:rPr lang="en-US" altLang="zh-CN" sz="1400" dirty="0"/>
              <a:t>="drop(event)" </a:t>
            </a:r>
            <a:r>
              <a:rPr lang="en-US" altLang="zh-CN" sz="1400" dirty="0" err="1"/>
              <a:t>ondragover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allowDrop</a:t>
            </a:r>
            <a:r>
              <a:rPr lang="en-US" altLang="zh-CN" sz="1400" dirty="0"/>
              <a:t>(event)"&gt;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  &lt;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="45567.jpg" </a:t>
            </a:r>
            <a:r>
              <a:rPr lang="en-US" altLang="zh-CN" sz="1400" dirty="0" err="1"/>
              <a:t>draggable</a:t>
            </a:r>
            <a:r>
              <a:rPr lang="en-US" altLang="zh-CN" sz="1400" dirty="0"/>
              <a:t>="true" </a:t>
            </a:r>
            <a:r>
              <a:rPr lang="en-US" altLang="zh-CN" sz="1400" dirty="0" err="1"/>
              <a:t>ondragstart</a:t>
            </a:r>
            <a:r>
              <a:rPr lang="en-US" altLang="zh-CN" sz="1400" dirty="0"/>
              <a:t>="drag(event)" id="drag1" /&gt;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&lt;/</a:t>
            </a:r>
            <a:r>
              <a:rPr lang="en-US" altLang="zh-CN" sz="1400" dirty="0"/>
              <a:t>div&gt;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&lt;</a:t>
            </a:r>
            <a:r>
              <a:rPr lang="en-US" altLang="zh-CN" sz="1400" dirty="0"/>
              <a:t>div id="div2" </a:t>
            </a:r>
            <a:r>
              <a:rPr lang="en-US" altLang="zh-CN" sz="1400" dirty="0" err="1"/>
              <a:t>ondrop</a:t>
            </a:r>
            <a:r>
              <a:rPr lang="en-US" altLang="zh-CN" sz="1400" dirty="0"/>
              <a:t>="drop(event)" </a:t>
            </a:r>
            <a:r>
              <a:rPr lang="en-US" altLang="zh-CN" sz="1400" dirty="0" err="1"/>
              <a:t>ondragover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allowDrop</a:t>
            </a:r>
            <a:r>
              <a:rPr lang="en-US" altLang="zh-CN" sz="1400" dirty="0"/>
              <a:t>(event)"&gt;&lt;/div&gt;		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&lt;/body&gt;</a:t>
            </a:r>
          </a:p>
          <a:p>
            <a:pPr marL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&lt;/html&gt;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82657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16.1.1  Array-</a:t>
            </a:r>
            <a:r>
              <a:rPr lang="zh-CN" altLang="en-US" dirty="0" smtClean="0"/>
              <a:t>案例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5181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pop,push</a:t>
            </a:r>
            <a:r>
              <a:rPr lang="zh-CN" altLang="en-US" sz="1400" b="0" dirty="0" smtClean="0">
                <a:latin typeface="Verdana" pitchFamily="34" charset="0"/>
                <a:ea typeface="宋体" pitchFamily="2" charset="-122"/>
                <a:cs typeface="Verdana" pitchFamily="34" charset="0"/>
              </a:rPr>
              <a:t>方法的使用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zh-CN" altLang="en-US" sz="1400" b="0" dirty="0" smtClean="0">
                <a:latin typeface="Verdana" pitchFamily="34" charset="0"/>
                <a:ea typeface="宋体" pitchFamily="2" charset="-122"/>
                <a:cs typeface="Verdana" pitchFamily="34" charset="0"/>
              </a:rPr>
              <a:t>删除数组最后元素是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"+stu2.pop());</a:t>
            </a:r>
          </a:p>
          <a:p>
            <a:pPr indent="268288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s=stu2.push("</a:t>
            </a:r>
            <a:r>
              <a:rPr lang="zh-CN" altLang="en-US" sz="1400" b="0" dirty="0" smtClean="0">
                <a:latin typeface="Verdana" pitchFamily="34" charset="0"/>
                <a:ea typeface="宋体" pitchFamily="2" charset="-122"/>
                <a:cs typeface="Verdana" pitchFamily="34" charset="0"/>
              </a:rPr>
              <a:t>沈通达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","</a:t>
            </a:r>
            <a:r>
              <a:rPr lang="zh-CN" altLang="en-US" sz="1400" b="0" dirty="0" smtClean="0">
                <a:latin typeface="Verdana" pitchFamily="34" charset="0"/>
                <a:ea typeface="宋体" pitchFamily="2" charset="-122"/>
                <a:cs typeface="Verdana" pitchFamily="34" charset="0"/>
              </a:rPr>
              <a:t>高学衡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");</a:t>
            </a:r>
          </a:p>
          <a:p>
            <a:pPr indent="265113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("&lt;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数组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的长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="+s);</a:t>
            </a:r>
          </a:p>
          <a:p>
            <a:pPr indent="265113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stu1 = new Array ("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张有为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","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蒋丽娟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","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王一新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","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李大为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");</a:t>
            </a:r>
          </a:p>
          <a:p>
            <a:pPr indent="265113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shift,unshift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方法的使用</a:t>
            </a:r>
          </a:p>
          <a:p>
            <a:pPr indent="265113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ss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=stu1.shift();</a:t>
            </a:r>
          </a:p>
          <a:p>
            <a:pPr indent="265113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("&lt;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删除数组第一个元素是：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"+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ss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indent="265113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在数组开始处插入新元素</a:t>
            </a:r>
          </a:p>
          <a:p>
            <a:pPr indent="265113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s=stu1.unshift("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徐丽丽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");//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在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IE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中显示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undefined</a:t>
            </a:r>
            <a:endParaRPr lang="en-US" altLang="zh-CN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265113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("&lt;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数组元素分别：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"+stu1+"&lt;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数组的长度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="+s); //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在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IE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中用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stu1.length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代替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&lt;/script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&lt;/body&gt;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047750"/>
            <a:ext cx="3048000" cy="300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17.4  </a:t>
            </a:r>
            <a:r>
              <a:rPr lang="en-US" altLang="zh-CN" dirty="0"/>
              <a:t>HTML5 Web </a:t>
            </a:r>
            <a:r>
              <a:rPr lang="en-US" altLang="zh-CN" dirty="0" smtClean="0"/>
              <a:t>Worker</a:t>
            </a:r>
            <a:endParaRPr lang="zh-CN" altLang="zh-CN" dirty="0"/>
          </a:p>
        </p:txBody>
      </p:sp>
      <p:sp>
        <p:nvSpPr>
          <p:cNvPr id="118791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474075" cy="3875483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Web Worker</a:t>
            </a:r>
            <a:r>
              <a:rPr lang="zh-CN" altLang="en-US" dirty="0" smtClean="0"/>
              <a:t>允</a:t>
            </a:r>
            <a:r>
              <a:rPr lang="zh-CN" altLang="en-US" dirty="0"/>
              <a:t>许开发人员编写能够长时间运行而不被用户所中断的后台程序，去执行事务或者逻辑</a:t>
            </a:r>
            <a:r>
              <a:rPr lang="zh-CN" altLang="en-US" dirty="0" smtClean="0"/>
              <a:t>，并</a:t>
            </a:r>
            <a:r>
              <a:rPr lang="zh-CN" altLang="en-US" dirty="0"/>
              <a:t>同时保证页面对用户的及时响应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17.4.1 Web Worker </a:t>
            </a:r>
            <a:r>
              <a:rPr lang="zh-CN" altLang="en-US" b="1" dirty="0"/>
              <a:t>的工作原</a:t>
            </a:r>
            <a:r>
              <a:rPr lang="zh-CN" altLang="en-US" b="1" dirty="0" smtClean="0"/>
              <a:t>理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    Web </a:t>
            </a:r>
            <a:r>
              <a:rPr lang="en-US" altLang="zh-CN" dirty="0"/>
              <a:t>Worker </a:t>
            </a:r>
            <a:r>
              <a:rPr lang="zh-CN" altLang="en-US" dirty="0"/>
              <a:t>的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工作原理</a:t>
            </a:r>
            <a:r>
              <a:rPr lang="zh-CN" altLang="en-US" dirty="0"/>
              <a:t>是在包含</a:t>
            </a:r>
            <a:r>
              <a:rPr lang="en-US" altLang="zh-CN" dirty="0"/>
              <a:t>JavaScript </a:t>
            </a:r>
            <a:r>
              <a:rPr lang="zh-CN" altLang="en-US" dirty="0"/>
              <a:t>脚本的</a:t>
            </a:r>
            <a:r>
              <a:rPr lang="en-US" altLang="zh-CN" dirty="0"/>
              <a:t>Web </a:t>
            </a:r>
            <a:r>
              <a:rPr lang="zh-CN" altLang="en-US" dirty="0"/>
              <a:t>页面中，运行的</a:t>
            </a:r>
            <a:r>
              <a:rPr lang="en-US" altLang="zh-CN" dirty="0"/>
              <a:t>JS </a:t>
            </a:r>
            <a:r>
              <a:rPr lang="zh-CN" altLang="en-US" dirty="0"/>
              <a:t>脚本称</a:t>
            </a:r>
            <a:r>
              <a:rPr lang="zh-CN" altLang="en-US" dirty="0" smtClean="0"/>
              <a:t>为主</a:t>
            </a:r>
            <a:r>
              <a:rPr lang="zh-CN" altLang="en-US" dirty="0"/>
              <a:t>线程，并在主线程中使用</a:t>
            </a:r>
            <a:r>
              <a:rPr lang="en-US" altLang="zh-CN" dirty="0"/>
              <a:t>Worker </a:t>
            </a:r>
            <a:r>
              <a:rPr lang="zh-CN" altLang="en-US" dirty="0"/>
              <a:t>类创建一个</a:t>
            </a:r>
            <a:r>
              <a:rPr lang="en-US" altLang="zh-CN" dirty="0"/>
              <a:t>Worker</a:t>
            </a:r>
            <a:r>
              <a:rPr lang="zh-CN" altLang="en-US" dirty="0"/>
              <a:t>，并向其传入一个参数，该参数</a:t>
            </a:r>
            <a:r>
              <a:rPr lang="zh-CN" altLang="en-US" dirty="0" smtClean="0"/>
              <a:t>是需</a:t>
            </a:r>
            <a:r>
              <a:rPr lang="zh-CN" altLang="en-US" dirty="0"/>
              <a:t>要在另一个线程中运行的</a:t>
            </a:r>
            <a:r>
              <a:rPr lang="en-US" altLang="zh-CN" dirty="0"/>
              <a:t>JavaScript </a:t>
            </a:r>
            <a:r>
              <a:rPr lang="zh-CN" altLang="en-US" dirty="0"/>
              <a:t>文件名称 </a:t>
            </a:r>
            <a:r>
              <a:rPr lang="en-US" altLang="zh-CN" dirty="0"/>
              <a:t>(myWorker.js)</a:t>
            </a:r>
            <a:r>
              <a:rPr lang="zh-CN" altLang="en-US" dirty="0"/>
              <a:t>，然后在这个实例上监</a:t>
            </a:r>
            <a:r>
              <a:rPr lang="zh-CN" altLang="en-US" dirty="0" smtClean="0"/>
              <a:t>听</a:t>
            </a:r>
            <a:r>
              <a:rPr lang="en-US" altLang="zh-CN" dirty="0" err="1" smtClean="0">
                <a:solidFill>
                  <a:srgbClr val="FF0000"/>
                </a:solidFill>
              </a:rPr>
              <a:t>onmessage</a:t>
            </a:r>
            <a:r>
              <a:rPr lang="en-US" altLang="zh-CN" dirty="0" smtClean="0"/>
              <a:t> </a:t>
            </a:r>
            <a:r>
              <a:rPr lang="zh-CN" altLang="en-US" dirty="0"/>
              <a:t>事件。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="" xmlns:p14="http://schemas.microsoft.com/office/powerpoint/2010/main" val="42242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 HTML5 Web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17.4.2 </a:t>
            </a:r>
            <a:r>
              <a:rPr lang="zh-CN" altLang="en-US" b="1" dirty="0"/>
              <a:t>创建</a:t>
            </a:r>
            <a:r>
              <a:rPr lang="en-US" altLang="zh-CN" b="1" dirty="0"/>
              <a:t>Web Worker </a:t>
            </a:r>
            <a:r>
              <a:rPr lang="zh-CN" altLang="en-US" b="1" dirty="0"/>
              <a:t>文</a:t>
            </a:r>
            <a:r>
              <a:rPr lang="zh-CN" altLang="en-US" b="1" dirty="0" smtClean="0"/>
              <a:t>件</a:t>
            </a:r>
            <a:endParaRPr lang="en-US" altLang="zh-CN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利</a:t>
            </a:r>
            <a:r>
              <a:rPr lang="zh-CN" altLang="en-US" dirty="0"/>
              <a:t>用</a:t>
            </a:r>
            <a:r>
              <a:rPr lang="en-US" altLang="zh-CN" dirty="0"/>
              <a:t>JavaScript </a:t>
            </a:r>
            <a:r>
              <a:rPr lang="zh-CN" altLang="en-US" dirty="0"/>
              <a:t>创建一个外部</a:t>
            </a:r>
            <a:r>
              <a:rPr lang="en-US" altLang="zh-CN" dirty="0"/>
              <a:t>Web Worker </a:t>
            </a:r>
            <a:r>
              <a:rPr lang="zh-CN" altLang="en-US" dirty="0"/>
              <a:t>文</a:t>
            </a:r>
            <a:r>
              <a:rPr lang="zh-CN" altLang="en-US" dirty="0" smtClean="0"/>
              <a:t>件</a:t>
            </a:r>
            <a:r>
              <a:rPr lang="en-US" altLang="zh-CN" dirty="0" err="1" smtClean="0"/>
              <a:t>myWorker.js</a:t>
            </a:r>
            <a:r>
              <a:rPr lang="zh-CN" altLang="en-US" dirty="0"/>
              <a:t>。它是一个独立的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脚</a:t>
            </a:r>
            <a:r>
              <a:rPr lang="zh-CN" altLang="en-US" dirty="0"/>
              <a:t>本文件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17.4.3 </a:t>
            </a:r>
            <a:r>
              <a:rPr lang="zh-CN" altLang="en-US" b="1" dirty="0"/>
              <a:t>创建</a:t>
            </a:r>
            <a:r>
              <a:rPr lang="en-US" altLang="zh-CN" b="1" dirty="0"/>
              <a:t>Web Worker </a:t>
            </a:r>
            <a:r>
              <a:rPr lang="zh-CN" altLang="en-US" b="1" dirty="0"/>
              <a:t>对</a:t>
            </a:r>
            <a:r>
              <a:rPr lang="zh-CN" altLang="en-US" b="1" dirty="0" smtClean="0"/>
              <a:t>象</a:t>
            </a:r>
            <a:endParaRPr lang="en-US" altLang="zh-CN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编</a:t>
            </a:r>
            <a:r>
              <a:rPr lang="zh-CN" altLang="en-US" dirty="0"/>
              <a:t>辑完成</a:t>
            </a:r>
            <a:r>
              <a:rPr lang="en-US" altLang="zh-CN" dirty="0"/>
              <a:t>Web Worker </a:t>
            </a:r>
            <a:r>
              <a:rPr lang="zh-CN" altLang="en-US" dirty="0"/>
              <a:t>文件后，需要利用</a:t>
            </a:r>
            <a:r>
              <a:rPr lang="en-US" altLang="zh-CN" dirty="0"/>
              <a:t>Worker </a:t>
            </a:r>
            <a:r>
              <a:rPr lang="zh-CN" altLang="en-US" dirty="0"/>
              <a:t>类创建一个新的</a:t>
            </a:r>
            <a:r>
              <a:rPr lang="en-US" altLang="zh-CN" dirty="0"/>
              <a:t>Worker </a:t>
            </a:r>
            <a:r>
              <a:rPr lang="zh-CN" altLang="en-US" dirty="0"/>
              <a:t>线程，并为</a:t>
            </a:r>
            <a:r>
              <a:rPr lang="zh-CN" altLang="en-US" dirty="0" smtClean="0"/>
              <a:t>其传</a:t>
            </a:r>
            <a:r>
              <a:rPr lang="zh-CN" altLang="en-US" dirty="0"/>
              <a:t>入一个参数，该参数就是</a:t>
            </a:r>
            <a:r>
              <a:rPr lang="en-US" altLang="zh-CN" dirty="0"/>
              <a:t>myWorker.js </a:t>
            </a:r>
            <a:r>
              <a:rPr lang="zh-CN" altLang="en-US" dirty="0"/>
              <a:t>文件，从而实现调用。代码如下所示：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worker = new Worker("myWorker.js"); //</a:t>
            </a:r>
            <a:r>
              <a:rPr lang="zh-CN" altLang="en-US" sz="1800" dirty="0">
                <a:solidFill>
                  <a:srgbClr val="FF0000"/>
                </a:solidFill>
              </a:rPr>
              <a:t>定义</a:t>
            </a:r>
            <a:r>
              <a:rPr lang="en-US" altLang="zh-CN" sz="1800" dirty="0">
                <a:solidFill>
                  <a:srgbClr val="FF0000"/>
                </a:solidFill>
              </a:rPr>
              <a:t>Worker</a:t>
            </a:r>
            <a:r>
              <a:rPr lang="zh-CN" altLang="en-US" sz="1800" dirty="0">
                <a:solidFill>
                  <a:srgbClr val="FF0000"/>
                </a:solidFill>
              </a:rPr>
              <a:t>，并传入参</a:t>
            </a:r>
            <a:r>
              <a:rPr lang="zh-CN" altLang="en-US" sz="1800" dirty="0" smtClean="0">
                <a:solidFill>
                  <a:srgbClr val="FF0000"/>
                </a:solidFill>
              </a:rPr>
              <a:t>数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if </a:t>
            </a:r>
            <a:r>
              <a:rPr lang="en-US" altLang="zh-CN" sz="1800" dirty="0">
                <a:solidFill>
                  <a:srgbClr val="FF0000"/>
                </a:solidFill>
              </a:rPr>
              <a:t>(typeof(worker)=="undefined"){ //</a:t>
            </a:r>
            <a:r>
              <a:rPr lang="zh-CN" altLang="en-US" sz="1800" dirty="0">
                <a:solidFill>
                  <a:srgbClr val="FF0000"/>
                </a:solidFill>
              </a:rPr>
              <a:t>未定义，其类型为</a:t>
            </a:r>
            <a:r>
              <a:rPr lang="en-US" altLang="zh-CN" sz="1800" dirty="0">
                <a:solidFill>
                  <a:srgbClr val="FF0000"/>
                </a:solidFill>
              </a:rPr>
              <a:t>undefined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worker=new </a:t>
            </a:r>
            <a:r>
              <a:rPr lang="en-US" altLang="zh-CN" sz="1800" dirty="0">
                <a:solidFill>
                  <a:srgbClr val="FF0000"/>
                </a:solidFill>
              </a:rPr>
              <a:t>Worker("myWorker.js "); //</a:t>
            </a:r>
            <a:r>
              <a:rPr lang="zh-CN" altLang="en-US" sz="1800" dirty="0">
                <a:solidFill>
                  <a:srgbClr val="FF0000"/>
                </a:solidFill>
              </a:rPr>
              <a:t>创建一个</a:t>
            </a:r>
            <a:r>
              <a:rPr lang="en-US" altLang="zh-CN" sz="1800" dirty="0">
                <a:solidFill>
                  <a:srgbClr val="FF0000"/>
                </a:solidFill>
              </a:rPr>
              <a:t>Worker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}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   //</a:t>
            </a:r>
            <a:r>
              <a:rPr lang="zh-CN" altLang="en-US" sz="1800" dirty="0"/>
              <a:t>通过</a:t>
            </a:r>
            <a:r>
              <a:rPr lang="en-US" altLang="zh-CN" sz="1800" dirty="0"/>
              <a:t>postMessage() </a:t>
            </a:r>
            <a:r>
              <a:rPr lang="zh-CN" altLang="en-US" sz="1800" dirty="0"/>
              <a:t>方法</a:t>
            </a:r>
            <a:r>
              <a:rPr lang="zh-CN" altLang="en-US" sz="1800" dirty="0" smtClean="0"/>
              <a:t>将</a:t>
            </a:r>
            <a:r>
              <a:rPr lang="zh-CN" altLang="en-US" sz="1800" dirty="0"/>
              <a:t>数据</a:t>
            </a:r>
            <a:r>
              <a:rPr lang="zh-CN" altLang="en-US" sz="1800" dirty="0" smtClean="0"/>
              <a:t>传</a:t>
            </a:r>
            <a:r>
              <a:rPr lang="zh-CN" altLang="en-US" sz="1800" dirty="0"/>
              <a:t>递给主线程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worker.postMessage</a:t>
            </a:r>
            <a:r>
              <a:rPr lang="en-US" altLang="zh-CN" sz="1800" dirty="0" smtClean="0">
                <a:solidFill>
                  <a:srgbClr val="FF0000"/>
                </a:solidFill>
              </a:rPr>
              <a:t>(data</a:t>
            </a:r>
            <a:r>
              <a:rPr lang="en-US" altLang="zh-CN" sz="1800" dirty="0">
                <a:solidFill>
                  <a:srgbClr val="FF0000"/>
                </a:solidFill>
              </a:rPr>
              <a:t>) //data</a:t>
            </a:r>
            <a:r>
              <a:rPr lang="zh-CN" altLang="en-US" sz="1800" dirty="0">
                <a:solidFill>
                  <a:srgbClr val="FF0000"/>
                </a:solidFill>
              </a:rPr>
              <a:t>可以是一个字符串或者</a:t>
            </a:r>
            <a:r>
              <a:rPr lang="en-US" altLang="zh-CN" sz="1800" dirty="0">
                <a:solidFill>
                  <a:srgbClr val="FF0000"/>
                </a:solidFill>
              </a:rPr>
              <a:t>JSON</a:t>
            </a:r>
            <a:r>
              <a:rPr lang="zh-CN" altLang="en-US" sz="1800" dirty="0">
                <a:solidFill>
                  <a:srgbClr val="FF0000"/>
                </a:solidFill>
              </a:rPr>
              <a:t>对象</a:t>
            </a:r>
          </a:p>
        </p:txBody>
      </p:sp>
    </p:spTree>
    <p:extLst>
      <p:ext uri="{BB962C8B-B14F-4D97-AF65-F5344CB8AC3E}">
        <p14:creationId xmlns="" xmlns:p14="http://schemas.microsoft.com/office/powerpoint/2010/main" val="22971834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17.4  HTML5 Web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从</a:t>
            </a:r>
            <a:r>
              <a:rPr lang="en-US" altLang="zh-CN" dirty="0" smtClean="0"/>
              <a:t>Web Worker </a:t>
            </a:r>
            <a:r>
              <a:rPr lang="zh-CN" altLang="en-US" dirty="0" smtClean="0"/>
              <a:t>发送和接收消息。为</a:t>
            </a:r>
            <a:r>
              <a:rPr lang="en-US" altLang="zh-CN" dirty="0" smtClean="0"/>
              <a:t>Web Worker </a:t>
            </a:r>
            <a:r>
              <a:rPr lang="zh-CN" altLang="en-US" dirty="0" smtClean="0"/>
              <a:t>对象添加一个</a:t>
            </a:r>
            <a:r>
              <a:rPr lang="en-US" altLang="zh-CN" dirty="0" err="1" smtClean="0"/>
              <a:t>onmessage</a:t>
            </a:r>
            <a:r>
              <a:rPr lang="zh-CN" altLang="en-US" dirty="0" smtClean="0"/>
              <a:t>事件监听器来接收消息。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worker.onmessage</a:t>
            </a:r>
            <a:r>
              <a:rPr lang="en-US" altLang="zh-CN" sz="1800" dirty="0" smtClean="0">
                <a:solidFill>
                  <a:srgbClr val="FF0000"/>
                </a:solidFill>
              </a:rPr>
              <a:t>=function(event</a:t>
            </a:r>
            <a:r>
              <a:rPr lang="en-US" altLang="zh-CN" sz="1800" dirty="0">
                <a:solidFill>
                  <a:srgbClr val="FF0000"/>
                </a:solidFill>
              </a:rPr>
              <a:t>){ //</a:t>
            </a:r>
            <a:r>
              <a:rPr lang="zh-CN" altLang="en-US" sz="1800" dirty="0">
                <a:solidFill>
                  <a:srgbClr val="FF0000"/>
                </a:solidFill>
              </a:rPr>
              <a:t>动态分配事件属性</a:t>
            </a:r>
            <a:r>
              <a:rPr lang="zh-CN" altLang="en-US" sz="1800" dirty="0" smtClean="0">
                <a:solidFill>
                  <a:srgbClr val="FF0000"/>
                </a:solidFill>
              </a:rPr>
              <a:t>，绑定处</a:t>
            </a:r>
            <a:r>
              <a:rPr lang="zh-CN" altLang="en-US" sz="1800" dirty="0">
                <a:solidFill>
                  <a:srgbClr val="FF0000"/>
                </a:solidFill>
              </a:rPr>
              <a:t>理函数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1800" dirty="0">
                <a:solidFill>
                  <a:srgbClr val="FF0000"/>
                </a:solidFill>
              </a:rPr>
              <a:t>("result").innerHTML=event.data;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//</a:t>
            </a:r>
            <a:r>
              <a:rPr lang="zh-CN" altLang="en-US" sz="1800" dirty="0">
                <a:solidFill>
                  <a:srgbClr val="FF0000"/>
                </a:solidFill>
              </a:rPr>
              <a:t>将接收的消息显示在指定的标记内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event.data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中存放来自新线程</a:t>
            </a:r>
            <a:r>
              <a:rPr lang="en-US" altLang="zh-CN" sz="1800" dirty="0"/>
              <a:t>postMessage(data)</a:t>
            </a:r>
            <a:r>
              <a:rPr lang="zh-CN" altLang="en-US" sz="1800" dirty="0"/>
              <a:t>方法回传的数据</a:t>
            </a:r>
            <a:r>
              <a:rPr lang="en-US" altLang="zh-CN" sz="1800" dirty="0"/>
              <a:t>data</a:t>
            </a:r>
            <a:r>
              <a:rPr lang="zh-CN" altLang="en-US" sz="1800" dirty="0" smtClean="0"/>
              <a:t>。当</a:t>
            </a:r>
            <a:r>
              <a:rPr lang="zh-CN" altLang="en-US" sz="1800" dirty="0"/>
              <a:t>然</a:t>
            </a:r>
            <a:r>
              <a:rPr lang="en-US" altLang="zh-CN" sz="1800" dirty="0"/>
              <a:t>Worker </a:t>
            </a:r>
            <a:r>
              <a:rPr lang="zh-CN" altLang="en-US" sz="1800" dirty="0"/>
              <a:t>新线程也可以通过</a:t>
            </a:r>
            <a:r>
              <a:rPr lang="en-US" altLang="zh-CN" sz="1800" dirty="0"/>
              <a:t>postMessage(data)</a:t>
            </a:r>
            <a:r>
              <a:rPr lang="zh-CN" altLang="en-US" sz="1800" dirty="0"/>
              <a:t>方法来向主线程发送数据、绑</a:t>
            </a:r>
            <a:r>
              <a:rPr lang="zh-CN" altLang="en-US" sz="1800" dirty="0" smtClean="0"/>
              <a:t>定</a:t>
            </a:r>
            <a:r>
              <a:rPr lang="en-US" altLang="zh-CN" sz="1800" dirty="0" err="1" smtClean="0"/>
              <a:t>onmessage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方法来接收主线程发送过来的数据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b="1" dirty="0"/>
              <a:t>17.4.4 </a:t>
            </a:r>
            <a:r>
              <a:rPr lang="zh-CN" altLang="en-US" b="1" dirty="0"/>
              <a:t>终止</a:t>
            </a:r>
            <a:r>
              <a:rPr lang="en-US" altLang="zh-CN" b="1" dirty="0"/>
              <a:t>Web </a:t>
            </a:r>
            <a:r>
              <a:rPr lang="en-US" altLang="zh-CN" b="1" dirty="0" smtClean="0"/>
              <a:t>Worker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worker.terminate</a:t>
            </a:r>
            <a:r>
              <a:rPr lang="en-US" altLang="zh-CN" sz="1800" dirty="0">
                <a:solidFill>
                  <a:srgbClr val="FF0000"/>
                </a:solidFill>
              </a:rPr>
              <a:t>(); //</a:t>
            </a:r>
            <a:r>
              <a:rPr lang="zh-CN" altLang="en-US" sz="1800" dirty="0">
                <a:solidFill>
                  <a:srgbClr val="FF0000"/>
                </a:solidFill>
              </a:rPr>
              <a:t>终止新线程</a:t>
            </a:r>
          </a:p>
        </p:txBody>
      </p:sp>
    </p:spTree>
    <p:extLst>
      <p:ext uri="{BB962C8B-B14F-4D97-AF65-F5344CB8AC3E}">
        <p14:creationId xmlns="" xmlns:p14="http://schemas.microsoft.com/office/powerpoint/2010/main" val="111157577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 Web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7619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【</a:t>
            </a:r>
            <a:r>
              <a:rPr lang="zh-CN" altLang="en-US" dirty="0"/>
              <a:t>例</a:t>
            </a:r>
            <a:r>
              <a:rPr lang="en-US" altLang="zh-CN" dirty="0"/>
              <a:t>17-4-1】HTML5 Web Worker </a:t>
            </a:r>
            <a:r>
              <a:rPr lang="zh-CN" altLang="en-US" dirty="0"/>
              <a:t>多线程实现每隔</a:t>
            </a:r>
            <a:r>
              <a:rPr lang="en-US" altLang="zh-CN" dirty="0"/>
              <a:t>1s </a:t>
            </a:r>
            <a:r>
              <a:rPr lang="zh-CN" altLang="en-US" dirty="0"/>
              <a:t>随机产生</a:t>
            </a:r>
            <a:r>
              <a:rPr lang="en-US" altLang="zh-CN" dirty="0"/>
              <a:t>1 </a:t>
            </a:r>
            <a:r>
              <a:rPr lang="zh-CN" altLang="en-US" dirty="0"/>
              <a:t>组</a:t>
            </a:r>
            <a:r>
              <a:rPr lang="en-US" altLang="zh-CN" dirty="0"/>
              <a:t>10 </a:t>
            </a:r>
            <a:r>
              <a:rPr lang="zh-CN" altLang="en-US" dirty="0"/>
              <a:t>个</a:t>
            </a:r>
            <a:r>
              <a:rPr lang="en-US" altLang="zh-CN" dirty="0"/>
              <a:t>100 </a:t>
            </a:r>
            <a:r>
              <a:rPr lang="zh-CN" altLang="en-US" dirty="0"/>
              <a:t>以内的</a:t>
            </a:r>
            <a:r>
              <a:rPr lang="zh-CN" altLang="en-US" dirty="0" smtClean="0"/>
              <a:t>两位</a:t>
            </a:r>
            <a:r>
              <a:rPr lang="zh-CN" altLang="en-US" dirty="0"/>
              <a:t>整</a:t>
            </a:r>
            <a:r>
              <a:rPr lang="zh-CN" altLang="en-US" dirty="0" smtClean="0"/>
              <a:t>数（代码必须运行在服务器上）。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57350"/>
            <a:ext cx="2524125" cy="148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181350"/>
            <a:ext cx="2481263" cy="146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429000" y="1657350"/>
            <a:ext cx="5638800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/*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myWorker.js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每隔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秒随机产生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个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10-99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之间的整数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*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tenIntger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=new Array();//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定义保存随机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位整数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createTenIntger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产生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个随机整数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for 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j=0;j&lt;10;j++)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循环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次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{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利用数学函数随机产生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10~99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之间的整数，并存入数组中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tenIntger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[j]=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Math.floor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Math.random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()*90+10);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}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postMessage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tenIntger.sort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());//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数组元素排序后传递给主线程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setTimeout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createTenIntger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()”,1000);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每隔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秒产生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次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createTenIntger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调用方法</a:t>
            </a:r>
            <a:r>
              <a:rPr lang="en-US" altLang="zh-CN" sz="1400" b="0" dirty="0" smtClean="0">
                <a:latin typeface="Verdana" pitchFamily="34" charset="0"/>
                <a:cs typeface="Verdana" pitchFamily="34" charset="0"/>
              </a:rPr>
              <a:t>,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自动运行</a:t>
            </a:r>
            <a:endParaRPr lang="zh-CN" altLang="en-US" sz="1200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25643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 Web Worker</a:t>
            </a:r>
            <a:r>
              <a:rPr lang="zh-CN" altLang="en-US" dirty="0"/>
              <a:t>案</a:t>
            </a:r>
            <a:r>
              <a:rPr lang="zh-CN" altLang="en-US" dirty="0" smtClean="0"/>
              <a:t>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34400" cy="3810000"/>
          </a:xfrm>
        </p:spPr>
        <p:txBody>
          <a:bodyPr/>
          <a:lstStyle/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&lt;!-- edu_17_4_1.html --&gt;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&lt;!DOCTYPE html&gt;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&lt;html lang="en"&gt;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&lt;head&gt;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&lt;title&gt;Web Worker</a:t>
            </a:r>
            <a:r>
              <a:rPr lang="zh-CN" altLang="en-US" sz="1400" dirty="0"/>
              <a:t>应用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&lt;meta charset="UTF-8"&gt;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&lt;/head&gt;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&lt;body&gt;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&lt;</a:t>
            </a:r>
            <a:r>
              <a:rPr lang="en-US" altLang="zh-CN" sz="1400" dirty="0"/>
              <a:t>h3&gt;</a:t>
            </a:r>
            <a:r>
              <a:rPr lang="zh-CN" altLang="en-US" sz="1400" dirty="0"/>
              <a:t>随机产生</a:t>
            </a:r>
            <a:r>
              <a:rPr lang="en-US" altLang="zh-CN" sz="1400" dirty="0"/>
              <a:t>10</a:t>
            </a:r>
            <a:r>
              <a:rPr lang="zh-CN" altLang="en-US" sz="1400" dirty="0"/>
              <a:t>个</a:t>
            </a:r>
            <a:r>
              <a:rPr lang="en-US" altLang="zh-CN" sz="1400" dirty="0"/>
              <a:t>100</a:t>
            </a:r>
            <a:r>
              <a:rPr lang="zh-CN" altLang="en-US" sz="1400" dirty="0"/>
              <a:t>以内的</a:t>
            </a:r>
            <a:r>
              <a:rPr lang="en-US" altLang="zh-CN" sz="1400" dirty="0"/>
              <a:t>2</a:t>
            </a:r>
            <a:r>
              <a:rPr lang="zh-CN" altLang="en-US" sz="1400" dirty="0"/>
              <a:t>位整数</a:t>
            </a:r>
            <a:r>
              <a:rPr lang="en-US" altLang="zh-CN" sz="1400" dirty="0"/>
              <a:t>: &lt;/h3&gt;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 &lt;</a:t>
            </a:r>
            <a:r>
              <a:rPr lang="en-US" altLang="zh-CN" sz="1400" dirty="0"/>
              <a:t>p&gt;&lt;output id="result"&gt;&lt;/output&gt;&lt;/p&gt;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&lt;</a:t>
            </a:r>
            <a:r>
              <a:rPr lang="en-US" altLang="zh-CN" sz="1400" dirty="0"/>
              <a:t>button onclick="startMyWorker()"&gt;</a:t>
            </a:r>
            <a:r>
              <a:rPr lang="zh-CN" altLang="en-US" sz="1400" dirty="0"/>
              <a:t>开始 </a:t>
            </a:r>
            <a:r>
              <a:rPr lang="en-US" altLang="zh-CN" sz="1400" dirty="0"/>
              <a:t>Worker-</a:t>
            </a:r>
            <a:r>
              <a:rPr lang="zh-CN" altLang="en-US" sz="1400" dirty="0"/>
              <a:t>每秒产生</a:t>
            </a:r>
            <a:r>
              <a:rPr lang="en-US" altLang="zh-CN" sz="1400" dirty="0"/>
              <a:t>10</a:t>
            </a:r>
            <a:r>
              <a:rPr lang="zh-CN" altLang="en-US" sz="1400" dirty="0"/>
              <a:t>个整数</a:t>
            </a:r>
            <a:r>
              <a:rPr lang="en-US" altLang="zh-CN" sz="1400" dirty="0"/>
              <a:t>&lt;/button&gt; 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&lt;</a:t>
            </a:r>
            <a:r>
              <a:rPr lang="en-US" altLang="zh-CN" sz="1400" dirty="0"/>
              <a:t>br/&gt;&lt;button onclick="stopMyWorker()"&gt;</a:t>
            </a:r>
            <a:r>
              <a:rPr lang="zh-CN" altLang="en-US" sz="1400" dirty="0"/>
              <a:t>停止 </a:t>
            </a:r>
            <a:r>
              <a:rPr lang="en-US" altLang="zh-CN" sz="1400" dirty="0"/>
              <a:t>Worker&lt;/button&gt;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&lt;</a:t>
            </a:r>
            <a:r>
              <a:rPr lang="en-US" altLang="zh-CN" sz="1400" dirty="0"/>
              <a:t>script&gt;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worker;//</a:t>
            </a:r>
            <a:r>
              <a:rPr lang="zh-CN" altLang="en-US" sz="1400" dirty="0"/>
              <a:t>定义全局变量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   function </a:t>
            </a:r>
            <a:r>
              <a:rPr lang="en-US" altLang="zh-CN" sz="1400" dirty="0"/>
              <a:t>$(id){return document.getElementById(id);}//</a:t>
            </a:r>
            <a:r>
              <a:rPr lang="zh-CN" altLang="en-US" sz="1400" dirty="0"/>
              <a:t>通过</a:t>
            </a:r>
            <a:r>
              <a:rPr lang="en-US" altLang="zh-CN" sz="1400" dirty="0"/>
              <a:t>id</a:t>
            </a:r>
            <a:r>
              <a:rPr lang="zh-CN" altLang="en-US" sz="1400" dirty="0"/>
              <a:t>获取对象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   function </a:t>
            </a:r>
            <a:r>
              <a:rPr lang="en-US" altLang="zh-CN" sz="1400" dirty="0"/>
              <a:t>startMyWorker(){ //</a:t>
            </a:r>
            <a:r>
              <a:rPr lang="zh-CN" altLang="en-US" sz="1400" dirty="0"/>
              <a:t>启动我的</a:t>
            </a:r>
            <a:r>
              <a:rPr lang="en-US" altLang="zh-CN" sz="1400" dirty="0"/>
              <a:t>worker   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          if(</a:t>
            </a:r>
            <a:r>
              <a:rPr lang="en-US" altLang="zh-CN" sz="1400" dirty="0" err="1" smtClean="0"/>
              <a:t>typeof</a:t>
            </a:r>
            <a:r>
              <a:rPr lang="en-US" altLang="zh-CN" sz="1400" dirty="0" smtClean="0"/>
              <a:t>(Worker</a:t>
            </a:r>
            <a:r>
              <a:rPr lang="en-US" altLang="zh-CN" sz="1400" dirty="0"/>
              <a:t>)!=="undefined")//</a:t>
            </a:r>
            <a:r>
              <a:rPr lang="zh-CN" altLang="en-US" sz="1400" dirty="0"/>
              <a:t>判断浏览器是否支持</a:t>
            </a:r>
            <a:r>
              <a:rPr lang="en-US" altLang="zh-CN" sz="1400" dirty="0"/>
              <a:t>Web </a:t>
            </a:r>
            <a:r>
              <a:rPr lang="en-US" altLang="zh-CN" sz="1400" dirty="0" smtClean="0"/>
              <a:t>Worker</a:t>
            </a:r>
            <a:endParaRPr lang="en-US" altLang="zh-CN" sz="1400" dirty="0"/>
          </a:p>
        </p:txBody>
      </p:sp>
    </p:spTree>
    <p:extLst>
      <p:ext uri="{BB962C8B-B14F-4D97-AF65-F5344CB8AC3E}">
        <p14:creationId xmlns="" xmlns:p14="http://schemas.microsoft.com/office/powerpoint/2010/main" val="40239750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 Web Worker</a:t>
            </a:r>
            <a:r>
              <a:rPr lang="zh-CN" altLang="en-US" dirty="0"/>
              <a:t>案例代码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{  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if(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typeof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(worker)=="undefined")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判断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worker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是否存在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{ 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worker=new Worker("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myWorker.js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不存在则创建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Worker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对象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}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worker.onmessage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function (event) {//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捕获传递的消息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$("result").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innerHTML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event.data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显示在指定的标记内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}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}else{//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浏览器不支持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 Worker  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$("result").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innerHTML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对不起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您的浏览器不支持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 Worker...";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  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stopMyWorker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 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worker.terminate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终止线程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486262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17.5 </a:t>
            </a:r>
            <a:r>
              <a:rPr lang="zh-CN" altLang="en-US" dirty="0"/>
              <a:t>综 合 实 例</a:t>
            </a:r>
            <a:endParaRPr lang="zh-CN" altLang="zh-CN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18287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利</a:t>
            </a:r>
            <a:r>
              <a:rPr lang="zh-CN" altLang="en-US" dirty="0"/>
              <a:t>用</a:t>
            </a:r>
            <a:r>
              <a:rPr lang="en-US" altLang="zh-CN" dirty="0"/>
              <a:t>IndexedDB </a:t>
            </a:r>
            <a:r>
              <a:rPr lang="zh-CN" altLang="en-US" dirty="0"/>
              <a:t>实现简易图书管理系统。页面设计功能要求如下。实现页面内容、</a:t>
            </a:r>
            <a:r>
              <a:rPr lang="zh-CN" altLang="en-US" dirty="0" smtClean="0"/>
              <a:t>页面</a:t>
            </a:r>
            <a:r>
              <a:rPr lang="zh-CN" altLang="en-US" dirty="0"/>
              <a:t>表现与行为充分分离</a:t>
            </a:r>
            <a:r>
              <a:rPr lang="zh-CN" altLang="en-US" dirty="0" smtClean="0"/>
              <a:t>。页</a:t>
            </a:r>
            <a:r>
              <a:rPr lang="zh-CN" altLang="en-US" dirty="0"/>
              <a:t>面采用</a:t>
            </a:r>
            <a:r>
              <a:rPr lang="en-US" altLang="zh-CN" dirty="0"/>
              <a:t>HTML5 </a:t>
            </a:r>
            <a:r>
              <a:rPr lang="zh-CN" altLang="en-US" dirty="0"/>
              <a:t>新增结构标记来设计，主要包括</a:t>
            </a:r>
            <a:r>
              <a:rPr lang="en-US" altLang="zh-CN" dirty="0"/>
              <a:t>header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section</a:t>
            </a:r>
            <a:r>
              <a:rPr lang="zh-CN" altLang="en-US" dirty="0"/>
              <a:t>、</a:t>
            </a:r>
            <a:r>
              <a:rPr lang="en-US" altLang="zh-CN" dirty="0"/>
              <a:t>nav</a:t>
            </a:r>
            <a:r>
              <a:rPr lang="zh-CN" altLang="en-US" dirty="0"/>
              <a:t>、</a:t>
            </a:r>
            <a:r>
              <a:rPr lang="en-US" altLang="zh-CN" dirty="0"/>
              <a:t>footer </a:t>
            </a:r>
            <a:r>
              <a:rPr lang="zh-CN" altLang="en-US" dirty="0"/>
              <a:t>等标记，设计三个导航：图书汇总、添加图书、系统设置，采用三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section </a:t>
            </a:r>
            <a:r>
              <a:rPr lang="zh-CN" altLang="en-US" dirty="0"/>
              <a:t>分别设计三个不同的用户界面，页面效果如</a:t>
            </a:r>
            <a:r>
              <a:rPr lang="zh-CN" altLang="en-US" dirty="0" smtClean="0"/>
              <a:t>图所</a:t>
            </a:r>
            <a:r>
              <a:rPr lang="zh-CN" altLang="en-US" dirty="0"/>
              <a:t>示。</a:t>
            </a:r>
            <a:endParaRPr lang="zh-CN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647950"/>
            <a:ext cx="2600325" cy="186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114800" y="2876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图书汇总页面。“检索图书”按钮功能有两个：不输入任何检索内容时，单击按钮能够实现检索对象仓库中的所有图书。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6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17.5 </a:t>
            </a:r>
            <a:r>
              <a:rPr lang="zh-CN" altLang="en-US" dirty="0"/>
              <a:t>综 合 实 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971550"/>
            <a:ext cx="2667000" cy="252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971550"/>
            <a:ext cx="2667000" cy="252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971550"/>
            <a:ext cx="2667000" cy="252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33400" y="3546419"/>
            <a:ext cx="8534400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       (2)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添加图书页面。“添加图书”按钮功能是将输入的图书标题、作者、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ISBN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等信息添加到对象仓库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books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中。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系统设置页面。系统设置页面中设置三个命令按钮，分别是清除所有图书、清除数据库、数据库初始化。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具体代码参见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edu_17_5_1.html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err="1" smtClean="0">
                <a:latin typeface="微软雅黑" pitchFamily="34" charset="-122"/>
                <a:ea typeface="微软雅黑" pitchFamily="34" charset="-122"/>
              </a:rPr>
              <a:t>books.css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b="0" dirty="0" err="1" smtClean="0">
                <a:latin typeface="微软雅黑" pitchFamily="34" charset="-122"/>
                <a:ea typeface="微软雅黑" pitchFamily="34" charset="-122"/>
              </a:rPr>
              <a:t>mybooks.js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文件。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589230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  <a:endParaRPr lang="zh-CN" altLang="zh-CN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本</a:t>
            </a:r>
            <a:r>
              <a:rPr lang="zh-CN" altLang="en-US" dirty="0"/>
              <a:t>章介绍了</a:t>
            </a:r>
            <a:r>
              <a:rPr lang="en-US" altLang="zh-CN" dirty="0"/>
              <a:t>HTML5 </a:t>
            </a:r>
            <a:r>
              <a:rPr lang="zh-CN" altLang="en-US" dirty="0"/>
              <a:t>的一些需要借助于</a:t>
            </a:r>
            <a:r>
              <a:rPr lang="en-US" altLang="zh-CN" dirty="0"/>
              <a:t>JavaScript </a:t>
            </a:r>
            <a:r>
              <a:rPr lang="zh-CN" altLang="en-US" dirty="0"/>
              <a:t>脚本来完成的功能，主要有客户</a:t>
            </a:r>
            <a:r>
              <a:rPr lang="zh-CN" altLang="en-US" dirty="0" smtClean="0"/>
              <a:t>端存</a:t>
            </a:r>
            <a:r>
              <a:rPr lang="zh-CN" altLang="en-US" dirty="0"/>
              <a:t>储</a:t>
            </a:r>
            <a:r>
              <a:rPr lang="en-US" altLang="zh-CN" dirty="0"/>
              <a:t>Web Storage</a:t>
            </a:r>
            <a:r>
              <a:rPr lang="zh-CN" altLang="en-US" dirty="0"/>
              <a:t>、画布</a:t>
            </a:r>
            <a:r>
              <a:rPr lang="en-US" altLang="zh-CN" dirty="0"/>
              <a:t>Canvas</a:t>
            </a:r>
            <a:r>
              <a:rPr lang="zh-CN" altLang="en-US" dirty="0"/>
              <a:t>、拖放</a:t>
            </a:r>
            <a:r>
              <a:rPr lang="en-US" altLang="zh-CN" dirty="0"/>
              <a:t>Drag &amp; Drop</a:t>
            </a:r>
            <a:r>
              <a:rPr lang="zh-CN" altLang="en-US" dirty="0"/>
              <a:t>、多线程</a:t>
            </a:r>
            <a:r>
              <a:rPr lang="en-US" altLang="zh-CN" dirty="0"/>
              <a:t>Web Worker </a:t>
            </a:r>
            <a:r>
              <a:rPr lang="zh-CN" altLang="en-US" dirty="0"/>
              <a:t>等。通过大量</a:t>
            </a:r>
            <a:r>
              <a:rPr lang="zh-CN" altLang="en-US" dirty="0" smtClean="0"/>
              <a:t>的</a:t>
            </a:r>
            <a:r>
              <a:rPr lang="zh-CN" altLang="en-US" dirty="0"/>
              <a:t>示范案例讲解了在实际开发中如何运用这些对象的方法和属性。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重</a:t>
            </a:r>
            <a:r>
              <a:rPr lang="zh-CN" altLang="en-US" dirty="0"/>
              <a:t>点介绍了</a:t>
            </a:r>
            <a:r>
              <a:rPr lang="en-US" altLang="zh-CN" dirty="0"/>
              <a:t>Web Storage </a:t>
            </a:r>
            <a:r>
              <a:rPr lang="zh-CN" altLang="en-US" dirty="0"/>
              <a:t>和</a:t>
            </a:r>
            <a:r>
              <a:rPr lang="en-US" altLang="zh-CN" dirty="0"/>
              <a:t>IndexedDB </a:t>
            </a:r>
            <a:r>
              <a:rPr lang="zh-CN" altLang="en-US" dirty="0"/>
              <a:t>等客户端存储技术。其中</a:t>
            </a:r>
            <a:r>
              <a:rPr lang="en-US" altLang="zh-CN" dirty="0" err="1"/>
              <a:t>localStorage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sessionStorage</a:t>
            </a:r>
            <a:r>
              <a:rPr lang="en-US" altLang="zh-CN" dirty="0" smtClean="0"/>
              <a:t> </a:t>
            </a:r>
            <a:r>
              <a:rPr lang="zh-CN" altLang="en-US" dirty="0"/>
              <a:t>对象可以存储少量客户端数据。而</a:t>
            </a:r>
            <a:r>
              <a:rPr lang="en-US" altLang="zh-CN" dirty="0"/>
              <a:t>IndexedDB </a:t>
            </a:r>
            <a:r>
              <a:rPr lang="zh-CN" altLang="en-US" dirty="0"/>
              <a:t>数据库可以存储大量客户</a:t>
            </a:r>
            <a:r>
              <a:rPr lang="zh-CN" altLang="en-US" dirty="0" smtClean="0"/>
              <a:t>端数</a:t>
            </a:r>
            <a:r>
              <a:rPr lang="zh-CN" altLang="en-US" dirty="0"/>
              <a:t>据。</a:t>
            </a:r>
          </a:p>
          <a:p>
            <a:pPr marL="0" indent="0">
              <a:buNone/>
            </a:pPr>
            <a:r>
              <a:rPr lang="en-US" altLang="zh-CN" dirty="0" smtClean="0"/>
              <a:t>       HTML5 </a:t>
            </a:r>
            <a:r>
              <a:rPr lang="en-US" altLang="zh-CN" dirty="0"/>
              <a:t>Canvas </a:t>
            </a:r>
            <a:r>
              <a:rPr lang="zh-CN" altLang="en-US" dirty="0"/>
              <a:t>通过</a:t>
            </a:r>
            <a:r>
              <a:rPr lang="en-US" altLang="zh-CN" dirty="0"/>
              <a:t>JavaScript </a:t>
            </a:r>
            <a:r>
              <a:rPr lang="zh-CN" altLang="en-US" dirty="0"/>
              <a:t>脚本来完成绘图。</a:t>
            </a:r>
            <a:r>
              <a:rPr lang="en-US" altLang="zh-CN" dirty="0"/>
              <a:t>canvas </a:t>
            </a:r>
            <a:r>
              <a:rPr lang="zh-CN" altLang="en-US" dirty="0"/>
              <a:t>标记本身并没有绘图能力，</a:t>
            </a:r>
            <a:r>
              <a:rPr lang="zh-CN" altLang="en-US" dirty="0" smtClean="0"/>
              <a:t>所</a:t>
            </a:r>
            <a:r>
              <a:rPr lang="zh-CN" altLang="en-US" sz="2000" dirty="0"/>
              <a:t>有的绘制工作必须在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内部完成。可以通过多种方法使用</a:t>
            </a:r>
            <a:r>
              <a:rPr lang="en-US" altLang="zh-CN" sz="2000" dirty="0"/>
              <a:t>Canvas </a:t>
            </a:r>
            <a:r>
              <a:rPr lang="zh-CN" altLang="en-US" sz="2000" dirty="0"/>
              <a:t>绘制路径、盒</a:t>
            </a:r>
            <a:r>
              <a:rPr lang="zh-CN" altLang="en-US" sz="2000" dirty="0" smtClean="0"/>
              <a:t>、圆</a:t>
            </a:r>
            <a:r>
              <a:rPr lang="zh-CN" altLang="en-US" sz="2000" dirty="0"/>
              <a:t>、字符以及添加图像。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298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 smtClean="0"/>
              <a:t>       拖</a:t>
            </a:r>
            <a:r>
              <a:rPr lang="zh-CN" altLang="en-US" sz="2400" dirty="0"/>
              <a:t>放（</a:t>
            </a:r>
            <a:r>
              <a:rPr lang="en-US" altLang="zh-CN" sz="2400" dirty="0"/>
              <a:t>Drag </a:t>
            </a:r>
            <a:r>
              <a:rPr lang="zh-CN" altLang="en-US" sz="2400" dirty="0"/>
              <a:t>和</a:t>
            </a:r>
            <a:r>
              <a:rPr lang="en-US" altLang="zh-CN" sz="2400" dirty="0"/>
              <a:t>Drop</a:t>
            </a:r>
            <a:r>
              <a:rPr lang="zh-CN" altLang="en-US" sz="2400" dirty="0"/>
              <a:t>）是一种常见的特性，即抓取对象以后拖到另一个位置。任何</a:t>
            </a:r>
            <a:r>
              <a:rPr lang="zh-CN" altLang="en-US" sz="2400" dirty="0" smtClean="0"/>
              <a:t>元素</a:t>
            </a:r>
            <a:r>
              <a:rPr lang="zh-CN" altLang="en-US" sz="2400" dirty="0"/>
              <a:t>都能够拖放，只要设</a:t>
            </a:r>
            <a:r>
              <a:rPr lang="zh-CN" altLang="en-US" sz="2400" dirty="0" smtClean="0"/>
              <a:t>置</a:t>
            </a:r>
            <a:r>
              <a:rPr lang="en-US" altLang="zh-CN" sz="2400" dirty="0" err="1" smtClean="0"/>
              <a:t>draggable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属性为</a:t>
            </a:r>
            <a:r>
              <a:rPr lang="en-US" altLang="zh-CN" sz="2400" dirty="0"/>
              <a:t>true </a:t>
            </a:r>
            <a:r>
              <a:rPr lang="zh-CN" altLang="en-US" sz="2400" dirty="0"/>
              <a:t>即可。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       Web </a:t>
            </a:r>
            <a:r>
              <a:rPr lang="en-US" altLang="zh-CN" sz="2400" dirty="0"/>
              <a:t>Workers </a:t>
            </a:r>
            <a:r>
              <a:rPr lang="zh-CN" altLang="en-US" sz="2400" dirty="0"/>
              <a:t>允许长时间运行脚本，而不阻塞脚本响应单击或者其他用户交互，它</a:t>
            </a:r>
            <a:r>
              <a:rPr lang="zh-CN" altLang="en-US" sz="2400" dirty="0" smtClean="0"/>
              <a:t>还允</a:t>
            </a:r>
            <a:r>
              <a:rPr lang="zh-CN" altLang="en-US" sz="2400" dirty="0"/>
              <a:t>许执行长期任务而无须页面保持响应。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339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16.1.2  Date</a:t>
            </a:r>
            <a:endParaRPr lang="en-US" altLang="zh-CN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34400" cy="394335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JavaScript</a:t>
            </a:r>
            <a:r>
              <a:rPr lang="zh-CN" altLang="zh-CN" dirty="0"/>
              <a:t>脚本内置对象</a:t>
            </a:r>
            <a:r>
              <a:rPr lang="en-US" altLang="zh-CN" dirty="0"/>
              <a:t>Date</a:t>
            </a:r>
            <a:r>
              <a:rPr lang="zh-CN" altLang="zh-CN" dirty="0"/>
              <a:t>用于处理日期和时间。</a:t>
            </a:r>
            <a:r>
              <a:rPr lang="en-US" altLang="zh-CN" dirty="0"/>
              <a:t>Date</a:t>
            </a:r>
            <a:r>
              <a:rPr lang="zh-CN" altLang="zh-CN" dirty="0"/>
              <a:t>对象有很多方法，可以提取时间和日期。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创建日期</a:t>
            </a:r>
            <a:r>
              <a:rPr lang="zh-CN" altLang="en-US" dirty="0"/>
              <a:t>对象 </a:t>
            </a:r>
          </a:p>
          <a:p>
            <a:pPr marL="525463" indent="-33972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today=new Date();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525463" indent="-33972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today=new Date(</a:t>
            </a:r>
            <a:r>
              <a:rPr lang="zh-CN" altLang="zh-CN" sz="1800" dirty="0">
                <a:solidFill>
                  <a:srgbClr val="FF0000"/>
                </a:solidFill>
              </a:rPr>
              <a:t>毫秒数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525463" indent="-33972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today=new Date(</a:t>
            </a:r>
            <a:r>
              <a:rPr lang="zh-CN" altLang="zh-CN" sz="1800" dirty="0">
                <a:solidFill>
                  <a:srgbClr val="FF0000"/>
                </a:solidFill>
              </a:rPr>
              <a:t>标准时间格式字符串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525463" indent="-33972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today=new Date(</a:t>
            </a:r>
            <a:r>
              <a:rPr lang="zh-CN" altLang="zh-CN" sz="1800" dirty="0">
                <a:solidFill>
                  <a:srgbClr val="FF0000"/>
                </a:solidFill>
              </a:rPr>
              <a:t>年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zh-CN" sz="1800" dirty="0">
                <a:solidFill>
                  <a:srgbClr val="FF0000"/>
                </a:solidFill>
              </a:rPr>
              <a:t>月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zh-CN" sz="1800" dirty="0">
                <a:solidFill>
                  <a:srgbClr val="FF0000"/>
                </a:solidFill>
              </a:rPr>
              <a:t>日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zh-CN" sz="1800" dirty="0">
                <a:solidFill>
                  <a:srgbClr val="FF0000"/>
                </a:solidFill>
              </a:rPr>
              <a:t>时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zh-CN" sz="1800" dirty="0">
                <a:solidFill>
                  <a:srgbClr val="FF0000"/>
                </a:solidFill>
              </a:rPr>
              <a:t>分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zh-CN" sz="1800" dirty="0">
                <a:solidFill>
                  <a:srgbClr val="FF0000"/>
                </a:solidFill>
              </a:rPr>
              <a:t>秒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zh-CN" sz="1800" dirty="0">
                <a:solidFill>
                  <a:srgbClr val="FF0000"/>
                </a:solidFill>
              </a:rPr>
              <a:t>毫秒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应用举例</a:t>
            </a:r>
            <a:endParaRPr lang="zh-CN" altLang="en-US" dirty="0" smtClean="0">
              <a:solidFill>
                <a:srgbClr val="003399"/>
              </a:solidFill>
            </a:endParaRPr>
          </a:p>
          <a:p>
            <a:pPr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today=new Date();       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zh-CN" sz="1800" dirty="0">
                <a:solidFill>
                  <a:srgbClr val="00B050"/>
                </a:solidFill>
              </a:rPr>
              <a:t>自动使用当前的日期和时间</a:t>
            </a:r>
          </a:p>
          <a:p>
            <a:pPr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today=new Date(3000);   </a:t>
            </a:r>
            <a:r>
              <a:rPr lang="en-US" altLang="zh-CN" sz="1800" dirty="0">
                <a:solidFill>
                  <a:srgbClr val="00B050"/>
                </a:solidFill>
              </a:rPr>
              <a:t>//1970年1月1日，0</a:t>
            </a:r>
            <a:r>
              <a:rPr lang="zh-CN" altLang="zh-CN" sz="1800" dirty="0">
                <a:solidFill>
                  <a:srgbClr val="00B050"/>
                </a:solidFill>
              </a:rPr>
              <a:t>时</a:t>
            </a:r>
            <a:r>
              <a:rPr lang="en-US" altLang="zh-CN" sz="1800" dirty="0">
                <a:solidFill>
                  <a:srgbClr val="00B050"/>
                </a:solidFill>
              </a:rPr>
              <a:t>0</a:t>
            </a:r>
            <a:r>
              <a:rPr lang="zh-CN" altLang="zh-CN" sz="1800" dirty="0">
                <a:solidFill>
                  <a:srgbClr val="00B050"/>
                </a:solidFill>
              </a:rPr>
              <a:t>分</a:t>
            </a:r>
            <a:r>
              <a:rPr lang="en-US" altLang="zh-CN" sz="1800" dirty="0">
                <a:solidFill>
                  <a:srgbClr val="00B050"/>
                </a:solidFill>
              </a:rPr>
              <a:t>3</a:t>
            </a:r>
            <a:r>
              <a:rPr lang="zh-CN" altLang="zh-CN" sz="1800" dirty="0">
                <a:solidFill>
                  <a:srgbClr val="00B050"/>
                </a:solidFill>
              </a:rPr>
              <a:t>秒</a:t>
            </a:r>
          </a:p>
          <a:p>
            <a:pPr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today=new Date</a:t>
            </a:r>
            <a:r>
              <a:rPr lang="en-US" altLang="zh-CN" sz="1800" dirty="0" smtClean="0">
                <a:solidFill>
                  <a:srgbClr val="FF0000"/>
                </a:solidFill>
              </a:rPr>
              <a:t>(“Apr </a:t>
            </a:r>
            <a:r>
              <a:rPr lang="en-US" altLang="zh-CN" sz="1800" dirty="0">
                <a:solidFill>
                  <a:srgbClr val="FF0000"/>
                </a:solidFill>
              </a:rPr>
              <a:t>15,2016 </a:t>
            </a:r>
            <a:r>
              <a:rPr lang="en-US" altLang="zh-CN" sz="1800" dirty="0" smtClean="0">
                <a:solidFill>
                  <a:srgbClr val="FF0000"/>
                </a:solidFill>
              </a:rPr>
              <a:t>15:20:00</a:t>
            </a:r>
            <a:r>
              <a:rPr lang="en-US" altLang="zh-CN" sz="1800" dirty="0" smtClean="0">
                <a:solidFill>
                  <a:srgbClr val="00B050"/>
                </a:solidFill>
              </a:rPr>
              <a:t>”);// </a:t>
            </a:r>
            <a:r>
              <a:rPr lang="en-US" altLang="zh-CN" sz="1800" dirty="0">
                <a:solidFill>
                  <a:srgbClr val="00B050"/>
                </a:solidFill>
              </a:rPr>
              <a:t>2016</a:t>
            </a:r>
            <a:r>
              <a:rPr lang="zh-CN" altLang="zh-CN" sz="1800" dirty="0">
                <a:solidFill>
                  <a:srgbClr val="00B050"/>
                </a:solidFill>
              </a:rPr>
              <a:t>年</a:t>
            </a:r>
            <a:r>
              <a:rPr lang="en-US" altLang="zh-CN" sz="1800" dirty="0">
                <a:solidFill>
                  <a:srgbClr val="00B050"/>
                </a:solidFill>
              </a:rPr>
              <a:t>4</a:t>
            </a:r>
            <a:r>
              <a:rPr lang="zh-CN" altLang="zh-CN" sz="1800" dirty="0">
                <a:solidFill>
                  <a:srgbClr val="00B050"/>
                </a:solidFill>
              </a:rPr>
              <a:t>月</a:t>
            </a:r>
            <a:r>
              <a:rPr lang="en-US" altLang="zh-CN" sz="1800" dirty="0">
                <a:solidFill>
                  <a:srgbClr val="00B050"/>
                </a:solidFill>
              </a:rPr>
              <a:t>15</a:t>
            </a:r>
            <a:r>
              <a:rPr lang="zh-CN" altLang="zh-CN" sz="1800" dirty="0">
                <a:solidFill>
                  <a:srgbClr val="00B050"/>
                </a:solidFill>
              </a:rPr>
              <a:t>日</a:t>
            </a:r>
            <a:r>
              <a:rPr lang="en-US" altLang="zh-CN" sz="1800" dirty="0" smtClean="0">
                <a:solidFill>
                  <a:srgbClr val="00B050"/>
                </a:solidFill>
              </a:rPr>
              <a:t>15:20:0</a:t>
            </a:r>
            <a:r>
              <a:rPr lang="zh-CN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today=new Date(2016,3,25,14,42,50,50</a:t>
            </a:r>
            <a:r>
              <a:rPr lang="en-US" altLang="zh-CN" sz="1800" dirty="0">
                <a:solidFill>
                  <a:srgbClr val="00B050"/>
                </a:solidFill>
              </a:rPr>
              <a:t>);//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zh-CN" sz="1800" dirty="0">
                <a:solidFill>
                  <a:srgbClr val="00B050"/>
                </a:solidFill>
              </a:rPr>
              <a:t>2016年</a:t>
            </a:r>
            <a:r>
              <a:rPr lang="en-US" altLang="zh-CN" sz="1800" dirty="0">
                <a:solidFill>
                  <a:srgbClr val="00B050"/>
                </a:solidFill>
              </a:rPr>
              <a:t>4</a:t>
            </a:r>
            <a:r>
              <a:rPr lang="zh-CN" altLang="zh-CN" sz="1800" dirty="0">
                <a:solidFill>
                  <a:srgbClr val="00B050"/>
                </a:solidFill>
              </a:rPr>
              <a:t>月25日</a:t>
            </a:r>
            <a:r>
              <a:rPr lang="zh-CN" altLang="zh-CN" sz="1800" dirty="0" smtClean="0">
                <a:solidFill>
                  <a:srgbClr val="00B050"/>
                </a:solidFill>
              </a:rPr>
              <a:t>14</a:t>
            </a:r>
            <a:r>
              <a:rPr lang="en-US" altLang="zh-CN" sz="1800" dirty="0" smtClean="0">
                <a:solidFill>
                  <a:srgbClr val="00B050"/>
                </a:solidFill>
              </a:rPr>
              <a:t>:</a:t>
            </a:r>
            <a:r>
              <a:rPr lang="zh-CN" altLang="zh-CN" sz="1800" dirty="0" smtClean="0">
                <a:solidFill>
                  <a:srgbClr val="00B050"/>
                </a:solidFill>
              </a:rPr>
              <a:t>42</a:t>
            </a:r>
            <a:r>
              <a:rPr lang="en-US" altLang="zh-CN" sz="1800" dirty="0" smtClean="0">
                <a:solidFill>
                  <a:srgbClr val="00B050"/>
                </a:solidFill>
              </a:rPr>
              <a:t>:</a:t>
            </a:r>
            <a:r>
              <a:rPr lang="zh-CN" altLang="zh-CN" sz="1800" dirty="0" smtClean="0">
                <a:solidFill>
                  <a:srgbClr val="FF0000"/>
                </a:solidFill>
              </a:rPr>
              <a:t>50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16.1.2  Date-</a:t>
            </a:r>
            <a:r>
              <a:rPr lang="zh-CN" altLang="en-US" dirty="0" smtClean="0"/>
              <a:t>提取日期字段方法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90600" y="1066796"/>
          <a:ext cx="7924800" cy="295275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0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方法名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说明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getDate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从</a:t>
                      </a:r>
                      <a:r>
                        <a:rPr lang="en-US" sz="1500" kern="100" dirty="0"/>
                        <a:t>Date</a:t>
                      </a:r>
                      <a:r>
                        <a:rPr lang="zh-CN" sz="1500" kern="100" dirty="0"/>
                        <a:t>对象返回一个月中的某一天</a:t>
                      </a:r>
                      <a:r>
                        <a:rPr lang="en-US" sz="1500" kern="100" dirty="0"/>
                        <a:t>(1</a:t>
                      </a:r>
                      <a:r>
                        <a:rPr lang="zh-CN" sz="1500" kern="100" dirty="0"/>
                        <a:t>～</a:t>
                      </a:r>
                      <a:r>
                        <a:rPr lang="en-US" sz="1500" kern="100" dirty="0"/>
                        <a:t>31)</a:t>
                      </a:r>
                      <a:r>
                        <a:rPr lang="zh-CN" sz="1500" kern="100" dirty="0"/>
                        <a:t>。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0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getDay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从</a:t>
                      </a:r>
                      <a:r>
                        <a:rPr lang="en-US" sz="1500" kern="100" dirty="0"/>
                        <a:t>Date</a:t>
                      </a:r>
                      <a:r>
                        <a:rPr lang="zh-CN" sz="1500" kern="100" dirty="0"/>
                        <a:t>对象返回一周中的</a:t>
                      </a:r>
                      <a:r>
                        <a:rPr lang="zh-CN" sz="1500" kern="100" dirty="0">
                          <a:solidFill>
                            <a:srgbClr val="FF0000"/>
                          </a:solidFill>
                        </a:rPr>
                        <a:t>某一天</a:t>
                      </a:r>
                      <a:r>
                        <a:rPr lang="en-US" sz="1500" kern="100" dirty="0">
                          <a:solidFill>
                            <a:srgbClr val="FF0000"/>
                          </a:solidFill>
                        </a:rPr>
                        <a:t>(0</a:t>
                      </a:r>
                      <a:r>
                        <a:rPr lang="zh-CN" sz="1500" kern="100" dirty="0">
                          <a:solidFill>
                            <a:srgbClr val="FF0000"/>
                          </a:solidFill>
                        </a:rPr>
                        <a:t>～</a:t>
                      </a:r>
                      <a:r>
                        <a:rPr lang="en-US" sz="1500" kern="100" dirty="0">
                          <a:solidFill>
                            <a:srgbClr val="FF0000"/>
                          </a:solidFill>
                        </a:rPr>
                        <a:t>6)</a:t>
                      </a:r>
                      <a:r>
                        <a:rPr lang="zh-CN" sz="1500" kern="100" dirty="0"/>
                        <a:t>。</a:t>
                      </a:r>
                      <a:endParaRPr lang="zh-CN" sz="1500" b="0" kern="1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getMonth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从</a:t>
                      </a:r>
                      <a:r>
                        <a:rPr lang="en-US" sz="1500" kern="100" dirty="0"/>
                        <a:t>Date</a:t>
                      </a:r>
                      <a:r>
                        <a:rPr lang="zh-CN" sz="1500" kern="100" dirty="0"/>
                        <a:t>对象返回月份</a:t>
                      </a:r>
                      <a:r>
                        <a:rPr lang="en-US" sz="1500" kern="100" dirty="0">
                          <a:solidFill>
                            <a:srgbClr val="FF0000"/>
                          </a:solidFill>
                        </a:rPr>
                        <a:t>(0</a:t>
                      </a:r>
                      <a:r>
                        <a:rPr lang="zh-CN" sz="1500" kern="100" dirty="0">
                          <a:solidFill>
                            <a:srgbClr val="FF0000"/>
                          </a:solidFill>
                        </a:rPr>
                        <a:t>～</a:t>
                      </a:r>
                      <a:r>
                        <a:rPr lang="en-US" sz="1500" kern="100" dirty="0">
                          <a:solidFill>
                            <a:srgbClr val="FF0000"/>
                          </a:solidFill>
                        </a:rPr>
                        <a:t>11)</a:t>
                      </a:r>
                      <a:r>
                        <a:rPr lang="zh-CN" sz="1500" kern="100" dirty="0"/>
                        <a:t>。</a:t>
                      </a:r>
                      <a:endParaRPr lang="zh-CN" sz="1500" b="0" kern="1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0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getFullYear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从</a:t>
                      </a:r>
                      <a:r>
                        <a:rPr lang="en-US" sz="1500" kern="100" dirty="0"/>
                        <a:t>Date</a:t>
                      </a:r>
                      <a:r>
                        <a:rPr lang="zh-CN" sz="1500" kern="100" dirty="0"/>
                        <a:t>对象以四位数字返回年份。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0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getHours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返回</a:t>
                      </a:r>
                      <a:r>
                        <a:rPr lang="en-US" sz="1500" kern="100" dirty="0"/>
                        <a:t>Date</a:t>
                      </a:r>
                      <a:r>
                        <a:rPr lang="zh-CN" sz="1500" kern="100" dirty="0"/>
                        <a:t>对象的小时</a:t>
                      </a:r>
                      <a:r>
                        <a:rPr lang="en-US" sz="1500" kern="100" dirty="0"/>
                        <a:t>(0</a:t>
                      </a:r>
                      <a:r>
                        <a:rPr lang="zh-CN" sz="1500" kern="100" dirty="0"/>
                        <a:t>～</a:t>
                      </a:r>
                      <a:r>
                        <a:rPr lang="en-US" sz="1500" kern="100" dirty="0"/>
                        <a:t>23)</a:t>
                      </a:r>
                      <a:r>
                        <a:rPr lang="zh-CN" sz="1500" kern="100" dirty="0"/>
                        <a:t>。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0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getMinutes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返回</a:t>
                      </a:r>
                      <a:r>
                        <a:rPr lang="en-US" sz="1500" kern="100" dirty="0"/>
                        <a:t>Date</a:t>
                      </a:r>
                      <a:r>
                        <a:rPr lang="zh-CN" sz="1500" kern="100" dirty="0"/>
                        <a:t>对象的分钟</a:t>
                      </a:r>
                      <a:r>
                        <a:rPr lang="en-US" sz="1500" kern="100" dirty="0"/>
                        <a:t>(0</a:t>
                      </a:r>
                      <a:r>
                        <a:rPr lang="zh-CN" sz="1500" kern="100" dirty="0"/>
                        <a:t>～</a:t>
                      </a:r>
                      <a:r>
                        <a:rPr lang="en-US" sz="1500" kern="100" dirty="0"/>
                        <a:t> 59)</a:t>
                      </a:r>
                      <a:r>
                        <a:rPr lang="zh-CN" sz="1500" kern="100" dirty="0"/>
                        <a:t>。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0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getSeconds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返回</a:t>
                      </a:r>
                      <a:r>
                        <a:rPr lang="en-US" sz="1500" kern="100" dirty="0"/>
                        <a:t>Date</a:t>
                      </a:r>
                      <a:r>
                        <a:rPr lang="zh-CN" sz="1500" kern="100" dirty="0"/>
                        <a:t>对象的秒数</a:t>
                      </a:r>
                      <a:r>
                        <a:rPr lang="en-US" sz="1500" kern="100" dirty="0"/>
                        <a:t>(0</a:t>
                      </a:r>
                      <a:r>
                        <a:rPr lang="zh-CN" sz="1500" kern="100" dirty="0"/>
                        <a:t>～</a:t>
                      </a:r>
                      <a:r>
                        <a:rPr lang="en-US" sz="1500" kern="100" dirty="0"/>
                        <a:t> 59)</a:t>
                      </a:r>
                      <a:r>
                        <a:rPr lang="zh-CN" sz="1500" kern="100" dirty="0"/>
                        <a:t>。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52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getMilliseconds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返回</a:t>
                      </a:r>
                      <a:r>
                        <a:rPr lang="en-US" sz="1500" kern="100" dirty="0"/>
                        <a:t>Date</a:t>
                      </a:r>
                      <a:r>
                        <a:rPr lang="zh-CN" sz="1500" kern="100" dirty="0"/>
                        <a:t>对象的毫秒</a:t>
                      </a:r>
                      <a:r>
                        <a:rPr lang="en-US" sz="1500" kern="100" dirty="0"/>
                        <a:t>(0</a:t>
                      </a:r>
                      <a:r>
                        <a:rPr lang="zh-CN" sz="1500" kern="100" dirty="0"/>
                        <a:t>～</a:t>
                      </a:r>
                      <a:r>
                        <a:rPr lang="en-US" sz="1500" kern="100" dirty="0"/>
                        <a:t>999)</a:t>
                      </a:r>
                      <a:r>
                        <a:rPr lang="zh-CN" sz="1500" kern="100" dirty="0"/>
                        <a:t>。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0" dirty="0" err="1"/>
                        <a:t>getTime</a:t>
                      </a:r>
                      <a:r>
                        <a:rPr lang="en-US" sz="1800" kern="0" dirty="0"/>
                        <a:t>()</a:t>
                      </a:r>
                      <a:endParaRPr lang="zh-CN" sz="18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kern="100" dirty="0"/>
                        <a:t>返回至今的毫秒数。</a:t>
                      </a:r>
                      <a:endParaRPr lang="zh-CN" sz="1500" b="0" kern="100" dirty="0">
                        <a:latin typeface="微软雅黑" pitchFamily="34" charset="-122"/>
                        <a:ea typeface="微软雅黑" pitchFamily="34" charset="-122"/>
                        <a:cs typeface="Verdana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16.1.2  Date-</a:t>
            </a:r>
            <a:r>
              <a:rPr lang="zh-CN" altLang="en-US" dirty="0" smtClean="0"/>
              <a:t>日期转换与调整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839390"/>
            <a:ext cx="8534400" cy="3713560"/>
          </a:xfrm>
          <a:prstGeom prst="rect">
            <a:avLst/>
          </a:prstGeom>
          <a:ln/>
        </p:spPr>
        <p:txBody>
          <a:bodyPr/>
          <a:lstStyle/>
          <a:p>
            <a:pPr marL="533400" marR="0" lvl="0" indent="-5334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将日期转化为字符串较</a:t>
            </a:r>
          </a:p>
          <a:p>
            <a:pPr marL="914400" marR="0" lvl="1" indent="-4572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today.toString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(); 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把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对象转换为字符串</a:t>
            </a:r>
          </a:p>
          <a:p>
            <a:pPr marL="914400" marR="0" lvl="1" indent="-4572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tabLst/>
              <a:defRPr/>
            </a:pPr>
            <a:r>
              <a:rPr kumimoji="0" lang="en-US" altLang="en-US" sz="1800" b="0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today.toLocaleString</a:t>
            </a:r>
            <a:r>
              <a:rPr kumimoji="0" lang="en-US" alt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();  </a:t>
            </a:r>
            <a:r>
              <a:rPr kumimoji="0" lang="en-US" altLang="zh-CN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转换为本地时间串</a:t>
            </a:r>
          </a:p>
          <a:p>
            <a:pPr marL="914400" marR="0" lvl="1" indent="-4572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today.toDateString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();  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日期部分转为字符串</a:t>
            </a:r>
          </a:p>
          <a:p>
            <a:pPr marL="914400" marR="0" lvl="1" indent="-4572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today.toTimeString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();//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时间部分转为字符串</a:t>
            </a:r>
          </a:p>
          <a:p>
            <a:pPr marL="533400" marR="0" lvl="0" indent="-5334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调整日期对象的日期和时间</a:t>
            </a:r>
          </a:p>
          <a:p>
            <a:pPr marL="914400" marR="0" lvl="1" indent="-4572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var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today = new Date();</a:t>
            </a:r>
          </a:p>
          <a:p>
            <a:pPr marL="914400" marR="0" lvl="1" indent="-4572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today.setDate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today.getDate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()+5);  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将日期调整到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天以后，如果碰到跨年月，自动调整</a:t>
            </a:r>
          </a:p>
          <a:p>
            <a:pPr marL="914400" marR="0" lvl="1" indent="-457200" algn="l" defTabSz="11588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100000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today.setFullYear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(2009,11,11);  //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调整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today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对象到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2009-11-11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，月和日期参数可以省略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16.1.2  Date-</a:t>
            </a:r>
            <a:r>
              <a:rPr lang="zh-CN" altLang="en-US" sz="2800" dirty="0" smtClean="0"/>
              <a:t>案例</a:t>
            </a:r>
            <a:endParaRPr lang="zh-CN" altLang="en-US" sz="2800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4225925" cy="38862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&lt;!--  edu_16_1_2.html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&lt;html 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&lt;title&gt;</a:t>
            </a:r>
            <a:r>
              <a:rPr lang="zh-CN" altLang="en-US" sz="1400" dirty="0" smtClean="0">
                <a:ea typeface="宋体" pitchFamily="2" charset="-122"/>
              </a:rPr>
              <a:t>日期对象举例</a:t>
            </a:r>
            <a:r>
              <a:rPr lang="en-US" altLang="zh-CN" sz="1400" dirty="0" smtClean="0">
                <a:ea typeface="宋体" pitchFamily="2" charset="-122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&lt;/head&gt;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&lt;body 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&lt;script type="text/</a:t>
            </a:r>
            <a:r>
              <a:rPr lang="en-US" altLang="zh-CN" sz="1400" dirty="0" err="1" smtClean="0">
                <a:ea typeface="宋体" pitchFamily="2" charset="-122"/>
              </a:rPr>
              <a:t>javascript</a:t>
            </a:r>
            <a:r>
              <a:rPr lang="en-US" altLang="zh-CN" sz="1400" dirty="0" smtClean="0">
                <a:ea typeface="宋体" pitchFamily="2" charset="-122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now = new Date();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y = </a:t>
            </a:r>
            <a:r>
              <a:rPr lang="en-US" altLang="zh-CN" sz="1400" dirty="0" err="1" smtClean="0">
                <a:ea typeface="宋体" pitchFamily="2" charset="-122"/>
              </a:rPr>
              <a:t>now.getFullYear</a:t>
            </a:r>
            <a:r>
              <a:rPr lang="en-US" altLang="zh-CN" sz="1400" dirty="0" smtClean="0">
                <a:ea typeface="宋体" pitchFamily="2" charset="-122"/>
              </a:rPr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solidFill>
                  <a:srgbClr val="FF0000"/>
                </a:solidFill>
                <a:ea typeface="宋体" pitchFamily="2" charset="-122"/>
              </a:rPr>
              <a:t>var</a:t>
            </a:r>
            <a:r>
              <a:rPr lang="en-US" altLang="zh-CN" sz="1400" dirty="0" smtClean="0">
                <a:solidFill>
                  <a:srgbClr val="FF0000"/>
                </a:solidFill>
                <a:ea typeface="宋体" pitchFamily="2" charset="-122"/>
              </a:rPr>
              <a:t> m = </a:t>
            </a:r>
            <a:r>
              <a:rPr lang="en-US" altLang="zh-CN" sz="1400" dirty="0" err="1" smtClean="0">
                <a:solidFill>
                  <a:srgbClr val="FF0000"/>
                </a:solidFill>
                <a:ea typeface="宋体" pitchFamily="2" charset="-122"/>
              </a:rPr>
              <a:t>now.getMonth</a:t>
            </a:r>
            <a:r>
              <a:rPr lang="en-US" altLang="zh-CN" sz="1400" dirty="0" smtClean="0">
                <a:solidFill>
                  <a:srgbClr val="FF0000"/>
                </a:solidFill>
                <a:ea typeface="宋体" pitchFamily="2" charset="-122"/>
              </a:rPr>
              <a:t>()+1;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d = </a:t>
            </a:r>
            <a:r>
              <a:rPr lang="en-US" altLang="zh-CN" sz="1400" dirty="0" err="1" smtClean="0">
                <a:ea typeface="宋体" pitchFamily="2" charset="-122"/>
              </a:rPr>
              <a:t>now.getDate</a:t>
            </a:r>
            <a:r>
              <a:rPr lang="en-US" altLang="zh-CN" sz="1400" dirty="0" smtClean="0">
                <a:ea typeface="宋体" pitchFamily="2" charset="-122"/>
              </a:rPr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h = </a:t>
            </a:r>
            <a:r>
              <a:rPr lang="en-US" altLang="zh-CN" sz="1400" dirty="0" err="1" smtClean="0">
                <a:ea typeface="宋体" pitchFamily="2" charset="-122"/>
              </a:rPr>
              <a:t>now.getHours</a:t>
            </a:r>
            <a:r>
              <a:rPr lang="en-US" altLang="zh-CN" sz="1400" dirty="0" smtClean="0">
                <a:ea typeface="宋体" pitchFamily="2" charset="-122"/>
              </a:rPr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mi = </a:t>
            </a:r>
            <a:r>
              <a:rPr lang="en-US" altLang="zh-CN" sz="1400" dirty="0" err="1" smtClean="0">
                <a:ea typeface="宋体" pitchFamily="2" charset="-122"/>
              </a:rPr>
              <a:t>now.getMinutes</a:t>
            </a:r>
            <a:r>
              <a:rPr lang="en-US" altLang="zh-CN" sz="1400" dirty="0" smtClean="0">
                <a:ea typeface="宋体" pitchFamily="2" charset="-122"/>
              </a:rPr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s = </a:t>
            </a:r>
            <a:r>
              <a:rPr lang="en-US" altLang="zh-CN" sz="1400" dirty="0" err="1">
                <a:ea typeface="宋体" pitchFamily="2" charset="-122"/>
              </a:rPr>
              <a:t>now.getSeconds</a:t>
            </a:r>
            <a:r>
              <a:rPr lang="en-US" altLang="zh-CN" sz="1400" dirty="0" smtClean="0">
                <a:ea typeface="宋体" pitchFamily="2" charset="-122"/>
              </a:rPr>
              <a:t>();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if(m&lt;10){m=“0”+m}  //</a:t>
            </a:r>
            <a:r>
              <a:rPr lang="zh-CN" altLang="en-US" sz="1400" dirty="0">
                <a:ea typeface="宋体" pitchFamily="2" charset="-122"/>
              </a:rPr>
              <a:t>处理成两位表示</a:t>
            </a:r>
            <a:endParaRPr lang="en-US" altLang="zh-CN" sz="1400" dirty="0">
              <a:ea typeface="宋体" pitchFamily="2" charset="-122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if(d&lt;10){d="0"+d}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if(h&lt;10){h="0"+h}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if(mi&lt;10){mi="0"+mi;}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if(s&lt;10){s="0"+s;}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zh-CN" altLang="zh-CN" sz="1800" dirty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0200" y="819150"/>
            <a:ext cx="3200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defTabSz="11588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</a:pPr>
            <a:r>
              <a:rPr lang="en-US" altLang="zh-CN" sz="1400" b="0" dirty="0" err="1" smtClean="0">
                <a:latin typeface="微软雅黑" pitchFamily="34" charset="-122"/>
                <a:ea typeface="宋体" pitchFamily="2" charset="-122"/>
                <a:cs typeface="+mj-cs"/>
              </a:rPr>
              <a:t>var</a:t>
            </a: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 </a:t>
            </a:r>
            <a:r>
              <a:rPr lang="en-US" altLang="zh-CN" sz="1400" b="0" dirty="0" err="1" smtClean="0">
                <a:latin typeface="微软雅黑" pitchFamily="34" charset="-122"/>
                <a:ea typeface="宋体" pitchFamily="2" charset="-122"/>
                <a:cs typeface="+mj-cs"/>
              </a:rPr>
              <a:t>str</a:t>
            </a: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 = y+"</a:t>
            </a:r>
            <a:r>
              <a:rPr lang="zh-CN" altLang="en-US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年</a:t>
            </a: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"+m+"</a:t>
            </a:r>
            <a:r>
              <a:rPr lang="zh-CN" altLang="en-US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月</a:t>
            </a: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"+d+"</a:t>
            </a:r>
            <a:r>
              <a:rPr lang="zh-CN" altLang="en-US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日 </a:t>
            </a: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"+h+":"+mi+":"+s;</a:t>
            </a:r>
          </a:p>
          <a:p>
            <a:pPr marL="182563" indent="-182563" defTabSz="11588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</a:pPr>
            <a:r>
              <a:rPr lang="en-US" altLang="zh-CN" sz="1400" b="0" dirty="0" err="1" smtClean="0">
                <a:latin typeface="微软雅黑" pitchFamily="34" charset="-122"/>
                <a:ea typeface="宋体" pitchFamily="2" charset="-122"/>
                <a:cs typeface="+mj-cs"/>
              </a:rPr>
              <a:t>document.write</a:t>
            </a: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(</a:t>
            </a:r>
            <a:r>
              <a:rPr lang="en-US" altLang="zh-CN" sz="1400" b="0" dirty="0" err="1" smtClean="0">
                <a:latin typeface="微软雅黑" pitchFamily="34" charset="-122"/>
                <a:ea typeface="宋体" pitchFamily="2" charset="-122"/>
                <a:cs typeface="+mj-cs"/>
              </a:rPr>
              <a:t>str</a:t>
            </a: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);</a:t>
            </a:r>
          </a:p>
          <a:p>
            <a:pPr marL="182563" indent="-182563" defTabSz="11588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</a:pP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&lt;/script&gt;</a:t>
            </a:r>
          </a:p>
          <a:p>
            <a:pPr marL="182563" indent="-182563" defTabSz="11588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</a:pP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&lt;/body&gt;</a:t>
            </a:r>
          </a:p>
          <a:p>
            <a:pPr marL="182563" indent="-182563" defTabSz="11588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</a:pPr>
            <a:r>
              <a:rPr lang="en-US" altLang="zh-CN" sz="1400" b="0" dirty="0" smtClean="0">
                <a:latin typeface="微软雅黑" pitchFamily="34" charset="-122"/>
                <a:ea typeface="宋体" pitchFamily="2" charset="-122"/>
                <a:cs typeface="+mj-cs"/>
              </a:rPr>
              <a:t>&lt;/html&gt;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419350"/>
            <a:ext cx="3276600" cy="158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6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6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6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6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6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6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6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6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6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6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6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61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61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61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61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16.1.3 </a:t>
            </a:r>
            <a:r>
              <a:rPr lang="en-US" altLang="zh-CN" dirty="0"/>
              <a:t>Math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538163">
              <a:spcBef>
                <a:spcPct val="0"/>
              </a:spcBef>
              <a:buNone/>
            </a:pPr>
            <a:r>
              <a:rPr lang="en-US" altLang="zh-CN" dirty="0" smtClean="0"/>
              <a:t>Math </a:t>
            </a:r>
            <a:r>
              <a:rPr lang="zh-CN" altLang="en-US" dirty="0" smtClean="0"/>
              <a:t>对象提供多种算术常量和函数，执行普通的算术任务。可以直接通过“</a:t>
            </a:r>
            <a:r>
              <a:rPr lang="en-US" altLang="zh-CN" dirty="0" smtClean="0"/>
              <a:t>Math”</a:t>
            </a:r>
            <a:r>
              <a:rPr lang="zh-CN" altLang="en-US" dirty="0" smtClean="0"/>
              <a:t>名来使用它提供的属性和方法。</a:t>
            </a:r>
          </a:p>
          <a:p>
            <a:pPr marL="179388" lvl="1" indent="6350">
              <a:spcBef>
                <a:spcPct val="0"/>
              </a:spcBef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area=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Math.PI</a:t>
            </a:r>
            <a:r>
              <a:rPr lang="en-US" altLang="zh-CN" sz="1800" dirty="0" smtClean="0">
                <a:solidFill>
                  <a:srgbClr val="FF0000"/>
                </a:solidFill>
              </a:rPr>
              <a:t>*radius*radius ;//</a:t>
            </a:r>
            <a:r>
              <a:rPr lang="zh-CN" altLang="en-US" sz="1800" dirty="0" smtClean="0">
                <a:solidFill>
                  <a:srgbClr val="FF0000"/>
                </a:solidFill>
              </a:rPr>
              <a:t>计算圆的面积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358775" lvl="2">
              <a:spcBef>
                <a:spcPct val="0"/>
              </a:spcBef>
              <a:buNone/>
            </a:pPr>
            <a:r>
              <a:rPr lang="nl-NL" altLang="zh-CN" sz="1800" dirty="0" smtClean="0">
                <a:solidFill>
                  <a:srgbClr val="FF0000"/>
                </a:solidFill>
              </a:rPr>
              <a:t>var r= Math.random(); </a:t>
            </a:r>
            <a:r>
              <a:rPr lang="zh-CN" altLang="en-US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dirty="0" smtClean="0">
                <a:solidFill>
                  <a:srgbClr val="FF0000"/>
                </a:solidFill>
              </a:rPr>
              <a:t>//</a:t>
            </a:r>
            <a:r>
              <a:rPr lang="zh-CN" altLang="en-US" sz="1800" dirty="0" smtClean="0">
                <a:solidFill>
                  <a:srgbClr val="FF0000"/>
                </a:solidFill>
              </a:rPr>
              <a:t>生成介于 </a:t>
            </a:r>
            <a:r>
              <a:rPr lang="en-US" altLang="zh-CN" sz="1800" dirty="0" smtClean="0">
                <a:solidFill>
                  <a:srgbClr val="FF0000"/>
                </a:solidFill>
              </a:rPr>
              <a:t>0.0 - 1.0</a:t>
            </a:r>
            <a:r>
              <a:rPr lang="zh-CN" altLang="en-US" sz="1800" dirty="0" smtClean="0">
                <a:solidFill>
                  <a:srgbClr val="FF0000"/>
                </a:solidFill>
              </a:rPr>
              <a:t>之随机数</a:t>
            </a:r>
          </a:p>
          <a:p>
            <a:pPr marL="358775" lvl="2">
              <a:spcBef>
                <a:spcPct val="0"/>
              </a:spcBef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s3=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sqrt</a:t>
            </a:r>
            <a:r>
              <a:rPr lang="en-US" altLang="zh-CN" sz="1800" dirty="0" smtClean="0">
                <a:solidFill>
                  <a:srgbClr val="FF0000"/>
                </a:solidFill>
              </a:rPr>
              <a:t>(10); //10</a:t>
            </a:r>
            <a:r>
              <a:rPr lang="zh-CN" altLang="en-US" sz="1800" dirty="0" smtClean="0">
                <a:solidFill>
                  <a:srgbClr val="FF0000"/>
                </a:solidFill>
              </a:rPr>
              <a:t>的平方根，值小于</a:t>
            </a:r>
            <a:r>
              <a:rPr lang="en-US" altLang="zh-CN" sz="1800" dirty="0" smtClean="0">
                <a:solidFill>
                  <a:srgbClr val="FF0000"/>
                </a:solidFill>
              </a:rPr>
              <a:t>0</a:t>
            </a:r>
            <a:r>
              <a:rPr lang="zh-CN" altLang="en-US" sz="1800" dirty="0" smtClean="0">
                <a:solidFill>
                  <a:srgbClr val="FF0000"/>
                </a:solidFill>
              </a:rPr>
              <a:t>，则返回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NaN</a:t>
            </a:r>
            <a:r>
              <a:rPr lang="zh-CN" altLang="en-US" sz="1800" dirty="0" smtClean="0">
                <a:solidFill>
                  <a:srgbClr val="FF0000"/>
                </a:solidFill>
              </a:rPr>
              <a:t>。其他函数：</a:t>
            </a:r>
          </a:p>
          <a:p>
            <a:pPr marL="358775" lvl="2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Math.max(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x,y</a:t>
            </a:r>
            <a:r>
              <a:rPr lang="en-US" altLang="zh-CN" sz="1800" dirty="0" smtClean="0">
                <a:solidFill>
                  <a:srgbClr val="FF0000"/>
                </a:solidFill>
              </a:rPr>
              <a:t>):</a:t>
            </a:r>
            <a:r>
              <a:rPr lang="zh-CN" altLang="en-US" sz="1800" dirty="0" smtClean="0">
                <a:solidFill>
                  <a:srgbClr val="FF0000"/>
                </a:solidFill>
              </a:rPr>
              <a:t>返回 </a:t>
            </a:r>
            <a:r>
              <a:rPr lang="en-US" altLang="zh-CN" sz="1800" dirty="0" smtClean="0">
                <a:solidFill>
                  <a:srgbClr val="FF0000"/>
                </a:solidFill>
              </a:rPr>
              <a:t>x </a:t>
            </a:r>
            <a:r>
              <a:rPr lang="zh-CN" altLang="en-US" sz="1800" dirty="0" smtClean="0">
                <a:solidFill>
                  <a:srgbClr val="FF0000"/>
                </a:solidFill>
              </a:rPr>
              <a:t>和 </a:t>
            </a:r>
            <a:r>
              <a:rPr lang="en-US" altLang="zh-CN" sz="1800" dirty="0" smtClean="0">
                <a:solidFill>
                  <a:srgbClr val="FF0000"/>
                </a:solidFill>
              </a:rPr>
              <a:t>y </a:t>
            </a:r>
            <a:r>
              <a:rPr lang="zh-CN" altLang="en-US" sz="1800" dirty="0" smtClean="0">
                <a:solidFill>
                  <a:srgbClr val="FF0000"/>
                </a:solidFill>
              </a:rPr>
              <a:t>中的最高值。 </a:t>
            </a:r>
          </a:p>
          <a:p>
            <a:pPr marL="358775" lvl="2">
              <a:spcBef>
                <a:spcPct val="0"/>
              </a:spcBef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max=Math.max(100,200,300);//max=300</a:t>
            </a:r>
          </a:p>
          <a:p>
            <a:pPr marL="358775" lvl="2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Math.min(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x,y</a:t>
            </a:r>
            <a:r>
              <a:rPr lang="en-US" altLang="zh-CN" sz="1800" dirty="0" smtClean="0">
                <a:solidFill>
                  <a:srgbClr val="FF0000"/>
                </a:solidFill>
              </a:rPr>
              <a:t>):</a:t>
            </a:r>
            <a:r>
              <a:rPr lang="zh-CN" altLang="en-US" sz="1800" dirty="0" smtClean="0">
                <a:solidFill>
                  <a:srgbClr val="FF0000"/>
                </a:solidFill>
              </a:rPr>
              <a:t>返回 </a:t>
            </a:r>
            <a:r>
              <a:rPr lang="en-US" altLang="zh-CN" sz="1800" dirty="0" smtClean="0">
                <a:solidFill>
                  <a:srgbClr val="FF0000"/>
                </a:solidFill>
              </a:rPr>
              <a:t>x </a:t>
            </a:r>
            <a:r>
              <a:rPr lang="zh-CN" altLang="en-US" sz="1800" dirty="0" smtClean="0">
                <a:solidFill>
                  <a:srgbClr val="FF0000"/>
                </a:solidFill>
              </a:rPr>
              <a:t>和 </a:t>
            </a:r>
            <a:r>
              <a:rPr lang="en-US" altLang="zh-CN" sz="1800" dirty="0" smtClean="0">
                <a:solidFill>
                  <a:srgbClr val="FF0000"/>
                </a:solidFill>
              </a:rPr>
              <a:t>y </a:t>
            </a:r>
            <a:r>
              <a:rPr lang="zh-CN" altLang="en-US" sz="1800" dirty="0" smtClean="0">
                <a:solidFill>
                  <a:srgbClr val="FF0000"/>
                </a:solidFill>
              </a:rPr>
              <a:t>中的最低值。 </a:t>
            </a:r>
          </a:p>
          <a:p>
            <a:pPr marL="358775" lvl="2">
              <a:spcBef>
                <a:spcPct val="0"/>
              </a:spcBef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min=Math.min(1,45,67);//min=1</a:t>
            </a:r>
          </a:p>
          <a:p>
            <a:pPr marL="358775" lvl="2">
              <a:spcBef>
                <a:spcPct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Math.pow(</a:t>
            </a:r>
            <a:r>
              <a:rPr lang="en-US" sz="1800" dirty="0" err="1" smtClean="0">
                <a:solidFill>
                  <a:srgbClr val="FF0000"/>
                </a:solidFill>
              </a:rPr>
              <a:t>x,y</a:t>
            </a:r>
            <a:r>
              <a:rPr lang="en-US" sz="1800" dirty="0" smtClean="0">
                <a:solidFill>
                  <a:srgbClr val="FF0000"/>
                </a:solidFill>
              </a:rPr>
              <a:t>):</a:t>
            </a:r>
            <a:r>
              <a:rPr lang="zh-CN" altLang="en-US" sz="1800" dirty="0" smtClean="0">
                <a:solidFill>
                  <a:srgbClr val="FF0000"/>
                </a:solidFill>
              </a:rPr>
              <a:t>返回</a:t>
            </a:r>
            <a:r>
              <a:rPr lang="en-US" sz="1800" dirty="0" smtClean="0">
                <a:solidFill>
                  <a:srgbClr val="FF0000"/>
                </a:solidFill>
              </a:rPr>
              <a:t> x </a:t>
            </a:r>
            <a:r>
              <a:rPr lang="zh-CN" altLang="en-US" sz="1800" dirty="0" smtClean="0">
                <a:solidFill>
                  <a:srgbClr val="FF0000"/>
                </a:solidFill>
              </a:rPr>
              <a:t>的</a:t>
            </a:r>
            <a:r>
              <a:rPr lang="en-US" sz="1800" dirty="0" smtClean="0">
                <a:solidFill>
                  <a:srgbClr val="FF0000"/>
                </a:solidFill>
              </a:rPr>
              <a:t> y </a:t>
            </a:r>
            <a:r>
              <a:rPr lang="zh-CN" altLang="en-US" sz="1800" dirty="0" smtClean="0">
                <a:solidFill>
                  <a:srgbClr val="FF0000"/>
                </a:solidFill>
              </a:rPr>
              <a:t>次幂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</a:rPr>
              <a:t>x</a:t>
            </a:r>
            <a:r>
              <a:rPr lang="en-US" sz="1800" baseline="30000" dirty="0" err="1" smtClean="0">
                <a:solidFill>
                  <a:srgbClr val="FF0000"/>
                </a:solidFill>
              </a:rPr>
              <a:t>y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16.1.3  Math</a:t>
            </a:r>
            <a:endParaRPr lang="zh-CN" altLang="en-US" sz="2800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86199"/>
          </a:xfrm>
        </p:spPr>
        <p:txBody>
          <a:bodyPr/>
          <a:lstStyle/>
          <a:p>
            <a:pPr marL="358775" lvl="2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FF0000"/>
                </a:solidFill>
              </a:rPr>
              <a:t>ceil()</a:t>
            </a:r>
            <a:r>
              <a:rPr lang="zh-CN" altLang="en-US" sz="2200" dirty="0" smtClean="0">
                <a:solidFill>
                  <a:srgbClr val="FF0000"/>
                </a:solidFill>
              </a:rPr>
              <a:t>：</a:t>
            </a:r>
            <a:r>
              <a:rPr lang="zh-CN" altLang="en-US" sz="2200" dirty="0" smtClean="0"/>
              <a:t>对数进行上舍入。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x=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Math.ceil</a:t>
            </a:r>
            <a:r>
              <a:rPr lang="en-US" altLang="zh-CN" sz="1800" dirty="0" smtClean="0">
                <a:solidFill>
                  <a:srgbClr val="FF0000"/>
                </a:solidFill>
              </a:rPr>
              <a:t>(10.5);//x=11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marL="358775" lvl="2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FF0000"/>
                </a:solidFill>
              </a:rPr>
              <a:t>floor()</a:t>
            </a:r>
            <a:r>
              <a:rPr lang="zh-CN" altLang="en-US" sz="2200" dirty="0" smtClean="0">
                <a:solidFill>
                  <a:srgbClr val="FF0000"/>
                </a:solidFill>
              </a:rPr>
              <a:t>：</a:t>
            </a:r>
            <a:r>
              <a:rPr lang="zh-CN" altLang="en-US" sz="2200" dirty="0" smtClean="0"/>
              <a:t>对数进行下舍入。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x=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Math.floor</a:t>
            </a:r>
            <a:r>
              <a:rPr lang="en-US" altLang="zh-CN" sz="1800" dirty="0" smtClean="0">
                <a:solidFill>
                  <a:srgbClr val="FF0000"/>
                </a:solidFill>
              </a:rPr>
              <a:t>(10.5);//x=10</a:t>
            </a:r>
            <a:endParaRPr lang="zh-CN" altLang="en-US" sz="2200" dirty="0" smtClean="0">
              <a:solidFill>
                <a:srgbClr val="FF0000"/>
              </a:solidFill>
            </a:endParaRPr>
          </a:p>
          <a:p>
            <a:pPr marL="358775" lvl="2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FF0000"/>
                </a:solidFill>
              </a:rPr>
              <a:t>round()</a:t>
            </a:r>
            <a:r>
              <a:rPr lang="zh-CN" altLang="en-US" sz="2200" dirty="0" smtClean="0">
                <a:solidFill>
                  <a:srgbClr val="FF0000"/>
                </a:solidFill>
              </a:rPr>
              <a:t>：</a:t>
            </a:r>
            <a:r>
              <a:rPr lang="zh-CN" altLang="en-US" sz="2200" dirty="0" smtClean="0"/>
              <a:t>把数四舍五入为最接近的整数。 </a:t>
            </a:r>
          </a:p>
          <a:p>
            <a:pPr marL="358775" lvl="2">
              <a:spcBef>
                <a:spcPts val="0"/>
              </a:spcBef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x=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Math.round</a:t>
            </a:r>
            <a:r>
              <a:rPr lang="en-US" altLang="zh-CN" sz="1800" dirty="0" smtClean="0">
                <a:solidFill>
                  <a:srgbClr val="FF0000"/>
                </a:solidFill>
              </a:rPr>
              <a:t>(10.5); //x=10,</a:t>
            </a:r>
          </a:p>
          <a:p>
            <a:pPr marL="358775" lvl="2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y=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Math.round</a:t>
            </a:r>
            <a:r>
              <a:rPr lang="en-US" altLang="zh-CN" sz="1800" dirty="0" smtClean="0">
                <a:solidFill>
                  <a:srgbClr val="FF0000"/>
                </a:solidFill>
              </a:rPr>
              <a:t>(-10.5);//y=-10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marL="358775" lvl="2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FF0000"/>
                </a:solidFill>
              </a:rPr>
              <a:t>exp() </a:t>
            </a:r>
            <a:r>
              <a:rPr lang="zh-CN" altLang="en-US" sz="2200" dirty="0" smtClean="0">
                <a:solidFill>
                  <a:srgbClr val="FF0000"/>
                </a:solidFill>
              </a:rPr>
              <a:t>：</a:t>
            </a:r>
            <a:r>
              <a:rPr lang="zh-CN" altLang="en-US" sz="2200" dirty="0" smtClean="0"/>
              <a:t>返回 </a:t>
            </a:r>
            <a:r>
              <a:rPr lang="en-US" altLang="zh-CN" sz="2200" dirty="0" smtClean="0"/>
              <a:t>e </a:t>
            </a:r>
            <a:r>
              <a:rPr lang="zh-CN" altLang="en-US" sz="2200" dirty="0" smtClean="0"/>
              <a:t>的指数。 </a:t>
            </a:r>
          </a:p>
          <a:p>
            <a:pPr marL="358775" lvl="2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x=Math.exp(1);//x=2.718</a:t>
            </a:r>
          </a:p>
          <a:p>
            <a:pPr marL="358775" lvl="2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FF0000"/>
                </a:solidFill>
              </a:rPr>
              <a:t>log()</a:t>
            </a:r>
            <a:r>
              <a:rPr lang="zh-CN" altLang="en-US" sz="2200" dirty="0" smtClean="0">
                <a:solidFill>
                  <a:srgbClr val="FF0000"/>
                </a:solidFill>
              </a:rPr>
              <a:t>：</a:t>
            </a:r>
            <a:r>
              <a:rPr lang="zh-CN" altLang="en-US" sz="2200" dirty="0" smtClean="0"/>
              <a:t>返回数的自然对数（底为</a:t>
            </a:r>
            <a:r>
              <a:rPr lang="en-US" altLang="zh-CN" sz="2200" dirty="0" smtClean="0"/>
              <a:t>e</a:t>
            </a:r>
            <a:r>
              <a:rPr lang="zh-CN" altLang="en-US" sz="2200" dirty="0" smtClean="0"/>
              <a:t>）。 </a:t>
            </a:r>
          </a:p>
          <a:p>
            <a:pPr marL="358775" lvl="2">
              <a:spcBef>
                <a:spcPts val="0"/>
              </a:spcBef>
              <a:buNone/>
            </a:pPr>
            <a:r>
              <a:rPr lang="en-US" altLang="zh-CN" sz="2200" dirty="0" err="1" smtClean="0">
                <a:solidFill>
                  <a:srgbClr val="FF0000"/>
                </a:solidFill>
              </a:rPr>
              <a:t>pow</a:t>
            </a:r>
            <a:r>
              <a:rPr lang="en-US" altLang="zh-CN" sz="2200" dirty="0" smtClean="0">
                <a:solidFill>
                  <a:srgbClr val="FF0000"/>
                </a:solidFill>
              </a:rPr>
              <a:t>(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x,y</a:t>
            </a:r>
            <a:r>
              <a:rPr lang="en-US" altLang="zh-CN" sz="2200" dirty="0" smtClean="0">
                <a:solidFill>
                  <a:srgbClr val="FF0000"/>
                </a:solidFill>
              </a:rPr>
              <a:t>)</a:t>
            </a:r>
            <a:r>
              <a:rPr lang="zh-CN" altLang="en-US" sz="2200" dirty="0" smtClean="0">
                <a:solidFill>
                  <a:schemeClr val="accent1"/>
                </a:solidFill>
              </a:rPr>
              <a:t> </a:t>
            </a:r>
            <a:r>
              <a:rPr lang="zh-CN" altLang="en-US" sz="2200" dirty="0" smtClean="0"/>
              <a:t>：返回 </a:t>
            </a:r>
            <a:r>
              <a:rPr lang="en-US" altLang="zh-CN" sz="2200" dirty="0" smtClean="0"/>
              <a:t>x </a:t>
            </a:r>
            <a:r>
              <a:rPr lang="zh-CN" altLang="en-US" sz="2200" dirty="0" smtClean="0"/>
              <a:t>的 </a:t>
            </a:r>
            <a:r>
              <a:rPr lang="en-US" altLang="zh-CN" sz="2200" dirty="0" smtClean="0"/>
              <a:t>y </a:t>
            </a:r>
            <a:r>
              <a:rPr lang="zh-CN" altLang="en-US" sz="2200" dirty="0" smtClean="0"/>
              <a:t>次幂。</a:t>
            </a:r>
            <a:endParaRPr lang="zh-CN" altLang="en-US" sz="2200" baseline="30000" dirty="0" smtClean="0">
              <a:solidFill>
                <a:schemeClr val="accent1"/>
              </a:solidFill>
            </a:endParaRPr>
          </a:p>
          <a:p>
            <a:pPr marL="358775" lvl="2">
              <a:spcBef>
                <a:spcPts val="0"/>
              </a:spcBef>
              <a:buNone/>
            </a:pPr>
            <a:r>
              <a:rPr lang="zh-CN" altLang="en-US" sz="2200" dirty="0" smtClean="0"/>
              <a:t>产生某一区间数据方法：</a:t>
            </a:r>
            <a:r>
              <a:rPr lang="en-US" altLang="zh-CN" sz="2200" dirty="0" smtClean="0"/>
              <a:t>[</a:t>
            </a:r>
            <a:r>
              <a:rPr lang="en-US" altLang="zh-CN" sz="2200" dirty="0" err="1" smtClean="0"/>
              <a:t>m,n</a:t>
            </a:r>
            <a:r>
              <a:rPr lang="en-US" altLang="zh-CN" sz="2200" dirty="0" smtClean="0"/>
              <a:t>]</a:t>
            </a:r>
          </a:p>
          <a:p>
            <a:pPr marL="358775" lvl="2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num=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Math.floor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Math.random</a:t>
            </a:r>
            <a:r>
              <a:rPr lang="en-US" altLang="zh-CN" sz="1800" dirty="0" smtClean="0">
                <a:solidFill>
                  <a:srgbClr val="FF0000"/>
                </a:solidFill>
              </a:rPr>
              <a:t>()*(n-m+1)+m)</a:t>
            </a:r>
          </a:p>
          <a:p>
            <a:pPr marL="358775" lvl="2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num=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Math.round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Math.random</a:t>
            </a:r>
            <a:r>
              <a:rPr lang="en-US" altLang="zh-CN" sz="1800" dirty="0" smtClean="0">
                <a:solidFill>
                  <a:srgbClr val="FF0000"/>
                </a:solidFill>
              </a:rPr>
              <a:t>()*(n-m)+m)</a:t>
            </a:r>
          </a:p>
          <a:p>
            <a:pPr marL="358775" lvl="2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num=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Math.ceil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Math.random</a:t>
            </a:r>
            <a:r>
              <a:rPr lang="en-US" altLang="zh-CN" sz="1800" dirty="0" smtClean="0">
                <a:solidFill>
                  <a:srgbClr val="FF0000"/>
                </a:solidFill>
              </a:rPr>
              <a:t>()*(n-m)+m)</a:t>
            </a:r>
            <a:endParaRPr lang="zh-CN" altLang="en-US" sz="1800" dirty="0" smtClean="0">
              <a:solidFill>
                <a:srgbClr val="FF0000"/>
              </a:solidFill>
            </a:endParaRPr>
          </a:p>
          <a:p>
            <a:pPr marL="358775" lvl="2">
              <a:spcBef>
                <a:spcPts val="0"/>
              </a:spcBef>
              <a:buNone/>
            </a:pPr>
            <a:endParaRPr lang="zh-CN" alt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16.1.3  Math-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3971"/>
            <a:ext cx="85344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 smtClean="0">
                <a:latin typeface="Verdana" pitchFamily="34" charset="0"/>
              </a:rPr>
              <a:t>&lt;!--  </a:t>
            </a:r>
            <a:r>
              <a:rPr lang="en-US" altLang="zh-CN" sz="1400" dirty="0">
                <a:latin typeface="Verdana" pitchFamily="34" charset="0"/>
              </a:rPr>
              <a:t>edu_16_1_4.html --&gt;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&lt;!</a:t>
            </a:r>
            <a:r>
              <a:rPr lang="en-US" altLang="zh-CN" sz="1400" dirty="0" err="1">
                <a:latin typeface="Verdana" pitchFamily="34" charset="0"/>
              </a:rPr>
              <a:t>doctype</a:t>
            </a:r>
            <a:r>
              <a:rPr lang="en-US" altLang="zh-CN" sz="1400" dirty="0">
                <a:latin typeface="Verdana" pitchFamily="34" charset="0"/>
              </a:rPr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&lt;html </a:t>
            </a:r>
            <a:r>
              <a:rPr lang="en-US" altLang="zh-CN" sz="1400" dirty="0" err="1">
                <a:latin typeface="Verdana" pitchFamily="34" charset="0"/>
              </a:rPr>
              <a:t>lang</a:t>
            </a:r>
            <a:r>
              <a:rPr lang="en-US" altLang="zh-CN" sz="1400" dirty="0">
                <a:latin typeface="Verdana" pitchFamily="34" charset="0"/>
              </a:rPr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&lt;meta charset="UTF-8"&gt;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&lt;title&gt;</a:t>
            </a:r>
            <a:r>
              <a:rPr lang="zh-CN" altLang="en-US" sz="1400" dirty="0">
                <a:latin typeface="Verdana" pitchFamily="34" charset="0"/>
              </a:rPr>
              <a:t>随机产生</a:t>
            </a:r>
            <a:r>
              <a:rPr lang="en-US" altLang="zh-CN" sz="1400" dirty="0">
                <a:latin typeface="Verdana" pitchFamily="34" charset="0"/>
              </a:rPr>
              <a:t>[</a:t>
            </a:r>
            <a:r>
              <a:rPr lang="en-US" altLang="zh-CN" sz="1400" dirty="0" err="1">
                <a:latin typeface="Verdana" pitchFamily="34" charset="0"/>
              </a:rPr>
              <a:t>m,n</a:t>
            </a:r>
            <a:r>
              <a:rPr lang="en-US" altLang="zh-CN" sz="1400" dirty="0">
                <a:latin typeface="Verdana" pitchFamily="34" charset="0"/>
              </a:rPr>
              <a:t>]</a:t>
            </a:r>
            <a:r>
              <a:rPr lang="zh-CN" altLang="en-US" sz="1400" dirty="0">
                <a:latin typeface="Verdana" pitchFamily="34" charset="0"/>
              </a:rPr>
              <a:t>区间内</a:t>
            </a:r>
            <a:r>
              <a:rPr lang="en-US" altLang="zh-CN" sz="1400" dirty="0">
                <a:latin typeface="Verdana" pitchFamily="34" charset="0"/>
              </a:rPr>
              <a:t>10</a:t>
            </a:r>
            <a:r>
              <a:rPr lang="zh-CN" altLang="en-US" sz="1400" dirty="0">
                <a:latin typeface="Verdana" pitchFamily="34" charset="0"/>
              </a:rPr>
              <a:t>个整数</a:t>
            </a:r>
            <a:r>
              <a:rPr lang="en-US" altLang="zh-CN" sz="1400" dirty="0">
                <a:latin typeface="Verdana" pitchFamily="34" charset="0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&lt;script  type="text/</a:t>
            </a:r>
            <a:r>
              <a:rPr lang="en-US" altLang="zh-CN" sz="1400" dirty="0" err="1">
                <a:latin typeface="Verdana" pitchFamily="34" charset="0"/>
              </a:rPr>
              <a:t>javascript</a:t>
            </a:r>
            <a:r>
              <a:rPr lang="en-US" altLang="zh-CN" sz="1400" dirty="0">
                <a:latin typeface="Verdana" pitchFamily="34" charset="0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function $(id){return </a:t>
            </a:r>
            <a:r>
              <a:rPr lang="en-US" altLang="zh-CN" sz="1400" dirty="0" err="1">
                <a:latin typeface="Verdana" pitchFamily="34" charset="0"/>
              </a:rPr>
              <a:t>document.getElementById</a:t>
            </a:r>
            <a:r>
              <a:rPr lang="en-US" altLang="zh-CN" sz="1400" dirty="0">
                <a:latin typeface="Verdana" pitchFamily="34" charset="0"/>
              </a:rPr>
              <a:t>(id);}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function </a:t>
            </a:r>
            <a:r>
              <a:rPr lang="en-US" altLang="zh-CN" sz="1400" dirty="0" err="1">
                <a:latin typeface="Verdana" pitchFamily="34" charset="0"/>
              </a:rPr>
              <a:t>createInt</a:t>
            </a:r>
            <a:r>
              <a:rPr lang="en-US" altLang="zh-CN" sz="1400" dirty="0" smtClean="0">
                <a:latin typeface="Verdana" pitchFamily="34" charset="0"/>
              </a:rPr>
              <a:t>(){</a:t>
            </a:r>
            <a:endParaRPr lang="en-US" altLang="zh-CN" sz="1400" dirty="0">
              <a:latin typeface="Verdana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 err="1">
                <a:latin typeface="Verdana" pitchFamily="34" charset="0"/>
              </a:rPr>
              <a:t>var</a:t>
            </a:r>
            <a:r>
              <a:rPr lang="en-US" altLang="zh-CN" sz="1400" dirty="0">
                <a:latin typeface="Verdana" pitchFamily="34" charset="0"/>
              </a:rPr>
              <a:t> m=</a:t>
            </a:r>
            <a:r>
              <a:rPr lang="en-US" altLang="zh-CN" sz="1400" dirty="0" err="1">
                <a:latin typeface="Verdana" pitchFamily="34" charset="0"/>
              </a:rPr>
              <a:t>parseFloat</a:t>
            </a:r>
            <a:r>
              <a:rPr lang="en-US" altLang="zh-CN" sz="1400" dirty="0">
                <a:latin typeface="Verdana" pitchFamily="34" charset="0"/>
              </a:rPr>
              <a:t>($("</a:t>
            </a:r>
            <a:r>
              <a:rPr lang="en-US" altLang="zh-CN" sz="1400" dirty="0" err="1">
                <a:latin typeface="Verdana" pitchFamily="34" charset="0"/>
              </a:rPr>
              <a:t>minN</a:t>
            </a:r>
            <a:r>
              <a:rPr lang="en-US" altLang="zh-CN" sz="1400" dirty="0">
                <a:latin typeface="Verdana" pitchFamily="34" charset="0"/>
              </a:rPr>
              <a:t>").value);//</a:t>
            </a:r>
            <a:r>
              <a:rPr lang="zh-CN" altLang="en-US" sz="1400" dirty="0">
                <a:latin typeface="Verdana" pitchFamily="34" charset="0"/>
              </a:rPr>
              <a:t>解析为实数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 err="1">
                <a:latin typeface="Verdana" pitchFamily="34" charset="0"/>
              </a:rPr>
              <a:t>var</a:t>
            </a:r>
            <a:r>
              <a:rPr lang="en-US" altLang="zh-CN" sz="1400" dirty="0">
                <a:latin typeface="Verdana" pitchFamily="34" charset="0"/>
              </a:rPr>
              <a:t> n=</a:t>
            </a:r>
            <a:r>
              <a:rPr lang="en-US" altLang="zh-CN" sz="1400" dirty="0" err="1">
                <a:latin typeface="Verdana" pitchFamily="34" charset="0"/>
              </a:rPr>
              <a:t>parseFloat</a:t>
            </a:r>
            <a:r>
              <a:rPr lang="en-US" altLang="zh-CN" sz="1400" dirty="0">
                <a:latin typeface="Verdana" pitchFamily="34" charset="0"/>
              </a:rPr>
              <a:t>($("</a:t>
            </a:r>
            <a:r>
              <a:rPr lang="en-US" altLang="zh-CN" sz="1400" dirty="0" err="1">
                <a:latin typeface="Verdana" pitchFamily="34" charset="0"/>
              </a:rPr>
              <a:t>maxN</a:t>
            </a:r>
            <a:r>
              <a:rPr lang="en-US" altLang="zh-CN" sz="1400" dirty="0">
                <a:latin typeface="Verdana" pitchFamily="34" charset="0"/>
              </a:rPr>
              <a:t>").value);//</a:t>
            </a:r>
            <a:r>
              <a:rPr lang="zh-CN" altLang="en-US" sz="1400" dirty="0">
                <a:latin typeface="Verdana" pitchFamily="34" charset="0"/>
              </a:rPr>
              <a:t>解析为实数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 err="1">
                <a:latin typeface="Verdana" pitchFamily="34" charset="0"/>
              </a:rPr>
              <a:t>var</a:t>
            </a:r>
            <a:r>
              <a:rPr lang="en-US" altLang="zh-CN" sz="1400" dirty="0">
                <a:latin typeface="Verdana" pitchFamily="34" charset="0"/>
              </a:rPr>
              <a:t> </a:t>
            </a:r>
            <a:r>
              <a:rPr lang="en-US" altLang="zh-CN" sz="1400" dirty="0" err="1">
                <a:latin typeface="Verdana" pitchFamily="34" charset="0"/>
              </a:rPr>
              <a:t>array_int</a:t>
            </a:r>
            <a:r>
              <a:rPr lang="en-US" altLang="zh-CN" sz="1400" dirty="0">
                <a:latin typeface="Verdana" pitchFamily="34" charset="0"/>
              </a:rPr>
              <a:t>=new Array();   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if(m&gt;=n)    //</a:t>
            </a:r>
            <a:r>
              <a:rPr lang="zh-CN" altLang="en-US" sz="1400" dirty="0">
                <a:latin typeface="Verdana" pitchFamily="34" charset="0"/>
              </a:rPr>
              <a:t>合法性检验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{  alert("</a:t>
            </a:r>
            <a:r>
              <a:rPr lang="zh-CN" altLang="en-US" sz="1400" dirty="0">
                <a:latin typeface="Verdana" pitchFamily="34" charset="0"/>
              </a:rPr>
              <a:t>数组上、下限不能相同！主重新输入</a:t>
            </a:r>
            <a:r>
              <a:rPr lang="en-US" altLang="zh-CN" sz="1400" dirty="0">
                <a:latin typeface="Verdana" pitchFamily="34" charset="0"/>
              </a:rPr>
              <a:t>");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 smtClean="0">
                <a:latin typeface="Verdana" pitchFamily="34" charset="0"/>
              </a:rPr>
              <a:t>     $("</a:t>
            </a:r>
            <a:r>
              <a:rPr lang="en-US" altLang="zh-CN" sz="1400" dirty="0" err="1">
                <a:latin typeface="Verdana" pitchFamily="34" charset="0"/>
              </a:rPr>
              <a:t>minN</a:t>
            </a:r>
            <a:r>
              <a:rPr lang="en-US" altLang="zh-CN" sz="1400" dirty="0">
                <a:latin typeface="Verdana" pitchFamily="34" charset="0"/>
              </a:rPr>
              <a:t>").focus();//</a:t>
            </a:r>
            <a:r>
              <a:rPr lang="zh-CN" altLang="en-US" sz="1400" dirty="0">
                <a:latin typeface="Verdana" pitchFamily="34" charset="0"/>
              </a:rPr>
              <a:t>让文本框自动获取焦点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} else   </a:t>
            </a:r>
            <a:r>
              <a:rPr lang="en-US" altLang="zh-CN" sz="1400" dirty="0" smtClean="0">
                <a:latin typeface="Verdana" pitchFamily="34" charset="0"/>
              </a:rPr>
              <a:t>{               </a:t>
            </a:r>
            <a:endParaRPr lang="en-US" altLang="zh-CN" sz="1400" dirty="0">
              <a:latin typeface="Verdana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for(</a:t>
            </a:r>
            <a:r>
              <a:rPr lang="en-US" altLang="zh-CN" sz="1400" dirty="0" err="1">
                <a:latin typeface="Verdana" pitchFamily="34" charset="0"/>
              </a:rPr>
              <a:t>var</a:t>
            </a:r>
            <a:r>
              <a:rPr lang="en-US" altLang="zh-CN" sz="1400" dirty="0">
                <a:latin typeface="Verdana" pitchFamily="34" charset="0"/>
              </a:rPr>
              <a:t> i=0;i&lt;10;i++)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{ </a:t>
            </a:r>
            <a:r>
              <a:rPr lang="en-US" altLang="zh-CN" sz="1400" dirty="0" smtClean="0">
                <a:latin typeface="Verdana" pitchFamily="34" charset="0"/>
              </a:rPr>
              <a:t>//</a:t>
            </a:r>
            <a:r>
              <a:rPr lang="zh-CN" altLang="en-US" sz="1400" dirty="0">
                <a:latin typeface="Verdana" pitchFamily="34" charset="0"/>
              </a:rPr>
              <a:t>产生 </a:t>
            </a:r>
            <a:r>
              <a:rPr lang="en-US" altLang="zh-CN" sz="1400" dirty="0">
                <a:latin typeface="Verdana" pitchFamily="34" charset="0"/>
              </a:rPr>
              <a:t>m-n </a:t>
            </a:r>
            <a:r>
              <a:rPr lang="zh-CN" altLang="en-US" sz="1400" dirty="0">
                <a:latin typeface="Verdana" pitchFamily="34" charset="0"/>
              </a:rPr>
              <a:t>之间的</a:t>
            </a:r>
            <a:r>
              <a:rPr lang="zh-CN" altLang="en-US" sz="1400" dirty="0" smtClean="0">
                <a:latin typeface="Verdana" pitchFamily="34" charset="0"/>
              </a:rPr>
              <a:t>随机数</a:t>
            </a:r>
            <a:endParaRPr lang="en-US" altLang="zh-CN" sz="1400" dirty="0" smtClean="0">
              <a:latin typeface="Verdana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 smtClean="0">
                <a:latin typeface="Verdana" pitchFamily="34" charset="0"/>
              </a:rPr>
              <a:t>     </a:t>
            </a:r>
            <a:r>
              <a:rPr lang="en-US" altLang="zh-CN" sz="1400" dirty="0" err="1" smtClean="0">
                <a:latin typeface="Verdana" pitchFamily="34" charset="0"/>
              </a:rPr>
              <a:t>array_int</a:t>
            </a:r>
            <a:r>
              <a:rPr lang="en-US" altLang="zh-CN" sz="1400" dirty="0" smtClean="0">
                <a:latin typeface="Verdana" pitchFamily="34" charset="0"/>
              </a:rPr>
              <a:t>[</a:t>
            </a:r>
            <a:r>
              <a:rPr lang="en-US" altLang="zh-CN" sz="1400" dirty="0" err="1" smtClean="0">
                <a:latin typeface="Verdana" pitchFamily="34" charset="0"/>
              </a:rPr>
              <a:t>i</a:t>
            </a:r>
            <a:r>
              <a:rPr lang="en-US" altLang="zh-CN" sz="1400" dirty="0">
                <a:latin typeface="Verdana" pitchFamily="34" charset="0"/>
              </a:rPr>
              <a:t>]=</a:t>
            </a:r>
            <a:r>
              <a:rPr lang="en-US" altLang="zh-CN" sz="1400" dirty="0" err="1" smtClean="0">
                <a:latin typeface="Verdana" pitchFamily="34" charset="0"/>
              </a:rPr>
              <a:t>Math.round</a:t>
            </a:r>
            <a:r>
              <a:rPr lang="en-US" altLang="zh-CN" sz="1400" dirty="0" smtClean="0">
                <a:latin typeface="Verdana" pitchFamily="34" charset="0"/>
              </a:rPr>
              <a:t>((</a:t>
            </a:r>
            <a:r>
              <a:rPr lang="en-US" altLang="zh-CN" sz="1400" dirty="0" err="1">
                <a:latin typeface="Verdana" pitchFamily="34" charset="0"/>
              </a:rPr>
              <a:t>Math.random</a:t>
            </a:r>
            <a:r>
              <a:rPr lang="en-US" altLang="zh-CN" sz="1400" dirty="0">
                <a:latin typeface="Verdana" pitchFamily="34" charset="0"/>
              </a:rPr>
              <a:t>()*(n-m)+m)); }                    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} </a:t>
            </a:r>
            <a:endParaRPr lang="en-US" altLang="zh-CN" sz="1400" dirty="0" smtClean="0">
              <a:latin typeface="Verdana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dirty="0">
                <a:latin typeface="Verdana" pitchFamily="34" charset="0"/>
              </a:rPr>
              <a:t>$("</a:t>
            </a:r>
            <a:r>
              <a:rPr lang="en-US" altLang="zh-CN" sz="1400" dirty="0" err="1">
                <a:latin typeface="Verdana" pitchFamily="34" charset="0"/>
              </a:rPr>
              <a:t>array_num</a:t>
            </a:r>
            <a:r>
              <a:rPr lang="en-US" altLang="zh-CN" sz="1400" dirty="0">
                <a:latin typeface="Verdana" pitchFamily="34" charset="0"/>
              </a:rPr>
              <a:t>").value=</a:t>
            </a:r>
            <a:r>
              <a:rPr lang="en-US" altLang="zh-CN" sz="1400" dirty="0" err="1">
                <a:latin typeface="Verdana" pitchFamily="34" charset="0"/>
              </a:rPr>
              <a:t>array_int.join</a:t>
            </a:r>
            <a:r>
              <a:rPr lang="en-US" altLang="zh-CN" sz="1600" dirty="0" smtClean="0">
                <a:latin typeface="Verdana" pitchFamily="34" charset="0"/>
              </a:rPr>
              <a:t>(",");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本章学习目标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534988" indent="-534988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/>
              <a:t>主要</a:t>
            </a:r>
            <a:r>
              <a:rPr lang="zh-CN" altLang="en-US" smtClean="0"/>
              <a:t>内容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534988" indent="-177800"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学会</a:t>
            </a:r>
            <a:r>
              <a:rPr lang="zh-CN" altLang="en-US" dirty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内置对象的常用属性及方法来解决具体的问题；               </a:t>
            </a:r>
          </a:p>
          <a:p>
            <a:pPr marL="534988" indent="-177800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理解文档对象模型的节点树的构建及节点类型的划分；</a:t>
            </a:r>
          </a:p>
          <a:p>
            <a:pPr marL="534988" indent="-177800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学会使用</a:t>
            </a:r>
            <a:r>
              <a:rPr lang="en-US" altLang="zh-CN" dirty="0"/>
              <a:t>document</a:t>
            </a:r>
            <a:r>
              <a:rPr lang="zh-CN" altLang="en-US" dirty="0"/>
              <a:t>对象常用的方法来设计动态的网页效果</a:t>
            </a:r>
          </a:p>
          <a:p>
            <a:pPr marL="534988" indent="-177800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理解浏览器对象模型的各对象的层次关系；</a:t>
            </a:r>
          </a:p>
          <a:p>
            <a:pPr marL="534988" indent="-177800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学会使用</a:t>
            </a:r>
            <a:r>
              <a:rPr lang="en-US" altLang="zh-CN" dirty="0"/>
              <a:t>window</a:t>
            </a:r>
            <a:r>
              <a:rPr lang="zh-CN" altLang="en-US" dirty="0"/>
              <a:t>对象的定时器及对话框方法；</a:t>
            </a:r>
          </a:p>
          <a:p>
            <a:pPr marL="534988" indent="-177800"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了解</a:t>
            </a:r>
            <a:r>
              <a:rPr lang="en-US" altLang="zh-CN" dirty="0"/>
              <a:t>navigator</a:t>
            </a:r>
            <a:r>
              <a:rPr lang="zh-CN" altLang="en-US" dirty="0"/>
              <a:t>、</a:t>
            </a:r>
            <a:r>
              <a:rPr lang="en-US" altLang="zh-CN" dirty="0"/>
              <a:t>screen</a:t>
            </a:r>
            <a:r>
              <a:rPr lang="zh-CN" altLang="en-US" dirty="0"/>
              <a:t>、</a:t>
            </a:r>
            <a:r>
              <a:rPr lang="en-US" altLang="zh-CN" dirty="0"/>
              <a:t>history</a:t>
            </a:r>
            <a:r>
              <a:rPr lang="zh-CN" altLang="en-US" dirty="0"/>
              <a:t>、</a:t>
            </a:r>
            <a:r>
              <a:rPr lang="en-US" altLang="zh-CN" dirty="0"/>
              <a:t>location</a:t>
            </a:r>
            <a:r>
              <a:rPr lang="zh-CN" altLang="en-US" dirty="0"/>
              <a:t>等对象的属性和方法。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16.1.3 Math-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1232"/>
            <a:ext cx="853440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</a:rPr>
              <a:t>}&lt;/</a:t>
            </a:r>
            <a:r>
              <a:rPr lang="en-US" altLang="zh-CN" sz="1400" b="0" dirty="0">
                <a:latin typeface="Verdana" pitchFamily="34" charset="0"/>
              </a:rPr>
              <a:t>script&gt;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</a:rPr>
              <a:t>&lt;/head</a:t>
            </a:r>
            <a:r>
              <a:rPr lang="en-US" altLang="zh-CN" sz="1400" b="0" dirty="0" smtClean="0">
                <a:latin typeface="Verdana" pitchFamily="34" charset="0"/>
              </a:rPr>
              <a:t>&gt;&lt;</a:t>
            </a:r>
            <a:r>
              <a:rPr lang="en-US" altLang="zh-CN" sz="1400" b="0" dirty="0">
                <a:latin typeface="Verdana" pitchFamily="34" charset="0"/>
              </a:rPr>
              <a:t>body&gt;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</a:rPr>
              <a:t>&lt;h3&gt;</a:t>
            </a:r>
            <a:r>
              <a:rPr lang="zh-CN" altLang="en-US" sz="1400" b="0" dirty="0">
                <a:latin typeface="Verdana" pitchFamily="34" charset="0"/>
              </a:rPr>
              <a:t>随机产生</a:t>
            </a:r>
            <a:r>
              <a:rPr lang="en-US" altLang="zh-CN" sz="1400" b="0" dirty="0">
                <a:latin typeface="Verdana" pitchFamily="34" charset="0"/>
              </a:rPr>
              <a:t>[</a:t>
            </a:r>
            <a:r>
              <a:rPr lang="en-US" altLang="zh-CN" sz="1400" b="0" dirty="0" err="1">
                <a:latin typeface="Verdana" pitchFamily="34" charset="0"/>
              </a:rPr>
              <a:t>m,n</a:t>
            </a:r>
            <a:r>
              <a:rPr lang="en-US" altLang="zh-CN" sz="1400" b="0" dirty="0">
                <a:latin typeface="Verdana" pitchFamily="34" charset="0"/>
              </a:rPr>
              <a:t>]</a:t>
            </a:r>
            <a:r>
              <a:rPr lang="zh-CN" altLang="en-US" sz="1400" b="0" dirty="0">
                <a:latin typeface="Verdana" pitchFamily="34" charset="0"/>
              </a:rPr>
              <a:t>区间内</a:t>
            </a:r>
            <a:r>
              <a:rPr lang="en-US" altLang="zh-CN" sz="1400" b="0" dirty="0">
                <a:latin typeface="Verdana" pitchFamily="34" charset="0"/>
              </a:rPr>
              <a:t>10</a:t>
            </a:r>
            <a:r>
              <a:rPr lang="zh-CN" altLang="en-US" sz="1400" b="0" dirty="0">
                <a:latin typeface="Verdana" pitchFamily="34" charset="0"/>
              </a:rPr>
              <a:t>个整数</a:t>
            </a:r>
            <a:r>
              <a:rPr lang="en-US" altLang="zh-CN" sz="1400" b="0" dirty="0">
                <a:latin typeface="Verdana" pitchFamily="34" charset="0"/>
              </a:rPr>
              <a:t>&lt;/h3&gt;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</a:rPr>
              <a:t>&lt;form name="Form1"&gt;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zh-CN" altLang="en-US" sz="1400" b="0" dirty="0" smtClean="0">
                <a:latin typeface="Verdana" pitchFamily="34" charset="0"/>
              </a:rPr>
              <a:t>  下</a:t>
            </a:r>
            <a:r>
              <a:rPr lang="zh-CN" altLang="en-US" sz="1400" b="0" dirty="0">
                <a:latin typeface="Verdana" pitchFamily="34" charset="0"/>
              </a:rPr>
              <a:t>限</a:t>
            </a:r>
            <a:r>
              <a:rPr lang="en-US" altLang="zh-CN" sz="1400" b="0" dirty="0">
                <a:latin typeface="Verdana" pitchFamily="34" charset="0"/>
              </a:rPr>
              <a:t>: &lt;input type="text" name="</a:t>
            </a:r>
            <a:r>
              <a:rPr lang="en-US" altLang="zh-CN" sz="1400" b="0" dirty="0" err="1">
                <a:latin typeface="Verdana" pitchFamily="34" charset="0"/>
              </a:rPr>
              <a:t>minN</a:t>
            </a:r>
            <a:r>
              <a:rPr lang="en-US" altLang="zh-CN" sz="1400" b="0" dirty="0">
                <a:latin typeface="Verdana" pitchFamily="34" charset="0"/>
              </a:rPr>
              <a:t>" id="</a:t>
            </a:r>
            <a:r>
              <a:rPr lang="en-US" altLang="zh-CN" sz="1400" b="0" dirty="0" err="1">
                <a:latin typeface="Verdana" pitchFamily="34" charset="0"/>
              </a:rPr>
              <a:t>minN</a:t>
            </a:r>
            <a:r>
              <a:rPr lang="en-US" altLang="zh-CN" sz="1400" b="0" dirty="0">
                <a:latin typeface="Verdana" pitchFamily="34" charset="0"/>
              </a:rPr>
              <a:t>" size="20" value=10&gt;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zh-CN" altLang="en-US" sz="1400" b="0" dirty="0" smtClean="0">
                <a:latin typeface="Verdana" pitchFamily="34" charset="0"/>
              </a:rPr>
              <a:t>  上</a:t>
            </a:r>
            <a:r>
              <a:rPr lang="zh-CN" altLang="en-US" sz="1400" b="0" dirty="0">
                <a:latin typeface="Verdana" pitchFamily="34" charset="0"/>
              </a:rPr>
              <a:t>限</a:t>
            </a:r>
            <a:r>
              <a:rPr lang="en-US" altLang="zh-CN" sz="1400" b="0" dirty="0">
                <a:latin typeface="Verdana" pitchFamily="34" charset="0"/>
              </a:rPr>
              <a:t>: &lt;input type="text" name="</a:t>
            </a:r>
            <a:r>
              <a:rPr lang="en-US" altLang="zh-CN" sz="1400" b="0" dirty="0" err="1">
                <a:latin typeface="Verdana" pitchFamily="34" charset="0"/>
              </a:rPr>
              <a:t>maxN</a:t>
            </a:r>
            <a:r>
              <a:rPr lang="en-US" altLang="zh-CN" sz="1400" b="0" dirty="0">
                <a:latin typeface="Verdana" pitchFamily="34" charset="0"/>
              </a:rPr>
              <a:t>" id="</a:t>
            </a:r>
            <a:r>
              <a:rPr lang="en-US" altLang="zh-CN" sz="1400" b="0" dirty="0" err="1">
                <a:latin typeface="Verdana" pitchFamily="34" charset="0"/>
              </a:rPr>
              <a:t>maxN</a:t>
            </a:r>
            <a:r>
              <a:rPr lang="en-US" altLang="zh-CN" sz="1400" b="0" dirty="0">
                <a:latin typeface="Verdana" pitchFamily="34" charset="0"/>
              </a:rPr>
              <a:t>" size="20" value=90&gt;&lt;</a:t>
            </a:r>
            <a:r>
              <a:rPr lang="en-US" altLang="zh-CN" sz="1400" b="0" dirty="0" err="1">
                <a:latin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</a:rPr>
              <a:t>&gt;&lt;</a:t>
            </a:r>
            <a:r>
              <a:rPr lang="en-US" altLang="zh-CN" sz="1400" b="0" dirty="0" err="1">
                <a:latin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</a:rPr>
              <a:t>&gt;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zh-CN" altLang="en-US" sz="1400" b="0" dirty="0" smtClean="0">
                <a:latin typeface="Verdana" pitchFamily="34" charset="0"/>
              </a:rPr>
              <a:t>  产</a:t>
            </a:r>
            <a:r>
              <a:rPr lang="zh-CN" altLang="en-US" sz="1400" b="0" dirty="0">
                <a:latin typeface="Verdana" pitchFamily="34" charset="0"/>
              </a:rPr>
              <a:t>生数组：</a:t>
            </a:r>
            <a:r>
              <a:rPr lang="en-US" altLang="zh-CN" sz="1400" b="0" dirty="0">
                <a:latin typeface="Verdana" pitchFamily="34" charset="0"/>
              </a:rPr>
              <a:t>&lt;input type="text" name="" id="</a:t>
            </a:r>
            <a:r>
              <a:rPr lang="en-US" altLang="zh-CN" sz="1400" b="0" dirty="0" err="1">
                <a:latin typeface="Verdana" pitchFamily="34" charset="0"/>
              </a:rPr>
              <a:t>array_num</a:t>
            </a:r>
            <a:r>
              <a:rPr lang="en-US" altLang="zh-CN" sz="1400" b="0" dirty="0">
                <a:latin typeface="Verdana" pitchFamily="34" charset="0"/>
              </a:rPr>
              <a:t>" size="40" </a:t>
            </a:r>
            <a:r>
              <a:rPr lang="en-US" altLang="zh-CN" sz="1400" b="0" dirty="0" err="1">
                <a:latin typeface="Verdana" pitchFamily="34" charset="0"/>
              </a:rPr>
              <a:t>readonly</a:t>
            </a:r>
            <a:r>
              <a:rPr lang="en-US" altLang="zh-CN" sz="1400" b="0" dirty="0">
                <a:latin typeface="Verdana" pitchFamily="34" charset="0"/>
              </a:rPr>
              <a:t>&gt;&lt;</a:t>
            </a:r>
            <a:r>
              <a:rPr lang="en-US" altLang="zh-CN" sz="1400" b="0" dirty="0" err="1">
                <a:latin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</a:rPr>
              <a:t>&gt;&lt;</a:t>
            </a:r>
            <a:r>
              <a:rPr lang="en-US" altLang="zh-CN" sz="1400" b="0" dirty="0" err="1">
                <a:latin typeface="Verdana" pitchFamily="34" charset="0"/>
              </a:rPr>
              <a:t>br</a:t>
            </a:r>
            <a:r>
              <a:rPr lang="en-US" altLang="zh-CN" sz="1400" b="0" dirty="0">
                <a:latin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</a:rPr>
              <a:t>  &lt;</a:t>
            </a:r>
            <a:r>
              <a:rPr lang="en-US" altLang="zh-CN" sz="1400" b="0" dirty="0">
                <a:latin typeface="Verdana" pitchFamily="34" charset="0"/>
              </a:rPr>
              <a:t>input type="button" value="</a:t>
            </a:r>
            <a:r>
              <a:rPr lang="zh-CN" altLang="en-US" sz="1400" b="0" dirty="0">
                <a:latin typeface="Verdana" pitchFamily="34" charset="0"/>
              </a:rPr>
              <a:t>产生</a:t>
            </a:r>
            <a:r>
              <a:rPr lang="en-US" altLang="zh-CN" sz="1400" b="0" dirty="0">
                <a:latin typeface="Verdana" pitchFamily="34" charset="0"/>
              </a:rPr>
              <a:t>10</a:t>
            </a:r>
            <a:r>
              <a:rPr lang="zh-CN" altLang="en-US" sz="1400" b="0" dirty="0">
                <a:latin typeface="Verdana" pitchFamily="34" charset="0"/>
              </a:rPr>
              <a:t>个随机整数</a:t>
            </a:r>
            <a:r>
              <a:rPr lang="en-US" altLang="zh-CN" sz="1400" b="0" dirty="0">
                <a:latin typeface="Verdana" pitchFamily="34" charset="0"/>
              </a:rPr>
              <a:t>" </a:t>
            </a:r>
            <a:r>
              <a:rPr lang="en-US" altLang="zh-CN" sz="1400" b="0" dirty="0" err="1">
                <a:latin typeface="Verdana" pitchFamily="34" charset="0"/>
              </a:rPr>
              <a:t>onclick</a:t>
            </a:r>
            <a:r>
              <a:rPr lang="en-US" altLang="zh-CN" sz="1400" b="0" dirty="0">
                <a:latin typeface="Verdana" pitchFamily="34" charset="0"/>
              </a:rPr>
              <a:t>="</a:t>
            </a:r>
            <a:r>
              <a:rPr lang="en-US" altLang="zh-CN" sz="1400" b="0" dirty="0" err="1">
                <a:latin typeface="Verdana" pitchFamily="34" charset="0"/>
              </a:rPr>
              <a:t>createInt</a:t>
            </a:r>
            <a:r>
              <a:rPr lang="en-US" altLang="zh-CN" sz="1400" b="0" dirty="0">
                <a:latin typeface="Verdana" pitchFamily="34" charset="0"/>
              </a:rPr>
              <a:t>();"&gt;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</a:rPr>
              <a:t>  &lt;</a:t>
            </a:r>
            <a:r>
              <a:rPr lang="en-US" altLang="zh-CN" sz="1400" b="0" dirty="0">
                <a:latin typeface="Verdana" pitchFamily="34" charset="0"/>
              </a:rPr>
              <a:t>input type="reset"&gt;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</a:rPr>
              <a:t>&lt;/form</a:t>
            </a:r>
            <a:r>
              <a:rPr lang="en-US" altLang="zh-CN" sz="1400" b="0" dirty="0" smtClean="0">
                <a:latin typeface="Verdana" pitchFamily="34" charset="0"/>
              </a:rPr>
              <a:t>&gt;&lt;/</a:t>
            </a:r>
            <a:r>
              <a:rPr lang="en-US" altLang="zh-CN" sz="1400" b="0" dirty="0">
                <a:latin typeface="Verdana" pitchFamily="34" charset="0"/>
              </a:rPr>
              <a:t>body</a:t>
            </a:r>
            <a:r>
              <a:rPr lang="en-US" altLang="zh-CN" sz="1400" b="0" dirty="0" smtClean="0">
                <a:latin typeface="Verdana" pitchFamily="34" charset="0"/>
              </a:rPr>
              <a:t>&gt;&lt;/</a:t>
            </a:r>
            <a:r>
              <a:rPr lang="en-US" altLang="zh-CN" sz="1400" b="0" dirty="0">
                <a:latin typeface="Verdana" pitchFamily="34" charset="0"/>
              </a:rPr>
              <a:t>html&gt;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00350"/>
            <a:ext cx="3922713" cy="184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16.1.4  Number</a:t>
            </a:r>
            <a:endParaRPr lang="en-US" altLang="zh-CN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399" cy="393263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  </a:t>
            </a:r>
            <a:r>
              <a:rPr lang="zh-CN" altLang="zh-CN" b="0" dirty="0" smtClean="0"/>
              <a:t>使用</a:t>
            </a:r>
            <a:r>
              <a:rPr lang="zh-CN" altLang="zh-CN" b="0" dirty="0"/>
              <a:t>强制类型转换函数</a:t>
            </a:r>
            <a:r>
              <a:rPr lang="en-US" altLang="zh-CN" b="0" dirty="0"/>
              <a:t>Number(value)</a:t>
            </a:r>
            <a:r>
              <a:rPr lang="zh-CN" altLang="zh-CN" b="0" dirty="0"/>
              <a:t>可以把给定的值转换成数字（可以是整数或浮点数）。</a:t>
            </a:r>
            <a:r>
              <a:rPr lang="en-US" altLang="zh-CN" b="0" dirty="0" smtClean="0"/>
              <a:t>    </a:t>
            </a: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=Number(false)     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=Number(true)      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=Number(null)      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>
                <a:solidFill>
                  <a:srgbClr val="FF0000"/>
                </a:solidFill>
              </a:rPr>
              <a:t>0 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=Number(100)      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>
                <a:solidFill>
                  <a:srgbClr val="FF0000"/>
                </a:solidFill>
              </a:rPr>
              <a:t>100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=Number("5.5 ")    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>
                <a:solidFill>
                  <a:srgbClr val="FF0000"/>
                </a:solidFill>
              </a:rPr>
              <a:t>5.5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=Number("56 ")     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>
                <a:solidFill>
                  <a:srgbClr val="FF0000"/>
                </a:solidFill>
              </a:rPr>
              <a:t>56 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=Number(undefined)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 err="1">
                <a:solidFill>
                  <a:srgbClr val="FF0000"/>
                </a:solidFill>
              </a:rPr>
              <a:t>NaN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=Number("5.6.7 ")   </a:t>
            </a: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 err="1">
                <a:solidFill>
                  <a:srgbClr val="FF0000"/>
                </a:solidFill>
              </a:rPr>
              <a:t>NaN</a:t>
            </a:r>
            <a:r>
              <a:rPr lang="zh-CN" altLang="zh-CN" sz="1800" dirty="0">
                <a:solidFill>
                  <a:srgbClr val="FF0000"/>
                </a:solidFill>
              </a:rPr>
              <a:t>，与</a:t>
            </a:r>
            <a:r>
              <a:rPr lang="en-US" altLang="zh-CN" sz="1800" dirty="0" err="1">
                <a:solidFill>
                  <a:srgbClr val="FF0000"/>
                </a:solidFill>
              </a:rPr>
              <a:t>parseFloat</a:t>
            </a:r>
            <a:r>
              <a:rPr lang="en-US" altLang="zh-CN" sz="1800" dirty="0">
                <a:solidFill>
                  <a:srgbClr val="FF0000"/>
                </a:solidFill>
              </a:rPr>
              <a:t>(“5.6.7”)</a:t>
            </a:r>
            <a:r>
              <a:rPr lang="zh-CN" altLang="zh-CN" sz="1800" dirty="0">
                <a:solidFill>
                  <a:srgbClr val="FF0000"/>
                </a:solidFill>
              </a:rPr>
              <a:t>不同</a:t>
            </a:r>
          </a:p>
          <a:p>
            <a:pPr marL="354013" indent="317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ss</a:t>
            </a:r>
            <a:r>
              <a:rPr lang="en-US" altLang="zh-CN" sz="1800" dirty="0">
                <a:solidFill>
                  <a:srgbClr val="FF0000"/>
                </a:solidFill>
              </a:rPr>
              <a:t>=Number(new Object())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 err="1">
                <a:solidFill>
                  <a:srgbClr val="FF0000"/>
                </a:solidFill>
              </a:rPr>
              <a:t>NaN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16.1.5  String</a:t>
            </a:r>
            <a:endParaRPr lang="en-US" altLang="zh-CN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400" cy="387548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da-DK" altLang="zh-CN" dirty="0" smtClean="0"/>
              <a:t>       String</a:t>
            </a:r>
            <a:r>
              <a:rPr lang="zh-CN" altLang="zh-CN" dirty="0" smtClean="0"/>
              <a:t>对象属于</a:t>
            </a:r>
            <a:r>
              <a:rPr lang="da-DK" altLang="zh-CN" dirty="0"/>
              <a:t>JavaScript</a:t>
            </a:r>
            <a:r>
              <a:rPr lang="zh-CN" altLang="zh-CN" dirty="0"/>
              <a:t>核心对象</a:t>
            </a:r>
            <a:r>
              <a:rPr lang="zh-CN" altLang="zh-CN" dirty="0" smtClean="0"/>
              <a:t>之一</a:t>
            </a:r>
            <a:r>
              <a:rPr lang="zh-CN" altLang="en-US" dirty="0" smtClean="0"/>
              <a:t>。</a:t>
            </a:r>
            <a:r>
              <a:rPr lang="zh-CN" altLang="zh-CN" dirty="0"/>
              <a:t>主要提供诸多方法实现字符串检查、抽取子串、字符串连接、字符串分割等字符串相关操作，可以通过如下方式生成</a:t>
            </a:r>
            <a:r>
              <a:rPr lang="da-DK" altLang="zh-CN" dirty="0"/>
              <a:t>String</a:t>
            </a:r>
            <a:r>
              <a:rPr lang="zh-CN" altLang="zh-CN" dirty="0"/>
              <a:t>对象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创建</a:t>
            </a:r>
            <a:r>
              <a:rPr lang="da-DK" altLang="zh-CN" dirty="0" smtClean="0"/>
              <a:t>String</a:t>
            </a:r>
            <a:r>
              <a:rPr lang="zh-CN" altLang="zh-CN" dirty="0" smtClean="0"/>
              <a:t>对象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marL="179388" lvl="1" indent="544513">
              <a:spcBef>
                <a:spcPts val="0"/>
              </a:spcBef>
              <a:spcAft>
                <a:spcPts val="0"/>
              </a:spcAft>
              <a:buSzTx/>
              <a:buFont typeface="Arial" charset="0"/>
              <a:buNone/>
            </a:pPr>
            <a:r>
              <a:rPr lang="en-US" altLang="zh-CN" sz="16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600" dirty="0" smtClean="0">
                <a:solidFill>
                  <a:srgbClr val="FF0000"/>
                </a:solidFill>
              </a:rPr>
              <a:t>  s1 = "Welcome to you!";</a:t>
            </a:r>
          </a:p>
          <a:p>
            <a:pPr marL="179388" lvl="1" indent="544513">
              <a:spcBef>
                <a:spcPts val="0"/>
              </a:spcBef>
              <a:spcAft>
                <a:spcPts val="0"/>
              </a:spcAft>
              <a:buSzTx/>
              <a:buFont typeface="Arial" charset="0"/>
              <a:buNone/>
            </a:pPr>
            <a:r>
              <a:rPr lang="en-US" altLang="zh-CN" sz="16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600" dirty="0" smtClean="0">
                <a:solidFill>
                  <a:srgbClr val="FF0000"/>
                </a:solidFill>
              </a:rPr>
              <a:t>  s2 = new String("Welcome to you!");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</a:pPr>
            <a:r>
              <a:rPr lang="zh-CN" altLang="zh-CN" dirty="0" smtClean="0"/>
              <a:t>强制</a:t>
            </a:r>
            <a:r>
              <a:rPr lang="zh-CN" altLang="zh-CN" dirty="0"/>
              <a:t>类型转换</a:t>
            </a:r>
            <a:r>
              <a:rPr lang="en-US" altLang="zh-CN" dirty="0"/>
              <a:t>String(value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pPr marL="26511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s1=String("100")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返回值为字符串</a:t>
            </a:r>
            <a:r>
              <a:rPr lang="en-US" altLang="zh-CN" sz="1800" dirty="0">
                <a:solidFill>
                  <a:srgbClr val="FF0000"/>
                </a:solidFill>
              </a:rPr>
              <a:t>100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26511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s1=String("</a:t>
            </a:r>
            <a:r>
              <a:rPr lang="en-US" altLang="zh-CN" sz="1800" dirty="0" err="1">
                <a:solidFill>
                  <a:srgbClr val="FF0000"/>
                </a:solidFill>
              </a:rPr>
              <a:t>acdd</a:t>
            </a:r>
            <a:r>
              <a:rPr lang="en-US" altLang="zh-CN" sz="1800" dirty="0">
                <a:solidFill>
                  <a:srgbClr val="FF0000"/>
                </a:solidFill>
              </a:rPr>
              <a:t>")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返回值为字符串</a:t>
            </a:r>
            <a:r>
              <a:rPr lang="en-US" altLang="zh-CN" sz="1800" dirty="0" err="1">
                <a:solidFill>
                  <a:srgbClr val="FF0000"/>
                </a:solidFill>
              </a:rPr>
              <a:t>acdd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26511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s1=String("false")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返回值为字符串</a:t>
            </a:r>
            <a:r>
              <a:rPr lang="en-US" altLang="zh-CN" sz="1800" dirty="0">
                <a:solidFill>
                  <a:srgbClr val="FF0000"/>
                </a:solidFill>
              </a:rPr>
              <a:t>false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26511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s1=String(true) 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返回值为字符串</a:t>
            </a:r>
            <a:r>
              <a:rPr lang="en-US" altLang="zh-CN" sz="1800" dirty="0">
                <a:solidFill>
                  <a:srgbClr val="FF0000"/>
                </a:solidFill>
              </a:rPr>
              <a:t>true 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26511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s1=String(null)  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返回值为字符串</a:t>
            </a:r>
            <a:r>
              <a:rPr lang="en-US" altLang="zh-CN" sz="1800" dirty="0">
                <a:solidFill>
                  <a:srgbClr val="FF0000"/>
                </a:solidFill>
              </a:rPr>
              <a:t>null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26511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s1=new Array("111","222","333");String(s1)   //</a:t>
            </a:r>
            <a:r>
              <a:rPr lang="zh-CN" altLang="zh-CN" sz="1800" dirty="0">
                <a:solidFill>
                  <a:srgbClr val="FF0000"/>
                </a:solidFill>
              </a:rPr>
              <a:t>返回值为</a:t>
            </a:r>
            <a:r>
              <a:rPr lang="en-US" altLang="zh-CN" sz="1800" dirty="0">
                <a:solidFill>
                  <a:srgbClr val="FF0000"/>
                </a:solidFill>
              </a:rPr>
              <a:t>111,222,333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26511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s1=String(new Object())        //</a:t>
            </a:r>
            <a:r>
              <a:rPr lang="zh-CN" altLang="zh-CN" sz="1800" dirty="0">
                <a:solidFill>
                  <a:srgbClr val="FF0000"/>
                </a:solidFill>
              </a:rPr>
              <a:t>返回值为字符串</a:t>
            </a:r>
            <a:r>
              <a:rPr lang="en-US" altLang="zh-CN" sz="1800" dirty="0">
                <a:solidFill>
                  <a:srgbClr val="FF0000"/>
                </a:solidFill>
              </a:rPr>
              <a:t>[</a:t>
            </a:r>
            <a:r>
              <a:rPr lang="en-US" altLang="zh-CN" sz="1800" dirty="0" err="1">
                <a:solidFill>
                  <a:srgbClr val="FF0000"/>
                </a:solidFill>
              </a:rPr>
              <a:t>object,Object</a:t>
            </a:r>
            <a:r>
              <a:rPr lang="en-US" altLang="zh-CN" sz="1800" dirty="0">
                <a:solidFill>
                  <a:srgbClr val="FF0000"/>
                </a:solidFill>
              </a:rPr>
              <a:t>]</a:t>
            </a:r>
            <a:endParaRPr lang="zh-CN" altLang="zh-CN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16.1.5  String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00101"/>
            <a:ext cx="8534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对象长度属性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String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对象常用的属性有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，返回目标字符串中字符数目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b="0" dirty="0">
              <a:latin typeface="微软雅黑" pitchFamily="34" charset="-122"/>
              <a:ea typeface="微软雅黑" pitchFamily="34" charset="-122"/>
            </a:endParaRPr>
          </a:p>
          <a:p>
            <a:pPr indent="45085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s1 = "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hello,world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 indent="45085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s1.length; //s1.length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所指向的字符串有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endParaRPr lang="en-US" altLang="zh-CN" sz="18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连接两个字符串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String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方法能将作为参数传入的字符串加入到调用该方法的字符串的末尾，并将结果返回给新的字符串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indent="45085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targetString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=new String("Welcome to ");</a:t>
            </a:r>
          </a:p>
          <a:p>
            <a:pPr indent="45085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strToBeAdded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=new String("the world!"); </a:t>
            </a:r>
          </a:p>
          <a:p>
            <a:pPr indent="450850">
              <a:lnSpc>
                <a:spcPct val="100000"/>
              </a:lnSpc>
              <a:spcBef>
                <a:spcPts val="0"/>
              </a:spcBef>
            </a:pPr>
            <a:r>
              <a:rPr lang="nb-NO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 finalString=targetString.concat(strToBeAdded);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把字符串分割为字符串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数组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split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方法可以把字符串分割成字符串数组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16.1.5  String</a:t>
            </a:r>
            <a:endParaRPr lang="zh-CN" alt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</a:rPr>
              <a:t>&lt;script </a:t>
            </a:r>
            <a:r>
              <a:rPr lang="en-US" altLang="zh-CN" sz="1800" dirty="0">
                <a:solidFill>
                  <a:srgbClr val="FF0000"/>
                </a:solidFill>
              </a:rPr>
              <a:t>type=text/</a:t>
            </a:r>
            <a:r>
              <a:rPr lang="en-US" altLang="zh-CN" sz="1800" dirty="0" err="1">
                <a:solidFill>
                  <a:srgbClr val="FF0000"/>
                </a:solidFill>
              </a:rPr>
              <a:t>javascript</a:t>
            </a:r>
            <a:r>
              <a:rPr lang="en-US" altLang="zh-CN" sz="1800" dirty="0">
                <a:solidFill>
                  <a:srgbClr val="FF0000"/>
                </a:solidFill>
              </a:rPr>
              <a:t>&gt; 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357188"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str1 = " How are you doing today</a:t>
            </a:r>
            <a:r>
              <a:rPr lang="en-US" altLang="zh-CN" sz="1800" dirty="0" smtClean="0">
                <a:solidFill>
                  <a:srgbClr val="FF0000"/>
                </a:solidFill>
              </a:rPr>
              <a:t>?”</a:t>
            </a:r>
          </a:p>
          <a:p>
            <a:pPr marL="0" indent="357188"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subarray</a:t>
            </a:r>
            <a:r>
              <a:rPr lang="en-US" altLang="zh-CN" sz="1800" dirty="0">
                <a:solidFill>
                  <a:srgbClr val="FF0000"/>
                </a:solidFill>
              </a:rPr>
              <a:t> =str1.split(" ");  //</a:t>
            </a:r>
            <a:r>
              <a:rPr lang="en-US" altLang="zh-CN" sz="1800" dirty="0" err="1">
                <a:solidFill>
                  <a:srgbClr val="FF0000"/>
                </a:solidFill>
              </a:rPr>
              <a:t>subarray</a:t>
            </a:r>
            <a:r>
              <a:rPr lang="zh-CN" altLang="zh-CN" sz="1800" dirty="0">
                <a:solidFill>
                  <a:srgbClr val="FF0000"/>
                </a:solidFill>
              </a:rPr>
              <a:t>是一个</a:t>
            </a:r>
            <a:r>
              <a:rPr lang="zh-CN" altLang="zh-CN" sz="1800" dirty="0" smtClean="0">
                <a:solidFill>
                  <a:srgbClr val="FF0000"/>
                </a:solidFill>
              </a:rPr>
              <a:t>数组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357188"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</a:rPr>
              <a:t>for(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i=0;i&lt;</a:t>
            </a:r>
            <a:r>
              <a:rPr lang="en-US" altLang="zh-CN" sz="1800" dirty="0" err="1">
                <a:solidFill>
                  <a:srgbClr val="FF0000"/>
                </a:solidFill>
              </a:rPr>
              <a:t>subarray.length;i</a:t>
            </a:r>
            <a:r>
              <a:rPr lang="en-US" altLang="zh-CN" sz="1800" dirty="0" smtClean="0">
                <a:solidFill>
                  <a:srgbClr val="FF0000"/>
                </a:solidFill>
              </a:rPr>
              <a:t>++)</a:t>
            </a:r>
          </a:p>
          <a:p>
            <a:pPr marL="0" indent="357188"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</a:rPr>
              <a:t>{    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document.write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subarray</a:t>
            </a:r>
            <a:r>
              <a:rPr lang="en-US" altLang="zh-CN" sz="1800" dirty="0">
                <a:solidFill>
                  <a:srgbClr val="FF0000"/>
                </a:solidFill>
              </a:rPr>
              <a:t> [i</a:t>
            </a:r>
            <a:r>
              <a:rPr lang="en-US" altLang="zh-CN" sz="1800" dirty="0" smtClean="0">
                <a:solidFill>
                  <a:srgbClr val="FF0000"/>
                </a:solidFill>
              </a:rPr>
              <a:t>]);</a:t>
            </a:r>
          </a:p>
          <a:p>
            <a:pPr marL="0" indent="357188"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document.write</a:t>
            </a:r>
            <a:r>
              <a:rPr lang="en-US" altLang="zh-CN" sz="1800" dirty="0">
                <a:solidFill>
                  <a:srgbClr val="FF0000"/>
                </a:solidFill>
              </a:rPr>
              <a:t>("&lt;</a:t>
            </a:r>
            <a:r>
              <a:rPr lang="en-US" altLang="zh-CN" sz="1800" dirty="0" err="1">
                <a:solidFill>
                  <a:srgbClr val="FF0000"/>
                </a:solidFill>
              </a:rPr>
              <a:t>br</a:t>
            </a:r>
            <a:r>
              <a:rPr lang="en-US" altLang="zh-CN" sz="1800" dirty="0" smtClean="0">
                <a:solidFill>
                  <a:srgbClr val="FF0000"/>
                </a:solidFill>
              </a:rPr>
              <a:t>&gt;");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&lt;/script</a:t>
            </a:r>
            <a:r>
              <a:rPr lang="en-US" altLang="zh-CN" sz="18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dirty="0"/>
              <a:t>Split()</a:t>
            </a:r>
            <a:r>
              <a:rPr lang="zh-CN" altLang="zh-CN" dirty="0"/>
              <a:t>方法的返回值是字符串数组。可用</a:t>
            </a:r>
            <a:r>
              <a:rPr lang="en-US" altLang="zh-CN" dirty="0"/>
              <a:t>Array</a:t>
            </a:r>
            <a:r>
              <a:rPr lang="zh-CN" altLang="zh-CN" dirty="0"/>
              <a:t>对象的方法访问字符串数组中的元素。</a:t>
            </a:r>
            <a:r>
              <a:rPr lang="en-US" altLang="zh-CN" dirty="0"/>
              <a:t>Split()</a:t>
            </a:r>
            <a:r>
              <a:rPr lang="zh-CN" altLang="zh-CN" dirty="0"/>
              <a:t>方法分割方法还有很多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sub1 = str1.split(""); //</a:t>
            </a:r>
            <a:r>
              <a:rPr lang="zh-CN" altLang="zh-CN" sz="1800" dirty="0">
                <a:solidFill>
                  <a:srgbClr val="FF0000"/>
                </a:solidFill>
              </a:rPr>
              <a:t>把字符串按字符分割，返回数组</a:t>
            </a:r>
            <a:r>
              <a:rPr lang="en-US" altLang="zh-CN" sz="1800" dirty="0">
                <a:solidFill>
                  <a:srgbClr val="FF0000"/>
                </a:solidFill>
              </a:rPr>
              <a:t>["</a:t>
            </a:r>
            <a:r>
              <a:rPr lang="en-US" altLang="zh-CN" sz="1800" dirty="0" err="1">
                <a:solidFill>
                  <a:srgbClr val="FF0000"/>
                </a:solidFill>
              </a:rPr>
              <a:t>H","o","w</a:t>
            </a:r>
            <a:r>
              <a:rPr lang="en-US" altLang="zh-CN" sz="1800" dirty="0" smtClean="0">
                <a:solidFill>
                  <a:srgbClr val="FF0000"/>
                </a:solidFill>
              </a:rPr>
              <a:t>",…]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sub2 = str1.split("o"); //</a:t>
            </a:r>
            <a:r>
              <a:rPr lang="zh-CN" altLang="zh-CN" sz="1800" dirty="0">
                <a:solidFill>
                  <a:srgbClr val="FF0000"/>
                </a:solidFill>
              </a:rPr>
              <a:t>把字符串按字符</a:t>
            </a:r>
            <a:r>
              <a:rPr lang="en-US" altLang="zh-CN" sz="1800" dirty="0">
                <a:solidFill>
                  <a:srgbClr val="FF0000"/>
                </a:solidFill>
              </a:rPr>
              <a:t>o</a:t>
            </a:r>
            <a:r>
              <a:rPr lang="zh-CN" altLang="zh-CN" sz="1800" dirty="0">
                <a:solidFill>
                  <a:srgbClr val="FF0000"/>
                </a:solidFill>
              </a:rPr>
              <a:t>分割，返回数组</a:t>
            </a:r>
            <a:r>
              <a:rPr lang="en-US" altLang="zh-CN" sz="1800" dirty="0">
                <a:solidFill>
                  <a:srgbClr val="FF0000"/>
                </a:solidFill>
              </a:rPr>
              <a:t>["</a:t>
            </a:r>
            <a:r>
              <a:rPr lang="en-US" altLang="zh-CN" sz="1800" dirty="0" err="1">
                <a:solidFill>
                  <a:srgbClr val="FF0000"/>
                </a:solidFill>
              </a:rPr>
              <a:t>H","w</a:t>
            </a:r>
            <a:r>
              <a:rPr lang="en-US" altLang="zh-CN" sz="1800" dirty="0">
                <a:solidFill>
                  <a:srgbClr val="FF0000"/>
                </a:solidFill>
              </a:rPr>
              <a:t> are </a:t>
            </a:r>
            <a:r>
              <a:rPr lang="en-US" altLang="zh-CN" sz="1800" dirty="0" err="1">
                <a:solidFill>
                  <a:srgbClr val="FF0000"/>
                </a:solidFill>
              </a:rPr>
              <a:t>y","u</a:t>
            </a:r>
            <a:r>
              <a:rPr lang="en-US" altLang="zh-CN" sz="1800" dirty="0">
                <a:solidFill>
                  <a:srgbClr val="FF0000"/>
                </a:solidFill>
              </a:rPr>
              <a:t> d","</a:t>
            </a:r>
            <a:r>
              <a:rPr lang="en-US" altLang="zh-CN" sz="1800" dirty="0" err="1">
                <a:solidFill>
                  <a:srgbClr val="FF0000"/>
                </a:solidFill>
              </a:rPr>
              <a:t>ing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t","day</a:t>
            </a:r>
            <a:r>
              <a:rPr lang="en-US" altLang="zh-CN" sz="1800" dirty="0">
                <a:solidFill>
                  <a:srgbClr val="FF0000"/>
                </a:solidFill>
              </a:rPr>
              <a:t>?"]</a:t>
            </a:r>
            <a:endParaRPr lang="zh-CN" altLang="zh-CN" sz="180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16.1.5  String</a:t>
            </a:r>
            <a:endParaRPr lang="zh-CN" alt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4.String</a:t>
            </a:r>
            <a:r>
              <a:rPr lang="zh-CN" altLang="zh-CN" dirty="0"/>
              <a:t>对象的显示风格方法</a:t>
            </a:r>
          </a:p>
          <a:p>
            <a:pPr marL="182563" lvl="1" indent="360363">
              <a:lnSpc>
                <a:spcPct val="90000"/>
              </a:lnSpc>
              <a:buSzTx/>
              <a:buFont typeface="Arial" charset="0"/>
              <a:buNone/>
              <a:tabLst>
                <a:tab pos="0" algn="l"/>
                <a:tab pos="715963" algn="l"/>
              </a:tabLst>
            </a:pPr>
            <a:r>
              <a:rPr lang="en-US" altLang="zh-CN" dirty="0" smtClean="0"/>
              <a:t>big() </a:t>
            </a:r>
            <a:r>
              <a:rPr lang="zh-CN" altLang="en-US" dirty="0" smtClean="0"/>
              <a:t>：变大些  ；         </a:t>
            </a:r>
            <a:r>
              <a:rPr lang="en-US" altLang="zh-CN" dirty="0" smtClean="0"/>
              <a:t>small()</a:t>
            </a:r>
            <a:r>
              <a:rPr lang="zh-CN" altLang="en-US" dirty="0" smtClean="0"/>
              <a:t>：变小些 ； </a:t>
            </a:r>
          </a:p>
          <a:p>
            <a:pPr marL="182563" lvl="1" indent="360363">
              <a:lnSpc>
                <a:spcPct val="90000"/>
              </a:lnSpc>
              <a:buSzTx/>
              <a:buFont typeface="Arial" charset="0"/>
              <a:buNone/>
              <a:tabLst>
                <a:tab pos="0" algn="l"/>
                <a:tab pos="715963" algn="l"/>
              </a:tabLst>
            </a:pPr>
            <a:r>
              <a:rPr lang="en-US" altLang="zh-CN" dirty="0" err="1" smtClean="0"/>
              <a:t>fontsize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：字体大小； </a:t>
            </a:r>
            <a:r>
              <a:rPr lang="en-US" altLang="zh-CN" dirty="0" err="1" smtClean="0"/>
              <a:t>fontcolor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：字体颜色；</a:t>
            </a:r>
          </a:p>
          <a:p>
            <a:pPr marL="182563" lvl="1" indent="360363">
              <a:lnSpc>
                <a:spcPct val="90000"/>
              </a:lnSpc>
              <a:buSzTx/>
              <a:buFont typeface="Arial" charset="0"/>
              <a:buNone/>
              <a:tabLst>
                <a:tab pos="0" algn="l"/>
                <a:tab pos="715963" algn="l"/>
              </a:tabLst>
            </a:pPr>
            <a:r>
              <a:rPr lang="en-US" altLang="zh-CN" dirty="0" smtClean="0"/>
              <a:t>bold() </a:t>
            </a:r>
            <a:r>
              <a:rPr lang="zh-CN" altLang="en-US" dirty="0" smtClean="0"/>
              <a:t>：变粗些          ；</a:t>
            </a:r>
            <a:r>
              <a:rPr lang="en-US" altLang="zh-CN" dirty="0" smtClean="0"/>
              <a:t>italics()</a:t>
            </a:r>
            <a:r>
              <a:rPr lang="zh-CN" altLang="en-US" dirty="0" smtClean="0"/>
              <a:t>：斜体；</a:t>
            </a:r>
          </a:p>
          <a:p>
            <a:pPr marL="182563" lvl="1" indent="360363">
              <a:lnSpc>
                <a:spcPct val="90000"/>
              </a:lnSpc>
              <a:buSzTx/>
              <a:buFont typeface="Arial" charset="0"/>
              <a:buNone/>
              <a:tabLst>
                <a:tab pos="0" algn="l"/>
                <a:tab pos="715963" algn="l"/>
              </a:tabLst>
            </a:pPr>
            <a:r>
              <a:rPr lang="en-US" altLang="zh-CN" dirty="0" smtClean="0"/>
              <a:t>sub()</a:t>
            </a:r>
            <a:r>
              <a:rPr lang="zh-CN" altLang="en-US" dirty="0" smtClean="0"/>
              <a:t>：下标     ；           </a:t>
            </a:r>
            <a:r>
              <a:rPr lang="en-US" altLang="zh-CN" dirty="0" smtClean="0"/>
              <a:t>up()</a:t>
            </a:r>
            <a:r>
              <a:rPr lang="zh-CN" altLang="en-US" dirty="0" smtClean="0"/>
              <a:t>：下标</a:t>
            </a:r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zh-CN" dirty="0"/>
              <a:t>字符串的大小写转换</a:t>
            </a:r>
          </a:p>
          <a:p>
            <a:pPr marL="0" lvl="2" indent="542925">
              <a:lnSpc>
                <a:spcPct val="90000"/>
              </a:lnSpc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toLowerCase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：把字符串转换为小写</a:t>
            </a:r>
          </a:p>
          <a:p>
            <a:pPr marL="0" lvl="2" indent="542925">
              <a:lnSpc>
                <a:spcPct val="90000"/>
              </a:lnSpc>
              <a:buSzTx/>
              <a:buNone/>
              <a:tabLst>
                <a:tab pos="0" algn="l"/>
                <a:tab pos="715963" algn="l"/>
              </a:tabLst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toUpperCase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：把字符串转换为大写 </a:t>
            </a:r>
          </a:p>
          <a:p>
            <a:pPr>
              <a:buFont typeface="Wingdings" pitchFamily="2" charset="2"/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="" xmlns:p14="http://schemas.microsoft.com/office/powerpoint/2010/main" val="32308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16.1.5 String-</a:t>
            </a:r>
            <a:r>
              <a:rPr lang="zh-CN" altLang="en-US" dirty="0" smtClean="0"/>
              <a:t>案例</a:t>
            </a:r>
            <a:endParaRPr lang="en-US" altLang="zh-CN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819150"/>
            <a:ext cx="5638799" cy="3886200"/>
          </a:xfrm>
        </p:spPr>
        <p:txBody>
          <a:bodyPr/>
          <a:lstStyle/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ea typeface="宋体" pitchFamily="2" charset="-122"/>
              </a:rPr>
              <a:t>&lt;!--  </a:t>
            </a:r>
            <a:r>
              <a:rPr lang="en-US" altLang="zh-CN" sz="1400" dirty="0">
                <a:ea typeface="宋体" pitchFamily="2" charset="-122"/>
              </a:rPr>
              <a:t>edu_16_1_5.html --&gt;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ea typeface="宋体" pitchFamily="2" charset="-122"/>
              </a:rPr>
              <a:t>&lt;!</a:t>
            </a:r>
            <a:r>
              <a:rPr lang="en-US" altLang="zh-CN" sz="1400" dirty="0" err="1">
                <a:ea typeface="宋体" pitchFamily="2" charset="-122"/>
              </a:rPr>
              <a:t>doctype</a:t>
            </a:r>
            <a:r>
              <a:rPr lang="en-US" altLang="zh-CN" sz="1400" dirty="0">
                <a:ea typeface="宋体" pitchFamily="2" charset="-122"/>
              </a:rPr>
              <a:t> html&gt;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ea typeface="宋体" pitchFamily="2" charset="-122"/>
              </a:rPr>
              <a:t>&lt;html </a:t>
            </a:r>
            <a:r>
              <a:rPr lang="en-US" altLang="zh-CN" sz="1400" dirty="0" err="1">
                <a:ea typeface="宋体" pitchFamily="2" charset="-122"/>
              </a:rPr>
              <a:t>lang</a:t>
            </a:r>
            <a:r>
              <a:rPr lang="en-US" altLang="zh-CN" sz="1400" dirty="0">
                <a:ea typeface="宋体" pitchFamily="2" charset="-122"/>
              </a:rPr>
              <a:t>="en"&gt;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ea typeface="宋体" pitchFamily="2" charset="-122"/>
              </a:rPr>
              <a:t>&lt;</a:t>
            </a:r>
            <a:r>
              <a:rPr lang="en-US" altLang="zh-CN" sz="1400" dirty="0">
                <a:ea typeface="宋体" pitchFamily="2" charset="-122"/>
              </a:rPr>
              <a:t>body&gt;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ea typeface="宋体" pitchFamily="2" charset="-122"/>
              </a:rPr>
              <a:t>&lt;h4&gt;</a:t>
            </a:r>
            <a:r>
              <a:rPr lang="zh-CN" altLang="en-US" sz="1400" dirty="0">
                <a:ea typeface="宋体" pitchFamily="2" charset="-122"/>
              </a:rPr>
              <a:t>字符串显示风格方法的应用</a:t>
            </a:r>
            <a:r>
              <a:rPr lang="en-US" altLang="zh-CN" sz="1400" dirty="0">
                <a:ea typeface="宋体" pitchFamily="2" charset="-122"/>
              </a:rPr>
              <a:t>&lt;/h4&gt;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ea typeface="宋体" pitchFamily="2" charset="-122"/>
              </a:rPr>
              <a:t>&lt;script type="text/</a:t>
            </a:r>
            <a:r>
              <a:rPr lang="en-US" altLang="zh-CN" sz="1400" dirty="0" err="1">
                <a:ea typeface="宋体" pitchFamily="2" charset="-122"/>
              </a:rPr>
              <a:t>javascript</a:t>
            </a:r>
            <a:r>
              <a:rPr lang="en-US" altLang="zh-CN" sz="1400" dirty="0">
                <a:ea typeface="宋体" pitchFamily="2" charset="-122"/>
              </a:rPr>
              <a:t>"&gt; 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var</a:t>
            </a:r>
            <a:r>
              <a:rPr lang="en-US" altLang="zh-CN" sz="1400" dirty="0">
                <a:ea typeface="宋体" pitchFamily="2" charset="-122"/>
              </a:rPr>
              <a:t> </a:t>
            </a:r>
            <a:r>
              <a:rPr lang="en-US" altLang="zh-CN" sz="1400" dirty="0" err="1">
                <a:ea typeface="宋体" pitchFamily="2" charset="-122"/>
              </a:rPr>
              <a:t>MyString</a:t>
            </a:r>
            <a:r>
              <a:rPr lang="en-US" altLang="zh-CN" sz="1400" dirty="0">
                <a:ea typeface="宋体" pitchFamily="2" charset="-122"/>
              </a:rPr>
              <a:t>=new String("How Are You?");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</a:t>
            </a:r>
            <a:r>
              <a:rPr lang="zh-CN" altLang="en-US" sz="1400" dirty="0">
                <a:ea typeface="宋体" pitchFamily="2" charset="-122"/>
              </a:rPr>
              <a:t>原始字符串：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</a:t>
            </a:r>
            <a:r>
              <a:rPr lang="en-US" altLang="zh-CN" sz="1400" dirty="0">
                <a:ea typeface="宋体" pitchFamily="2" charset="-122"/>
              </a:rPr>
              <a:t>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&gt;&lt;</a:t>
            </a:r>
            <a:r>
              <a:rPr lang="en-US" altLang="zh-CN" sz="1400" dirty="0" err="1">
                <a:ea typeface="宋体" pitchFamily="2" charset="-122"/>
              </a:rPr>
              <a:t>hr</a:t>
            </a:r>
            <a:r>
              <a:rPr lang="en-US" altLang="zh-CN" sz="1400" dirty="0">
                <a:ea typeface="宋体" pitchFamily="2" charset="-122"/>
              </a:rPr>
              <a:t>&gt;");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("big()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MyString.big</a:t>
            </a:r>
            <a:r>
              <a:rPr lang="en-US" altLang="zh-CN" sz="1400" dirty="0">
                <a:ea typeface="宋体" pitchFamily="2" charset="-122"/>
              </a:rPr>
              <a:t>()+"&lt;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  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</a:t>
            </a:r>
            <a:r>
              <a:rPr lang="en-US" altLang="zh-CN" sz="1400" dirty="0" err="1">
                <a:ea typeface="宋体" pitchFamily="2" charset="-122"/>
              </a:rPr>
              <a:t>smal</a:t>
            </a:r>
            <a:r>
              <a:rPr lang="en-US" altLang="zh-CN" sz="1400" dirty="0">
                <a:ea typeface="宋体" pitchFamily="2" charset="-122"/>
              </a:rPr>
              <a:t> ()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MyString.small</a:t>
            </a:r>
            <a:r>
              <a:rPr lang="en-US" altLang="zh-CN" sz="1400" dirty="0">
                <a:ea typeface="宋体" pitchFamily="2" charset="-122"/>
              </a:rPr>
              <a:t>()+"&lt;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  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("bold()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MyString.bold</a:t>
            </a:r>
            <a:r>
              <a:rPr lang="en-US" altLang="zh-CN" sz="1400" dirty="0">
                <a:ea typeface="宋体" pitchFamily="2" charset="-122"/>
              </a:rPr>
              <a:t>()+"&lt;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</a:t>
            </a:r>
            <a:r>
              <a:rPr lang="en-US" altLang="zh-CN" sz="1400" dirty="0" err="1">
                <a:ea typeface="宋体" pitchFamily="2" charset="-122"/>
              </a:rPr>
              <a:t>fontcolor</a:t>
            </a:r>
            <a:r>
              <a:rPr lang="en-US" altLang="zh-CN" sz="1400" dirty="0">
                <a:ea typeface="宋体" pitchFamily="2" charset="-122"/>
              </a:rPr>
              <a:t>('ff0000')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MyString.fontcolor</a:t>
            </a:r>
            <a:r>
              <a:rPr lang="en-US" altLang="zh-CN" sz="1400" dirty="0">
                <a:ea typeface="宋体" pitchFamily="2" charset="-122"/>
              </a:rPr>
              <a:t>('ff0000')+"&lt;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</a:t>
            </a:r>
            <a:r>
              <a:rPr lang="en-US" altLang="zh-CN" sz="1400" dirty="0" err="1">
                <a:ea typeface="宋体" pitchFamily="2" charset="-122"/>
              </a:rPr>
              <a:t>fontsize</a:t>
            </a:r>
            <a:r>
              <a:rPr lang="en-US" altLang="zh-CN" sz="1400" dirty="0">
                <a:ea typeface="宋体" pitchFamily="2" charset="-122"/>
              </a:rPr>
              <a:t>(5)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MyString.fontsize</a:t>
            </a:r>
            <a:r>
              <a:rPr lang="en-US" altLang="zh-CN" sz="1400" dirty="0">
                <a:ea typeface="宋体" pitchFamily="2" charset="-122"/>
              </a:rPr>
              <a:t>(5)+"&lt;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("italics()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MyString.italics</a:t>
            </a:r>
            <a:r>
              <a:rPr lang="en-US" altLang="zh-CN" sz="1400" dirty="0">
                <a:ea typeface="宋体" pitchFamily="2" charset="-122"/>
              </a:rPr>
              <a:t>()+"&lt;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("strike()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MyString.strike</a:t>
            </a:r>
            <a:r>
              <a:rPr lang="en-US" altLang="zh-CN" sz="1400" dirty="0">
                <a:ea typeface="宋体" pitchFamily="2" charset="-122"/>
              </a:rPr>
              <a:t>()+"&lt;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  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("sub()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MyString.sub</a:t>
            </a:r>
            <a:r>
              <a:rPr lang="en-US" altLang="zh-CN" sz="1400" dirty="0">
                <a:ea typeface="宋体" pitchFamily="2" charset="-122"/>
              </a:rPr>
              <a:t>()+"&lt;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  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ea typeface="宋体" pitchFamily="2" charset="-122"/>
              </a:rPr>
              <a:t>document.write</a:t>
            </a:r>
            <a:r>
              <a:rPr lang="en-US" altLang="zh-CN" sz="1400" dirty="0">
                <a:ea typeface="宋体" pitchFamily="2" charset="-122"/>
              </a:rPr>
              <a:t>("sup()</a:t>
            </a:r>
            <a:r>
              <a:rPr lang="zh-CN" altLang="en-US" sz="1400" dirty="0">
                <a:ea typeface="宋体" pitchFamily="2" charset="-122"/>
              </a:rPr>
              <a:t>方法：</a:t>
            </a:r>
            <a:r>
              <a:rPr lang="en-US" altLang="zh-CN" sz="1400" dirty="0">
                <a:ea typeface="宋体" pitchFamily="2" charset="-122"/>
              </a:rPr>
              <a:t>"+</a:t>
            </a:r>
            <a:r>
              <a:rPr lang="en-US" altLang="zh-CN" sz="1400" dirty="0" err="1">
                <a:ea typeface="宋体" pitchFamily="2" charset="-122"/>
              </a:rPr>
              <a:t>MyString.sup</a:t>
            </a:r>
            <a:r>
              <a:rPr lang="en-US" altLang="zh-CN" sz="1400" dirty="0">
                <a:ea typeface="宋体" pitchFamily="2" charset="-122"/>
              </a:rPr>
              <a:t>()+"&lt;</a:t>
            </a:r>
            <a:r>
              <a:rPr lang="en-US" altLang="zh-CN" sz="1400" dirty="0" err="1">
                <a:ea typeface="宋体" pitchFamily="2" charset="-122"/>
              </a:rPr>
              <a:t>br</a:t>
            </a:r>
            <a:r>
              <a:rPr lang="en-US" altLang="zh-CN" sz="1400" dirty="0">
                <a:ea typeface="宋体" pitchFamily="2" charset="-122"/>
              </a:rPr>
              <a:t>&gt;");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ea typeface="宋体" pitchFamily="2" charset="-122"/>
              </a:rPr>
              <a:t>&lt;/script&gt;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ea typeface="宋体" pitchFamily="2" charset="-122"/>
              </a:rPr>
              <a:t>&lt;/body&gt; </a:t>
            </a:r>
          </a:p>
          <a:p>
            <a:pPr marL="0" lvl="1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dirty="0">
                <a:ea typeface="宋体" pitchFamily="2" charset="-122"/>
              </a:rPr>
              <a:t>&lt;/html&gt;</a:t>
            </a:r>
            <a:endParaRPr lang="en-US" altLang="zh-CN" sz="1400" dirty="0" smtClean="0">
              <a:ea typeface="宋体" pitchFamily="2" charset="-122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504950"/>
            <a:ext cx="2608263" cy="285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16.1.6 </a:t>
            </a:r>
            <a:r>
              <a:rPr lang="en-US" altLang="zh-CN" dirty="0"/>
              <a:t>Boolean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644525" lvl="2" indent="0">
              <a:buNone/>
            </a:pPr>
            <a:r>
              <a:rPr lang="en-US" altLang="zh-CN" sz="2200" dirty="0" smtClean="0"/>
              <a:t>Boolean</a:t>
            </a:r>
            <a:r>
              <a:rPr lang="zh-CN" altLang="en-US" sz="2200" dirty="0" smtClean="0"/>
              <a:t>对象</a:t>
            </a:r>
          </a:p>
          <a:p>
            <a:pPr marL="644525" lvl="2" indent="0">
              <a:buNone/>
            </a:pPr>
            <a:r>
              <a:rPr lang="zh-CN" altLang="en-US" sz="2200" dirty="0" smtClean="0"/>
              <a:t>    </a:t>
            </a:r>
            <a:r>
              <a:rPr lang="en-US" altLang="zh-CN" sz="2200" dirty="0" err="1" smtClean="0"/>
              <a:t>var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bo</a:t>
            </a:r>
            <a:r>
              <a:rPr lang="en-US" altLang="zh-CN" sz="2200" dirty="0" smtClean="0"/>
              <a:t>=new Boolean(value);</a:t>
            </a:r>
          </a:p>
          <a:p>
            <a:pPr marL="644525" lvl="2" indent="0">
              <a:buNone/>
            </a:pPr>
            <a:r>
              <a:rPr lang="en-US" altLang="zh-CN" sz="2200" dirty="0" smtClean="0"/>
              <a:t>    </a:t>
            </a:r>
            <a:r>
              <a:rPr lang="en-US" altLang="zh-CN" sz="2200" dirty="0" err="1" smtClean="0"/>
              <a:t>var</a:t>
            </a:r>
            <a:r>
              <a:rPr lang="en-US" altLang="zh-CN" sz="2200" dirty="0" smtClean="0"/>
              <a:t> bo1=Boolean(value);</a:t>
            </a:r>
          </a:p>
          <a:p>
            <a:pPr marL="644525" lvl="2" indent="0">
              <a:buFont typeface="Wingdings" pitchFamily="2" charset="2"/>
              <a:buChar char="n"/>
            </a:pPr>
            <a:r>
              <a:rPr lang="zh-CN" altLang="en-US" sz="2200" dirty="0" smtClean="0"/>
              <a:t>参数为下列情况时返回</a:t>
            </a:r>
            <a:r>
              <a:rPr lang="en-US" altLang="zh-CN" sz="2200" dirty="0" smtClean="0"/>
              <a:t>true</a:t>
            </a:r>
          </a:p>
          <a:p>
            <a:pPr marL="644525" lvl="2" indent="0">
              <a:buNone/>
            </a:pPr>
            <a:r>
              <a:rPr lang="en-US" altLang="zh-CN" sz="2200" dirty="0" smtClean="0"/>
              <a:t>   1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true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”true”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”false”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”</a:t>
            </a:r>
            <a:r>
              <a:rPr lang="en-US" altLang="zh-CN" sz="2200" dirty="0" err="1" smtClean="0"/>
              <a:t>dfaf</a:t>
            </a:r>
            <a:r>
              <a:rPr lang="en-US" altLang="zh-CN" sz="2200" dirty="0" smtClean="0"/>
              <a:t> a”</a:t>
            </a:r>
            <a:endParaRPr lang="zh-CN" altLang="en-US" sz="2200" dirty="0" smtClean="0"/>
          </a:p>
          <a:p>
            <a:pPr marL="644525" lvl="2" indent="0">
              <a:buFont typeface="Wingdings" pitchFamily="2" charset="2"/>
              <a:buChar char="n"/>
            </a:pPr>
            <a:r>
              <a:rPr lang="zh-CN" altLang="en-US" sz="2200" dirty="0" smtClean="0"/>
              <a:t>参数为下列情况时返回</a:t>
            </a:r>
            <a:r>
              <a:rPr lang="en-US" altLang="zh-CN" sz="2200" dirty="0" err="1" smtClean="0"/>
              <a:t>flase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“”</a:t>
            </a:r>
            <a:r>
              <a:rPr lang="zh-CN" altLang="en-US" dirty="0" smtClean="0"/>
              <a:t>、空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 </a:t>
            </a:r>
            <a:r>
              <a:rPr lang="en-US" altLang="zh-CN" dirty="0"/>
              <a:t>HTML DOM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document</a:t>
            </a:r>
            <a:r>
              <a:rPr lang="zh-CN" altLang="en-US" dirty="0"/>
              <a:t>对象是客户端</a:t>
            </a:r>
            <a:r>
              <a:rPr lang="en-US" altLang="zh-CN" dirty="0"/>
              <a:t>JavaScript</a:t>
            </a:r>
            <a:r>
              <a:rPr lang="zh-CN" altLang="en-US" dirty="0"/>
              <a:t>最为常用的对象之一，在浏览器对象模型中，它位于</a:t>
            </a:r>
            <a:r>
              <a:rPr lang="en-US" altLang="zh-CN" dirty="0"/>
              <a:t>window</a:t>
            </a:r>
            <a:r>
              <a:rPr lang="zh-CN" altLang="en-US" dirty="0"/>
              <a:t>对象的下一</a:t>
            </a:r>
            <a:r>
              <a:rPr lang="zh-CN" altLang="en-US" dirty="0" smtClean="0"/>
              <a:t>层级。</a:t>
            </a:r>
            <a:endParaRPr lang="zh-CN" alt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document</a:t>
            </a:r>
            <a:r>
              <a:rPr lang="zh-CN" altLang="en-US" dirty="0"/>
              <a:t>对象包含一些简单的属性，提供了有关浏览器中显示文档的相关信息，例如：该文档的</a:t>
            </a:r>
            <a:r>
              <a:rPr lang="en-US" altLang="zh-CN" dirty="0"/>
              <a:t>URL</a:t>
            </a:r>
            <a:r>
              <a:rPr lang="zh-CN" altLang="en-US" dirty="0"/>
              <a:t>、字体颜色，修改日期等。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document</a:t>
            </a:r>
            <a:r>
              <a:rPr lang="zh-CN" altLang="en-US" dirty="0"/>
              <a:t>对象还包含一些引用数组的属性，这些属性可以代表文档中的表单、图象、链接、锚以及</a:t>
            </a:r>
            <a:r>
              <a:rPr lang="en-US" altLang="zh-CN" dirty="0"/>
              <a:t>applet</a:t>
            </a:r>
            <a:r>
              <a:rPr lang="zh-CN" altLang="en-US" dirty="0"/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同其他对象一样，</a:t>
            </a:r>
            <a:r>
              <a:rPr lang="en-US" altLang="zh-CN" dirty="0"/>
              <a:t>document</a:t>
            </a:r>
            <a:r>
              <a:rPr lang="zh-CN" altLang="en-US" dirty="0"/>
              <a:t>对象还定义了一系列的方法，通过这些方法，可以使</a:t>
            </a:r>
            <a:r>
              <a:rPr lang="en-US" altLang="zh-CN" dirty="0"/>
              <a:t>JavaScript</a:t>
            </a:r>
            <a:r>
              <a:rPr lang="zh-CN" altLang="en-US" dirty="0"/>
              <a:t>在解析文档时动态地将</a:t>
            </a:r>
            <a:r>
              <a:rPr lang="en-US" altLang="zh-CN" dirty="0"/>
              <a:t>HTML</a:t>
            </a:r>
            <a:r>
              <a:rPr lang="zh-CN" altLang="en-US" dirty="0"/>
              <a:t>文本添加到文档中。</a:t>
            </a:r>
          </a:p>
        </p:txBody>
      </p:sp>
    </p:spTree>
    <p:extLst>
      <p:ext uri="{BB962C8B-B14F-4D97-AF65-F5344CB8AC3E}">
        <p14:creationId xmlns="" xmlns:p14="http://schemas.microsoft.com/office/powerpoint/2010/main" val="24474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16.2.1 </a:t>
            </a:r>
            <a:r>
              <a:rPr lang="en-US" altLang="zh-CN" dirty="0"/>
              <a:t>DOM</a:t>
            </a:r>
            <a:r>
              <a:rPr lang="zh-CN" altLang="en-US" dirty="0"/>
              <a:t>简介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493126" cy="3792140"/>
          </a:xfrm>
        </p:spPr>
        <p:txBody>
          <a:bodyPr/>
          <a:lstStyle/>
          <a:p>
            <a:pPr marL="0" lvl="1" indent="0">
              <a:spcBef>
                <a:spcPct val="15000"/>
              </a:spcBef>
              <a:buNone/>
            </a:pPr>
            <a:r>
              <a:rPr lang="en-US" altLang="zh-CN" dirty="0" smtClean="0"/>
              <a:t>DOM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Document Object Model</a:t>
            </a:r>
            <a:r>
              <a:rPr lang="zh-CN" altLang="en-US" dirty="0" smtClean="0"/>
              <a:t>）模型</a:t>
            </a:r>
            <a:endParaRPr lang="en-US" altLang="zh-CN" dirty="0" smtClean="0"/>
          </a:p>
          <a:p>
            <a:pPr>
              <a:spcBef>
                <a:spcPct val="15000"/>
              </a:spcBef>
              <a:buNone/>
            </a:pPr>
            <a:r>
              <a:rPr lang="en-US" altLang="zh-CN" dirty="0" smtClean="0"/>
              <a:t>         HTML </a:t>
            </a:r>
            <a:r>
              <a:rPr lang="en-US" altLang="zh-CN" dirty="0"/>
              <a:t>DOM</a:t>
            </a:r>
            <a:r>
              <a:rPr lang="zh-CN" altLang="zh-CN" dirty="0"/>
              <a:t>定义了访问和操作</a:t>
            </a:r>
            <a:r>
              <a:rPr lang="en-US" altLang="zh-CN" dirty="0"/>
              <a:t>HTML</a:t>
            </a:r>
            <a:r>
              <a:rPr lang="zh-CN" altLang="zh-CN" dirty="0"/>
              <a:t>文档的标准方法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spcBef>
                <a:spcPct val="150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DOM</a:t>
            </a:r>
            <a:r>
              <a:rPr lang="zh-CN" altLang="zh-CN" dirty="0"/>
              <a:t>将</a:t>
            </a:r>
            <a:r>
              <a:rPr lang="en-US" altLang="zh-CN" dirty="0"/>
              <a:t>HTML</a:t>
            </a:r>
            <a:r>
              <a:rPr lang="zh-CN" altLang="zh-CN" dirty="0"/>
              <a:t>文档表达为</a:t>
            </a:r>
            <a:r>
              <a:rPr lang="zh-CN" altLang="zh-CN" dirty="0" smtClean="0"/>
              <a:t>树结构。</a:t>
            </a:r>
            <a:r>
              <a:rPr lang="en-US" altLang="zh-CN" dirty="0"/>
              <a:t>HTML</a:t>
            </a:r>
            <a:r>
              <a:rPr lang="zh-CN" altLang="zh-CN" dirty="0"/>
              <a:t>文档结构好像倒垂的一棵树一样，其中</a:t>
            </a:r>
            <a:r>
              <a:rPr lang="en-US" altLang="zh-CN" dirty="0"/>
              <a:t>&lt;html&gt;</a:t>
            </a:r>
            <a:r>
              <a:rPr lang="zh-CN" altLang="zh-CN" dirty="0"/>
              <a:t>标记就是树的根节点，</a:t>
            </a:r>
            <a:r>
              <a:rPr lang="en-US" altLang="zh-CN" dirty="0"/>
              <a:t>&lt;head&gt;</a:t>
            </a:r>
            <a:r>
              <a:rPr lang="zh-CN" altLang="zh-CN" dirty="0"/>
              <a:t>、</a:t>
            </a:r>
            <a:r>
              <a:rPr lang="en-US" altLang="zh-CN" dirty="0"/>
              <a:t>&lt;body&gt;</a:t>
            </a:r>
            <a:r>
              <a:rPr lang="zh-CN" altLang="zh-CN" dirty="0"/>
              <a:t>是树的两个子节点。这种描述页面标记关系的树型结构称为</a:t>
            </a:r>
            <a:r>
              <a:rPr lang="en-US" altLang="zh-CN" dirty="0"/>
              <a:t>DOM</a:t>
            </a:r>
            <a:r>
              <a:rPr lang="zh-CN" altLang="zh-CN" dirty="0"/>
              <a:t>节点树（文档树）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="" xmlns:p14="http://schemas.microsoft.com/office/powerpoint/2010/main" val="30083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  </a:t>
            </a:r>
            <a:r>
              <a:rPr lang="zh-CN" altLang="en-US" dirty="0" smtClean="0"/>
              <a:t>常用</a:t>
            </a:r>
            <a:r>
              <a:rPr lang="zh-CN" altLang="en-US" dirty="0"/>
              <a:t>对象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400" cy="37921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JavaScript</a:t>
            </a:r>
            <a:r>
              <a:rPr lang="zh-CN" altLang="en-US" dirty="0" smtClean="0"/>
              <a:t>的对象类型（分为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类）：本地对象、内建对象、宿主对象、自定义对象。</a:t>
            </a:r>
          </a:p>
          <a:p>
            <a:pPr marL="0" indent="0">
              <a:buNone/>
            </a:pPr>
            <a:r>
              <a:rPr lang="en-US" altLang="zh-CN" dirty="0" smtClean="0"/>
              <a:t>       (1)</a:t>
            </a:r>
            <a:r>
              <a:rPr lang="zh-CN" altLang="zh-CN" dirty="0" smtClean="0"/>
              <a:t>本地</a:t>
            </a:r>
            <a:r>
              <a:rPr lang="zh-CN" altLang="zh-CN" dirty="0"/>
              <a:t>对象</a:t>
            </a:r>
            <a:r>
              <a:rPr lang="en-US" altLang="zh-CN" dirty="0"/>
              <a:t>(native object)</a:t>
            </a:r>
            <a:r>
              <a:rPr lang="zh-CN" altLang="zh-CN" dirty="0"/>
              <a:t>，</a:t>
            </a:r>
            <a:r>
              <a:rPr lang="en-US" altLang="zh-CN" dirty="0"/>
              <a:t>ECMA-262</a:t>
            </a:r>
            <a:r>
              <a:rPr lang="zh-CN" altLang="zh-CN" dirty="0"/>
              <a:t>定义为“独立于宿主环境的</a:t>
            </a:r>
            <a:r>
              <a:rPr lang="en-US" altLang="zh-CN" dirty="0" err="1"/>
              <a:t>ECMAScript</a:t>
            </a:r>
            <a:r>
              <a:rPr lang="zh-CN" altLang="zh-CN" dirty="0"/>
              <a:t>实现提供的对象”。简单来说，本地对象就是</a:t>
            </a:r>
            <a:r>
              <a:rPr lang="en-US" altLang="zh-CN" dirty="0"/>
              <a:t>ECMA-262</a:t>
            </a:r>
            <a:r>
              <a:rPr lang="zh-CN" altLang="zh-CN" dirty="0"/>
              <a:t>定义的类（</a:t>
            </a:r>
            <a:r>
              <a:rPr lang="zh-CN" altLang="zh-CN" dirty="0">
                <a:solidFill>
                  <a:srgbClr val="FF0000"/>
                </a:solidFill>
              </a:rPr>
              <a:t>引用类型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它们</a:t>
            </a:r>
            <a:r>
              <a:rPr lang="zh-CN" altLang="zh-CN" dirty="0"/>
              <a:t>包括：</a:t>
            </a:r>
            <a:r>
              <a:rPr lang="en-US" altLang="zh-CN" dirty="0"/>
              <a:t>Object</a:t>
            </a:r>
            <a:r>
              <a:rPr lang="zh-CN" altLang="zh-CN" dirty="0"/>
              <a:t>、</a:t>
            </a:r>
            <a:r>
              <a:rPr lang="en-US" altLang="zh-CN" dirty="0"/>
              <a:t>Function</a:t>
            </a:r>
            <a:r>
              <a:rPr lang="zh-CN" altLang="zh-CN" dirty="0"/>
              <a:t>、</a:t>
            </a:r>
            <a:r>
              <a:rPr lang="en-US" altLang="zh-CN" dirty="0"/>
              <a:t>Array</a:t>
            </a:r>
            <a:r>
              <a:rPr lang="zh-CN" altLang="zh-CN" dirty="0"/>
              <a:t>、</a:t>
            </a:r>
            <a:r>
              <a:rPr lang="en-US" altLang="zh-CN" dirty="0"/>
              <a:t>String</a:t>
            </a:r>
            <a:r>
              <a:rPr lang="zh-CN" altLang="zh-CN" dirty="0"/>
              <a:t>、</a:t>
            </a:r>
            <a:r>
              <a:rPr lang="en-US" altLang="zh-CN" dirty="0"/>
              <a:t>Boolean</a:t>
            </a:r>
            <a:r>
              <a:rPr lang="zh-CN" altLang="zh-CN" dirty="0"/>
              <a:t>、</a:t>
            </a:r>
            <a:r>
              <a:rPr lang="en-US" altLang="zh-CN" dirty="0"/>
              <a:t>Number</a:t>
            </a:r>
            <a:r>
              <a:rPr lang="zh-CN" altLang="zh-CN" dirty="0"/>
              <a:t>、</a:t>
            </a:r>
            <a:r>
              <a:rPr lang="en-US" altLang="zh-CN" dirty="0"/>
              <a:t>Date</a:t>
            </a:r>
            <a:r>
              <a:rPr lang="zh-CN" altLang="zh-CN" dirty="0"/>
              <a:t>、</a:t>
            </a:r>
            <a:r>
              <a:rPr lang="en-US" altLang="zh-CN" dirty="0" err="1"/>
              <a:t>RegExp</a:t>
            </a:r>
            <a:r>
              <a:rPr lang="zh-CN" altLang="zh-CN" dirty="0"/>
              <a:t>、</a:t>
            </a:r>
            <a:r>
              <a:rPr lang="en-US" altLang="zh-CN" dirty="0"/>
              <a:t>Error</a:t>
            </a:r>
            <a:r>
              <a:rPr lang="zh-CN" altLang="zh-CN" dirty="0"/>
              <a:t>、</a:t>
            </a:r>
            <a:r>
              <a:rPr lang="en-US" altLang="zh-CN" dirty="0" err="1"/>
              <a:t>EvalError</a:t>
            </a:r>
            <a:r>
              <a:rPr lang="zh-CN" altLang="zh-CN" dirty="0"/>
              <a:t>、</a:t>
            </a:r>
            <a:r>
              <a:rPr lang="en-US" altLang="zh-CN" dirty="0" err="1"/>
              <a:t>RangeError</a:t>
            </a:r>
            <a:r>
              <a:rPr lang="zh-CN" altLang="zh-CN" dirty="0"/>
              <a:t>、</a:t>
            </a:r>
            <a:r>
              <a:rPr lang="en-US" altLang="zh-CN" dirty="0" err="1"/>
              <a:t>ReferenceError</a:t>
            </a:r>
            <a:r>
              <a:rPr lang="zh-CN" altLang="zh-CN" dirty="0"/>
              <a:t>、</a:t>
            </a:r>
            <a:r>
              <a:rPr lang="en-US" altLang="zh-CN" dirty="0" err="1"/>
              <a:t>SyntaxErro</a:t>
            </a:r>
            <a:r>
              <a:rPr lang="zh-CN" altLang="zh-CN" dirty="0"/>
              <a:t>、</a:t>
            </a:r>
            <a:r>
              <a:rPr lang="en-US" altLang="zh-CN" dirty="0" err="1"/>
              <a:t>TypeError</a:t>
            </a:r>
            <a:r>
              <a:rPr lang="zh-CN" altLang="zh-CN" dirty="0"/>
              <a:t>、</a:t>
            </a:r>
            <a:r>
              <a:rPr lang="en-US" altLang="zh-CN" dirty="0" err="1"/>
              <a:t>URIError</a:t>
            </a:r>
            <a:r>
              <a:rPr lang="zh-CN" altLang="zh-CN" dirty="0"/>
              <a:t>等。这些对象独立于宿主环境，先定义对象，实例化后再通过对象名来使用。</a:t>
            </a:r>
          </a:p>
          <a:p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16.2.2 </a:t>
            </a:r>
            <a:r>
              <a:rPr lang="en-US" altLang="zh-CN" dirty="0"/>
              <a:t>DOM</a:t>
            </a:r>
            <a:r>
              <a:rPr lang="zh-CN" altLang="en-US" dirty="0"/>
              <a:t>节点树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0" y="973059"/>
            <a:ext cx="184731" cy="3970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2590800" y="1257300"/>
          <a:ext cx="3124200" cy="2800350"/>
        </p:xfrm>
        <a:graphic>
          <a:graphicData uri="http://schemas.openxmlformats.org/presentationml/2006/ole">
            <p:oleObj spid="_x0000_s1246" name="Visio" r:id="rId3" imgW="3688690" imgH="4498543" progId="">
              <p:embed/>
            </p:oleObj>
          </a:graphicData>
        </a:graphic>
      </p:graphicFrame>
      <p:pic>
        <p:nvPicPr>
          <p:cNvPr id="6" name="Picture 4" descr="11-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800101"/>
            <a:ext cx="7772401" cy="3488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6443664" y="1314450"/>
            <a:ext cx="2232025" cy="378619"/>
          </a:xfrm>
          <a:prstGeom prst="wedgeRoundRectCallout">
            <a:avLst>
              <a:gd name="adj1" fmla="val -81722"/>
              <a:gd name="adj2" fmla="val -5032"/>
              <a:gd name="adj3" fmla="val 16667"/>
            </a:avLst>
          </a:prstGeom>
          <a:solidFill>
            <a:srgbClr val="0000FA"/>
          </a:solidFill>
          <a:ln w="381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/>
            <a:r>
              <a:rPr lang="zh-CN" altLang="en-US" b="1" i="0" dirty="0">
                <a:solidFill>
                  <a:schemeClr val="bg1"/>
                </a:solidFill>
                <a:ea typeface="微软雅黑" pitchFamily="34" charset="-122"/>
              </a:rPr>
              <a:t>父节点：对象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7380288" y="2139554"/>
            <a:ext cx="1511300" cy="702469"/>
          </a:xfrm>
          <a:prstGeom prst="wedgeRoundRectCallout">
            <a:avLst>
              <a:gd name="adj1" fmla="val 30148"/>
              <a:gd name="adj2" fmla="val 231694"/>
              <a:gd name="adj3" fmla="val 16667"/>
            </a:avLst>
          </a:prstGeom>
          <a:solidFill>
            <a:srgbClr val="0000FA"/>
          </a:solidFill>
          <a:ln w="381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/>
            <a:r>
              <a:rPr lang="zh-CN" altLang="en-US" b="1" i="0" dirty="0">
                <a:solidFill>
                  <a:schemeClr val="bg1"/>
                </a:solidFill>
                <a:ea typeface="微软雅黑" pitchFamily="34" charset="-122"/>
              </a:rPr>
              <a:t>子节点：对象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5292726" y="685800"/>
            <a:ext cx="2447925" cy="378619"/>
          </a:xfrm>
          <a:prstGeom prst="wedgeRoundRectCallout">
            <a:avLst>
              <a:gd name="adj1" fmla="val -104606"/>
              <a:gd name="adj2" fmla="val 30190"/>
              <a:gd name="adj3" fmla="val 16667"/>
            </a:avLst>
          </a:prstGeom>
          <a:solidFill>
            <a:srgbClr val="0000FA"/>
          </a:solidFill>
          <a:ln w="381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/>
            <a:r>
              <a:rPr lang="zh-CN" altLang="en-US" b="1" i="0">
                <a:solidFill>
                  <a:schemeClr val="bg1"/>
                </a:solidFill>
                <a:ea typeface="微软雅黑" pitchFamily="34" charset="-122"/>
              </a:rPr>
              <a:t>根节点：对象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04838" y="2628900"/>
            <a:ext cx="2366963" cy="647700"/>
          </a:xfrm>
          <a:prstGeom prst="wedgeRoundRectCallout">
            <a:avLst>
              <a:gd name="adj1" fmla="val -27694"/>
              <a:gd name="adj2" fmla="val -116546"/>
              <a:gd name="adj3" fmla="val 16667"/>
            </a:avLst>
          </a:prstGeom>
          <a:solidFill>
            <a:srgbClr val="0000FA"/>
          </a:solidFill>
          <a:ln w="381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/>
            <a:r>
              <a:rPr lang="en-US" altLang="zh-CN" b="1" i="0" dirty="0">
                <a:solidFill>
                  <a:schemeClr val="bg1"/>
                </a:solidFill>
                <a:ea typeface="微软雅黑" pitchFamily="34" charset="-122"/>
              </a:rPr>
              <a:t>HTML</a:t>
            </a:r>
            <a:r>
              <a:rPr lang="zh-CN" altLang="en-US" b="1" i="0" dirty="0">
                <a:solidFill>
                  <a:schemeClr val="bg1"/>
                </a:solidFill>
                <a:ea typeface="微软雅黑" pitchFamily="34" charset="-122"/>
              </a:rPr>
              <a:t>文档结构是一棵倒置的树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4248150"/>
            <a:ext cx="678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注：由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节点树可以写出相应的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代码。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16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16.2.3  DOM</a:t>
            </a:r>
            <a:r>
              <a:rPr lang="zh-CN" altLang="en-US" dirty="0"/>
              <a:t>节点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根据</a:t>
            </a:r>
            <a:r>
              <a:rPr lang="en-US" altLang="zh-CN" dirty="0"/>
              <a:t>HTML DOM</a:t>
            </a:r>
            <a:r>
              <a:rPr lang="zh-CN" altLang="zh-CN" dirty="0"/>
              <a:t>规范，</a:t>
            </a:r>
            <a:r>
              <a:rPr lang="en-US" altLang="zh-CN" dirty="0"/>
              <a:t>HTML</a:t>
            </a:r>
            <a:r>
              <a:rPr lang="zh-CN" altLang="zh-CN" dirty="0"/>
              <a:t>文档中的每个成分都是一个节点。</a:t>
            </a:r>
            <a:r>
              <a:rPr lang="zh-CN" altLang="en-US" dirty="0" smtClean="0"/>
              <a:t>具体</a:t>
            </a:r>
            <a:r>
              <a:rPr lang="zh-CN" altLang="en-US" dirty="0"/>
              <a:t>的规定如下：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b="0" dirty="0"/>
              <a:t>整个文档是一个文档节点； 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b="0" dirty="0"/>
              <a:t>每个 </a:t>
            </a:r>
            <a:r>
              <a:rPr lang="en-US" altLang="zh-CN" b="0" dirty="0"/>
              <a:t>HTML </a:t>
            </a:r>
            <a:r>
              <a:rPr lang="zh-CN" altLang="en-US" b="0" dirty="0"/>
              <a:t>标签是一个元素节点；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b="0" dirty="0"/>
              <a:t>包含在 </a:t>
            </a:r>
            <a:r>
              <a:rPr lang="en-US" altLang="zh-CN" b="0" dirty="0"/>
              <a:t>HTML </a:t>
            </a:r>
            <a:r>
              <a:rPr lang="zh-CN" altLang="en-US" b="0" dirty="0"/>
              <a:t>元素中的文本是文本节点；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b="0" dirty="0"/>
              <a:t>每一个 </a:t>
            </a:r>
            <a:r>
              <a:rPr lang="en-US" altLang="zh-CN" b="0" dirty="0"/>
              <a:t>HTML </a:t>
            </a:r>
            <a:r>
              <a:rPr lang="zh-CN" altLang="en-US" b="0" dirty="0"/>
              <a:t>属性是一个属性节点；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b="0" dirty="0"/>
              <a:t>注释属于注释节点。 </a:t>
            </a:r>
          </a:p>
        </p:txBody>
      </p:sp>
    </p:spTree>
    <p:extLst>
      <p:ext uri="{BB962C8B-B14F-4D97-AF65-F5344CB8AC3E}">
        <p14:creationId xmlns="" xmlns:p14="http://schemas.microsoft.com/office/powerpoint/2010/main" val="36026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16.2.3  DOM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1"/>
            <a:ext cx="8534400" cy="3809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根节点：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root=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document.documentElement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子节点：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aNodeList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root.childNodes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  //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对象数组</a:t>
            </a:r>
            <a:endParaRPr lang="zh-CN" altLang="en-US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节名（如根节点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firstChild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、节名（如根节点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lastChild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可获取一个节点的第一和最后一个子节点。节点有三个属性分别是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nodeName、nodeType、nodeValue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父节点：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parentNode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aNode.parentNode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兄弟节点：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preNode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aNode.previousSibling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;//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返回前个节点引用</a:t>
            </a:r>
            <a:endParaRPr lang="en-US" altLang="zh-CN" sz="18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nextNode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aNode.nextSibling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;//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返回后一个节点引用</a:t>
            </a:r>
            <a:endParaRPr lang="zh-CN" altLang="en-US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38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16.2.3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DOM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1400" y="895350"/>
            <a:ext cx="5486400" cy="3733800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HTML</a:t>
            </a:r>
            <a:r>
              <a:rPr lang="zh-CN" altLang="en-US" dirty="0"/>
              <a:t>文档</a:t>
            </a:r>
            <a:r>
              <a:rPr lang="zh-CN" altLang="en-US" dirty="0" smtClean="0"/>
              <a:t>来主要节点：</a:t>
            </a:r>
            <a:endParaRPr lang="zh-CN" altLang="en-US" dirty="0"/>
          </a:p>
          <a:p>
            <a:pPr marL="357188" indent="-357188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元素节点 </a:t>
            </a:r>
            <a:r>
              <a:rPr lang="en-US" altLang="zh-CN" dirty="0"/>
              <a:t>(Element Node </a:t>
            </a:r>
            <a:r>
              <a:rPr lang="en-US" altLang="zh-CN" dirty="0" smtClean="0"/>
              <a:t>),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html&gt;,&lt;head&gt;</a:t>
            </a:r>
            <a:r>
              <a:rPr lang="zh-CN" altLang="en-US" dirty="0"/>
              <a:t>、</a:t>
            </a:r>
            <a:r>
              <a:rPr lang="en-US" altLang="zh-CN" dirty="0"/>
              <a:t>&lt;body&gt;</a:t>
            </a:r>
            <a:r>
              <a:rPr lang="zh-CN" altLang="en-US" dirty="0"/>
              <a:t>、</a:t>
            </a:r>
            <a:r>
              <a:rPr lang="en-US" altLang="zh-CN" dirty="0"/>
              <a:t>&lt;h1&gt;</a:t>
            </a:r>
            <a:r>
              <a:rPr lang="zh-CN" altLang="en-US" dirty="0"/>
              <a:t>、</a:t>
            </a:r>
            <a:r>
              <a:rPr lang="en-US" altLang="zh-CN" dirty="0"/>
              <a:t>&lt;p&gt;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en-US" dirty="0"/>
              <a:t>等标签都是元素节点。 </a:t>
            </a:r>
          </a:p>
          <a:p>
            <a:pPr marL="357188" indent="-357188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文本节点</a:t>
            </a:r>
            <a:r>
              <a:rPr lang="en-US" altLang="zh-CN" dirty="0"/>
              <a:t>(Text Node),</a:t>
            </a:r>
            <a:r>
              <a:rPr lang="zh-CN" altLang="en-US" dirty="0"/>
              <a:t>文本节点包含在元素节点内，如</a:t>
            </a:r>
            <a:r>
              <a:rPr lang="en-US" altLang="zh-CN" dirty="0"/>
              <a:t>h1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 err="1"/>
              <a:t>li</a:t>
            </a:r>
            <a:r>
              <a:rPr lang="zh-CN" altLang="en-US" dirty="0"/>
              <a:t>等节点就可以包含一些文本节点。 </a:t>
            </a:r>
          </a:p>
          <a:p>
            <a:pPr marL="357188" indent="-357188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属性节点</a:t>
            </a:r>
            <a:r>
              <a:rPr lang="en-US" altLang="zh-CN" dirty="0"/>
              <a:t>(Attribute Node),</a:t>
            </a:r>
            <a:r>
              <a:rPr lang="zh-CN" altLang="en-US" dirty="0"/>
              <a:t>属性节点总是被包含在元素节点当中，可以通过元素节点对象调用</a:t>
            </a:r>
            <a:r>
              <a:rPr lang="en-US" altLang="zh-CN" dirty="0" err="1"/>
              <a:t>getAttribute</a:t>
            </a:r>
            <a:r>
              <a:rPr lang="en-US" altLang="zh-CN" dirty="0"/>
              <a:t>( )</a:t>
            </a:r>
            <a:r>
              <a:rPr lang="zh-CN" altLang="en-US" dirty="0"/>
              <a:t>方法来获取属性节点</a:t>
            </a:r>
            <a:r>
              <a:rPr lang="zh-CN" altLang="en-US" dirty="0" smtClean="0"/>
              <a:t>。</a:t>
            </a:r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172034" name="Picture 2" descr="DOM 节点关系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596" y="2216250"/>
            <a:ext cx="2524804" cy="1669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873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16.2.4 </a:t>
            </a:r>
            <a:r>
              <a:rPr lang="en-US" altLang="zh-CN" dirty="0"/>
              <a:t>DOM</a:t>
            </a:r>
            <a:r>
              <a:rPr lang="zh-CN" altLang="en-US" dirty="0"/>
              <a:t>节点访问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493126" cy="374213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dirty="0" smtClean="0"/>
              <a:t>       访问</a:t>
            </a:r>
            <a:r>
              <a:rPr lang="zh-CN" altLang="en-US" dirty="0"/>
              <a:t>节点的</a:t>
            </a:r>
            <a:r>
              <a:rPr lang="zh-CN" altLang="en-US" dirty="0" smtClean="0"/>
              <a:t>方式很多</a:t>
            </a:r>
            <a:r>
              <a:rPr lang="zh-CN" altLang="en-US" dirty="0"/>
              <a:t>种，可以通过</a:t>
            </a:r>
            <a:r>
              <a:rPr lang="en-US" altLang="zh-CN" dirty="0"/>
              <a:t>document</a:t>
            </a:r>
            <a:r>
              <a:rPr lang="zh-CN" altLang="en-US" dirty="0"/>
              <a:t>对象的方法来访问</a:t>
            </a:r>
            <a:r>
              <a:rPr lang="zh-CN" altLang="en-US" dirty="0" smtClean="0"/>
              <a:t>节点</a:t>
            </a:r>
            <a:r>
              <a:rPr lang="zh-CN" altLang="en-US" dirty="0"/>
              <a:t>，也可以通过元素节点的属性来访问节点。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通过</a:t>
            </a:r>
            <a:r>
              <a:rPr lang="en-US" altLang="zh-CN" dirty="0" err="1"/>
              <a:t>getElementById</a:t>
            </a:r>
            <a:r>
              <a:rPr lang="en-US" altLang="zh-CN" dirty="0"/>
              <a:t>( )</a:t>
            </a:r>
            <a:r>
              <a:rPr lang="zh-CN" altLang="en-US" dirty="0"/>
              <a:t>方法访问节点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s=</a:t>
            </a:r>
            <a:r>
              <a:rPr lang="en-US" altLang="zh-CN" sz="1800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sz="1800" dirty="0">
                <a:solidFill>
                  <a:srgbClr val="FF0000"/>
                </a:solidFill>
              </a:rPr>
              <a:t>(id);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b="0" dirty="0" smtClean="0"/>
              <a:t>通过</a:t>
            </a:r>
            <a:r>
              <a:rPr lang="en-US" altLang="zh-CN" b="0" dirty="0" err="1" smtClean="0"/>
              <a:t>getElementsByName</a:t>
            </a:r>
            <a:r>
              <a:rPr lang="en-US" altLang="zh-CN" b="0" dirty="0" smtClean="0"/>
              <a:t> ( )</a:t>
            </a:r>
            <a:r>
              <a:rPr lang="zh-CN" altLang="en-US" b="0" dirty="0" smtClean="0"/>
              <a:t>方法访问节点 </a:t>
            </a:r>
            <a:endParaRPr lang="zh-CN" altLang="en-US" sz="1800" b="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s=</a:t>
            </a:r>
            <a:r>
              <a:rPr lang="en-US" altLang="zh-CN" sz="1800" dirty="0" err="1">
                <a:solidFill>
                  <a:srgbClr val="FF0000"/>
                </a:solidFill>
              </a:rPr>
              <a:t>document.getElementByName</a:t>
            </a:r>
            <a:r>
              <a:rPr lang="en-US" altLang="zh-CN" sz="1800" dirty="0">
                <a:solidFill>
                  <a:srgbClr val="FF0000"/>
                </a:solidFill>
              </a:rPr>
              <a:t>(name);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通过</a:t>
            </a:r>
            <a:r>
              <a:rPr lang="en-US" altLang="zh-CN" dirty="0" err="1"/>
              <a:t>getElementsByTagName</a:t>
            </a:r>
            <a:r>
              <a:rPr lang="en-US" altLang="zh-CN" dirty="0"/>
              <a:t> ( )</a:t>
            </a:r>
            <a:r>
              <a:rPr lang="zh-CN" altLang="en-US" dirty="0"/>
              <a:t>方法访问节点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s=document.getElementByTagName(tagname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通过</a:t>
            </a:r>
            <a:r>
              <a:rPr lang="en-US" altLang="zh-CN" dirty="0"/>
              <a:t>form</a:t>
            </a:r>
            <a:r>
              <a:rPr lang="zh-CN" altLang="en-US" dirty="0"/>
              <a:t>元素访问节点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loginform</a:t>
            </a:r>
            <a:r>
              <a:rPr lang="en-US" altLang="zh-CN" sz="1800" dirty="0">
                <a:solidFill>
                  <a:srgbClr val="FF0000"/>
                </a:solidFill>
              </a:rPr>
              <a:t> =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document.myform</a:t>
            </a:r>
            <a:r>
              <a:rPr lang="en-US" altLang="zh-CN" sz="1800" dirty="0">
                <a:solidFill>
                  <a:srgbClr val="FF0000"/>
                </a:solidFill>
              </a:rPr>
              <a:t>;//</a:t>
            </a:r>
            <a:r>
              <a:rPr lang="en-US" altLang="zh-CN" sz="1800" dirty="0" err="1">
                <a:solidFill>
                  <a:srgbClr val="FF0000"/>
                </a:solidFill>
              </a:rPr>
              <a:t>myform</a:t>
            </a:r>
            <a:r>
              <a:rPr lang="zh-CN" altLang="en-US" sz="1800" dirty="0">
                <a:solidFill>
                  <a:srgbClr val="FF0000"/>
                </a:solidFill>
              </a:rPr>
              <a:t>为</a:t>
            </a:r>
            <a:r>
              <a:rPr lang="en-US" altLang="zh-CN" sz="1800" dirty="0">
                <a:solidFill>
                  <a:srgbClr val="FF0000"/>
                </a:solidFill>
              </a:rPr>
              <a:t>form</a:t>
            </a:r>
            <a:r>
              <a:rPr lang="zh-CN" altLang="en-US" sz="1800" dirty="0">
                <a:solidFill>
                  <a:srgbClr val="FF0000"/>
                </a:solidFill>
              </a:rPr>
              <a:t>对象的名称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username1=</a:t>
            </a:r>
            <a:r>
              <a:rPr lang="en-US" altLang="zh-CN" sz="1800" dirty="0" err="1">
                <a:solidFill>
                  <a:srgbClr val="FF0000"/>
                </a:solidFill>
              </a:rPr>
              <a:t>loginform.elements</a:t>
            </a:r>
            <a:r>
              <a:rPr lang="en-US" altLang="zh-CN" sz="1800" dirty="0">
                <a:solidFill>
                  <a:srgbClr val="FF0000"/>
                </a:solidFill>
              </a:rPr>
              <a:t>[0</a:t>
            </a:r>
            <a:r>
              <a:rPr lang="en-US" altLang="zh-CN" sz="1800" dirty="0" smtClean="0">
                <a:solidFill>
                  <a:srgbClr val="FF0000"/>
                </a:solidFill>
              </a:rPr>
              <a:t>];//</a:t>
            </a:r>
            <a:r>
              <a:rPr lang="zh-CN" altLang="en-US" sz="1800" dirty="0" smtClean="0">
                <a:solidFill>
                  <a:srgbClr val="FF0000"/>
                </a:solidFill>
              </a:rPr>
              <a:t>通过</a:t>
            </a:r>
            <a:r>
              <a:rPr lang="en-US" altLang="zh-CN" sz="1800" dirty="0" smtClean="0">
                <a:solidFill>
                  <a:srgbClr val="FF0000"/>
                </a:solidFill>
              </a:rPr>
              <a:t>elements</a:t>
            </a:r>
            <a:r>
              <a:rPr lang="zh-CN" altLang="en-US" sz="1800" dirty="0">
                <a:solidFill>
                  <a:srgbClr val="FF0000"/>
                </a:solidFill>
              </a:rPr>
              <a:t>属性来访</a:t>
            </a:r>
            <a:r>
              <a:rPr lang="zh-CN" altLang="en-US" sz="1800" dirty="0" smtClean="0">
                <a:solidFill>
                  <a:srgbClr val="FF0000"/>
                </a:solidFill>
              </a:rPr>
              <a:t>问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username2=loginform.username</a:t>
            </a:r>
            <a:r>
              <a:rPr lang="en-US" altLang="zh-CN" sz="1800" dirty="0">
                <a:solidFill>
                  <a:srgbClr val="FF0000"/>
                </a:solidFill>
              </a:rPr>
              <a:t>;//</a:t>
            </a:r>
            <a:r>
              <a:rPr lang="zh-CN" altLang="en-US" sz="1800" dirty="0">
                <a:solidFill>
                  <a:srgbClr val="FF0000"/>
                </a:solidFill>
              </a:rPr>
              <a:t>通过</a:t>
            </a:r>
            <a:r>
              <a:rPr lang="en-US" altLang="zh-CN" sz="1800" dirty="0">
                <a:solidFill>
                  <a:srgbClr val="FF0000"/>
                </a:solidFill>
              </a:rPr>
              <a:t>name</a:t>
            </a:r>
            <a:r>
              <a:rPr lang="zh-CN" altLang="en-US" sz="1800" dirty="0">
                <a:solidFill>
                  <a:srgbClr val="FF0000"/>
                </a:solidFill>
              </a:rPr>
              <a:t>属性来访</a:t>
            </a:r>
            <a:r>
              <a:rPr lang="zh-CN" altLang="en-US" sz="1800" dirty="0" smtClean="0">
                <a:solidFill>
                  <a:srgbClr val="FF0000"/>
                </a:solidFill>
              </a:rPr>
              <a:t>问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7191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16.2.4  DOM</a:t>
            </a:r>
            <a:r>
              <a:rPr lang="zh-CN" altLang="en-US" dirty="0" smtClean="0"/>
              <a:t>节点访问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访问页面元素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zh-CN" altLang="en-US" sz="1800" b="0" dirty="0" smtClean="0">
                <a:solidFill>
                  <a:srgbClr val="FF0000"/>
                </a:solidFill>
              </a:rPr>
              <a:t>语法：  </a:t>
            </a:r>
            <a:r>
              <a:rPr lang="en-US" altLang="zh-CN" sz="1800" b="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(id)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zh-CN" altLang="en-US" b="0" dirty="0" smtClean="0"/>
              <a:t>参数：  </a:t>
            </a:r>
            <a:r>
              <a:rPr lang="en-US" altLang="zh-CN" b="0" dirty="0" smtClean="0"/>
              <a:t>id</a:t>
            </a:r>
            <a:r>
              <a:rPr lang="zh-CN" altLang="en-US" b="0" dirty="0" smtClean="0"/>
              <a:t>必选项，为字符串</a:t>
            </a:r>
            <a:r>
              <a:rPr lang="en-US" altLang="zh-CN" b="0" dirty="0" smtClean="0"/>
              <a:t>(String)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zh-CN" altLang="en-US" b="0" dirty="0" smtClean="0"/>
              <a:t>返回值：对象或</a:t>
            </a:r>
            <a:r>
              <a:rPr lang="en-US" altLang="zh-CN" b="0" dirty="0" smtClean="0"/>
              <a:t>null(</a:t>
            </a:r>
            <a:r>
              <a:rPr lang="zh-CN" altLang="en-US" b="0" dirty="0" smtClean="0"/>
              <a:t>无符合条件的对象</a:t>
            </a:r>
            <a:r>
              <a:rPr lang="en-US" altLang="zh-CN" b="0" dirty="0" smtClean="0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zh-CN" altLang="en-US" sz="1800" dirty="0" smtClean="0">
                <a:solidFill>
                  <a:srgbClr val="FF0000"/>
                </a:solidFill>
              </a:rPr>
              <a:t>例如：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userName</a:t>
            </a:r>
            <a:r>
              <a:rPr lang="en-US" altLang="zh-CN" sz="1800" dirty="0" smtClean="0">
                <a:solidFill>
                  <a:srgbClr val="FF0000"/>
                </a:solidFill>
              </a:rPr>
              <a:t>=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document.getElementById</a:t>
            </a:r>
            <a:r>
              <a:rPr lang="en-US" altLang="zh-CN" sz="1800" dirty="0" smtClean="0">
                <a:solidFill>
                  <a:srgbClr val="FF0000"/>
                </a:solidFill>
              </a:rPr>
              <a:t>("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userName</a:t>
            </a:r>
            <a:r>
              <a:rPr lang="en-US" altLang="zh-CN" sz="1800" dirty="0" smtClean="0">
                <a:solidFill>
                  <a:srgbClr val="FF0000"/>
                </a:solidFill>
              </a:rPr>
              <a:t>").value;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注意：</a:t>
            </a:r>
          </a:p>
          <a:p>
            <a:pPr lvl="1">
              <a:spcBef>
                <a:spcPts val="2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最好为需要交互的元素设定一个唯一的</a:t>
            </a:r>
            <a:r>
              <a:rPr lang="en-US" altLang="zh-CN" b="0" dirty="0" smtClean="0"/>
              <a:t>id</a:t>
            </a:r>
            <a:r>
              <a:rPr lang="zh-CN" altLang="en-US" b="0" dirty="0" smtClean="0"/>
              <a:t>，以便查找；</a:t>
            </a:r>
          </a:p>
          <a:p>
            <a:pPr lvl="1">
              <a:spcBef>
                <a:spcPts val="2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CN" b="0" dirty="0" err="1" smtClean="0"/>
              <a:t>getElementById</a:t>
            </a:r>
            <a:r>
              <a:rPr lang="en-US" altLang="zh-CN" b="0" dirty="0" smtClean="0"/>
              <a:t>()</a:t>
            </a:r>
            <a:r>
              <a:rPr lang="zh-CN" altLang="en-US" b="0" dirty="0" smtClean="0"/>
              <a:t>返回的是一个页面元素的引用</a:t>
            </a:r>
            <a:r>
              <a:rPr lang="en-US" altLang="zh-CN" b="0" dirty="0" smtClean="0"/>
              <a:t>.</a:t>
            </a:r>
          </a:p>
          <a:p>
            <a:pPr lvl="1">
              <a:spcBef>
                <a:spcPts val="2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CN" altLang="en-US" b="0" dirty="0" smtClean="0"/>
              <a:t>元素</a:t>
            </a:r>
            <a:r>
              <a:rPr lang="en-US" altLang="zh-CN" b="0" dirty="0" smtClean="0"/>
              <a:t>ID</a:t>
            </a:r>
            <a:r>
              <a:rPr lang="zh-CN" altLang="en-US" b="0" dirty="0" smtClean="0"/>
              <a:t>引用时，必须加引号，如</a:t>
            </a:r>
            <a:r>
              <a:rPr lang="en-US" altLang="zh-CN" b="0" dirty="0" smtClean="0"/>
              <a:t>“</a:t>
            </a:r>
            <a:r>
              <a:rPr lang="en-US" altLang="zh-CN" b="0" dirty="0" err="1" smtClean="0"/>
              <a:t>userName</a:t>
            </a:r>
            <a:r>
              <a:rPr lang="en-US" altLang="zh-CN" b="0" dirty="0" smtClean="0"/>
              <a:t>”</a:t>
            </a:r>
            <a:r>
              <a:rPr lang="zh-CN" altLang="en-US" b="0" dirty="0" smtClean="0"/>
              <a:t>，否则易引起语法错误，缺少对象。</a:t>
            </a:r>
            <a:endParaRPr lang="en-US" altLang="zh-CN" b="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function </a:t>
            </a:r>
            <a:r>
              <a:rPr lang="en-US" altLang="zh-CN" sz="1800" dirty="0">
                <a:solidFill>
                  <a:srgbClr val="FF0000"/>
                </a:solidFill>
              </a:rPr>
              <a:t>$(id){return </a:t>
            </a:r>
            <a:r>
              <a:rPr lang="en-US" altLang="zh-CN" sz="1800" dirty="0" err="1">
                <a:solidFill>
                  <a:srgbClr val="FF0000"/>
                </a:solidFill>
              </a:rPr>
              <a:t>document.getElementById</a:t>
            </a:r>
            <a:r>
              <a:rPr lang="en-US" altLang="zh-CN" sz="1800" dirty="0">
                <a:solidFill>
                  <a:srgbClr val="FF0000"/>
                </a:solidFill>
              </a:rPr>
              <a:t>(id</a:t>
            </a:r>
            <a:r>
              <a:rPr lang="en-US" altLang="zh-CN" sz="1800" dirty="0" smtClean="0">
                <a:solidFill>
                  <a:srgbClr val="FF0000"/>
                </a:solidFill>
              </a:rPr>
              <a:t>);}//</a:t>
            </a:r>
            <a:r>
              <a:rPr lang="zh-CN" altLang="zh-CN" sz="1800" dirty="0">
                <a:solidFill>
                  <a:srgbClr val="FF0000"/>
                </a:solidFill>
              </a:rPr>
              <a:t>调用时参</a:t>
            </a:r>
            <a:r>
              <a:rPr lang="zh-CN" altLang="zh-CN" sz="1800" dirty="0" smtClean="0">
                <a:solidFill>
                  <a:srgbClr val="FF0000"/>
                </a:solidFill>
              </a:rPr>
              <a:t>数加</a:t>
            </a:r>
            <a:r>
              <a:rPr lang="zh-CN" altLang="zh-CN" sz="1800" dirty="0">
                <a:solidFill>
                  <a:srgbClr val="FF0000"/>
                </a:solidFill>
              </a:rPr>
              <a:t>双引号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464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16.2.4  DOM</a:t>
            </a:r>
            <a:r>
              <a:rPr lang="zh-CN" altLang="en-US" dirty="0" smtClean="0"/>
              <a:t>节点访问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5798"/>
            <a:ext cx="8534400" cy="3813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80000"/>
              </a:lnSpc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2)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访问页面元素</a:t>
            </a:r>
          </a:p>
          <a:p>
            <a:pPr marL="914400" lvl="1" indent="-457200">
              <a:lnSpc>
                <a:spcPct val="80000"/>
              </a:lnSpc>
              <a:buFont typeface="Arial" charset="0"/>
              <a:buNone/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语法：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document.getElementsByName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(name)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8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80000"/>
              </a:lnSpc>
              <a:buFont typeface="Arial" charset="0"/>
              <a:buNone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参数：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name :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必选项为字符串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(String)</a:t>
            </a:r>
          </a:p>
          <a:p>
            <a:pPr marL="914400" lvl="1" indent="-457200">
              <a:lnSpc>
                <a:spcPct val="80000"/>
              </a:lnSpc>
              <a:buFont typeface="Arial" charset="0"/>
              <a:buNone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返回值：</a:t>
            </a:r>
            <a:r>
              <a:rPr lang="zh-CN" altLang="en-US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数组对象</a:t>
            </a:r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如果无符合条件的对象，则返回空数组</a:t>
            </a:r>
          </a:p>
          <a:p>
            <a:pPr marL="533400" indent="-533400">
              <a:lnSpc>
                <a:spcPct val="80000"/>
              </a:lnSpc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例如：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userNameInput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document.getElementsByName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userName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 marL="914400" lvl="1" indent="-457200">
              <a:lnSpc>
                <a:spcPct val="80000"/>
              </a:lnSpc>
              <a:buFont typeface="Arial" charset="0"/>
              <a:buNone/>
            </a:pP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userName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userNameInput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[0].value;</a:t>
            </a:r>
          </a:p>
          <a:p>
            <a:pPr marL="533400" indent="-5334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使用该方法需要注意：</a:t>
            </a:r>
          </a:p>
          <a:p>
            <a:pPr marL="800100" lvl="1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该方法返回一个数组，引用元素必须通过下标进行；</a:t>
            </a:r>
          </a:p>
          <a:p>
            <a:pPr marL="800100" lvl="1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l"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如果返回一个长度为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的数组，没有元素；可以通过对象的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属性来判断。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$name(name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){return 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document.getElementsByName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);}</a:t>
            </a:r>
            <a:endParaRPr lang="zh-CN" altLang="en-US" sz="18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71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16.2.4  DOM</a:t>
            </a:r>
            <a:r>
              <a:rPr lang="zh-CN" altLang="en-US" dirty="0" smtClean="0"/>
              <a:t>节点访问</a:t>
            </a:r>
            <a:r>
              <a:rPr lang="en-US" altLang="zh-CN" dirty="0" smtClean="0"/>
              <a:t>-</a:t>
            </a:r>
            <a:r>
              <a:rPr lang="zh-CN" altLang="en-US" dirty="0" smtClean="0"/>
              <a:t>其它方法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534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）通过标记名访问页面元素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语法：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document.getElementsByTagName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tagname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8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参数： 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tagname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必选项为字符串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(String)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返回值：数组对象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如果无符合条件的对象，则返回空数组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function 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$tag(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tagname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return 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document.getElementsByTagName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tagname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);}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调用时加双引号</a:t>
            </a:r>
            <a:endParaRPr lang="zh-CN" altLang="zh-CN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）获得当前页面所有的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Form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语法：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document.forms</a:t>
            </a:r>
            <a:endParaRPr lang="en-US" altLang="zh-CN" sz="1800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参数： 无；返回值：数组对象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如果无符合条件的对象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(Form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，则返回空数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loginform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document.forms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[0];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varusername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loginform.elements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[0];</a:t>
            </a:r>
          </a:p>
          <a:p>
            <a:pPr marL="0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password=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loginform.elements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[1]; </a:t>
            </a:r>
            <a:endParaRPr lang="zh-CN" altLang="en-US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43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16.2.5 DOM</a:t>
            </a:r>
            <a:r>
              <a:rPr lang="zh-CN" altLang="en-US" dirty="0" smtClean="0"/>
              <a:t>节点操作</a:t>
            </a:r>
            <a:endParaRPr lang="zh-CN" alt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474075" cy="332184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zh-CN" dirty="0"/>
              <a:t>创建和修改节点</a:t>
            </a:r>
          </a:p>
          <a:p>
            <a:pPr>
              <a:buNone/>
            </a:pP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62000" y="1297263"/>
          <a:ext cx="8229600" cy="296681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35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7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2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createElement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tagname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创建标记名为</a:t>
                      </a: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tagname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的节点。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71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createTextNode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(text)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创建包含文本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text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的文本节点。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86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createDocumentFragment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创建文档碎片。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347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createAttribute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创建属性节点。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71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createComment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(text)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0" dirty="0">
                          <a:latin typeface="微软雅黑" pitchFamily="34" charset="-122"/>
                          <a:ea typeface="微软雅黑" pitchFamily="34" charset="-122"/>
                        </a:rPr>
                        <a:t>创建注释节点。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71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removeChild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(node)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删除一个名为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node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的子节点。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71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appendChild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(node)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添加一个名为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node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的子节点。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509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insertBefore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nodeB,nodeA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在名为</a:t>
                      </a: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nodeA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节点前插入一个名为</a:t>
                      </a: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nodeB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的</a:t>
                      </a:r>
                      <a:r>
                        <a:rPr lang="zh-CN" sz="1600" kern="100" dirty="0" smtClean="0">
                          <a:latin typeface="微软雅黑" pitchFamily="34" charset="-122"/>
                          <a:ea typeface="微软雅黑" pitchFamily="34" charset="-122"/>
                        </a:rPr>
                        <a:t>节点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replaceChild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nodeB,nodeA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用一个名为</a:t>
                      </a: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nodeB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节点替换另一个名为</a:t>
                      </a: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nodeA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节点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7438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cloneNode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sz="1600" kern="0" dirty="0" err="1">
                          <a:latin typeface="微软雅黑" pitchFamily="34" charset="-122"/>
                          <a:ea typeface="微软雅黑" pitchFamily="34" charset="-122"/>
                        </a:rPr>
                        <a:t>boolean</a:t>
                      </a:r>
                      <a:r>
                        <a:rPr lang="en-US" sz="1600" kern="0" dirty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800" b="1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84138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00100" algn="l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克隆一个节点，它接收一个</a:t>
                      </a: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boolean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参数，为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时表示该节点带文字；</a:t>
                      </a: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表示该节点不带文字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61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16.2.5 DOM</a:t>
            </a:r>
            <a:r>
              <a:rPr lang="zh-CN" altLang="en-US" dirty="0"/>
              <a:t>节点操</a:t>
            </a:r>
            <a:r>
              <a:rPr lang="zh-CN" altLang="en-US" dirty="0" smtClean="0"/>
              <a:t>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6172200" cy="38100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&lt;!--  edu_16_2_2.html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</a:t>
            </a:r>
            <a:r>
              <a:rPr lang="en-US" altLang="zh-CN" sz="1400" dirty="0" err="1"/>
              <a:t>doctype</a:t>
            </a:r>
            <a:r>
              <a:rPr lang="en-US" altLang="zh-CN" sz="1400" dirty="0"/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&lt;html </a:t>
            </a:r>
            <a:r>
              <a:rPr lang="en-US" altLang="zh-CN" sz="1400" dirty="0" err="1"/>
              <a:t>lang</a:t>
            </a:r>
            <a:r>
              <a:rPr lang="en-US" altLang="zh-CN" sz="1400" dirty="0"/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&lt;head</a:t>
            </a:r>
            <a:r>
              <a:rPr lang="en-US" altLang="zh-CN" sz="1400" dirty="0" smtClean="0"/>
              <a:t>&gt;&lt;</a:t>
            </a:r>
            <a:r>
              <a:rPr lang="en-US" altLang="zh-CN" sz="1400" dirty="0"/>
              <a:t>meta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="UTF-8"&gt;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</a:t>
            </a:r>
            <a:r>
              <a:rPr lang="en-US" altLang="zh-CN" sz="1400" dirty="0"/>
              <a:t>title&gt;DOM</a:t>
            </a:r>
            <a:r>
              <a:rPr lang="zh-CN" altLang="en-US" sz="1400" dirty="0"/>
              <a:t>节点访问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</a:t>
            </a:r>
            <a:r>
              <a:rPr lang="en-US" altLang="zh-CN" sz="1400" dirty="0"/>
              <a:t>script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     function </a:t>
            </a:r>
            <a:r>
              <a:rPr lang="en-US" altLang="zh-CN" sz="1400" dirty="0"/>
              <a:t>validate</a:t>
            </a:r>
            <a:r>
              <a:rPr lang="en-US" altLang="zh-CN" sz="1400" dirty="0" smtClean="0"/>
              <a:t>(){ </a:t>
            </a:r>
            <a:r>
              <a:rPr lang="en-US" altLang="zh-CN" sz="1400" dirty="0"/>
              <a:t>//</a:t>
            </a:r>
            <a:r>
              <a:rPr lang="zh-CN" altLang="en-US" sz="1400" dirty="0"/>
              <a:t>此处为用户登录时的校验处理代</a:t>
            </a:r>
            <a:r>
              <a:rPr lang="zh-CN" altLang="en-US" sz="1400" dirty="0" smtClean="0"/>
              <a:t>码  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&lt;/</a:t>
            </a:r>
            <a:r>
              <a:rPr lang="en-US" altLang="zh-CN" sz="1400" dirty="0"/>
              <a:t>script</a:t>
            </a:r>
            <a:r>
              <a:rPr lang="en-US" altLang="zh-CN" sz="1400" dirty="0" smtClean="0"/>
              <a:t>&gt;&lt;/</a:t>
            </a:r>
            <a:r>
              <a:rPr lang="en-US" altLang="zh-CN" sz="1400" dirty="0"/>
              <a:t>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</a:t>
            </a:r>
            <a:r>
              <a:rPr lang="en-US" altLang="zh-CN" sz="1400" dirty="0"/>
              <a:t>form method="post" action="" name="</a:t>
            </a:r>
            <a:r>
              <a:rPr lang="en-US" altLang="zh-CN" sz="1400" dirty="0" err="1"/>
              <a:t>myform</a:t>
            </a:r>
            <a:r>
              <a:rPr lang="en-US" altLang="zh-CN" sz="1400" dirty="0"/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</a:t>
            </a:r>
            <a:r>
              <a:rPr lang="en-US" altLang="zh-CN" sz="1400" dirty="0" err="1"/>
              <a:t>fieldset</a:t>
            </a:r>
            <a:r>
              <a:rPr lang="en-US" altLang="zh-CN" sz="1400" dirty="0"/>
              <a:t> style="width:350px;height:150px;text-align:center;"&gt;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</a:t>
            </a:r>
            <a:r>
              <a:rPr lang="en-US" altLang="zh-CN" sz="1400" dirty="0"/>
              <a:t>legend align="center"&gt;</a:t>
            </a:r>
            <a:r>
              <a:rPr lang="zh-CN" altLang="en-US" sz="1400" dirty="0"/>
              <a:t>用户信息</a:t>
            </a:r>
            <a:r>
              <a:rPr lang="en-US" altLang="zh-CN" sz="1400" dirty="0"/>
              <a:t>&lt;/legend&gt;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用</a:t>
            </a:r>
            <a:r>
              <a:rPr lang="zh-CN" altLang="en-US" sz="1400" dirty="0"/>
              <a:t>户名</a:t>
            </a:r>
            <a:r>
              <a:rPr lang="en-US" altLang="zh-CN" sz="1400" dirty="0"/>
              <a:t>:&lt;input type="text" name="username" id="</a:t>
            </a:r>
            <a:r>
              <a:rPr lang="en-US" altLang="zh-CN" sz="1400" dirty="0" smtClean="0"/>
              <a:t>username"&gt;</a:t>
            </a:r>
            <a:r>
              <a:rPr lang="en-US" altLang="zh-CN" sz="1400" dirty="0" err="1" smtClean="0"/>
              <a:t>br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密</a:t>
            </a:r>
            <a:r>
              <a:rPr lang="zh-CN" altLang="en-US" sz="1400" dirty="0"/>
              <a:t>码</a:t>
            </a:r>
            <a:r>
              <a:rPr lang="en-US" altLang="zh-CN" sz="1400" dirty="0"/>
              <a:t>:&lt;input type="password" name="password" id="password"&gt;&lt;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邮</a:t>
            </a:r>
            <a:r>
              <a:rPr lang="zh-CN" altLang="en-US" sz="1400" dirty="0"/>
              <a:t>箱</a:t>
            </a:r>
            <a:r>
              <a:rPr lang="en-US" altLang="zh-CN" sz="1400" dirty="0"/>
              <a:t>:&lt;input type="text" name="email" id="email"&gt;&lt;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</a:t>
            </a:r>
            <a:r>
              <a:rPr lang="en-US" altLang="zh-CN" sz="1400" dirty="0"/>
              <a:t>input type="button" value="</a:t>
            </a:r>
            <a:r>
              <a:rPr lang="zh-CN" altLang="en-US" sz="1400" dirty="0"/>
              <a:t>提交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="validate();"&gt;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</a:t>
            </a:r>
            <a:r>
              <a:rPr lang="en-US" altLang="zh-CN" sz="1400" dirty="0"/>
              <a:t>input type="reset"&gt;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&lt;/</a:t>
            </a:r>
            <a:r>
              <a:rPr lang="en-US" altLang="zh-CN" sz="1400" dirty="0" err="1"/>
              <a:t>fieldset</a:t>
            </a:r>
            <a:r>
              <a:rPr lang="en-US" altLang="zh-CN" sz="1400" dirty="0"/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&lt;/</a:t>
            </a:r>
            <a:r>
              <a:rPr lang="en-US" altLang="zh-CN" sz="1400" dirty="0"/>
              <a:t>form</a:t>
            </a:r>
            <a:r>
              <a:rPr lang="en-US" altLang="zh-CN" sz="1400" dirty="0" smtClean="0"/>
              <a:t>&gt;&lt;/</a:t>
            </a:r>
            <a:r>
              <a:rPr lang="en-US" altLang="zh-CN" sz="1400" dirty="0"/>
              <a:t>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&lt;/html&gt;</a:t>
            </a:r>
            <a:endParaRPr lang="zh-CN" altLang="en-US" sz="14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895350"/>
            <a:ext cx="2286000" cy="131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  </a:t>
            </a:r>
            <a:r>
              <a:rPr lang="zh-CN" altLang="en-US" dirty="0" smtClean="0"/>
              <a:t>常用对象</a:t>
            </a:r>
            <a:r>
              <a:rPr lang="en-US" altLang="zh-CN" dirty="0"/>
              <a:t>-</a:t>
            </a:r>
            <a:r>
              <a:rPr lang="zh-CN" altLang="en-US" dirty="0"/>
              <a:t>续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400" cy="37921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j-ea"/>
                <a:ea typeface="+mj-ea"/>
              </a:rPr>
              <a:t>    </a:t>
            </a:r>
            <a:r>
              <a:rPr lang="en-US" altLang="zh-CN" dirty="0" smtClean="0"/>
              <a:t>(</a:t>
            </a:r>
            <a:r>
              <a:rPr lang="en-US" altLang="zh-CN" dirty="0"/>
              <a:t>2)</a:t>
            </a:r>
            <a:r>
              <a:rPr lang="zh-CN" altLang="zh-CN" dirty="0"/>
              <a:t>内置对象</a:t>
            </a:r>
            <a:r>
              <a:rPr lang="en-US" altLang="zh-CN" dirty="0"/>
              <a:t>(built-in object)</a:t>
            </a:r>
            <a:r>
              <a:rPr lang="zh-CN" altLang="zh-CN" dirty="0"/>
              <a:t>。由</a:t>
            </a:r>
            <a:r>
              <a:rPr lang="en-US" altLang="zh-CN" dirty="0" err="1"/>
              <a:t>ECMAScript</a:t>
            </a:r>
            <a:r>
              <a:rPr lang="zh-CN" altLang="zh-CN" dirty="0"/>
              <a:t>实现提供的、不依赖与宿主环境的对象，在</a:t>
            </a:r>
            <a:r>
              <a:rPr lang="en-US" altLang="zh-CN" dirty="0" err="1"/>
              <a:t>ECMAScript</a:t>
            </a:r>
            <a:r>
              <a:rPr lang="zh-CN" altLang="zh-CN" dirty="0"/>
              <a:t>运行之前就已经创建好的对象就叫做内置对象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这</a:t>
            </a:r>
            <a:r>
              <a:rPr lang="zh-CN" altLang="zh-CN" dirty="0"/>
              <a:t>意味着开发者不必明确实例化内置对象，它已被实例化了。</a:t>
            </a:r>
            <a:r>
              <a:rPr lang="en-US" altLang="zh-CN" dirty="0"/>
              <a:t>ECMA-262</a:t>
            </a:r>
            <a:r>
              <a:rPr lang="zh-CN" altLang="zh-CN" dirty="0"/>
              <a:t>只定义了两个内置对象，即</a:t>
            </a:r>
            <a:r>
              <a:rPr lang="en-US" altLang="zh-CN" dirty="0">
                <a:solidFill>
                  <a:srgbClr val="FF0000"/>
                </a:solidFill>
              </a:rPr>
              <a:t>Global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Math</a:t>
            </a:r>
            <a:r>
              <a:rPr lang="zh-CN" altLang="zh-CN" dirty="0"/>
              <a:t>。</a:t>
            </a:r>
            <a:r>
              <a:rPr lang="en-US" altLang="zh-CN" dirty="0"/>
              <a:t>Global</a:t>
            </a:r>
            <a:r>
              <a:rPr lang="zh-CN" altLang="zh-CN" dirty="0"/>
              <a:t>是全局对象，全局对象只是一个对象，而不是类。既没有构造函数，也无法实例化一个新的全局对象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例如</a:t>
            </a:r>
            <a:r>
              <a:rPr lang="en-US" altLang="zh-CN" dirty="0" err="1"/>
              <a:t>isNam</a:t>
            </a:r>
            <a:r>
              <a:rPr lang="en-US" altLang="zh-CN" dirty="0"/>
              <a:t>(),</a:t>
            </a:r>
            <a:r>
              <a:rPr lang="en-US" altLang="zh-CN" dirty="0" err="1"/>
              <a:t>isFinite</a:t>
            </a:r>
            <a:r>
              <a:rPr lang="en-US" altLang="zh-CN" dirty="0"/>
              <a:t>(),</a:t>
            </a:r>
            <a:r>
              <a:rPr lang="en-US" altLang="zh-CN" dirty="0" err="1"/>
              <a:t>parseInt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parseFloat</a:t>
            </a:r>
            <a:r>
              <a:rPr lang="en-US" altLang="zh-CN" dirty="0"/>
              <a:t>()</a:t>
            </a:r>
            <a:r>
              <a:rPr lang="zh-CN" altLang="zh-CN" dirty="0"/>
              <a:t>等，都是</a:t>
            </a:r>
            <a:r>
              <a:rPr lang="en-US" altLang="zh-CN" dirty="0"/>
              <a:t>Global</a:t>
            </a:r>
            <a:r>
              <a:rPr lang="zh-CN" altLang="zh-CN" dirty="0"/>
              <a:t>对象的方法。</a:t>
            </a:r>
            <a:r>
              <a:rPr lang="en-US" altLang="zh-CN" dirty="0"/>
              <a:t>Math</a:t>
            </a:r>
            <a:r>
              <a:rPr lang="zh-CN" altLang="zh-CN" dirty="0"/>
              <a:t>对象直接使用，如</a:t>
            </a:r>
            <a:r>
              <a:rPr lang="en-US" altLang="zh-CN" dirty="0" err="1"/>
              <a:t>Math.Random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Math.round</a:t>
            </a:r>
            <a:r>
              <a:rPr lang="en-US" altLang="zh-CN" dirty="0"/>
              <a:t>(20.5)</a:t>
            </a:r>
            <a:r>
              <a:rPr lang="zh-CN" altLang="zh-CN" dirty="0"/>
              <a:t>等。</a:t>
            </a:r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10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16.2.5 DOM</a:t>
            </a:r>
            <a:r>
              <a:rPr lang="zh-CN" altLang="en-US" sz="2800" dirty="0" smtClean="0"/>
              <a:t>节点操作案例</a:t>
            </a:r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66950"/>
            <a:ext cx="8534400" cy="241935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function </a:t>
            </a:r>
            <a:r>
              <a:rPr lang="en-US" altLang="zh-CN" sz="1400" dirty="0" err="1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createP</a:t>
            </a:r>
            <a:r>
              <a:rPr lang="en-US" altLang="zh-CN" sz="1400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(){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var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op =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document.createElement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("p");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var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otext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= 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document.createTextNode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("Hello World</a:t>
            </a:r>
            <a:r>
              <a:rPr lang="zh-CN" altLang="en-US" sz="1400" dirty="0" smtClean="0">
                <a:latin typeface="Verdana" pitchFamily="34" charset="0"/>
                <a:ea typeface="宋体" pitchFamily="2" charset="-122"/>
              </a:rPr>
              <a:t>！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");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op.appendChild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(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otext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document.forms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[0].</a:t>
            </a:r>
            <a:r>
              <a:rPr lang="en-US" altLang="zh-CN" sz="1400" dirty="0" err="1" smtClean="0">
                <a:latin typeface="Verdana" pitchFamily="34" charset="0"/>
                <a:ea typeface="宋体" pitchFamily="2" charset="-122"/>
              </a:rPr>
              <a:t>appendChild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(op); 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&lt;/script&gt;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&lt;/head&gt;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&lt;body&gt;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 &lt;form name="form1"&gt;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   &lt;input type="button" value="</a:t>
            </a:r>
            <a:r>
              <a:rPr lang="zh-CN" altLang="en-US" sz="1400" dirty="0" smtClean="0">
                <a:latin typeface="Verdana" pitchFamily="34" charset="0"/>
                <a:ea typeface="宋体" pitchFamily="2" charset="-122"/>
              </a:rPr>
              <a:t>点击创建节点</a:t>
            </a: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" </a:t>
            </a:r>
            <a:r>
              <a:rPr lang="en-US" altLang="zh-CN" sz="1400" dirty="0" err="1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onClick</a:t>
            </a:r>
            <a:r>
              <a:rPr lang="en-US" altLang="zh-CN" sz="1400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="</a:t>
            </a:r>
            <a:r>
              <a:rPr lang="en-US" altLang="zh-CN" sz="1400" dirty="0" err="1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createP</a:t>
            </a:r>
            <a:r>
              <a:rPr lang="en-US" altLang="zh-CN" sz="1400" dirty="0" smtClean="0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()"&gt;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 &lt;/form&gt;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 &lt;/body&gt;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   &lt;/html&gt;</a:t>
            </a:r>
            <a:endParaRPr lang="zh-CN" altLang="zh-CN" sz="1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819150"/>
            <a:ext cx="50292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宋体" pitchFamily="2" charset="-122"/>
              </a:rPr>
              <a:t>&lt;!--  edu_16_2_3.html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宋体" pitchFamily="2" charset="-122"/>
              </a:rPr>
              <a:t>&lt;html&gt;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宋体" pitchFamily="2" charset="-122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宋体" pitchFamily="2" charset="-122"/>
              </a:rPr>
              <a:t>&lt;title&gt;</a:t>
            </a:r>
            <a:r>
              <a:rPr lang="zh-CN" altLang="en-US" sz="1400" b="0" dirty="0" smtClean="0">
                <a:latin typeface="Verdana" pitchFamily="34" charset="0"/>
                <a:ea typeface="宋体" pitchFamily="2" charset="-122"/>
              </a:rPr>
              <a:t>创建节点举例</a:t>
            </a:r>
            <a:r>
              <a:rPr lang="en-US" altLang="zh-CN" sz="1400" b="0" dirty="0" smtClean="0">
                <a:latin typeface="Verdana" pitchFamily="34" charset="0"/>
                <a:ea typeface="宋体" pitchFamily="2" charset="-122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宋体" pitchFamily="2" charset="-122"/>
              </a:rPr>
              <a:t>&lt;script  type="text/</a:t>
            </a:r>
            <a:r>
              <a:rPr lang="en-US" altLang="zh-CN" sz="1400" b="0" dirty="0" err="1" smtClean="0">
                <a:latin typeface="Verdana" pitchFamily="34" charset="0"/>
                <a:ea typeface="宋体" pitchFamily="2" charset="-122"/>
              </a:rPr>
              <a:t>javascript</a:t>
            </a:r>
            <a:r>
              <a:rPr lang="en-US" altLang="zh-CN" sz="1400" b="0" dirty="0" smtClean="0">
                <a:latin typeface="Verdana" pitchFamily="34" charset="0"/>
                <a:ea typeface="宋体" pitchFamily="2" charset="-122"/>
              </a:rPr>
              <a:t>"&gt;</a:t>
            </a:r>
            <a:endParaRPr lang="zh-CN" altLang="en-US" sz="1400" b="0" dirty="0">
              <a:latin typeface="Verdana" pitchFamily="34" charset="0"/>
            </a:endParaRPr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895350"/>
            <a:ext cx="2514600" cy="112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611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5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5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/>
              <a:t>14.2.5 DOM</a:t>
            </a:r>
            <a:r>
              <a:rPr lang="zh-CN" altLang="en-US" sz="2400" dirty="0" smtClean="0"/>
              <a:t>节点操作案例</a:t>
            </a:r>
            <a:r>
              <a:rPr lang="en-US" altLang="zh-CN" sz="2400" dirty="0" smtClean="0"/>
              <a:t>2</a:t>
            </a:r>
            <a:endParaRPr lang="zh-CN" altLang="en-US" sz="2800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&lt;!--  edu_16_2_4.html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&lt;title&gt;</a:t>
            </a:r>
            <a:r>
              <a:rPr lang="zh-CN" altLang="en-US" sz="1400" dirty="0" smtClean="0">
                <a:ea typeface="宋体" pitchFamily="2" charset="-122"/>
              </a:rPr>
              <a:t>删除、插入、替换节点举例</a:t>
            </a:r>
            <a:r>
              <a:rPr lang="en-US" altLang="zh-CN" sz="1400" dirty="0" smtClean="0">
                <a:ea typeface="宋体" pitchFamily="2" charset="-122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&lt;script language="</a:t>
            </a:r>
            <a:r>
              <a:rPr lang="en-US" altLang="zh-CN" sz="1400" dirty="0" err="1" smtClean="0">
                <a:ea typeface="宋体" pitchFamily="2" charset="-122"/>
              </a:rPr>
              <a:t>javascript</a:t>
            </a:r>
            <a:r>
              <a:rPr lang="en-US" altLang="zh-CN" sz="1400" dirty="0" smtClean="0">
                <a:ea typeface="宋体" pitchFamily="2" charset="-122"/>
              </a:rPr>
              <a:t>" type="text/</a:t>
            </a:r>
            <a:r>
              <a:rPr lang="en-US" altLang="zh-CN" sz="1400" dirty="0" err="1" smtClean="0">
                <a:ea typeface="宋体" pitchFamily="2" charset="-122"/>
              </a:rPr>
              <a:t>javascript</a:t>
            </a:r>
            <a:r>
              <a:rPr lang="en-US" altLang="zh-CN" sz="1400" dirty="0" smtClean="0">
                <a:ea typeface="宋体" pitchFamily="2" charset="-122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itchFamily="2" charset="-122"/>
              </a:rPr>
              <a:t>function </a:t>
            </a:r>
            <a:r>
              <a:rPr lang="en-US" altLang="zh-CN" sz="1400" dirty="0" err="1" smtClean="0">
                <a:solidFill>
                  <a:srgbClr val="FF0000"/>
                </a:solidFill>
                <a:ea typeface="宋体" pitchFamily="2" charset="-122"/>
              </a:rPr>
              <a:t>operateNode</a:t>
            </a:r>
            <a:r>
              <a:rPr lang="en-US" altLang="zh-CN" sz="1400" dirty="0" smtClean="0">
                <a:solidFill>
                  <a:srgbClr val="FF0000"/>
                </a:solidFill>
                <a:ea typeface="宋体" pitchFamily="2" charset="-122"/>
              </a:rPr>
              <a:t>(){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//</a:t>
            </a:r>
            <a:r>
              <a:rPr lang="zh-CN" altLang="en-US" sz="1400" dirty="0" smtClean="0">
                <a:ea typeface="宋体" pitchFamily="2" charset="-122"/>
              </a:rPr>
              <a:t>将页面上的</a:t>
            </a:r>
            <a:r>
              <a:rPr lang="en-US" altLang="zh-CN" sz="1400" dirty="0" smtClean="0">
                <a:ea typeface="宋体" pitchFamily="2" charset="-122"/>
              </a:rPr>
              <a:t>&lt;p&gt;</a:t>
            </a:r>
            <a:r>
              <a:rPr lang="zh-CN" altLang="en-US" sz="1400" dirty="0" smtClean="0">
                <a:ea typeface="宋体" pitchFamily="2" charset="-122"/>
              </a:rPr>
              <a:t>元素删除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p = </a:t>
            </a:r>
            <a:r>
              <a:rPr lang="en-US" altLang="zh-CN" sz="1400" dirty="0" err="1" smtClean="0">
                <a:ea typeface="宋体" pitchFamily="2" charset="-122"/>
              </a:rPr>
              <a:t>document.getElementsByTagName</a:t>
            </a:r>
            <a:r>
              <a:rPr lang="en-US" altLang="zh-CN" sz="1400" dirty="0" smtClean="0">
                <a:ea typeface="宋体" pitchFamily="2" charset="-122"/>
              </a:rPr>
              <a:t>("p")[0];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document.form1.removeChild(p);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//</a:t>
            </a:r>
            <a:r>
              <a:rPr lang="zh-CN" altLang="en-US" sz="1400" dirty="0" smtClean="0">
                <a:ea typeface="宋体" pitchFamily="2" charset="-122"/>
              </a:rPr>
              <a:t>将页面中的</a:t>
            </a:r>
            <a:r>
              <a:rPr lang="en-US" altLang="zh-CN" sz="1400" dirty="0" smtClean="0">
                <a:ea typeface="宋体" pitchFamily="2" charset="-122"/>
              </a:rPr>
              <a:t>&lt;h2&gt;</a:t>
            </a:r>
            <a:r>
              <a:rPr lang="zh-CN" altLang="en-US" sz="1400" dirty="0" smtClean="0">
                <a:ea typeface="宋体" pitchFamily="2" charset="-122"/>
              </a:rPr>
              <a:t>元素更换为</a:t>
            </a:r>
            <a:r>
              <a:rPr lang="en-US" altLang="zh-CN" sz="1400" dirty="0" smtClean="0">
                <a:ea typeface="宋体" pitchFamily="2" charset="-122"/>
              </a:rPr>
              <a:t>&lt;h5&gt;</a:t>
            </a:r>
            <a:r>
              <a:rPr lang="zh-CN" altLang="en-US" sz="1400" dirty="0" smtClean="0">
                <a:ea typeface="宋体" pitchFamily="2" charset="-122"/>
              </a:rPr>
              <a:t>元素并重新设置文本节点内容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h5 =</a:t>
            </a:r>
            <a:r>
              <a:rPr lang="en-US" altLang="zh-CN" sz="1400" dirty="0" err="1" smtClean="0">
                <a:ea typeface="宋体" pitchFamily="2" charset="-122"/>
              </a:rPr>
              <a:t>document.createElement</a:t>
            </a:r>
            <a:r>
              <a:rPr lang="en-US" altLang="zh-CN" sz="1400" dirty="0" smtClean="0">
                <a:ea typeface="宋体" pitchFamily="2" charset="-122"/>
              </a:rPr>
              <a:t>("h5");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</a:t>
            </a:r>
            <a:r>
              <a:rPr lang="en-US" altLang="zh-CN" sz="1400" dirty="0" err="1" smtClean="0">
                <a:ea typeface="宋体" pitchFamily="2" charset="-122"/>
              </a:rPr>
              <a:t>otext</a:t>
            </a:r>
            <a:r>
              <a:rPr lang="en-US" altLang="zh-CN" sz="1400" dirty="0" smtClean="0">
                <a:ea typeface="宋体" pitchFamily="2" charset="-122"/>
              </a:rPr>
              <a:t> = </a:t>
            </a:r>
            <a:r>
              <a:rPr lang="en-US" altLang="zh-CN" sz="1400" dirty="0" err="1" smtClean="0">
                <a:ea typeface="宋体" pitchFamily="2" charset="-122"/>
              </a:rPr>
              <a:t>document.createTextNode</a:t>
            </a:r>
            <a:r>
              <a:rPr lang="en-US" altLang="zh-CN" sz="1400" dirty="0" smtClean="0">
                <a:ea typeface="宋体" pitchFamily="2" charset="-122"/>
              </a:rPr>
              <a:t>("web</a:t>
            </a:r>
            <a:r>
              <a:rPr lang="zh-CN" altLang="en-US" sz="1400" dirty="0" smtClean="0">
                <a:ea typeface="宋体" pitchFamily="2" charset="-122"/>
              </a:rPr>
              <a:t>前端开发技术！</a:t>
            </a:r>
            <a:r>
              <a:rPr lang="en-US" altLang="zh-CN" sz="1400" dirty="0" smtClean="0">
                <a:ea typeface="宋体" pitchFamily="2" charset="-122"/>
              </a:rPr>
              <a:t>");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h5.appendChild(</a:t>
            </a:r>
            <a:r>
              <a:rPr lang="en-US" altLang="zh-CN" sz="1400" dirty="0" err="1" smtClean="0">
                <a:ea typeface="宋体" pitchFamily="2" charset="-122"/>
              </a:rPr>
              <a:t>otext</a:t>
            </a:r>
            <a:r>
              <a:rPr lang="en-US" altLang="zh-CN" sz="1400" dirty="0" smtClean="0">
                <a:ea typeface="宋体" pitchFamily="2" charset="-122"/>
              </a:rPr>
              <a:t>);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 smtClean="0">
                <a:ea typeface="宋体" pitchFamily="2" charset="-122"/>
              </a:rPr>
              <a:t>var</a:t>
            </a:r>
            <a:r>
              <a:rPr lang="en-US" altLang="zh-CN" sz="1400" dirty="0" smtClean="0">
                <a:ea typeface="宋体" pitchFamily="2" charset="-122"/>
              </a:rPr>
              <a:t> h2 = </a:t>
            </a:r>
            <a:r>
              <a:rPr lang="en-US" altLang="zh-CN" sz="1400" dirty="0" err="1" smtClean="0">
                <a:ea typeface="宋体" pitchFamily="2" charset="-122"/>
              </a:rPr>
              <a:t>document.getElementsByTagName</a:t>
            </a:r>
            <a:r>
              <a:rPr lang="en-US" altLang="zh-CN" sz="1400" dirty="0" smtClean="0">
                <a:ea typeface="宋体" pitchFamily="2" charset="-122"/>
              </a:rPr>
              <a:t>("h2")[0];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document.form1.replaceChild(h5,h2);</a:t>
            </a:r>
          </a:p>
          <a:p>
            <a:pPr indent="31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//</a:t>
            </a:r>
            <a:r>
              <a:rPr lang="zh-CN" altLang="en-US" sz="1400" dirty="0" smtClean="0">
                <a:ea typeface="宋体" pitchFamily="2" charset="-122"/>
              </a:rPr>
              <a:t>在</a:t>
            </a:r>
            <a:r>
              <a:rPr lang="en-US" altLang="zh-CN" sz="1400" dirty="0" err="1" smtClean="0">
                <a:ea typeface="宋体" pitchFamily="2" charset="-122"/>
              </a:rPr>
              <a:t>hdb</a:t>
            </a:r>
            <a:r>
              <a:rPr lang="zh-CN" altLang="en-US" sz="1400" dirty="0" smtClean="0">
                <a:ea typeface="宋体" pitchFamily="2" charset="-122"/>
              </a:rPr>
              <a:t>元素前插入一个</a:t>
            </a:r>
            <a:r>
              <a:rPr lang="en-US" altLang="zh-CN" sz="1400" dirty="0" smtClean="0">
                <a:ea typeface="宋体" pitchFamily="2" charset="-122"/>
              </a:rPr>
              <a:t>&lt;p&gt;</a:t>
            </a:r>
            <a:r>
              <a:rPr lang="zh-CN" altLang="en-US" sz="1400" dirty="0" smtClean="0">
                <a:ea typeface="宋体" pitchFamily="2" charset="-122"/>
              </a:rPr>
              <a:t>元素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zh-CN" altLang="zh-CN" sz="16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71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16.2.5 </a:t>
            </a:r>
            <a:r>
              <a:rPr lang="en-US" altLang="zh-CN" dirty="0"/>
              <a:t>DOM</a:t>
            </a:r>
            <a:r>
              <a:rPr lang="zh-CN" altLang="en-US" dirty="0"/>
              <a:t>节点操作案例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09838"/>
            <a:ext cx="52578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ea typeface="宋体" pitchFamily="2" charset="-122"/>
              </a:rPr>
              <a:t>var</a:t>
            </a:r>
            <a:r>
              <a:rPr lang="en-US" altLang="zh-CN" sz="1400" b="0" dirty="0" smtClean="0">
                <a:ea typeface="宋体" pitchFamily="2" charset="-122"/>
              </a:rPr>
              <a:t> op =</a:t>
            </a:r>
            <a:r>
              <a:rPr lang="en-US" altLang="zh-CN" sz="1400" b="0" dirty="0" err="1" smtClean="0">
                <a:ea typeface="宋体" pitchFamily="2" charset="-122"/>
              </a:rPr>
              <a:t>document.createElement</a:t>
            </a:r>
            <a:r>
              <a:rPr lang="en-US" altLang="zh-CN" sz="1400" b="0" dirty="0" smtClean="0">
                <a:ea typeface="宋体" pitchFamily="2" charset="-122"/>
              </a:rPr>
              <a:t>("p");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ea typeface="宋体" pitchFamily="2" charset="-122"/>
              </a:rPr>
              <a:t>var</a:t>
            </a:r>
            <a:r>
              <a:rPr lang="en-US" altLang="zh-CN" sz="1400" b="0" dirty="0" smtClean="0">
                <a:ea typeface="宋体" pitchFamily="2" charset="-122"/>
              </a:rPr>
              <a:t> </a:t>
            </a:r>
            <a:r>
              <a:rPr lang="en-US" altLang="zh-CN" sz="1400" b="0" dirty="0" err="1" smtClean="0">
                <a:ea typeface="宋体" pitchFamily="2" charset="-122"/>
              </a:rPr>
              <a:t>otext</a:t>
            </a:r>
            <a:r>
              <a:rPr lang="en-US" altLang="zh-CN" sz="1400" b="0" dirty="0" smtClean="0">
                <a:ea typeface="宋体" pitchFamily="2" charset="-122"/>
              </a:rPr>
              <a:t> = </a:t>
            </a:r>
            <a:r>
              <a:rPr lang="en-US" altLang="zh-CN" sz="1400" b="0" dirty="0" err="1" smtClean="0">
                <a:ea typeface="宋体" pitchFamily="2" charset="-122"/>
              </a:rPr>
              <a:t>document.createTextNode</a:t>
            </a:r>
            <a:r>
              <a:rPr lang="en-US" altLang="zh-CN" sz="1400" b="0" dirty="0" smtClean="0">
                <a:ea typeface="宋体" pitchFamily="2" charset="-122"/>
              </a:rPr>
              <a:t>("</a:t>
            </a:r>
            <a:r>
              <a:rPr lang="zh-CN" altLang="en-US" sz="1400" b="0" dirty="0" smtClean="0">
                <a:ea typeface="宋体" pitchFamily="2" charset="-122"/>
              </a:rPr>
              <a:t>中国的是世界的！</a:t>
            </a:r>
            <a:r>
              <a:rPr lang="en-US" altLang="zh-CN" sz="1400" b="0" dirty="0" smtClean="0">
                <a:ea typeface="宋体" pitchFamily="2" charset="-122"/>
              </a:rPr>
              <a:t>");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ea typeface="宋体" pitchFamily="2" charset="-122"/>
              </a:rPr>
              <a:t>op.appendChild</a:t>
            </a:r>
            <a:r>
              <a:rPr lang="en-US" altLang="zh-CN" sz="1400" b="0" dirty="0" smtClean="0">
                <a:ea typeface="宋体" pitchFamily="2" charset="-122"/>
              </a:rPr>
              <a:t>(</a:t>
            </a:r>
            <a:r>
              <a:rPr lang="en-US" altLang="zh-CN" sz="1400" b="0" dirty="0" err="1" smtClean="0">
                <a:ea typeface="宋体" pitchFamily="2" charset="-122"/>
              </a:rPr>
              <a:t>otext</a:t>
            </a:r>
            <a:r>
              <a:rPr lang="en-US" altLang="zh-CN" sz="1400" b="0" dirty="0" smtClean="0">
                <a:ea typeface="宋体" pitchFamily="2" charset="-122"/>
              </a:rPr>
              <a:t>);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ea typeface="宋体" pitchFamily="2" charset="-122"/>
              </a:rPr>
              <a:t>var</a:t>
            </a:r>
            <a:r>
              <a:rPr lang="en-US" altLang="zh-CN" sz="1400" b="0" dirty="0" smtClean="0">
                <a:ea typeface="宋体" pitchFamily="2" charset="-122"/>
              </a:rPr>
              <a:t> </a:t>
            </a:r>
            <a:r>
              <a:rPr lang="en-US" altLang="zh-CN" sz="1400" b="0" dirty="0" err="1" smtClean="0">
                <a:ea typeface="宋体" pitchFamily="2" charset="-122"/>
              </a:rPr>
              <a:t>hdb</a:t>
            </a:r>
            <a:r>
              <a:rPr lang="en-US" altLang="zh-CN" sz="1400" b="0" dirty="0" smtClean="0">
                <a:ea typeface="宋体" pitchFamily="2" charset="-122"/>
              </a:rPr>
              <a:t> = </a:t>
            </a:r>
            <a:r>
              <a:rPr lang="en-US" altLang="zh-CN" sz="1400" b="0" dirty="0" err="1" smtClean="0">
                <a:ea typeface="宋体" pitchFamily="2" charset="-122"/>
              </a:rPr>
              <a:t>document.getElementsByTagName</a:t>
            </a:r>
            <a:r>
              <a:rPr lang="en-US" altLang="zh-CN" sz="1400" b="0" dirty="0" smtClean="0">
                <a:ea typeface="宋体" pitchFamily="2" charset="-122"/>
              </a:rPr>
              <a:t>("</a:t>
            </a:r>
            <a:r>
              <a:rPr lang="en-US" altLang="zh-CN" sz="1400" b="0" dirty="0" err="1" smtClean="0">
                <a:ea typeface="宋体" pitchFamily="2" charset="-122"/>
              </a:rPr>
              <a:t>hdb</a:t>
            </a:r>
            <a:r>
              <a:rPr lang="en-US" altLang="zh-CN" sz="1400" b="0" dirty="0" smtClean="0">
                <a:ea typeface="宋体" pitchFamily="2" charset="-122"/>
              </a:rPr>
              <a:t>")[0];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document.form1.insertBefore(</a:t>
            </a:r>
            <a:r>
              <a:rPr lang="en-US" altLang="zh-CN" sz="1400" b="0" dirty="0" err="1" smtClean="0">
                <a:ea typeface="宋体" pitchFamily="2" charset="-122"/>
              </a:rPr>
              <a:t>op,hdb</a:t>
            </a:r>
            <a:r>
              <a:rPr lang="en-US" altLang="zh-CN" sz="1400" b="0" dirty="0" smtClean="0">
                <a:ea typeface="宋体" pitchFamily="2" charset="-122"/>
              </a:rPr>
              <a:t>);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}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&lt;/script&gt;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&lt;/head&gt;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&lt;body&gt;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&lt;form name="form1"&gt;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  &lt;h2&gt;</a:t>
            </a:r>
            <a:r>
              <a:rPr lang="en-US" altLang="zh-CN" sz="1400" b="0" dirty="0" err="1" smtClean="0">
                <a:ea typeface="宋体" pitchFamily="2" charset="-122"/>
              </a:rPr>
              <a:t>javaScript</a:t>
            </a:r>
            <a:r>
              <a:rPr lang="zh-CN" altLang="en-US" sz="1400" b="0" dirty="0" smtClean="0">
                <a:ea typeface="宋体" pitchFamily="2" charset="-122"/>
              </a:rPr>
              <a:t>程序设计</a:t>
            </a:r>
            <a:r>
              <a:rPr lang="en-US" altLang="zh-CN" sz="1400" b="0" dirty="0" smtClean="0">
                <a:ea typeface="宋体" pitchFamily="2" charset="-122"/>
              </a:rPr>
              <a:t>&lt;/h2&gt;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  &lt;p&gt;hello world!&lt;/p&gt;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  &lt;</a:t>
            </a:r>
            <a:r>
              <a:rPr lang="en-US" altLang="zh-CN" sz="1400" b="0" dirty="0" err="1" smtClean="0">
                <a:ea typeface="宋体" pitchFamily="2" charset="-122"/>
              </a:rPr>
              <a:t>hdb</a:t>
            </a:r>
            <a:r>
              <a:rPr lang="en-US" altLang="zh-CN" sz="1400" b="0" dirty="0" smtClean="0">
                <a:ea typeface="宋体" pitchFamily="2" charset="-122"/>
              </a:rPr>
              <a:t>&gt;</a:t>
            </a:r>
            <a:r>
              <a:rPr lang="zh-CN" altLang="en-US" sz="1400" b="0" dirty="0" smtClean="0">
                <a:ea typeface="宋体" pitchFamily="2" charset="-122"/>
              </a:rPr>
              <a:t>世界的也是中国的！</a:t>
            </a:r>
            <a:r>
              <a:rPr lang="en-US" altLang="zh-CN" sz="1400" b="0" dirty="0" smtClean="0">
                <a:ea typeface="宋体" pitchFamily="2" charset="-122"/>
              </a:rPr>
              <a:t>&lt;/</a:t>
            </a:r>
            <a:r>
              <a:rPr lang="en-US" altLang="zh-CN" sz="1400" b="0" dirty="0" err="1" smtClean="0">
                <a:ea typeface="宋体" pitchFamily="2" charset="-122"/>
              </a:rPr>
              <a:t>hdb</a:t>
            </a:r>
            <a:r>
              <a:rPr lang="en-US" altLang="zh-CN" sz="1400" b="0" dirty="0" smtClean="0">
                <a:ea typeface="宋体" pitchFamily="2" charset="-122"/>
              </a:rPr>
              <a:t>&gt;&lt;br&gt;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  &lt;input type="button" value="</a:t>
            </a:r>
            <a:r>
              <a:rPr lang="zh-CN" altLang="en-US" sz="1400" b="0" dirty="0" smtClean="0">
                <a:ea typeface="宋体" pitchFamily="2" charset="-122"/>
              </a:rPr>
              <a:t>点击修改节点</a:t>
            </a:r>
            <a:r>
              <a:rPr lang="en-US" altLang="zh-CN" sz="1400" b="0" dirty="0" smtClean="0">
                <a:ea typeface="宋体" pitchFamily="2" charset="-122"/>
              </a:rPr>
              <a:t>" </a:t>
            </a:r>
            <a:r>
              <a:rPr lang="en-US" altLang="zh-CN" sz="1400" b="0" dirty="0" err="1" smtClean="0">
                <a:ea typeface="宋体" pitchFamily="2" charset="-122"/>
              </a:rPr>
              <a:t>onClick</a:t>
            </a:r>
            <a:r>
              <a:rPr lang="en-US" altLang="zh-CN" sz="1400" b="0" dirty="0" smtClean="0">
                <a:ea typeface="宋体" pitchFamily="2" charset="-122"/>
              </a:rPr>
              <a:t>="</a:t>
            </a:r>
            <a:r>
              <a:rPr lang="en-US" altLang="zh-CN" sz="1400" b="0" dirty="0" err="1" smtClean="0">
                <a:solidFill>
                  <a:srgbClr val="FF0000"/>
                </a:solidFill>
                <a:ea typeface="宋体" pitchFamily="2" charset="-122"/>
              </a:rPr>
              <a:t>operateNode</a:t>
            </a:r>
            <a:r>
              <a:rPr lang="en-US" altLang="zh-CN" sz="1400" b="0" dirty="0" smtClean="0">
                <a:solidFill>
                  <a:srgbClr val="FF0000"/>
                </a:solidFill>
                <a:ea typeface="宋体" pitchFamily="2" charset="-122"/>
              </a:rPr>
              <a:t>()"&gt;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&lt;/form&gt;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&lt;/body&gt;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ea typeface="宋体" pitchFamily="2" charset="-122"/>
              </a:rPr>
              <a:t>&lt;/html&gt;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45995" y="219309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47607" y="1419940"/>
            <a:ext cx="2487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29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047750"/>
            <a:ext cx="248369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800350"/>
            <a:ext cx="2470150" cy="151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487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16.2.5 </a:t>
            </a:r>
            <a:r>
              <a:rPr lang="en-US" altLang="zh-CN" dirty="0"/>
              <a:t>DOM</a:t>
            </a:r>
            <a:r>
              <a:rPr lang="zh-CN" altLang="en-US" dirty="0"/>
              <a:t>节点操作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3400" y="800101"/>
            <a:ext cx="54102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 edu_16_2_5.html --&gt;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&lt;html&gt;&lt;head&gt;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innerText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、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innerHTML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举例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&lt;script type="text/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textGet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 {        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oDiv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document.getElementById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oDiv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通过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innerText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属性获得：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+=</a:t>
            </a:r>
            <a:r>
              <a:rPr lang="en-US" altLang="zh-CN" sz="14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oDiv.innerText</a:t>
            </a:r>
            <a:r>
              <a:rPr lang="en-US" altLang="zh-CN" sz="14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+="\n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通过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innerHTML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属性获得： 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+=</a:t>
            </a:r>
            <a:r>
              <a:rPr lang="en-US" altLang="zh-CN" sz="14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oDiv.innerHTML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alert(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msg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onload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textGet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()"&gt;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&lt;div id="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oDiv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&lt;strong&gt;web</a:t>
            </a:r>
            <a:r>
              <a:rPr lang="zh-CN" altLang="en-US" sz="14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前端开发技术，不错！</a:t>
            </a:r>
            <a:r>
              <a:rPr lang="en-US" altLang="zh-CN" sz="14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&lt;/strong&gt;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&lt;/div&gt;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1600" b="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962150"/>
            <a:ext cx="2698750" cy="165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230937" y="819150"/>
            <a:ext cx="28368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节点的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innerText</a:t>
            </a:r>
            <a:r>
              <a:rPr lang="zh-CN" altLang="zh-CN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innerHTML</a:t>
            </a:r>
            <a:r>
              <a:rPr lang="zh-CN" altLang="zh-CN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zh-CN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33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16.2.5 </a:t>
            </a:r>
            <a:r>
              <a:rPr lang="en-US" altLang="zh-CN" sz="2800" dirty="0"/>
              <a:t>DOM</a:t>
            </a:r>
            <a:r>
              <a:rPr lang="zh-CN" altLang="en-US" sz="2800" dirty="0"/>
              <a:t>节点操作</a:t>
            </a:r>
            <a:r>
              <a:rPr lang="zh-CN" altLang="en-US" sz="2800" dirty="0" smtClean="0"/>
              <a:t>案例</a:t>
            </a:r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76350"/>
            <a:ext cx="8493125" cy="3429000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&lt;!--  </a:t>
            </a:r>
            <a:r>
              <a:rPr lang="en-US" altLang="zh-CN" sz="1400" dirty="0">
                <a:ea typeface="宋体" pitchFamily="2" charset="-122"/>
              </a:rPr>
              <a:t>edu_16_2_5.html 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&lt;!</a:t>
            </a:r>
            <a:r>
              <a:rPr lang="en-US" altLang="zh-CN" sz="1400" dirty="0" err="1">
                <a:ea typeface="宋体" pitchFamily="2" charset="-122"/>
              </a:rPr>
              <a:t>doctype</a:t>
            </a:r>
            <a:r>
              <a:rPr lang="en-US" altLang="zh-CN" sz="1400" dirty="0">
                <a:ea typeface="宋体" pitchFamily="2" charset="-122"/>
              </a:rPr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&lt;html </a:t>
            </a:r>
            <a:r>
              <a:rPr lang="en-US" altLang="zh-CN" sz="1400" dirty="0" err="1">
                <a:ea typeface="宋体" pitchFamily="2" charset="-122"/>
              </a:rPr>
              <a:t>lang</a:t>
            </a:r>
            <a:r>
              <a:rPr lang="en-US" altLang="zh-CN" sz="1400" dirty="0">
                <a:ea typeface="宋体" pitchFamily="2" charset="-122"/>
              </a:rPr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ea typeface="宋体" pitchFamily="2" charset="-122"/>
              </a:rPr>
              <a:t>&lt;</a:t>
            </a:r>
            <a:r>
              <a:rPr lang="en-US" altLang="zh-CN" sz="1400" dirty="0">
                <a:ea typeface="宋体" pitchFamily="2" charset="-122"/>
              </a:rPr>
              <a:t>title&gt;</a:t>
            </a:r>
            <a:r>
              <a:rPr lang="zh-CN" altLang="en-US" sz="1400" dirty="0">
                <a:ea typeface="宋体" pitchFamily="2" charset="-122"/>
              </a:rPr>
              <a:t>获得、设置节点属性</a:t>
            </a:r>
            <a:r>
              <a:rPr lang="en-US" altLang="zh-CN" sz="1400" dirty="0">
                <a:ea typeface="宋体" pitchFamily="2" charset="-122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&lt;style type="text/</a:t>
            </a:r>
            <a:r>
              <a:rPr lang="en-US" altLang="zh-CN" sz="1400" dirty="0" err="1">
                <a:ea typeface="宋体" pitchFamily="2" charset="-122"/>
              </a:rPr>
              <a:t>css</a:t>
            </a:r>
            <a:r>
              <a:rPr lang="en-US" altLang="zh-CN" sz="1400" dirty="0">
                <a:ea typeface="宋体" pitchFamily="2" charset="-122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td{</a:t>
            </a:r>
            <a:r>
              <a:rPr lang="en-US" altLang="zh-CN" sz="1400" dirty="0" err="1">
                <a:ea typeface="宋体" pitchFamily="2" charset="-122"/>
              </a:rPr>
              <a:t>text-align:center</a:t>
            </a:r>
            <a:r>
              <a:rPr lang="en-US" altLang="zh-CN" sz="1400" dirty="0">
                <a:ea typeface="宋体" pitchFamily="2" charset="-122"/>
              </a:rPr>
              <a:t>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&lt;/style&gt;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&lt;script type="text/</a:t>
            </a:r>
            <a:r>
              <a:rPr lang="en-US" altLang="zh-CN" sz="1400" dirty="0" err="1">
                <a:ea typeface="宋体" pitchFamily="2" charset="-122"/>
              </a:rPr>
              <a:t>javascript</a:t>
            </a:r>
            <a:r>
              <a:rPr lang="en-US" altLang="zh-CN" sz="1400" dirty="0">
                <a:ea typeface="宋体" pitchFamily="2" charset="-122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var</a:t>
            </a:r>
            <a:r>
              <a:rPr lang="en-US" altLang="zh-CN" sz="1400" dirty="0">
                <a:ea typeface="宋体" pitchFamily="2" charset="-122"/>
              </a:rPr>
              <a:t> table, color   //</a:t>
            </a:r>
            <a:r>
              <a:rPr lang="zh-CN" altLang="en-US" sz="1400" dirty="0">
                <a:ea typeface="宋体" pitchFamily="2" charset="-122"/>
              </a:rPr>
              <a:t>全局变量	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function $(id){return </a:t>
            </a:r>
            <a:r>
              <a:rPr lang="en-US" altLang="zh-CN" sz="1400" dirty="0" err="1">
                <a:ea typeface="宋体" pitchFamily="2" charset="-122"/>
              </a:rPr>
              <a:t>document.getElementById</a:t>
            </a:r>
            <a:r>
              <a:rPr lang="en-US" altLang="zh-CN" sz="1400" dirty="0">
                <a:ea typeface="宋体" pitchFamily="2" charset="-122"/>
              </a:rPr>
              <a:t>(id);}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function </a:t>
            </a:r>
            <a:r>
              <a:rPr lang="en-US" altLang="zh-CN" sz="1400" dirty="0" err="1">
                <a:ea typeface="宋体" pitchFamily="2" charset="-122"/>
              </a:rPr>
              <a:t>randomInteger</a:t>
            </a:r>
            <a:r>
              <a:rPr lang="en-US" altLang="zh-CN" sz="1400" dirty="0">
                <a:ea typeface="宋体" pitchFamily="2" charset="-122"/>
              </a:rPr>
              <a:t>(){//</a:t>
            </a:r>
            <a:r>
              <a:rPr lang="zh-CN" altLang="en-US" sz="1400" dirty="0">
                <a:ea typeface="宋体" pitchFamily="2" charset="-122"/>
              </a:rPr>
              <a:t>随机产生</a:t>
            </a:r>
            <a:r>
              <a:rPr lang="en-US" altLang="zh-CN" sz="1400" dirty="0">
                <a:ea typeface="宋体" pitchFamily="2" charset="-122"/>
              </a:rPr>
              <a:t>0-255</a:t>
            </a:r>
            <a:r>
              <a:rPr lang="zh-CN" altLang="en-US" sz="1400" dirty="0">
                <a:ea typeface="宋体" pitchFamily="2" charset="-122"/>
              </a:rPr>
              <a:t>之间的整数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pitchFamily="2" charset="-122"/>
              </a:rPr>
              <a:t>var</a:t>
            </a:r>
            <a:r>
              <a:rPr lang="en-US" altLang="zh-CN" sz="1400" dirty="0">
                <a:ea typeface="宋体" pitchFamily="2" charset="-122"/>
              </a:rPr>
              <a:t> </a:t>
            </a:r>
            <a:r>
              <a:rPr lang="en-US" altLang="zh-CN" sz="1400" dirty="0" err="1">
                <a:ea typeface="宋体" pitchFamily="2" charset="-122"/>
              </a:rPr>
              <a:t>int</a:t>
            </a:r>
            <a:r>
              <a:rPr lang="en-US" altLang="zh-CN" sz="1400" dirty="0">
                <a:ea typeface="宋体" pitchFamily="2" charset="-122"/>
              </a:rPr>
              <a:t>=</a:t>
            </a:r>
            <a:r>
              <a:rPr lang="en-US" altLang="zh-CN" sz="1400" dirty="0" err="1">
                <a:ea typeface="宋体" pitchFamily="2" charset="-122"/>
              </a:rPr>
              <a:t>Math.floor</a:t>
            </a:r>
            <a:r>
              <a:rPr lang="en-US" altLang="zh-CN" sz="1400" dirty="0">
                <a:ea typeface="宋体" pitchFamily="2" charset="-122"/>
              </a:rPr>
              <a:t>(</a:t>
            </a:r>
            <a:r>
              <a:rPr lang="en-US" altLang="zh-CN" sz="1400" dirty="0" err="1">
                <a:ea typeface="宋体" pitchFamily="2" charset="-122"/>
              </a:rPr>
              <a:t>Math.random</a:t>
            </a:r>
            <a:r>
              <a:rPr lang="en-US" altLang="zh-CN" sz="1400" dirty="0">
                <a:ea typeface="宋体" pitchFamily="2" charset="-122"/>
              </a:rPr>
              <a:t>()*256);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return </a:t>
            </a:r>
            <a:r>
              <a:rPr lang="en-US" altLang="zh-CN" sz="1400" dirty="0" err="1">
                <a:ea typeface="宋体" pitchFamily="2" charset="-122"/>
              </a:rPr>
              <a:t>int</a:t>
            </a:r>
            <a:r>
              <a:rPr lang="en-US" altLang="zh-CN" sz="1400" dirty="0" smtClean="0">
                <a:ea typeface="宋体" pitchFamily="2" charset="-122"/>
              </a:rPr>
              <a:t>;}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function </a:t>
            </a:r>
            <a:r>
              <a:rPr lang="en-US" altLang="zh-CN" sz="1400" dirty="0" err="1">
                <a:ea typeface="宋体" pitchFamily="2" charset="-122"/>
              </a:rPr>
              <a:t>changeColor</a:t>
            </a:r>
            <a:r>
              <a:rPr lang="en-US" altLang="zh-CN" sz="1400" dirty="0">
                <a:ea typeface="宋体" pitchFamily="2" charset="-122"/>
              </a:rPr>
              <a:t>(){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pitchFamily="2" charset="-122"/>
              </a:rPr>
              <a:t>table=$("</a:t>
            </a:r>
            <a:r>
              <a:rPr lang="en-US" altLang="zh-CN" sz="1400" dirty="0" err="1">
                <a:ea typeface="宋体" pitchFamily="2" charset="-122"/>
              </a:rPr>
              <a:t>myTable</a:t>
            </a:r>
            <a:r>
              <a:rPr lang="en-US" altLang="zh-CN" sz="1400" dirty="0">
                <a:ea typeface="宋体" pitchFamily="2" charset="-122"/>
              </a:rPr>
              <a:t>");     //</a:t>
            </a:r>
            <a:r>
              <a:rPr lang="zh-CN" altLang="en-US" sz="1400" dirty="0" smtClean="0">
                <a:ea typeface="宋体" pitchFamily="2" charset="-122"/>
              </a:rPr>
              <a:t>全局变量</a:t>
            </a:r>
            <a:endParaRPr lang="en-US" altLang="zh-CN" sz="1400" dirty="0" smtClean="0">
              <a:ea typeface="宋体" pitchFamily="2" charset="-122"/>
            </a:endParaRP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color=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table.getAttribute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bgcolor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");  //</a:t>
            </a:r>
            <a:r>
              <a:rPr lang="zh-CN" altLang="en-US" sz="1400" dirty="0">
                <a:latin typeface="Verdana" pitchFamily="34" charset="0"/>
                <a:ea typeface="宋体" pitchFamily="2" charset="-122"/>
                <a:cs typeface="Verdana" pitchFamily="34" charset="0"/>
              </a:rPr>
              <a:t>保存原始值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rc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randomInteger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().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toString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(16);//</a:t>
            </a:r>
            <a:r>
              <a:rPr lang="zh-CN" altLang="en-US" sz="1400" dirty="0">
                <a:latin typeface="Verdana" pitchFamily="34" charset="0"/>
                <a:ea typeface="宋体" pitchFamily="2" charset="-122"/>
                <a:cs typeface="Verdana" pitchFamily="34" charset="0"/>
              </a:rPr>
              <a:t>转换十六进制</a:t>
            </a:r>
            <a:endParaRPr lang="en-US" altLang="zh-CN" sz="1400" dirty="0" smtClean="0">
              <a:ea typeface="宋体" pitchFamily="2" charset="-122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400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819150"/>
            <a:ext cx="8534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0" indent="-182563" defTabSz="1158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</a:pPr>
            <a:r>
              <a:rPr lang="en-US" altLang="zh-CN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3.</a:t>
            </a:r>
            <a:r>
              <a:rPr lang="zh-CN" altLang="zh-CN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获取并设置指定元素属性</a:t>
            </a:r>
            <a:endParaRPr lang="zh-CN" altLang="zh-CN" b="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64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8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8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8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8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8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8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8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8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8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8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8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8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16.2.5 </a:t>
            </a:r>
            <a:r>
              <a:rPr lang="en-US" altLang="zh-CN" dirty="0"/>
              <a:t>DOM</a:t>
            </a:r>
            <a:r>
              <a:rPr lang="zh-CN" altLang="en-US" dirty="0"/>
              <a:t>节点操作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5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33400" y="804839"/>
            <a:ext cx="85344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gc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randomInteger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().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toString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(16);//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转换十六进制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randomInteger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().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toString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(16);//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转换十六进制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color1="#"+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rc+gc+bc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;   //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形成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位十六进制数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table.setAttribute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("bgColor",color1);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restoreColor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table.setAttribute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bgColor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",color);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&lt;body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&lt;form method="post" action=""&gt;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&lt;table align="center" border="1"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bgColor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="#99cccc" width="500px" id="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myTable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indent="265113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&lt;caption&gt;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专业学生花名册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&lt;/caption&gt;</a:t>
            </a:r>
          </a:p>
          <a:p>
            <a:pPr indent="265113"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序号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td&gt;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姓名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td&gt;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学号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td&gt;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专业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&lt;td&gt;1&lt;/td&gt;&lt;td&gt;</a:t>
            </a:r>
            <a:r>
              <a:rPr lang="zh-CN" altLang="en-US" sz="1400" b="0" dirty="0" smtClean="0">
                <a:latin typeface="Verdana" pitchFamily="34" charset="0"/>
                <a:ea typeface="宋体" pitchFamily="2" charset="-122"/>
                <a:cs typeface="Verdana" pitchFamily="34" charset="0"/>
              </a:rPr>
              <a:t>储致衡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&lt;/td&gt;&lt;td&gt;1209520112&lt;/td&gt;&lt;td&gt;</a:t>
            </a:r>
            <a:r>
              <a:rPr lang="zh-CN" altLang="en-US" sz="1400" b="0" dirty="0" smtClean="0">
                <a:latin typeface="Verdana" pitchFamily="34" charset="0"/>
                <a:ea typeface="宋体" pitchFamily="2" charset="-122"/>
                <a:cs typeface="Verdana" pitchFamily="34" charset="0"/>
              </a:rPr>
              <a:t>计算机科学与技术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&lt;/td&gt;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altLang="zh-CN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200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16.2.5 DOM</a:t>
            </a:r>
            <a:r>
              <a:rPr lang="zh-CN" altLang="en-US" dirty="0" smtClean="0"/>
              <a:t>应用实例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>
                <a:latin typeface="+mj-ea"/>
              </a:rPr>
              <a:t>getAttribute</a:t>
            </a:r>
            <a:r>
              <a:rPr lang="en-US" altLang="zh-CN" sz="1800" dirty="0" smtClean="0">
                <a:latin typeface="+mj-ea"/>
              </a:rPr>
              <a:t>( )</a:t>
            </a:r>
            <a:r>
              <a:rPr lang="zh-CN" altLang="en-US" sz="1800" dirty="0" smtClean="0">
                <a:latin typeface="+mj-ea"/>
              </a:rPr>
              <a:t>、</a:t>
            </a:r>
            <a:r>
              <a:rPr lang="en-US" altLang="zh-CN" sz="1800" dirty="0" err="1" smtClean="0">
                <a:latin typeface="+mj-ea"/>
              </a:rPr>
              <a:t>setAttribute</a:t>
            </a:r>
            <a:r>
              <a:rPr lang="en-US" altLang="zh-CN" sz="1800" dirty="0" smtClean="0">
                <a:latin typeface="+mj-ea"/>
              </a:rPr>
              <a:t>( )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33401" y="819150"/>
            <a:ext cx="8534400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&lt;td&gt;2&lt;/td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td&gt;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李大磊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td&gt;1303020122&lt;/td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td&gt;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软件工程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  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colspan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="4"&gt;&lt;input type="button" value="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更改颜色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changeColor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()"&gt;&lt;input type="button" value="</a:t>
            </a:r>
            <a:r>
              <a:rPr lang="zh-CN" altLang="en-US" sz="1400" b="0" dirty="0">
                <a:latin typeface="Verdana" pitchFamily="34" charset="0"/>
                <a:ea typeface="宋体" pitchFamily="2" charset="-122"/>
                <a:cs typeface="Verdana" pitchFamily="34" charset="0"/>
              </a:rPr>
              <a:t>还原颜色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restoreColor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()"&gt;&lt;/td&gt;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&lt;/table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form&gt;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&lt;/body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html&gt;</a:t>
            </a:r>
            <a:endParaRPr lang="zh-CN" altLang="zh-CN" sz="1400" b="0" dirty="0">
              <a:latin typeface="Verdana" pitchFamily="34" charset="0"/>
              <a:ea typeface="宋体" pitchFamily="2" charset="-122"/>
              <a:cs typeface="Verdana" pitchFamily="34" charset="0"/>
            </a:endParaRPr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28950"/>
            <a:ext cx="3462338" cy="159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003012"/>
            <a:ext cx="3531355" cy="162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283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 BOM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0100"/>
            <a:ext cx="8509000" cy="139065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dirty="0" smtClean="0"/>
              <a:t>       客户端浏览器这些预定义的对象统称为浏览器对象，它们按照某种层次组织起来的模型统称为浏览器对象模型（</a:t>
            </a:r>
            <a:r>
              <a:rPr lang="en-US" altLang="zh-CN" dirty="0" smtClean="0"/>
              <a:t>BOM-Browser Object Model</a:t>
            </a:r>
            <a:r>
              <a:rPr lang="zh-CN" altLang="en-US" dirty="0" smtClean="0"/>
              <a:t>）。</a:t>
            </a:r>
            <a:r>
              <a:rPr lang="zh-CN" altLang="en-US" dirty="0" smtClean="0">
                <a:solidFill>
                  <a:srgbClr val="000000"/>
                </a:solidFill>
              </a:rPr>
              <a:t>浏览器对象模型 </a:t>
            </a:r>
            <a:r>
              <a:rPr lang="en-US" altLang="zh-CN" dirty="0" smtClean="0">
                <a:solidFill>
                  <a:srgbClr val="000000"/>
                </a:solidFill>
              </a:rPr>
              <a:t>(BOM) </a:t>
            </a:r>
            <a:r>
              <a:rPr lang="zh-CN" altLang="en-US" dirty="0" smtClean="0">
                <a:solidFill>
                  <a:srgbClr val="000000"/>
                </a:solidFill>
              </a:rPr>
              <a:t>使 </a:t>
            </a:r>
            <a:r>
              <a:rPr lang="en-US" altLang="zh-CN" dirty="0" smtClean="0">
                <a:solidFill>
                  <a:srgbClr val="000000"/>
                </a:solidFill>
              </a:rPr>
              <a:t>JavaScript </a:t>
            </a:r>
            <a:r>
              <a:rPr lang="zh-CN" altLang="en-US" dirty="0" smtClean="0">
                <a:solidFill>
                  <a:srgbClr val="000000"/>
                </a:solidFill>
              </a:rPr>
              <a:t>有能力与浏览器“对话”。</a:t>
            </a:r>
            <a:endParaRPr lang="zh-CN" altLang="en-US" dirty="0" smtClean="0"/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0" y="1515985"/>
            <a:ext cx="184731" cy="3970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2266951"/>
            <a:ext cx="3948114" cy="23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58875" ea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BOM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提供了独立于内容而与浏览器窗口进行交互的对象。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由一系列相关的对象构成，并且每个对象都提供了很多方法与属性。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defTabSz="1158875" eaLnBrk="0" hangingPunc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zh-CN" altLang="en-US" b="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浏</a:t>
            </a:r>
            <a:r>
              <a:rPr lang="zh-CN" altLang="en-US" b="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览器对象的模型图如右边所示。</a:t>
            </a:r>
          </a:p>
        </p:txBody>
      </p:sp>
      <p:pic>
        <p:nvPicPr>
          <p:cNvPr id="160774" name="Picture 6" descr="http://images.cnitblog.com/blog/322408/201312/01223839-f7553ee1608a43558ec2c71f487b169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266950"/>
            <a:ext cx="4254021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1144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16.3.1 window</a:t>
            </a:r>
            <a:r>
              <a:rPr lang="zh-CN" altLang="en-US" dirty="0" smtClean="0"/>
              <a:t>对象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00101"/>
            <a:ext cx="8534399" cy="70485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dirty="0" smtClean="0"/>
              <a:t>     window</a:t>
            </a:r>
            <a:r>
              <a:rPr lang="zh-CN" altLang="en-US" dirty="0" smtClean="0"/>
              <a:t>对象位于浏览器对象模型的顶层，是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等其他对象的父类。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对象的常用方法如下表。</a:t>
            </a:r>
          </a:p>
        </p:txBody>
      </p:sp>
      <p:graphicFrame>
        <p:nvGraphicFramePr>
          <p:cNvPr id="16564" name="Group 180"/>
          <p:cNvGraphicFramePr>
            <a:graphicFrameLocks noGrp="1"/>
          </p:cNvGraphicFramePr>
          <p:nvPr/>
        </p:nvGraphicFramePr>
        <p:xfrm>
          <a:off x="990600" y="1657350"/>
          <a:ext cx="7696200" cy="280016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067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894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open(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url,name,features,replace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1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打开新的浏览器窗口或查找一个已命名的窗口。</a:t>
                      </a:r>
                      <a:endParaRPr kumimoji="0" lang="zh-CN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prompt(“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提示信息”，默认值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显示可提示用户输入的对话框。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12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blur()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把键盘焦点从顶层窗口移开。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close()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关闭浏览器窗口。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focus()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把键盘焦点给予一个窗口。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60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setInterval(code,interval)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按照指定的周期（以毫秒计）来调用函数或计算表达式。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3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setTimeout(code,delay)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在指定的毫秒数后调用函数或计算表达式。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clearInterval(intervalID)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取消由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setInterval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设置的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timeout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clearTimeout(timeoutID)</a:t>
                      </a:r>
                      <a:endParaRPr kumimoji="0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取消由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setTimeout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方法设置的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timeout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492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16.3.1 window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4419601" cy="3818334"/>
          </a:xfrm>
        </p:spPr>
        <p:txBody>
          <a:bodyPr/>
          <a:lstStyle/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&lt;!--  edu_16_3_1.html --&gt;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&lt;!</a:t>
            </a:r>
            <a:r>
              <a:rPr lang="en-US" altLang="zh-CN" sz="1400" dirty="0" err="1">
                <a:ea typeface="宋体" charset="-122"/>
              </a:rPr>
              <a:t>doctype</a:t>
            </a:r>
            <a:r>
              <a:rPr lang="en-US" altLang="zh-CN" sz="1400" dirty="0">
                <a:ea typeface="宋体" charset="-122"/>
              </a:rPr>
              <a:t> html&gt;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&lt;html </a:t>
            </a:r>
            <a:r>
              <a:rPr lang="en-US" altLang="zh-CN" sz="1400" dirty="0" err="1">
                <a:ea typeface="宋体" charset="-122"/>
              </a:rPr>
              <a:t>lang</a:t>
            </a:r>
            <a:r>
              <a:rPr lang="en-US" altLang="zh-CN" sz="1400" dirty="0">
                <a:ea typeface="宋体" charset="-122"/>
              </a:rPr>
              <a:t>="en"&gt;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&lt;head&gt;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&lt;meta </a:t>
            </a:r>
            <a:r>
              <a:rPr lang="en-US" altLang="zh-CN" sz="1400" dirty="0" err="1">
                <a:ea typeface="宋体" charset="-122"/>
              </a:rPr>
              <a:t>charset</a:t>
            </a:r>
            <a:r>
              <a:rPr lang="en-US" altLang="zh-CN" sz="1400" dirty="0">
                <a:ea typeface="宋体" charset="-122"/>
              </a:rPr>
              <a:t>="UTF-8"&gt;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&lt;title&gt;</a:t>
            </a:r>
            <a:r>
              <a:rPr lang="zh-CN" altLang="en-US" sz="1400" dirty="0">
                <a:ea typeface="宋体" charset="-122"/>
              </a:rPr>
              <a:t>图层内字符串滚动显示</a:t>
            </a:r>
            <a:r>
              <a:rPr lang="en-US" altLang="zh-CN" sz="1400" dirty="0">
                <a:ea typeface="宋体" charset="-122"/>
              </a:rPr>
              <a:t>&lt;/title&gt;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&lt;style type="</a:t>
            </a:r>
            <a:r>
              <a:rPr lang="en-US" altLang="zh-CN" sz="1400" dirty="0" smtClean="0">
                <a:ea typeface="宋体" charset="-122"/>
              </a:rPr>
              <a:t>text/</a:t>
            </a:r>
            <a:r>
              <a:rPr lang="en-US" altLang="zh-CN" sz="1400" dirty="0" err="1" smtClean="0">
                <a:ea typeface="宋体" charset="-122"/>
              </a:rPr>
              <a:t>css</a:t>
            </a:r>
            <a:r>
              <a:rPr lang="en-US" altLang="zh-CN" sz="1400" dirty="0" smtClean="0">
                <a:ea typeface="宋体" charset="-122"/>
              </a:rPr>
              <a:t>“&gt; #</a:t>
            </a:r>
            <a:r>
              <a:rPr lang="en-US" altLang="zh-CN" sz="1400" dirty="0" err="1">
                <a:ea typeface="宋体" charset="-122"/>
              </a:rPr>
              <a:t>myDiv</a:t>
            </a:r>
            <a:r>
              <a:rPr lang="en-US" altLang="zh-CN" sz="1400" dirty="0">
                <a:ea typeface="宋体" charset="-122"/>
              </a:rPr>
              <a:t>{width:100%;height:24px;background:#DDFFAA;}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&lt;/style&gt;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&lt;script type="text/</a:t>
            </a:r>
            <a:r>
              <a:rPr lang="en-US" altLang="zh-CN" sz="1400" dirty="0" err="1">
                <a:ea typeface="宋体" charset="-122"/>
              </a:rPr>
              <a:t>javascript</a:t>
            </a:r>
            <a:r>
              <a:rPr lang="en-US" altLang="zh-CN" sz="1400" dirty="0">
                <a:ea typeface="宋体" charset="-122"/>
              </a:rPr>
              <a:t>"&gt; 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charset="-122"/>
              </a:rPr>
              <a:t>var</a:t>
            </a:r>
            <a:r>
              <a:rPr lang="en-US" altLang="zh-CN" sz="1400" dirty="0">
                <a:ea typeface="宋体" charset="-122"/>
              </a:rPr>
              <a:t> </a:t>
            </a:r>
            <a:r>
              <a:rPr lang="en-US" altLang="zh-CN" sz="1400" dirty="0" err="1">
                <a:ea typeface="宋体" charset="-122"/>
              </a:rPr>
              <a:t>TimerID</a:t>
            </a:r>
            <a:r>
              <a:rPr lang="en-US" altLang="zh-CN" sz="1400" dirty="0">
                <a:ea typeface="宋体" charset="-122"/>
              </a:rPr>
              <a:t>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charset="-122"/>
              </a:rPr>
              <a:t>var</a:t>
            </a:r>
            <a:r>
              <a:rPr lang="en-US" altLang="zh-CN" sz="1400" dirty="0">
                <a:ea typeface="宋体" charset="-122"/>
              </a:rPr>
              <a:t> loop=1;//</a:t>
            </a:r>
            <a:r>
              <a:rPr lang="zh-CN" altLang="en-US" sz="1400" dirty="0">
                <a:ea typeface="宋体" charset="-122"/>
              </a:rPr>
              <a:t>设置启动次数，防止多次启动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charset="-122"/>
              </a:rPr>
              <a:t>var</a:t>
            </a:r>
            <a:r>
              <a:rPr lang="en-US" altLang="zh-CN" sz="1400" dirty="0">
                <a:ea typeface="宋体" charset="-122"/>
              </a:rPr>
              <a:t> dir=1;//</a:t>
            </a:r>
            <a:r>
              <a:rPr lang="zh-CN" altLang="en-US" sz="1400" dirty="0">
                <a:ea typeface="宋体" charset="-122"/>
              </a:rPr>
              <a:t>设置方向变量初值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charset="-122"/>
              </a:rPr>
              <a:t>var</a:t>
            </a:r>
            <a:r>
              <a:rPr lang="en-US" altLang="zh-CN" sz="1400" dirty="0">
                <a:ea typeface="宋体" charset="-122"/>
              </a:rPr>
              <a:t> </a:t>
            </a:r>
            <a:r>
              <a:rPr lang="en-US" altLang="zh-CN" sz="1400" dirty="0" err="1">
                <a:ea typeface="宋体" charset="-122"/>
              </a:rPr>
              <a:t>str_num</a:t>
            </a:r>
            <a:r>
              <a:rPr lang="en-US" altLang="zh-CN" sz="1400" dirty="0">
                <a:ea typeface="宋体" charset="-122"/>
              </a:rPr>
              <a:t>=0; 	//</a:t>
            </a:r>
            <a:r>
              <a:rPr lang="zh-CN" altLang="en-US" sz="1400" dirty="0">
                <a:ea typeface="宋体" charset="-122"/>
              </a:rPr>
              <a:t>用于动态显示的目标字符串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>
                <a:ea typeface="宋体" charset="-122"/>
              </a:rPr>
              <a:t>var</a:t>
            </a:r>
            <a:r>
              <a:rPr lang="en-US" altLang="zh-CN" sz="1400" dirty="0">
                <a:ea typeface="宋体" charset="-122"/>
              </a:rPr>
              <a:t> </a:t>
            </a:r>
            <a:r>
              <a:rPr lang="en-US" altLang="zh-CN" sz="1400" dirty="0" err="1">
                <a:ea typeface="宋体" charset="-122"/>
              </a:rPr>
              <a:t>str</a:t>
            </a:r>
            <a:r>
              <a:rPr lang="en-US" altLang="zh-CN" sz="1400" dirty="0">
                <a:ea typeface="宋体" charset="-122"/>
              </a:rPr>
              <a:t>="</a:t>
            </a:r>
            <a:r>
              <a:rPr lang="zh-CN" altLang="en-US" sz="1400" dirty="0">
                <a:ea typeface="宋体" charset="-122"/>
              </a:rPr>
              <a:t>欢迎来到</a:t>
            </a:r>
            <a:r>
              <a:rPr lang="en-US" altLang="zh-CN" sz="1400" dirty="0" err="1">
                <a:ea typeface="宋体" charset="-122"/>
              </a:rPr>
              <a:t>javascript</a:t>
            </a:r>
            <a:r>
              <a:rPr lang="zh-CN" altLang="en-US" sz="1400" dirty="0">
                <a:ea typeface="宋体" charset="-122"/>
              </a:rPr>
              <a:t>世界</a:t>
            </a:r>
            <a:r>
              <a:rPr lang="en-US" altLang="zh-CN" sz="1400" dirty="0">
                <a:ea typeface="宋体" charset="-122"/>
              </a:rPr>
              <a:t>!";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function $(id){return </a:t>
            </a:r>
            <a:r>
              <a:rPr lang="en-US" altLang="zh-CN" sz="1400" dirty="0" err="1">
                <a:ea typeface="宋体" charset="-122"/>
              </a:rPr>
              <a:t>document.getElementById</a:t>
            </a:r>
            <a:r>
              <a:rPr lang="en-US" altLang="zh-CN" sz="1400" dirty="0">
                <a:ea typeface="宋体" charset="-122"/>
              </a:rPr>
              <a:t>(id);}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function </a:t>
            </a:r>
            <a:r>
              <a:rPr lang="en-US" altLang="zh-CN" sz="1400" dirty="0" err="1">
                <a:ea typeface="宋体" charset="-122"/>
              </a:rPr>
              <a:t>startMove</a:t>
            </a:r>
            <a:r>
              <a:rPr lang="en-US" altLang="zh-CN" sz="1400" dirty="0">
                <a:ea typeface="宋体" charset="-122"/>
              </a:rPr>
              <a:t>(){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ea typeface="宋体" charset="-122"/>
              </a:rPr>
              <a:t>//</a:t>
            </a:r>
            <a:r>
              <a:rPr lang="zh-CN" altLang="en-US" sz="1400" dirty="0">
                <a:ea typeface="宋体" charset="-122"/>
              </a:rPr>
              <a:t>设定图层内动态显示的字符串信</a:t>
            </a:r>
            <a:r>
              <a:rPr lang="zh-CN" altLang="en-US" sz="1400" dirty="0" smtClean="0">
                <a:ea typeface="宋体" charset="-122"/>
              </a:rPr>
              <a:t>息</a:t>
            </a:r>
            <a:endParaRPr lang="zh-CN" altLang="en-US" sz="1400" dirty="0">
              <a:ea typeface="宋体" charset="-122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029200" y="826036"/>
            <a:ext cx="4029075" cy="368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str_space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="";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str_num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=str_num+1*dir;//</a:t>
            </a:r>
            <a:r>
              <a:rPr lang="zh-CN" altLang="en-US" sz="1400" b="0" dirty="0" smtClean="0">
                <a:latin typeface="Verdana" pitchFamily="34" charset="0"/>
                <a:ea typeface="宋体" charset="-122"/>
                <a:cs typeface="Verdana" pitchFamily="34" charset="0"/>
              </a:rPr>
              <a:t>动态改变运动步长</a:t>
            </a:r>
            <a:endParaRPr lang="en-US" altLang="zh-CN" sz="14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str_num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&gt;50 ||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str_num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&lt;0){	dir=-1*dir;    }    //</a:t>
            </a:r>
            <a:r>
              <a:rPr lang="zh-CN" altLang="en-US" sz="1400" b="0" dirty="0" smtClean="0">
                <a:latin typeface="Verdana" pitchFamily="34" charset="0"/>
                <a:ea typeface="宋体" charset="-122"/>
                <a:cs typeface="Verdana" pitchFamily="34" charset="0"/>
              </a:rPr>
              <a:t>改变运动方向  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=0;i&lt;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str_num;i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++){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str_space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+="&amp;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nbsp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;";}  $("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myDiv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").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innerHTML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="&lt;h3&gt;"+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str_space+str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+"&lt;/h3&gt;";//</a:t>
            </a:r>
            <a:r>
              <a:rPr lang="zh-CN" altLang="en-US" sz="1400" b="0" dirty="0" smtClean="0">
                <a:latin typeface="Verdana" pitchFamily="34" charset="0"/>
                <a:ea typeface="宋体" charset="-122"/>
                <a:cs typeface="Verdana" pitchFamily="34" charset="0"/>
              </a:rPr>
              <a:t>动态赋值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MyStart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//</a:t>
            </a:r>
            <a:r>
              <a:rPr lang="zh-CN" altLang="en-US" sz="1400" b="0" dirty="0" smtClean="0">
                <a:latin typeface="Verdana" pitchFamily="34" charset="0"/>
                <a:ea typeface="宋体" charset="-122"/>
                <a:cs typeface="Verdana" pitchFamily="34" charset="0"/>
              </a:rPr>
              <a:t>图层内字符串滚动开始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if (loop==1)   {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TimerID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setInterval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startMove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();",100);}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loop++;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  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MyStop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zh-CN" altLang="en-US" sz="1400" dirty="0" smtClean="0">
                <a:latin typeface="Verdana" pitchFamily="34" charset="0"/>
                <a:ea typeface="宋体" charset="-122"/>
                <a:cs typeface="Verdana" pitchFamily="34" charset="0"/>
              </a:rPr>
              <a:t>图层内字符串滚动结束，并更新图层内字符串</a:t>
            </a:r>
            <a:endParaRPr lang="en-US" altLang="zh-CN" sz="1400" dirty="0" smtClean="0">
              <a:latin typeface="Verdana" pitchFamily="34" charset="0"/>
              <a:ea typeface="宋体" charset="-122"/>
              <a:cs typeface="Verdana" pitchFamily="34" charset="0"/>
            </a:endParaRP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clearInterval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TimerID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  <a:endParaRPr lang="zh-CN" altLang="zh-CN" sz="2000" b="0" dirty="0" smtClean="0">
              <a:latin typeface="Verdana" pitchFamily="34" charset="0"/>
              <a:ea typeface="宋体" charset="-122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01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  <p:bldP spid="174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  </a:t>
            </a:r>
            <a:r>
              <a:rPr lang="zh-CN" altLang="en-US" dirty="0" smtClean="0"/>
              <a:t>常用对象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续</a:t>
            </a:r>
            <a:endParaRPr lang="zh-CN" alt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400" cy="389453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(</a:t>
            </a:r>
            <a:r>
              <a:rPr lang="en-US" altLang="zh-CN" dirty="0"/>
              <a:t>3)</a:t>
            </a:r>
            <a:r>
              <a:rPr lang="zh-CN" altLang="zh-CN" dirty="0"/>
              <a:t>宿主对象</a:t>
            </a:r>
            <a:r>
              <a:rPr lang="en-US" altLang="zh-CN" dirty="0"/>
              <a:t>(host object)</a:t>
            </a:r>
            <a:r>
              <a:rPr lang="zh-CN" altLang="zh-CN" dirty="0"/>
              <a:t>。</a:t>
            </a:r>
            <a:r>
              <a:rPr lang="en-US" altLang="zh-CN" dirty="0" err="1"/>
              <a:t>ECMAScript</a:t>
            </a:r>
            <a:r>
              <a:rPr lang="zh-CN" altLang="zh-CN" dirty="0"/>
              <a:t>实现的宿主环境提供的对象。所有</a:t>
            </a:r>
            <a:r>
              <a:rPr lang="en-US" altLang="zh-CN" dirty="0"/>
              <a:t>BOM</a:t>
            </a:r>
            <a:r>
              <a:rPr lang="zh-CN" altLang="zh-CN" dirty="0"/>
              <a:t>和</a:t>
            </a:r>
            <a:r>
              <a:rPr lang="en-US" altLang="zh-CN" dirty="0"/>
              <a:t>DOM</a:t>
            </a:r>
            <a:r>
              <a:rPr lang="zh-CN" altLang="zh-CN" dirty="0"/>
              <a:t>对象都是宿主对象。通过它可以与文档和浏览器环境进行交互，如</a:t>
            </a:r>
            <a:r>
              <a:rPr lang="en-US" altLang="zh-CN" dirty="0"/>
              <a:t>document</a:t>
            </a:r>
            <a:r>
              <a:rPr lang="zh-CN" altLang="zh-CN" dirty="0"/>
              <a:t>、</a:t>
            </a:r>
            <a:r>
              <a:rPr lang="en-US" altLang="zh-CN" dirty="0"/>
              <a:t>window</a:t>
            </a:r>
            <a:r>
              <a:rPr lang="zh-CN" altLang="zh-CN" dirty="0"/>
              <a:t>和</a:t>
            </a:r>
            <a:r>
              <a:rPr lang="en-US" altLang="zh-CN" dirty="0"/>
              <a:t>frames</a:t>
            </a:r>
            <a:r>
              <a:rPr lang="zh-CN" altLang="zh-CN" dirty="0"/>
              <a:t>等。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(</a:t>
            </a:r>
            <a:r>
              <a:rPr lang="en-US" altLang="zh-CN" dirty="0"/>
              <a:t>4)</a:t>
            </a:r>
            <a:r>
              <a:rPr lang="zh-CN" altLang="zh-CN" dirty="0"/>
              <a:t>自定义对象。根据程序设计需要，由编程人员自行定义的对象。例如定义一个</a:t>
            </a:r>
            <a:r>
              <a:rPr lang="en-US" altLang="zh-CN" dirty="0"/>
              <a:t>person</a:t>
            </a:r>
            <a:r>
              <a:rPr lang="zh-CN" altLang="zh-CN" dirty="0"/>
              <a:t>对象，它有</a:t>
            </a:r>
            <a:r>
              <a:rPr lang="en-US" altLang="zh-CN" dirty="0"/>
              <a:t>4</a:t>
            </a:r>
            <a:r>
              <a:rPr lang="zh-CN" altLang="zh-CN" dirty="0"/>
              <a:t>个属性分别是</a:t>
            </a:r>
            <a:r>
              <a:rPr lang="en-US" altLang="zh-CN" dirty="0" err="1"/>
              <a:t>firstName</a:t>
            </a:r>
            <a:r>
              <a:rPr lang="zh-CN" altLang="zh-CN" dirty="0"/>
              <a:t>、</a:t>
            </a:r>
            <a:r>
              <a:rPr lang="en-US" altLang="zh-CN" dirty="0" err="1"/>
              <a:t>lastName</a:t>
            </a:r>
            <a:r>
              <a:rPr lang="zh-CN" altLang="zh-CN" dirty="0"/>
              <a:t>、</a:t>
            </a:r>
            <a:r>
              <a:rPr lang="en-US" altLang="zh-CN" dirty="0"/>
              <a:t>age</a:t>
            </a:r>
            <a:r>
              <a:rPr lang="zh-CN" altLang="zh-CN" dirty="0"/>
              <a:t>、</a:t>
            </a:r>
            <a:r>
              <a:rPr lang="en-US" altLang="zh-CN" dirty="0" err="1"/>
              <a:t>eyeColor</a:t>
            </a:r>
            <a:r>
              <a:rPr lang="zh-CN" altLang="zh-CN" dirty="0"/>
              <a:t>，同时给属性赋值。定</a:t>
            </a:r>
            <a:r>
              <a:rPr lang="zh-CN" altLang="zh-CN" dirty="0" smtClean="0"/>
              <a:t>义格</a:t>
            </a:r>
            <a:r>
              <a:rPr lang="zh-CN" altLang="zh-CN" dirty="0"/>
              <a:t>式如</a:t>
            </a:r>
            <a:r>
              <a:rPr lang="zh-CN" altLang="zh-CN" dirty="0" smtClean="0"/>
              <a:t>下：</a:t>
            </a:r>
            <a:endParaRPr lang="zh-CN" altLang="zh-CN" dirty="0"/>
          </a:p>
          <a:p>
            <a:pPr marL="0" indent="265113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person=new Object();   /* </a:t>
            </a:r>
            <a:r>
              <a:rPr lang="zh-CN" altLang="zh-CN" sz="180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这是一种方法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*/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marL="0" indent="265113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person.firstname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="Bill";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marL="0" indent="265113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person.lastname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="Gates";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marL="0" indent="265113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person.age</a:t>
            </a: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=56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marL="0" indent="265113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person.eyecolor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="blue";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marL="0" indent="265113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person={</a:t>
            </a: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firstName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:"John", </a:t>
            </a: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lastName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:"Doe", age:50, </a:t>
            </a: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eyeColor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:"blue"};/*</a:t>
            </a:r>
            <a:r>
              <a:rPr lang="zh-CN" altLang="zh-CN" sz="180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另一方法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*/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10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16.3.1 window</a:t>
            </a:r>
            <a:r>
              <a:rPr lang="zh-CN" altLang="en-US" sz="2800" dirty="0" smtClean="0"/>
              <a:t>对象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案例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>
          <a:xfrm>
            <a:off x="533400" y="800100"/>
            <a:ext cx="5029200" cy="3905250"/>
          </a:xfrm>
          <a:noFill/>
        </p:spPr>
        <p:txBody>
          <a:bodyPr/>
          <a:lstStyle/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loop=1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;//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itchFamily="34" charset="0"/>
              </a:rPr>
              <a:t>恢复初始值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$("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myDiv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").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innerHTML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="&lt;h3&gt;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itchFamily="34" charset="0"/>
              </a:rPr>
              <a:t>图层内字符串滚动结束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!&lt;/h3&gt;"; 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 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&lt;body &gt;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&lt;h3 align="center"&gt;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itchFamily="34" charset="0"/>
              </a:rPr>
              <a:t>滚动区域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&lt;/h3&gt;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&lt;div name="" id="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myDiv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itchFamily="34" charset="0"/>
              </a:rPr>
              <a:t>欢迎来到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itchFamily="34" charset="0"/>
              </a:rPr>
              <a:t>世界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!&lt;/div&gt;	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&lt;div style="text-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align:center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;"&gt; 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&lt;p&gt;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itchFamily="34" charset="0"/>
              </a:rPr>
              <a:t>单击对应的按钮，实现图层内字符串滚动与停止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!&lt;/p&gt; 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&lt;form name="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MyForm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 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type="button" value="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itchFamily="34" charset="0"/>
              </a:rPr>
              <a:t>开始图层内字符串滚动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MyStart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()"&gt;&lt;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&lt;input type="button" value="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itchFamily="34" charset="0"/>
              </a:rPr>
              <a:t>停止图层内字符串滚动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"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MyStop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()"&gt; &lt;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&lt;/form&gt;			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&lt;/div&gt;	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 </a:t>
            </a:r>
          </a:p>
          <a:p>
            <a:pPr marL="419100" indent="-41910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&lt;/html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160804"/>
            <a:ext cx="2963863" cy="166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49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4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4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4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4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4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4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4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16.3.2 navigator</a:t>
            </a:r>
            <a:r>
              <a:rPr lang="zh-CN" altLang="en-US" dirty="0" smtClean="0"/>
              <a:t>对象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400" cy="69413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 smtClean="0"/>
              <a:t>navigator</a:t>
            </a:r>
            <a:r>
              <a:rPr lang="zh-CN" altLang="en-US" dirty="0" smtClean="0"/>
              <a:t>对象用于获取用户浏览器的相关信息。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navigator</a:t>
            </a:r>
            <a:r>
              <a:rPr lang="zh-CN" altLang="en-US" dirty="0" smtClean="0"/>
              <a:t>对象的属性</a:t>
            </a:r>
            <a:endParaRPr lang="zh-CN" altLang="en-US" dirty="0" smtClean="0">
              <a:ea typeface="宋体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22495785"/>
              </p:ext>
            </p:extLst>
          </p:nvPr>
        </p:nvGraphicFramePr>
        <p:xfrm>
          <a:off x="762000" y="1788162"/>
          <a:ext cx="7696200" cy="2783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{72833802-FEF1-4C79-8D5D-14CF1EAF98D9}</a:tableStyleId>
              </a:tblPr>
              <a:tblGrid>
                <a:gridCol w="2759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371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属性名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说明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800" kern="100" dirty="0" err="1">
                          <a:effectLst/>
                        </a:rPr>
                        <a:t>appName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返回浏览器的名称。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appVersion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返回浏览器的平台和版本信息。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platform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返回运行浏览器的操作系统平台。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systemLanguage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返回操作系统使用的默认语言。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userAgent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返回由客户机发送服务器的</a:t>
                      </a:r>
                      <a:r>
                        <a:rPr lang="en-US" sz="1800" kern="100" dirty="0">
                          <a:effectLst/>
                        </a:rPr>
                        <a:t>user-agent</a:t>
                      </a:r>
                      <a:r>
                        <a:rPr lang="zh-CN" sz="1800" kern="100" dirty="0">
                          <a:effectLst/>
                        </a:rPr>
                        <a:t>头部的值。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appCodeName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返回浏览器的代码名。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appName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返回浏览器的名称。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appVersion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800" kern="100" dirty="0">
                          <a:effectLst/>
                        </a:rPr>
                        <a:t>返回浏览器的平台和版本信息。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34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16.3.2 navigator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 </a:t>
            </a:r>
          </a:p>
        </p:txBody>
      </p:sp>
      <p:sp>
        <p:nvSpPr>
          <p:cNvPr id="2" name="矩形 1"/>
          <p:cNvSpPr/>
          <p:nvPr/>
        </p:nvSpPr>
        <p:spPr>
          <a:xfrm>
            <a:off x="533400" y="819150"/>
            <a:ext cx="54864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>
                <a:latin typeface="+mn-lt"/>
              </a:rPr>
              <a:t>&lt;!--  </a:t>
            </a:r>
            <a:r>
              <a:rPr lang="en-US" altLang="zh-CN" sz="1600" b="0" dirty="0" smtClean="0">
                <a:latin typeface="+mn-lt"/>
              </a:rPr>
              <a:t>edu_16_3_2.html </a:t>
            </a:r>
            <a:r>
              <a:rPr lang="en-US" altLang="zh-CN" sz="1600" b="0" dirty="0">
                <a:latin typeface="+mn-lt"/>
              </a:rPr>
              <a:t>--&gt;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>
                <a:latin typeface="+mn-lt"/>
              </a:rPr>
              <a:t>&lt;html&gt;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>
                <a:latin typeface="+mn-lt"/>
              </a:rPr>
              <a:t>&lt;head&gt;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>
                <a:latin typeface="+mn-lt"/>
              </a:rPr>
              <a:t>&lt;title&gt;navigator</a:t>
            </a:r>
            <a:r>
              <a:rPr lang="zh-CN" altLang="en-US" sz="1600" b="0" dirty="0">
                <a:latin typeface="+mn-lt"/>
              </a:rPr>
              <a:t>对象实例</a:t>
            </a:r>
            <a:r>
              <a:rPr lang="en-US" altLang="zh-CN" sz="1600" b="0" dirty="0">
                <a:latin typeface="+mn-lt"/>
              </a:rPr>
              <a:t>&lt;/title&gt;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dirty="0">
                <a:latin typeface="+mn-lt"/>
              </a:rPr>
              <a:t>&lt;script  type="text/</a:t>
            </a:r>
            <a:r>
              <a:rPr lang="en-US" altLang="zh-CN" sz="1600" b="0" dirty="0" err="1">
                <a:latin typeface="+mn-lt"/>
              </a:rPr>
              <a:t>javascript</a:t>
            </a:r>
            <a:r>
              <a:rPr lang="en-US" altLang="zh-CN" sz="1600" b="0" dirty="0" smtClean="0">
                <a:latin typeface="+mn-lt"/>
              </a:rPr>
              <a:t>"&gt;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function </a:t>
            </a:r>
            <a:r>
              <a:rPr lang="en-US" altLang="zh-CN" sz="1600" dirty="0" err="1" smtClean="0">
                <a:ea typeface="宋体" charset="-122"/>
              </a:rPr>
              <a:t>getInfo</a:t>
            </a:r>
            <a:r>
              <a:rPr lang="en-US" altLang="zh-CN" sz="1600" dirty="0" smtClean="0">
                <a:ea typeface="宋体" charset="-122"/>
              </a:rPr>
              <a:t>(){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document.writeln</a:t>
            </a:r>
            <a:r>
              <a:rPr lang="en-US" altLang="zh-CN" sz="1600" dirty="0" smtClean="0">
                <a:ea typeface="宋体" charset="-122"/>
              </a:rPr>
              <a:t>("&lt;h3&gt;navigator</a:t>
            </a:r>
            <a:r>
              <a:rPr lang="zh-CN" altLang="en-US" sz="1600" dirty="0" smtClean="0">
                <a:ea typeface="宋体" charset="-122"/>
              </a:rPr>
              <a:t>信息</a:t>
            </a:r>
            <a:r>
              <a:rPr lang="en-US" altLang="zh-CN" sz="1600" dirty="0" smtClean="0">
                <a:ea typeface="宋体" charset="-122"/>
              </a:rPr>
              <a:t>&lt;/h3&gt;&lt;</a:t>
            </a:r>
            <a:r>
              <a:rPr lang="en-US" altLang="zh-CN" sz="1600" dirty="0" err="1" smtClean="0">
                <a:ea typeface="宋体" charset="-122"/>
              </a:rPr>
              <a:t>br</a:t>
            </a:r>
            <a:r>
              <a:rPr lang="en-US" altLang="zh-CN" sz="1600" dirty="0" smtClean="0">
                <a:ea typeface="宋体" charset="-122"/>
              </a:rPr>
              <a:t>&gt;");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document.writeln</a:t>
            </a:r>
            <a:r>
              <a:rPr lang="en-US" altLang="zh-CN" sz="1600" dirty="0" smtClean="0">
                <a:ea typeface="宋体" charset="-122"/>
              </a:rPr>
              <a:t>("Web</a:t>
            </a:r>
            <a:r>
              <a:rPr lang="zh-CN" altLang="en-US" sz="1600" dirty="0" smtClean="0">
                <a:ea typeface="宋体" charset="-122"/>
              </a:rPr>
              <a:t>浏览器名称：</a:t>
            </a:r>
            <a:r>
              <a:rPr lang="en-US" altLang="zh-CN" sz="1600" dirty="0" smtClean="0">
                <a:ea typeface="宋体" charset="-122"/>
              </a:rPr>
              <a:t>"+</a:t>
            </a:r>
            <a:r>
              <a:rPr lang="en-US" altLang="zh-CN" sz="1600" dirty="0" err="1" smtClean="0">
                <a:ea typeface="宋体" charset="-122"/>
              </a:rPr>
              <a:t>navigator.appName</a:t>
            </a:r>
            <a:r>
              <a:rPr lang="en-US" altLang="zh-CN" sz="1600" dirty="0" smtClean="0">
                <a:ea typeface="宋体" charset="-122"/>
              </a:rPr>
              <a:t>+"&lt;</a:t>
            </a:r>
            <a:r>
              <a:rPr lang="en-US" altLang="zh-CN" sz="1600" dirty="0" err="1" smtClean="0">
                <a:ea typeface="宋体" charset="-122"/>
              </a:rPr>
              <a:t>br</a:t>
            </a:r>
            <a:r>
              <a:rPr lang="en-US" altLang="zh-CN" sz="1600" dirty="0" smtClean="0">
                <a:ea typeface="宋体" charset="-122"/>
              </a:rPr>
              <a:t>&gt;");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document.writeln</a:t>
            </a:r>
            <a:r>
              <a:rPr lang="en-US" altLang="zh-CN" sz="1600" dirty="0" smtClean="0">
                <a:ea typeface="宋体" charset="-122"/>
              </a:rPr>
              <a:t>("Web</a:t>
            </a:r>
            <a:r>
              <a:rPr lang="zh-CN" altLang="en-US" sz="1600" dirty="0" smtClean="0">
                <a:ea typeface="宋体" charset="-122"/>
              </a:rPr>
              <a:t>浏览器版本：</a:t>
            </a:r>
            <a:r>
              <a:rPr lang="en-US" altLang="zh-CN" sz="1600" dirty="0" smtClean="0">
                <a:ea typeface="宋体" charset="-122"/>
              </a:rPr>
              <a:t>"+</a:t>
            </a:r>
            <a:r>
              <a:rPr lang="en-US" altLang="zh-CN" sz="1600" dirty="0" err="1" smtClean="0">
                <a:ea typeface="宋体" charset="-122"/>
              </a:rPr>
              <a:t>navigator.appVersion</a:t>
            </a:r>
            <a:r>
              <a:rPr lang="en-US" altLang="zh-CN" sz="1600" dirty="0" smtClean="0">
                <a:ea typeface="宋体" charset="-122"/>
              </a:rPr>
              <a:t>+"&lt;</a:t>
            </a:r>
            <a:r>
              <a:rPr lang="en-US" altLang="zh-CN" sz="1600" dirty="0" err="1" smtClean="0">
                <a:ea typeface="宋体" charset="-122"/>
              </a:rPr>
              <a:t>br</a:t>
            </a:r>
            <a:r>
              <a:rPr lang="en-US" altLang="zh-CN" sz="1600" dirty="0" smtClean="0">
                <a:ea typeface="宋体" charset="-122"/>
              </a:rPr>
              <a:t>&gt;");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document.writeln</a:t>
            </a:r>
            <a:r>
              <a:rPr lang="en-US" altLang="zh-CN" sz="1600" dirty="0" smtClean="0">
                <a:ea typeface="宋体" charset="-122"/>
              </a:rPr>
              <a:t>("</a:t>
            </a:r>
            <a:r>
              <a:rPr lang="zh-CN" altLang="en-US" sz="1600" dirty="0" smtClean="0">
                <a:ea typeface="宋体" charset="-122"/>
              </a:rPr>
              <a:t>运行浏览器的平台：</a:t>
            </a:r>
            <a:r>
              <a:rPr lang="en-US" altLang="zh-CN" sz="1600" dirty="0" smtClean="0">
                <a:ea typeface="宋体" charset="-122"/>
              </a:rPr>
              <a:t>"+</a:t>
            </a:r>
            <a:r>
              <a:rPr lang="en-US" altLang="zh-CN" sz="1600" dirty="0" err="1" smtClean="0">
                <a:ea typeface="宋体" charset="-122"/>
              </a:rPr>
              <a:t>navigator.platform</a:t>
            </a:r>
            <a:r>
              <a:rPr lang="en-US" altLang="zh-CN" sz="1600" dirty="0" smtClean="0">
                <a:ea typeface="宋体" charset="-122"/>
              </a:rPr>
              <a:t>+"&lt;</a:t>
            </a:r>
            <a:r>
              <a:rPr lang="en-US" altLang="zh-CN" sz="1600" dirty="0" err="1" smtClean="0">
                <a:ea typeface="宋体" charset="-122"/>
              </a:rPr>
              <a:t>br</a:t>
            </a:r>
            <a:r>
              <a:rPr lang="en-US" altLang="zh-CN" sz="1600" dirty="0" smtClean="0">
                <a:ea typeface="宋体" charset="-122"/>
              </a:rPr>
              <a:t>&gt;");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document.writeln</a:t>
            </a:r>
            <a:r>
              <a:rPr lang="en-US" altLang="zh-CN" sz="1600" dirty="0" smtClean="0">
                <a:ea typeface="宋体" charset="-122"/>
              </a:rPr>
              <a:t>("</a:t>
            </a:r>
            <a:r>
              <a:rPr lang="zh-CN" altLang="en-US" sz="1600" dirty="0" smtClean="0">
                <a:ea typeface="宋体" charset="-122"/>
              </a:rPr>
              <a:t>浏览器执行的语言版本：</a:t>
            </a:r>
            <a:r>
              <a:rPr lang="en-US" altLang="zh-CN" sz="1600" dirty="0" smtClean="0">
                <a:ea typeface="宋体" charset="-122"/>
              </a:rPr>
              <a:t>"+</a:t>
            </a:r>
            <a:r>
              <a:rPr lang="en-US" altLang="zh-CN" sz="1600" dirty="0" err="1" smtClean="0">
                <a:ea typeface="宋体" charset="-122"/>
              </a:rPr>
              <a:t>navigator.language</a:t>
            </a:r>
            <a:r>
              <a:rPr lang="en-US" altLang="zh-CN" sz="1600" dirty="0" smtClean="0">
                <a:ea typeface="宋体" charset="-122"/>
              </a:rPr>
              <a:t>+"&lt;</a:t>
            </a:r>
            <a:r>
              <a:rPr lang="en-US" altLang="zh-CN" sz="1600" dirty="0" err="1" smtClean="0">
                <a:ea typeface="宋体" charset="-122"/>
              </a:rPr>
              <a:t>br</a:t>
            </a:r>
            <a:r>
              <a:rPr lang="en-US" altLang="zh-CN" sz="1600" dirty="0" smtClean="0">
                <a:ea typeface="宋体" charset="-122"/>
              </a:rPr>
              <a:t>&gt;");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  </a:t>
            </a:r>
            <a:r>
              <a:rPr lang="en-US" altLang="zh-CN" sz="1600" dirty="0" err="1" smtClean="0">
                <a:ea typeface="宋体" charset="-122"/>
              </a:rPr>
              <a:t>document.writeln</a:t>
            </a:r>
            <a:r>
              <a:rPr lang="en-US" altLang="zh-CN" sz="1600" dirty="0" smtClean="0">
                <a:ea typeface="宋体" charset="-122"/>
              </a:rPr>
              <a:t>("</a:t>
            </a:r>
            <a:r>
              <a:rPr lang="zh-CN" altLang="en-US" sz="1600" dirty="0" smtClean="0">
                <a:ea typeface="宋体" charset="-122"/>
              </a:rPr>
              <a:t>用户代理：</a:t>
            </a:r>
            <a:r>
              <a:rPr lang="en-US" altLang="zh-CN" sz="1600" dirty="0" smtClean="0">
                <a:ea typeface="宋体" charset="-122"/>
              </a:rPr>
              <a:t>"+</a:t>
            </a:r>
            <a:r>
              <a:rPr lang="en-US" altLang="zh-CN" sz="1600" dirty="0" err="1" smtClean="0">
                <a:ea typeface="宋体" charset="-122"/>
              </a:rPr>
              <a:t>navigator.userAgent</a:t>
            </a:r>
            <a:r>
              <a:rPr lang="en-US" altLang="zh-CN" sz="1600" dirty="0" smtClean="0">
                <a:ea typeface="宋体" charset="-122"/>
              </a:rPr>
              <a:t>+"&lt;</a:t>
            </a:r>
            <a:r>
              <a:rPr lang="en-US" altLang="zh-CN" sz="1600" dirty="0" err="1" smtClean="0">
                <a:ea typeface="宋体" charset="-122"/>
              </a:rPr>
              <a:t>br</a:t>
            </a:r>
            <a:r>
              <a:rPr lang="en-US" altLang="zh-CN" sz="1600" dirty="0" smtClean="0">
                <a:ea typeface="宋体" charset="-122"/>
              </a:rPr>
              <a:t>&gt;");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}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&lt;/script&gt;&lt;/head&gt;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&lt;body </a:t>
            </a:r>
            <a:r>
              <a:rPr lang="en-US" altLang="zh-CN" sz="1600" dirty="0" err="1" smtClean="0">
                <a:ea typeface="宋体" charset="-122"/>
              </a:rPr>
              <a:t>onload</a:t>
            </a:r>
            <a:r>
              <a:rPr lang="en-US" altLang="zh-CN" sz="1600" dirty="0" smtClean="0">
                <a:ea typeface="宋体" charset="-122"/>
              </a:rPr>
              <a:t>="</a:t>
            </a:r>
            <a:r>
              <a:rPr lang="en-US" altLang="zh-CN" sz="1600" dirty="0" err="1" smtClean="0">
                <a:ea typeface="宋体" charset="-122"/>
              </a:rPr>
              <a:t>getInfo</a:t>
            </a:r>
            <a:r>
              <a:rPr lang="en-US" altLang="zh-CN" sz="1600" dirty="0" smtClean="0">
                <a:ea typeface="宋体" charset="-122"/>
              </a:rPr>
              <a:t>()"&gt;&lt;/body&gt;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ea typeface="宋体" charset="-122"/>
              </a:rPr>
              <a:t>&lt;/html&gt;</a:t>
            </a:r>
            <a:endParaRPr lang="en-US" altLang="zh-CN" sz="1600" b="0" dirty="0">
              <a:latin typeface="+mn-lt"/>
            </a:endParaRPr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657350"/>
            <a:ext cx="2925763" cy="176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311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16.3.3 screen</a:t>
            </a:r>
            <a:r>
              <a:rPr lang="zh-CN" altLang="en-US" dirty="0" smtClean="0"/>
              <a:t>对象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29866"/>
            <a:ext cx="8534400" cy="75128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screen</a:t>
            </a:r>
            <a:r>
              <a:rPr lang="zh-CN" altLang="en-US" dirty="0" smtClean="0"/>
              <a:t>对象用于获取用户屏幕设置的相关信息，具有</a:t>
            </a:r>
            <a:r>
              <a:rPr lang="en-US" altLang="zh-CN" dirty="0" smtClean="0"/>
              <a:t>height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width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availHeight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availWidth</a:t>
            </a:r>
            <a:r>
              <a:rPr lang="zh-CN" altLang="en-US" dirty="0" smtClean="0"/>
              <a:t>等属性。 </a:t>
            </a:r>
          </a:p>
        </p:txBody>
      </p:sp>
      <p:sp>
        <p:nvSpPr>
          <p:cNvPr id="3" name="矩形 2"/>
          <p:cNvSpPr/>
          <p:nvPr/>
        </p:nvSpPr>
        <p:spPr>
          <a:xfrm>
            <a:off x="533400" y="1740436"/>
            <a:ext cx="54102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  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edu_16_3_3.html 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&lt;head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title&gt;screen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对象实例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&lt;script  type="text/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getScreenInfo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("&lt;h3&gt;screen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对象的信息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&lt;/h3&gt;&lt;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&gt;");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屏幕的总高度：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"+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screen.height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+"&lt;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&gt;");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屏幕的可用高度：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"+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screen.availHeight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+"&lt;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&gt;");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屏幕的总宽度：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"+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screen.width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+"&lt;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&gt;");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document.write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屏幕的可用宽度：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"+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screen.availWidth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+"&lt;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&gt;"); }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&lt;/script&gt;&lt;/head&gt;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onload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getScreenInfo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()"&gt;&lt;/body&gt;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en-US" altLang="zh-CN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14550"/>
            <a:ext cx="2286000" cy="192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6429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16.3.4 history</a:t>
            </a:r>
            <a:r>
              <a:rPr lang="zh-CN" altLang="en-US" dirty="0" smtClean="0"/>
              <a:t>对象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399" cy="73223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+mj-ea"/>
                <a:ea typeface="+mj-ea"/>
              </a:rPr>
              <a:t>     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对象表示窗口的浏览历史，并由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属性引用该窗口的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对象。</a:t>
            </a:r>
          </a:p>
        </p:txBody>
      </p:sp>
      <p:sp>
        <p:nvSpPr>
          <p:cNvPr id="2" name="矩形 1"/>
          <p:cNvSpPr/>
          <p:nvPr/>
        </p:nvSpPr>
        <p:spPr>
          <a:xfrm>
            <a:off x="533400" y="3165622"/>
            <a:ext cx="85344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在实际开发中，如下使用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history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方法：</a:t>
            </a:r>
          </a:p>
          <a:p>
            <a:pPr lvl="1"/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history.back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   //</a:t>
            </a:r>
            <a:r>
              <a: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与单击浏览器后退按钮执行的操作一样</a:t>
            </a:r>
          </a:p>
          <a:p>
            <a:pPr lvl="1"/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history.go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(-2)   //</a:t>
            </a:r>
            <a:r>
              <a: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与单击两次浏览器后退按钮执行的操作一样</a:t>
            </a:r>
          </a:p>
          <a:p>
            <a:pPr lvl="1"/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history.forward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() 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等价于点击浏览器前进按钮或调用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history.go</a:t>
            </a:r>
            <a:r>
              <a:rPr lang="en-US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35450820"/>
              </p:ext>
            </p:extLst>
          </p:nvPr>
        </p:nvGraphicFramePr>
        <p:xfrm>
          <a:off x="762000" y="1809750"/>
          <a:ext cx="8077200" cy="1143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{E8B1032C-EA38-4F05-BA0D-38AFFFC7BED3}</a:tableStyleId>
              </a:tblPr>
              <a:tblGrid>
                <a:gridCol w="23184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587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500" b="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forward()</a:t>
                      </a:r>
                      <a:endParaRPr lang="zh-CN" sz="15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加载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history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列表中的下一个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URL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5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back()</a:t>
                      </a:r>
                      <a:endParaRPr lang="zh-CN" sz="15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加载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history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列表中的前一个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URL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go(</a:t>
                      </a:r>
                      <a:r>
                        <a:rPr lang="en-US" sz="1500" b="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number|URL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500" b="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加载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history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列表中的某个具体页面。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参数指定要访问的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number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参数指定要访问的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在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history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</a:t>
                      </a:r>
                      <a:r>
                        <a:rPr lang="en-US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500" b="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列表中的位置。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7868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16.3.5 location</a:t>
            </a:r>
            <a:r>
              <a:rPr lang="zh-CN" altLang="en-US" dirty="0" smtClean="0"/>
              <a:t>对象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534400" cy="92273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      location</a:t>
            </a:r>
            <a:r>
              <a:rPr lang="zh-CN" altLang="zh-CN" dirty="0"/>
              <a:t>对象用来表示浏览器窗口中加载的当前文档的</a:t>
            </a:r>
            <a:r>
              <a:rPr lang="en-US" altLang="zh-CN" dirty="0"/>
              <a:t>URL</a:t>
            </a:r>
            <a:r>
              <a:rPr lang="zh-CN" altLang="zh-CN" dirty="0"/>
              <a:t>，该对象的属性说明了</a:t>
            </a:r>
            <a:r>
              <a:rPr lang="en-US" altLang="zh-CN" dirty="0"/>
              <a:t>URL</a:t>
            </a:r>
            <a:r>
              <a:rPr lang="zh-CN" altLang="zh-CN" dirty="0"/>
              <a:t>中的各个部分</a:t>
            </a:r>
            <a:r>
              <a:rPr lang="zh-CN" altLang="zh-CN" dirty="0" smtClean="0"/>
              <a:t>，</a:t>
            </a:r>
            <a:endParaRPr lang="en-US" altLang="zh-CN" dirty="0" smtClean="0">
              <a:ea typeface="宋体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43101"/>
            <a:ext cx="7620000" cy="1146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5861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16.3.5 location</a:t>
            </a:r>
            <a:r>
              <a:rPr lang="zh-CN" altLang="en-US" dirty="0" smtClean="0"/>
              <a:t>对象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41501492"/>
              </p:ext>
            </p:extLst>
          </p:nvPr>
        </p:nvGraphicFramePr>
        <p:xfrm>
          <a:off x="990600" y="3657600"/>
          <a:ext cx="7772400" cy="914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{72833802-FEF1-4C79-8D5D-14CF1EAF98D9}</a:tableStyleId>
              </a:tblPr>
              <a:tblGrid>
                <a:gridCol w="24053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670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方法名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reload()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重新加载当前文档。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assign()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加载新的文档。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replace()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用新的文档替换当前文档。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31345135"/>
              </p:ext>
            </p:extLst>
          </p:nvPr>
        </p:nvGraphicFramePr>
        <p:xfrm>
          <a:off x="990600" y="1257799"/>
          <a:ext cx="7772400" cy="188545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{72833802-FEF1-4C79-8D5D-14CF1EAF98D9}</a:tableStyleId>
              </a:tblPr>
              <a:tblGrid>
                <a:gridCol w="22481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242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789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属性名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800100" algn="l"/>
                        </a:tabLst>
                      </a:pPr>
                      <a:r>
                        <a:rPr lang="zh-CN" sz="1200" kern="100" dirty="0">
                          <a:effectLst/>
                        </a:rPr>
                        <a:t>说明</a:t>
                      </a:r>
                      <a:endParaRPr lang="zh-CN" sz="15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694">
                <a:tc>
                  <a:txBody>
                    <a:bodyPr/>
                    <a:lstStyle/>
                    <a:p>
                      <a:pPr indent="17145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hash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2870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设置或返回从井号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(#)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开始的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URL(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锚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9694">
                <a:tc>
                  <a:txBody>
                    <a:bodyPr/>
                    <a:lstStyle/>
                    <a:p>
                      <a:pPr indent="1727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href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2870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设置或返回完整的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694">
                <a:tc>
                  <a:txBody>
                    <a:bodyPr/>
                    <a:lstStyle/>
                    <a:p>
                      <a:pPr indent="1727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hostname</a:t>
                      </a:r>
                      <a:endParaRPr lang="zh-CN" sz="15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2870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设置或返回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中的主机名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9694">
                <a:tc>
                  <a:txBody>
                    <a:bodyPr/>
                    <a:lstStyle/>
                    <a:p>
                      <a:pPr indent="1727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protocol</a:t>
                      </a:r>
                      <a:endParaRPr lang="zh-CN" sz="1500" kern="10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2870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设置或返回当前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的协议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9694">
                <a:tc>
                  <a:txBody>
                    <a:bodyPr/>
                    <a:lstStyle/>
                    <a:p>
                      <a:pPr indent="1727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port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2870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设置或返回当前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的端口号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9694">
                <a:tc>
                  <a:txBody>
                    <a:bodyPr/>
                    <a:lstStyle/>
                    <a:p>
                      <a:pPr indent="1727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Pathname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2870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设置或返回当前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的路径部分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9694">
                <a:tc>
                  <a:txBody>
                    <a:bodyPr/>
                    <a:lstStyle/>
                    <a:p>
                      <a:pPr indent="1727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Host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870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设置或返回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中的主机名和端口号的组合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9694">
                <a:tc>
                  <a:txBody>
                    <a:bodyPr/>
                    <a:lstStyle/>
                    <a:p>
                      <a:pPr indent="17272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Search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8575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设置或返回从问号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(?)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开始的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URL(</a:t>
                      </a: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查询部分</a:t>
                      </a:r>
                      <a:r>
                        <a:rPr lang="en-US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500" kern="100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90600" y="3245526"/>
            <a:ext cx="3595856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对象的属性及方法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1" y="800100"/>
            <a:ext cx="3312125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location</a:t>
            </a:r>
            <a:r>
              <a:rPr lang="zh-CN" altLang="zh-CN" dirty="0"/>
              <a:t>对象的常用属性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606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16.3.5 </a:t>
            </a:r>
            <a:r>
              <a:rPr lang="en-US" altLang="zh-CN" dirty="0"/>
              <a:t>location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4724400" cy="350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&lt;!-- 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edu_16_3_4.html 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meta charset="UTF-8"&gt;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script type="text/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function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currLocation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(){alert(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window.location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)}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function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newLocation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window.location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" http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://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www.baidu.com "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}</a:t>
            </a:r>
            <a:endParaRPr lang="en-US" altLang="zh-CN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&lt;/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script&gt;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&lt;/head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body&gt;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input type="button"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currLocation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()" value="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显示当前的 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URL"&gt;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&lt;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input type="button" 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newLocation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()" value="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改变 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URL-</a:t>
            </a:r>
            <a:r>
              <a:rPr lang="zh-CN" altLang="en-US" sz="1400" b="0" dirty="0">
                <a:latin typeface="Verdana" pitchFamily="34" charset="0"/>
                <a:cs typeface="Verdana" pitchFamily="34" charset="0"/>
              </a:rPr>
              <a:t>百度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&lt;/body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html&gt;</a:t>
            </a:r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71550"/>
            <a:ext cx="3052763" cy="79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809750"/>
            <a:ext cx="2995093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333750"/>
            <a:ext cx="2776538" cy="130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曲线连接符 8"/>
          <p:cNvCxnSpPr/>
          <p:nvPr/>
        </p:nvCxnSpPr>
        <p:spPr bwMode="auto">
          <a:xfrm rot="16200000" flipH="1">
            <a:off x="5486400" y="1962150"/>
            <a:ext cx="1066800" cy="304800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1" name="曲线连接符 10"/>
          <p:cNvCxnSpPr/>
          <p:nvPr/>
        </p:nvCxnSpPr>
        <p:spPr bwMode="auto">
          <a:xfrm rot="16200000" flipH="1">
            <a:off x="6019800" y="2190750"/>
            <a:ext cx="2133600" cy="914400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="" xmlns:p14="http://schemas.microsoft.com/office/powerpoint/2010/main" val="248328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16.4 </a:t>
            </a:r>
            <a:r>
              <a:rPr lang="zh-CN" altLang="en-US" dirty="0" smtClean="0"/>
              <a:t>综合实例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800101"/>
            <a:ext cx="85344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前端开发技术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”课程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网站开发为例，设计一个含有二级水平导航菜单、图像切换、下拉列表导航等功能的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网站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57350"/>
            <a:ext cx="62484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96584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16.4 </a:t>
            </a:r>
            <a:r>
              <a:rPr lang="zh-CN" altLang="en-US" dirty="0" smtClean="0"/>
              <a:t>综合实例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80010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页面布局设计</a:t>
            </a: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对照课程网站效果图进行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分区设计，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页面布局如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下。</a:t>
            </a:r>
            <a:endParaRPr lang="zh-CN" altLang="zh-CN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98516"/>
            <a:ext cx="184731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57173442"/>
              </p:ext>
            </p:extLst>
          </p:nvPr>
        </p:nvGraphicFramePr>
        <p:xfrm>
          <a:off x="838200" y="2057400"/>
          <a:ext cx="4266196" cy="2061995"/>
        </p:xfrm>
        <a:graphic>
          <a:graphicData uri="http://schemas.openxmlformats.org/presentationml/2006/ole">
            <p:oleObj spid="_x0000_s6190" name="Visio" r:id="rId3" imgW="9394546" imgH="6010656" progId="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5351885" y="1657351"/>
            <a:ext cx="3715915" cy="303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网站中实现的主要技术</a:t>
            </a:r>
          </a:p>
          <a:p>
            <a:pPr marL="342900" lvl="0" indent="-342900"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DIV+CSS+JavaScript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实现的二级导航菜单。</a:t>
            </a:r>
          </a:p>
          <a:p>
            <a:pPr marL="342900" lvl="0" indent="-342900"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实现图像自动定时切换。</a:t>
            </a:r>
          </a:p>
          <a:p>
            <a:pPr marL="342900" lvl="0" indent="-342900"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open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方法和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options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selecctedIndex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属性实现下拉列表导航功能。</a:t>
            </a:r>
          </a:p>
        </p:txBody>
      </p:sp>
    </p:spTree>
    <p:extLst>
      <p:ext uri="{BB962C8B-B14F-4D97-AF65-F5344CB8AC3E}">
        <p14:creationId xmlns="" xmlns:p14="http://schemas.microsoft.com/office/powerpoint/2010/main" val="23563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16.1.1  Array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Array</a:t>
            </a:r>
            <a:r>
              <a:rPr lang="zh-CN" altLang="zh-CN" dirty="0"/>
              <a:t>对象用于在单个的变量中存储多个相同类型的值，其值可以是字符串、数值型、布尔型等，但由于</a:t>
            </a:r>
            <a:r>
              <a:rPr lang="en-US" altLang="zh-CN" dirty="0"/>
              <a:t>JavaScript</a:t>
            </a:r>
            <a:r>
              <a:rPr lang="zh-CN" altLang="zh-CN" dirty="0"/>
              <a:t>是弱类型的脚本语言主，所以数组元素也可以不一致。通过声明一个数组，将相关的数据存入数组，使用循环等结构对数组中的每个元素进行操作。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zh-CN" dirty="0" smtClean="0"/>
              <a:t>创建</a:t>
            </a:r>
            <a:r>
              <a:rPr lang="en-US" altLang="zh-CN" dirty="0"/>
              <a:t>Array</a:t>
            </a:r>
            <a:r>
              <a:rPr lang="zh-CN" altLang="zh-CN" dirty="0"/>
              <a:t>对象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1</a:t>
            </a:r>
            <a:r>
              <a:rPr lang="en-US" altLang="zh-CN" dirty="0"/>
              <a:t>)</a:t>
            </a:r>
            <a:r>
              <a:rPr lang="zh-CN" altLang="zh-CN" dirty="0"/>
              <a:t>基本语法</a:t>
            </a:r>
          </a:p>
          <a:p>
            <a:pPr marL="447675" indent="952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stu1=new array();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marL="447675" indent="952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stu2=new Array(size);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marL="447675" indent="952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stu3=new Array(element0, element1, ..., </a:t>
            </a:r>
            <a:r>
              <a:rPr lang="en-US" altLang="zh-CN" sz="180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elementn</a:t>
            </a:r>
            <a:r>
              <a:rPr lang="en-US" altLang="zh-CN" sz="18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  <a:endParaRPr lang="zh-CN" altLang="zh-CN" sz="18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str4=[“C++</a:t>
            </a:r>
            <a:r>
              <a:rPr lang="zh-CN" altLang="en-US" sz="1800" b="0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程序设计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”,“HTML</a:t>
            </a:r>
            <a:r>
              <a:rPr lang="zh-CN" altLang="en-US" sz="1800" b="0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开发基础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”,“</a:t>
            </a:r>
            <a:r>
              <a:rPr lang="zh-CN" altLang="en-US" sz="1800" b="0" dirty="0" smtClean="0">
                <a:solidFill>
                  <a:srgbClr val="FF0000"/>
                </a:solidFill>
                <a:latin typeface="Verdana" pitchFamily="34" charset="0"/>
                <a:ea typeface="+mj-ea"/>
                <a:cs typeface="Verdana" pitchFamily="34" charset="0"/>
              </a:rPr>
              <a:t>数据库原理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”"];</a:t>
            </a:r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/>
              <a:t>2)</a:t>
            </a:r>
            <a:r>
              <a:rPr lang="zh-CN" altLang="zh-CN" sz="1800" dirty="0" smtClean="0"/>
              <a:t>参数说明</a:t>
            </a:r>
            <a:endParaRPr lang="en-US" altLang="zh-CN" sz="1800" dirty="0" smtClean="0"/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zh-CN" sz="1800" dirty="0" smtClean="0"/>
              <a:t>参数</a:t>
            </a:r>
            <a:r>
              <a:rPr lang="en-US" altLang="zh-CN" sz="1800" dirty="0" smtClean="0"/>
              <a:t>size</a:t>
            </a:r>
            <a:r>
              <a:rPr lang="zh-CN" altLang="zh-CN" sz="1800" dirty="0" smtClean="0"/>
              <a:t>定义数组元素的个数。返回的数组的长度</a:t>
            </a:r>
            <a:r>
              <a:rPr lang="en-US" altLang="zh-CN" sz="1800" dirty="0" smtClean="0"/>
              <a:t>stu2.length</a:t>
            </a:r>
            <a:r>
              <a:rPr lang="zh-CN" altLang="zh-CN" sz="1800" dirty="0" smtClean="0"/>
              <a:t>等于</a:t>
            </a:r>
            <a:r>
              <a:rPr lang="en-US" altLang="zh-CN" sz="1800" dirty="0" smtClean="0"/>
              <a:t>size</a:t>
            </a:r>
            <a:r>
              <a:rPr lang="zh-CN" altLang="zh-CN" sz="1800" dirty="0" smtClean="0"/>
              <a:t>。</a:t>
            </a:r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800" dirty="0" smtClean="0"/>
          </a:p>
          <a:p>
            <a:pPr marL="365125" lvl="1" inden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33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16.4 </a:t>
            </a:r>
            <a:r>
              <a:rPr lang="zh-CN" altLang="en-US" dirty="0"/>
              <a:t>综合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二级菜单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5344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1)JS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二级导航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b="0" u="sng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zh-CN" b="0" u="sng" dirty="0">
                <a:latin typeface="微软雅黑" pitchFamily="34" charset="-122"/>
                <a:ea typeface="微软雅黑" pitchFamily="34" charset="-122"/>
              </a:rPr>
              <a:t>级水平导航菜单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实现技术分析：一级菜单、二级菜单在不同区域中单独显示；一级导航菜单采用无序列表实现，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标记表示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个主导航栏目，两个导航栏目之间插入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个分隔线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标记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设置背景图像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；在一级导航菜单上设置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onmouseover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事件句柄属性，绑定事件处理函数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qiehuan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b="0" u="sng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zh-CN" b="0" u="sng" dirty="0">
                <a:latin typeface="微软雅黑" pitchFamily="34" charset="-122"/>
                <a:ea typeface="微软雅黑" pitchFamily="34" charset="-122"/>
              </a:rPr>
              <a:t>级导航菜单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显示规则：默认显示第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个一级导航栏目对应的二级导航菜单，其余二级菜单默认是不显示，只有当鼠标悬停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盘旋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在相应的一级导航菜单上时才能调用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qiehuan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函数，将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“qh_con”+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display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属性值改为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，显示其对应的二级导航菜单；所有的二级导航菜单分别定义在不同的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088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16.4 </a:t>
            </a:r>
            <a:r>
              <a:rPr lang="zh-CN" altLang="en-US" dirty="0"/>
              <a:t>综合实例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二级导航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534400" cy="3891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级导航菜单统一放在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为“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mmenu_con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”的父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中，每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个二级子菜单单独放在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个独立的子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中。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样式定义参见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style2menu.css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，二级导航菜单结构如下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 id="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menu_con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 indent="450850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 id="qh_con0" style="display: block"&gt;  &lt;!-- 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第一个子菜单 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 indent="622300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ul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indent="981075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&lt;li&gt;&lt;a 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="#"&gt;&lt;span&gt;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课程发展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&lt;/span&gt;&lt;/a&gt;&lt;/li&gt;</a:t>
            </a:r>
          </a:p>
          <a:p>
            <a:pPr indent="981075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&lt;li class="menu_line2"&gt;&lt;/li&gt;          &lt;!-- 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子菜单分隔线 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 indent="981075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&lt;li&gt;&lt;a 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="#"&gt;&lt;span&gt;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课程特色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&lt;/span&gt;&lt;/a&gt;&lt;/li&gt;</a:t>
            </a:r>
          </a:p>
          <a:p>
            <a:pPr indent="981075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&lt;li class="menu_line2"&gt;&lt;/li&gt;          &lt;!-- 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子菜单分隔线 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 indent="981075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&lt;li&gt;&lt;a 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="#"&gt;&lt;span&gt;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教学成果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&lt;/span&gt;&lt;/a&gt;&lt;/li&gt;</a:t>
            </a:r>
          </a:p>
          <a:p>
            <a:pPr indent="622300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ul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indent="450850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&lt;/div&gt;</a:t>
            </a:r>
          </a:p>
          <a:p>
            <a:pPr indent="450850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&lt;div id="qh_con1" style="display: block"&gt; &lt;!-- 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第二个子菜单 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 indent="450850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</a:p>
          <a:p>
            <a:pPr indent="450850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&lt;/div&gt;</a:t>
            </a:r>
          </a:p>
          <a:p>
            <a:pPr indent="450850"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...          &lt;!-- 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第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zh-CN" altLang="en-US" sz="1800" b="0" dirty="0">
                <a:solidFill>
                  <a:srgbClr val="FF0000"/>
                </a:solidFill>
                <a:latin typeface="Verdana" pitchFamily="34" charset="0"/>
                <a:ea typeface="微软雅黑" pitchFamily="34" charset="-122"/>
                <a:cs typeface="Verdana" pitchFamily="34" charset="0"/>
              </a:rPr>
              <a:t>个子菜单 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--&gt;</a:t>
            </a:r>
          </a:p>
          <a:p>
            <a:pPr>
              <a:lnSpc>
                <a:spcPts val="1500"/>
              </a:lnSpc>
              <a:spcBef>
                <a:spcPts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&lt;/div&gt;</a:t>
            </a:r>
            <a:endParaRPr lang="zh-CN" altLang="zh-CN" sz="1800" b="0" dirty="0">
              <a:solidFill>
                <a:srgbClr val="FF0000"/>
              </a:solidFill>
              <a:latin typeface="Verdana" pitchFamily="34" charset="0"/>
              <a:ea typeface="微软雅黑" pitchFamily="34" charset="-122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097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16.4 </a:t>
            </a:r>
            <a:r>
              <a:rPr lang="zh-CN" altLang="en-US" dirty="0"/>
              <a:t>综合实例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其它技术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图像自动定时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切换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自动定时切换实现技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术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中插入一个图像的超链接，定义图像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标记的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，通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获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象，动态修改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img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属性，实现图像切换使用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Windos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setInterval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code,interval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clearInterval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intervalID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两个方法来实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现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间隔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间执行代码和取消执行代码。在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switchpic.js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中定义初始化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、切换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switchPic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、重新鼠标移出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reStart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、鼠标悬停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pause()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函数。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下拉列表框导航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拉列表框导航实现技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术：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标记的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onchange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属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性，并绑定事件代码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，用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windos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open(</a:t>
            </a:r>
            <a:r>
              <a:rPr lang="en-US" altLang="zh-CN" sz="2000" b="0" dirty="0" err="1" smtClean="0">
                <a:latin typeface="微软雅黑" pitchFamily="34" charset="-122"/>
                <a:ea typeface="微软雅黑" pitchFamily="34" charset="-122"/>
              </a:rPr>
              <a:t>url,name,features,replace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000" b="0" dirty="0" smtClean="0">
                <a:latin typeface="微软雅黑" pitchFamily="34" charset="-122"/>
                <a:ea typeface="微软雅黑" pitchFamily="34" charset="-122"/>
              </a:rPr>
              <a:t>实现在单击下拉列表框中任一选项时，能够打开相关的超链接。</a:t>
            </a:r>
            <a:endParaRPr lang="zh-CN" altLang="zh-CN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96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16.4 </a:t>
            </a:r>
            <a:r>
              <a:rPr lang="zh-CN" altLang="en-US" dirty="0"/>
              <a:t>综合实例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主体部分代码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806464"/>
            <a:ext cx="85344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400" dirty="0" smtClean="0"/>
              <a:t>下拉列表超链接设置</a:t>
            </a:r>
            <a:endParaRPr lang="en-US" altLang="zh-CN" sz="2400" dirty="0" smtClean="0"/>
          </a:p>
          <a:p>
            <a:pPr>
              <a:lnSpc>
                <a:spcPts val="1800"/>
              </a:lnSpc>
              <a:spcBef>
                <a:spcPts val="60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&lt;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select size="1" name="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d1 "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onchange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window.open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this.options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this.selectedindex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].value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)"&gt;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zh-CN" altLang="en-US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       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option&gt;</a:t>
            </a:r>
            <a:r>
              <a:rPr lang="zh-CN" altLang="zh-CN" sz="18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网络课程资源链接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&lt;/option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&lt;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 value="http://www.icourses.cn/home/"&gt;</a:t>
            </a:r>
            <a:r>
              <a:rPr lang="zh-CN" altLang="zh-CN" sz="18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中国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mooc</a:t>
            </a:r>
            <a:r>
              <a:rPr lang="zh-CN" altLang="zh-CN" sz="18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大</a:t>
            </a:r>
            <a:r>
              <a:rPr lang="zh-CN" altLang="zh-CN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学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        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option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&lt;/select</a:t>
            </a:r>
          </a:p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主要实现的代码</a:t>
            </a:r>
          </a:p>
          <a:p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参见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edu_16_4_1.html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二级导航菜单切换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参见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qiehuan.js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代码</a:t>
            </a: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3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图像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切换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参见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switchpic.js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代码</a:t>
            </a: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4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样式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参见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style2menu.css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代</a:t>
            </a:r>
            <a:r>
              <a:rPr lang="zh-CN" altLang="zh-CN" b="0" dirty="0" smtClean="0">
                <a:latin typeface="微软雅黑" pitchFamily="34" charset="-122"/>
                <a:ea typeface="微软雅黑" pitchFamily="34" charset="-122"/>
              </a:rPr>
              <a:t>码</a:t>
            </a:r>
            <a:endParaRPr lang="zh-CN" alt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47106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本章小结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493125" cy="387548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本章介绍对象</a:t>
            </a:r>
            <a:r>
              <a:rPr lang="zh-CN" altLang="zh-CN" dirty="0"/>
              <a:t>的概念及</a:t>
            </a:r>
            <a:r>
              <a:rPr lang="en-US" altLang="zh-CN" dirty="0"/>
              <a:t>Array</a:t>
            </a:r>
            <a:r>
              <a:rPr lang="zh-CN" altLang="zh-CN" dirty="0"/>
              <a:t>、</a:t>
            </a:r>
            <a:r>
              <a:rPr lang="en-US" altLang="zh-CN" dirty="0"/>
              <a:t>Date</a:t>
            </a:r>
            <a:r>
              <a:rPr lang="zh-CN" altLang="zh-CN" dirty="0"/>
              <a:t>、</a:t>
            </a:r>
            <a:r>
              <a:rPr lang="en-US" altLang="zh-CN" dirty="0"/>
              <a:t>Math</a:t>
            </a:r>
            <a:r>
              <a:rPr lang="zh-CN" altLang="zh-CN" dirty="0"/>
              <a:t>、</a:t>
            </a:r>
            <a:r>
              <a:rPr lang="en-US" altLang="zh-CN" dirty="0"/>
              <a:t>Number</a:t>
            </a:r>
            <a:r>
              <a:rPr lang="zh-CN" altLang="zh-CN" dirty="0"/>
              <a:t>、</a:t>
            </a:r>
            <a:r>
              <a:rPr lang="en-US" altLang="zh-CN" dirty="0"/>
              <a:t>String</a:t>
            </a:r>
            <a:r>
              <a:rPr lang="zh-CN" altLang="zh-CN" dirty="0"/>
              <a:t>、</a:t>
            </a:r>
            <a:r>
              <a:rPr lang="en-US" altLang="zh-CN" dirty="0"/>
              <a:t>Boolean</a:t>
            </a:r>
            <a:r>
              <a:rPr lang="zh-CN" altLang="zh-CN" dirty="0"/>
              <a:t>等常用的核心对象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HTML</a:t>
            </a:r>
            <a:r>
              <a:rPr lang="zh-CN" altLang="zh-CN" dirty="0"/>
              <a:t>文档中的每个标记都是一个节点，这些标记之间存在着一定的关系，这种描述页面标记关系的树型结构称为</a:t>
            </a:r>
            <a:r>
              <a:rPr lang="en-US" altLang="zh-CN" dirty="0"/>
              <a:t>DOM</a:t>
            </a:r>
            <a:r>
              <a:rPr lang="zh-CN" altLang="zh-CN" dirty="0"/>
              <a:t>节点树</a:t>
            </a:r>
            <a:r>
              <a:rPr lang="zh-CN" altLang="zh-CN" dirty="0" smtClean="0"/>
              <a:t>。对于</a:t>
            </a:r>
            <a:r>
              <a:rPr lang="en-US" altLang="zh-CN" dirty="0"/>
              <a:t>DOM</a:t>
            </a:r>
            <a:r>
              <a:rPr lang="zh-CN" altLang="zh-CN" dirty="0"/>
              <a:t>节点的访问除了通过</a:t>
            </a:r>
            <a:r>
              <a:rPr lang="en-US" altLang="zh-CN" dirty="0"/>
              <a:t>form</a:t>
            </a:r>
            <a:r>
              <a:rPr lang="zh-CN" altLang="zh-CN" dirty="0"/>
              <a:t>对象的</a:t>
            </a:r>
            <a:r>
              <a:rPr lang="en-US" altLang="zh-CN" dirty="0"/>
              <a:t>elements</a:t>
            </a:r>
            <a:r>
              <a:rPr lang="zh-CN" altLang="zh-CN" dirty="0"/>
              <a:t>属性或该节点的</a:t>
            </a:r>
            <a:r>
              <a:rPr lang="en-US" altLang="zh-CN" dirty="0"/>
              <a:t>name</a:t>
            </a:r>
            <a:r>
              <a:rPr lang="zh-CN" altLang="zh-CN" dirty="0"/>
              <a:t>属性来访问外，还可以通过</a:t>
            </a:r>
            <a:r>
              <a:rPr lang="en-US" altLang="zh-CN" dirty="0"/>
              <a:t>document</a:t>
            </a:r>
            <a:r>
              <a:rPr lang="zh-CN" altLang="zh-CN" dirty="0"/>
              <a:t>对象的</a:t>
            </a:r>
            <a:r>
              <a:rPr lang="en-US" altLang="zh-CN" dirty="0" err="1"/>
              <a:t>getElementById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getElementsByName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getElementsByTagName</a:t>
            </a:r>
            <a:r>
              <a:rPr lang="en-US" altLang="zh-CN" dirty="0"/>
              <a:t>()</a:t>
            </a:r>
            <a:r>
              <a:rPr lang="zh-CN" altLang="zh-CN" dirty="0"/>
              <a:t>等方法来访问；</a:t>
            </a:r>
            <a:r>
              <a:rPr lang="en-US" altLang="zh-CN" dirty="0"/>
              <a:t>document</a:t>
            </a:r>
            <a:r>
              <a:rPr lang="zh-CN" altLang="zh-CN" dirty="0"/>
              <a:t>对象应用非常广泛，除了访问节点外，还可以调用该对象的方法和属性来动态地创建和修改节点、设置节点的属性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="" xmlns:p14="http://schemas.microsoft.com/office/powerpoint/2010/main" val="246012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本章小结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810816"/>
            <a:ext cx="8534400" cy="38754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+mj-ea"/>
                <a:ea typeface="+mj-ea"/>
              </a:rPr>
              <a:t> </a:t>
            </a:r>
            <a:r>
              <a:rPr lang="zh-CN" altLang="en-US" sz="2800" dirty="0" smtClean="0">
                <a:latin typeface="+mj-ea"/>
                <a:ea typeface="+mj-ea"/>
              </a:rPr>
              <a:t>   </a:t>
            </a:r>
            <a:r>
              <a:rPr lang="en-US" altLang="zh-CN" dirty="0" smtClean="0">
                <a:latin typeface="+mj-ea"/>
                <a:ea typeface="+mj-ea"/>
              </a:rPr>
              <a:t>BOM</a:t>
            </a:r>
            <a:r>
              <a:rPr lang="zh-CN" altLang="zh-CN" dirty="0">
                <a:latin typeface="+mj-ea"/>
                <a:ea typeface="+mj-ea"/>
              </a:rPr>
              <a:t>定义了浏览器对象（</a:t>
            </a:r>
            <a:r>
              <a:rPr lang="en-US" altLang="zh-CN" dirty="0">
                <a:latin typeface="+mj-ea"/>
                <a:ea typeface="+mj-ea"/>
              </a:rPr>
              <a:t>window</a:t>
            </a:r>
            <a:r>
              <a:rPr lang="zh-CN" altLang="zh-CN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history</a:t>
            </a:r>
            <a:r>
              <a:rPr lang="zh-CN" altLang="zh-CN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document</a:t>
            </a:r>
            <a:r>
              <a:rPr lang="zh-CN" altLang="zh-CN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location</a:t>
            </a:r>
            <a:r>
              <a:rPr lang="zh-CN" altLang="zh-CN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screen</a:t>
            </a:r>
            <a:r>
              <a:rPr lang="zh-CN" altLang="zh-CN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navigator</a:t>
            </a:r>
            <a:r>
              <a:rPr lang="zh-CN" altLang="zh-CN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frame</a:t>
            </a:r>
            <a:r>
              <a:rPr lang="zh-CN" altLang="zh-CN" dirty="0">
                <a:latin typeface="+mj-ea"/>
                <a:ea typeface="+mj-ea"/>
              </a:rPr>
              <a:t>等对象）的组成和相互关系，描述了浏览器对象的层次结构。在</a:t>
            </a:r>
            <a:r>
              <a:rPr lang="en-US" altLang="zh-CN" dirty="0">
                <a:latin typeface="+mj-ea"/>
                <a:ea typeface="+mj-ea"/>
              </a:rPr>
              <a:t>BOM</a:t>
            </a:r>
            <a:r>
              <a:rPr lang="zh-CN" altLang="zh-CN" dirty="0">
                <a:latin typeface="+mj-ea"/>
                <a:ea typeface="+mj-ea"/>
              </a:rPr>
              <a:t>中，每个对象都含有若干属性和方法，使用这些属性和方法可以操作</a:t>
            </a:r>
            <a:r>
              <a:rPr lang="en-US" altLang="zh-CN" dirty="0">
                <a:latin typeface="+mj-ea"/>
                <a:ea typeface="+mj-ea"/>
              </a:rPr>
              <a:t>Web</a:t>
            </a:r>
            <a:r>
              <a:rPr lang="zh-CN" altLang="zh-CN" dirty="0">
                <a:latin typeface="+mj-ea"/>
                <a:ea typeface="+mj-ea"/>
              </a:rPr>
              <a:t>浏览器窗口中的不同对象，控制和访问</a:t>
            </a:r>
            <a:r>
              <a:rPr lang="en-US" altLang="zh-CN" dirty="0">
                <a:latin typeface="+mj-ea"/>
                <a:ea typeface="+mj-ea"/>
              </a:rPr>
              <a:t>HTML</a:t>
            </a:r>
            <a:r>
              <a:rPr lang="zh-CN" altLang="zh-CN" dirty="0">
                <a:latin typeface="+mj-ea"/>
                <a:ea typeface="+mj-ea"/>
              </a:rPr>
              <a:t>页面中的不同内容。</a:t>
            </a:r>
          </a:p>
        </p:txBody>
      </p:sp>
    </p:spTree>
    <p:extLst>
      <p:ext uri="{BB962C8B-B14F-4D97-AF65-F5344CB8AC3E}">
        <p14:creationId xmlns="" xmlns:p14="http://schemas.microsoft.com/office/powerpoint/2010/main" val="10935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7150"/>
            <a:ext cx="8229600" cy="571500"/>
          </a:xfrm>
        </p:spPr>
        <p:txBody>
          <a:bodyPr/>
          <a:lstStyle/>
          <a:p>
            <a:r>
              <a:rPr lang="zh-CN" altLang="en-US" sz="2800" b="0" dirty="0">
                <a:ea typeface="黑体" pitchFamily="49" charset="-122"/>
              </a:rPr>
              <a:t>第</a:t>
            </a:r>
            <a:r>
              <a:rPr lang="en-US" altLang="zh-CN" sz="2800" b="0" dirty="0" smtClean="0">
                <a:ea typeface="黑体" pitchFamily="49" charset="-122"/>
              </a:rPr>
              <a:t>17</a:t>
            </a:r>
            <a:r>
              <a:rPr lang="zh-CN" altLang="en-US" sz="2800" b="0" dirty="0" smtClean="0">
                <a:ea typeface="黑体" pitchFamily="49" charset="-122"/>
              </a:rPr>
              <a:t>章</a:t>
            </a:r>
            <a:r>
              <a:rPr lang="en-US" altLang="zh-CN" sz="2800" dirty="0" smtClean="0"/>
              <a:t>  HTML5</a:t>
            </a:r>
            <a:r>
              <a:rPr lang="zh-CN" altLang="en-US" sz="2800" dirty="0" smtClean="0"/>
              <a:t>高级应用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33400" y="819150"/>
            <a:ext cx="838200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:http://alteredqualia.com/demos/1k/balls/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123950"/>
            <a:ext cx="7073899" cy="2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3409950"/>
            <a:ext cx="434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800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本章学习目标</a:t>
            </a:r>
            <a:endParaRPr lang="zh-CN" altLang="en-US" sz="28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主要</a:t>
            </a:r>
            <a:r>
              <a:rPr lang="zh-CN" altLang="en-US" dirty="0" smtClean="0"/>
              <a:t>内容</a:t>
            </a:r>
            <a:r>
              <a:rPr lang="zh-CN" altLang="en-US" dirty="0"/>
              <a:t>：</a:t>
            </a:r>
          </a:p>
          <a:p>
            <a:pPr marL="447675"/>
            <a:r>
              <a:rPr lang="zh-CN" altLang="en-US" dirty="0" smtClean="0"/>
              <a:t>学</a:t>
            </a:r>
            <a:r>
              <a:rPr lang="zh-CN" altLang="en-US" dirty="0"/>
              <a:t>会使用</a:t>
            </a:r>
            <a:r>
              <a:rPr lang="en-US" altLang="zh-CN" dirty="0"/>
              <a:t>Web </a:t>
            </a:r>
            <a:r>
              <a:rPr lang="zh-CN" altLang="en-US" dirty="0"/>
              <a:t>本地存储对象解决客户端数据存储问题。</a:t>
            </a:r>
          </a:p>
          <a:p>
            <a:pPr marL="447675"/>
            <a:r>
              <a:rPr lang="zh-CN" altLang="en-US" dirty="0" smtClean="0"/>
              <a:t>掌</a:t>
            </a:r>
            <a:r>
              <a:rPr lang="zh-CN" altLang="en-US" dirty="0"/>
              <a:t>握</a:t>
            </a:r>
            <a:r>
              <a:rPr lang="en-US" altLang="zh-CN" dirty="0"/>
              <a:t>Canvas </a:t>
            </a:r>
            <a:r>
              <a:rPr lang="zh-CN" altLang="en-US" dirty="0"/>
              <a:t>基本语法和学会绘制各种图形、文字及图像。</a:t>
            </a:r>
          </a:p>
          <a:p>
            <a:pPr marL="447675"/>
            <a:r>
              <a:rPr lang="zh-CN" altLang="en-US" dirty="0" smtClean="0"/>
              <a:t>学</a:t>
            </a:r>
            <a:r>
              <a:rPr lang="zh-CN" altLang="en-US" dirty="0"/>
              <a:t>会使用</a:t>
            </a:r>
            <a:r>
              <a:rPr lang="en-US" altLang="zh-CN" dirty="0"/>
              <a:t>Web </a:t>
            </a:r>
            <a:r>
              <a:rPr lang="zh-CN" altLang="en-US" dirty="0"/>
              <a:t>拖放技术解决简单的实际应用问题。</a:t>
            </a:r>
          </a:p>
          <a:p>
            <a:pPr marL="447675"/>
            <a:r>
              <a:rPr lang="zh-CN" altLang="en-US" dirty="0" smtClean="0"/>
              <a:t>理</a:t>
            </a:r>
            <a:r>
              <a:rPr lang="zh-CN" altLang="en-US" dirty="0"/>
              <a:t>解</a:t>
            </a:r>
            <a:r>
              <a:rPr lang="en-US" altLang="zh-CN" dirty="0"/>
              <a:t>Web Worker </a:t>
            </a:r>
            <a:r>
              <a:rPr lang="zh-CN" altLang="en-US" dirty="0"/>
              <a:t>多线程工作原理，学会使用多线程解决简单的实际应用问题。</a:t>
            </a:r>
            <a:endParaRPr lang="zh-CN" altLang="zh-CN" dirty="0"/>
          </a:p>
        </p:txBody>
      </p:sp>
    </p:spTree>
    <p:extLst>
      <p:ext uri="{BB962C8B-B14F-4D97-AF65-F5344CB8AC3E}">
        <p14:creationId xmlns="" xmlns:p14="http://schemas.microsoft.com/office/powerpoint/2010/main" val="19072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17.1 </a:t>
            </a:r>
            <a:r>
              <a:rPr lang="en-US" altLang="zh-CN" dirty="0"/>
              <a:t>HTML5 Web Storage</a:t>
            </a:r>
            <a:endParaRPr lang="zh-CN" alt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HTML5 </a:t>
            </a:r>
            <a:r>
              <a:rPr lang="zh-CN" altLang="en-US" dirty="0"/>
              <a:t>提供了两种在客户端存储数据的新方法，分别是持久化</a:t>
            </a:r>
            <a:r>
              <a:rPr lang="zh-CN" altLang="en-US" dirty="0" smtClean="0"/>
              <a:t>的数据存储</a:t>
            </a:r>
            <a:r>
              <a:rPr lang="en-US" altLang="zh-CN" dirty="0" err="1" smtClean="0">
                <a:solidFill>
                  <a:srgbClr val="FF0000"/>
                </a:solidFill>
              </a:rPr>
              <a:t>localStorage</a:t>
            </a:r>
            <a:r>
              <a:rPr lang="zh-CN" altLang="en-US" dirty="0" smtClean="0"/>
              <a:t>、会话式的数据存储</a:t>
            </a:r>
            <a:r>
              <a:rPr lang="en-US" altLang="zh-CN" dirty="0" err="1" smtClean="0">
                <a:solidFill>
                  <a:srgbClr val="FF0000"/>
                </a:solidFill>
              </a:rPr>
              <a:t>sessionStorage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在</a:t>
            </a:r>
            <a:r>
              <a:rPr lang="en-US" altLang="zh-CN" dirty="0"/>
              <a:t>HTML5 </a:t>
            </a:r>
            <a:r>
              <a:rPr lang="zh-CN" altLang="en-US" dirty="0"/>
              <a:t>中，数据不需要由每个服务器进行请求传递，只需在</a:t>
            </a:r>
            <a:r>
              <a:rPr lang="zh-CN" altLang="en-US" dirty="0" smtClean="0"/>
              <a:t>有请</a:t>
            </a:r>
            <a:r>
              <a:rPr lang="zh-CN" altLang="en-US" dirty="0"/>
              <a:t>求时使用数据，这样就不会影响网站的性能，而且能够存储大量数据。数据通常</a:t>
            </a:r>
            <a:r>
              <a:rPr lang="zh-CN" altLang="en-US" dirty="0" smtClean="0"/>
              <a:t>以“键值对</a:t>
            </a:r>
            <a:r>
              <a:rPr lang="en-US" altLang="zh-CN" dirty="0"/>
              <a:t>(key-value pair</a:t>
            </a:r>
            <a:r>
              <a:rPr lang="en-US" altLang="zh-CN" dirty="0" smtClean="0"/>
              <a:t>)</a:t>
            </a:r>
            <a:r>
              <a:rPr lang="zh-CN" altLang="en-US" dirty="0" smtClean="0"/>
              <a:t>”形</a:t>
            </a:r>
            <a:r>
              <a:rPr lang="zh-CN" altLang="en-US" dirty="0"/>
              <a:t>式存在，</a:t>
            </a:r>
            <a:r>
              <a:rPr lang="en-US" altLang="zh-CN" dirty="0"/>
              <a:t>Web </a:t>
            </a:r>
            <a:r>
              <a:rPr lang="zh-CN" altLang="en-US" dirty="0"/>
              <a:t>网页的数据只允许该网页访问使用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en-US" altLang="zh-CN" dirty="0">
                <a:solidFill>
                  <a:srgbClr val="FF0000"/>
                </a:solidFill>
              </a:rPr>
              <a:t>HTML5 </a:t>
            </a:r>
            <a:r>
              <a:rPr lang="zh-CN" altLang="en-US" dirty="0">
                <a:solidFill>
                  <a:srgbClr val="FF0000"/>
                </a:solidFill>
              </a:rPr>
              <a:t>之前客户端数据存储是由</a:t>
            </a:r>
            <a:r>
              <a:rPr lang="en-US" altLang="zh-CN" dirty="0" smtClean="0">
                <a:solidFill>
                  <a:srgbClr val="FF0000"/>
                </a:solidFill>
              </a:rPr>
              <a:t>cookie</a:t>
            </a:r>
            <a:r>
              <a:rPr lang="zh-CN" altLang="en-US" dirty="0" smtClean="0">
                <a:solidFill>
                  <a:srgbClr val="FF0000"/>
                </a:solidFill>
              </a:rPr>
              <a:t>完</a:t>
            </a:r>
            <a:r>
              <a:rPr lang="zh-CN" altLang="en-US" dirty="0">
                <a:solidFill>
                  <a:srgbClr val="FF0000"/>
                </a:solidFill>
              </a:rPr>
              <a:t>成的</a:t>
            </a:r>
            <a:r>
              <a:rPr lang="zh-CN" altLang="en-US" dirty="0"/>
              <a:t>，由于</a:t>
            </a:r>
            <a:r>
              <a:rPr lang="en-US" altLang="zh-CN" dirty="0"/>
              <a:t>cookie </a:t>
            </a:r>
            <a:r>
              <a:rPr lang="zh-CN" altLang="en-US" dirty="0"/>
              <a:t>不能存储大量数据，需要通过服务器的请求来传递，往往造</a:t>
            </a:r>
            <a:r>
              <a:rPr lang="zh-CN" altLang="en-US" dirty="0" smtClean="0"/>
              <a:t>成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响</a:t>
            </a:r>
            <a:r>
              <a:rPr lang="zh-CN" altLang="en-US" dirty="0"/>
              <a:t>应速度慢、效率低。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207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17.1.1 </a:t>
            </a:r>
            <a:r>
              <a:rPr lang="en-US" altLang="zh-CN" sz="2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localStorage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对象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   </a:t>
            </a:r>
            <a:r>
              <a:rPr lang="en-US" altLang="zh-CN" dirty="0"/>
              <a:t>localStorage </a:t>
            </a:r>
            <a:r>
              <a:rPr lang="zh-CN" altLang="en-US" dirty="0"/>
              <a:t>对象存储的数据没有时间限制，所以称为持久化存储，数据存储长期可用。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使</a:t>
            </a:r>
            <a:r>
              <a:rPr lang="zh-CN" altLang="en-US" dirty="0"/>
              <a:t>用此类对象之前，最好先检查一下浏览器是否支持。检查代码如下：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if(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typeof</a:t>
            </a:r>
            <a:r>
              <a:rPr lang="en-US" altLang="zh-CN" sz="1800" dirty="0" smtClean="0">
                <a:solidFill>
                  <a:srgbClr val="FF0000"/>
                </a:solidFill>
              </a:rPr>
              <a:t>(Storage)!="undefined</a:t>
            </a:r>
            <a:r>
              <a:rPr lang="en-US" altLang="zh-CN" sz="1800" dirty="0">
                <a:solidFill>
                  <a:srgbClr val="FF0000"/>
                </a:solidFill>
              </a:rPr>
              <a:t>")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         //</a:t>
            </a:r>
            <a:r>
              <a:rPr lang="zh-CN" altLang="en-US" sz="1800" dirty="0">
                <a:solidFill>
                  <a:srgbClr val="FF0000"/>
                </a:solidFill>
              </a:rPr>
              <a:t>是的</a:t>
            </a:r>
            <a:r>
              <a:rPr lang="en-US" altLang="zh-CN" sz="1800" dirty="0">
                <a:solidFill>
                  <a:srgbClr val="FF0000"/>
                </a:solidFill>
              </a:rPr>
              <a:t>! </a:t>
            </a:r>
            <a:r>
              <a:rPr lang="zh-CN" altLang="en-US" sz="1800" dirty="0">
                <a:solidFill>
                  <a:srgbClr val="FF0000"/>
                </a:solidFill>
              </a:rPr>
              <a:t>支持 </a:t>
            </a:r>
            <a:r>
              <a:rPr lang="en-US" altLang="zh-CN" sz="1800" dirty="0">
                <a:solidFill>
                  <a:srgbClr val="FF0000"/>
                </a:solidFill>
              </a:rPr>
              <a:t>localStorage sessionStorage</a:t>
            </a:r>
            <a:r>
              <a:rPr lang="zh-CN" altLang="en-US" sz="1800" dirty="0">
                <a:solidFill>
                  <a:srgbClr val="FF0000"/>
                </a:solidFill>
              </a:rPr>
              <a:t>对象</a:t>
            </a:r>
            <a:r>
              <a:rPr lang="en-US" altLang="zh-CN" sz="1800" dirty="0">
                <a:solidFill>
                  <a:srgbClr val="FF0000"/>
                </a:solidFill>
              </a:rPr>
              <a:t>! //</a:t>
            </a:r>
            <a:r>
              <a:rPr lang="zh-CN" altLang="en-US" sz="1800" dirty="0">
                <a:solidFill>
                  <a:srgbClr val="FF0000"/>
                </a:solidFill>
              </a:rPr>
              <a:t>一些代码</a:t>
            </a:r>
            <a:r>
              <a:rPr lang="en-US" altLang="zh-CN" sz="1800" dirty="0">
                <a:solidFill>
                  <a:srgbClr val="FF0000"/>
                </a:solidFill>
              </a:rPr>
              <a:t>...}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else </a:t>
            </a:r>
            <a:r>
              <a:rPr lang="en-US" altLang="zh-CN" sz="1800" dirty="0">
                <a:solidFill>
                  <a:srgbClr val="FF0000"/>
                </a:solidFill>
              </a:rPr>
              <a:t>{ //</a:t>
            </a:r>
            <a:r>
              <a:rPr lang="zh-CN" altLang="en-US" sz="1800" dirty="0">
                <a:solidFill>
                  <a:srgbClr val="FF0000"/>
                </a:solidFill>
              </a:rPr>
              <a:t>抱歉</a:t>
            </a:r>
            <a:r>
              <a:rPr lang="en-US" altLang="zh-CN" sz="1800" dirty="0">
                <a:solidFill>
                  <a:srgbClr val="FF0000"/>
                </a:solidFill>
              </a:rPr>
              <a:t>! </a:t>
            </a:r>
            <a:r>
              <a:rPr lang="zh-CN" altLang="en-US" sz="1800" dirty="0">
                <a:solidFill>
                  <a:srgbClr val="FF0000"/>
                </a:solidFill>
              </a:rPr>
              <a:t>不支持</a:t>
            </a:r>
            <a:r>
              <a:rPr lang="en-US" altLang="zh-CN" sz="1800" dirty="0">
                <a:solidFill>
                  <a:srgbClr val="FF0000"/>
                </a:solidFill>
              </a:rPr>
              <a:t>web</a:t>
            </a:r>
            <a:r>
              <a:rPr lang="zh-CN" altLang="en-US" sz="1800" dirty="0">
                <a:solidFill>
                  <a:srgbClr val="FF0000"/>
                </a:solidFill>
              </a:rPr>
              <a:t>存储。 </a:t>
            </a:r>
            <a:r>
              <a:rPr lang="en-US" altLang="zh-CN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localStorage</a:t>
            </a:r>
            <a:r>
              <a:rPr lang="en-US" altLang="zh-CN" dirty="0" smtClean="0"/>
              <a:t> </a:t>
            </a:r>
            <a:r>
              <a:rPr lang="zh-CN" altLang="en-US" dirty="0"/>
              <a:t>对象和</a:t>
            </a:r>
            <a:r>
              <a:rPr lang="en-US" altLang="zh-CN" dirty="0"/>
              <a:t>sessionStorage </a:t>
            </a:r>
            <a:r>
              <a:rPr lang="zh-CN" altLang="en-US" dirty="0"/>
              <a:t>对象具有同样的方法，仅仅是对象名称不同而已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422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16.1.1  Array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 marL="354013" indent="268288">
              <a:spcBef>
                <a:spcPts val="0"/>
              </a:spcBef>
              <a:spcAft>
                <a:spcPts val="0"/>
              </a:spcAft>
              <a:tabLst>
                <a:tab pos="357188" algn="l"/>
              </a:tabLst>
            </a:pPr>
            <a:r>
              <a:rPr lang="zh-CN" altLang="zh-CN" sz="2000" dirty="0" smtClean="0"/>
              <a:t>参</a:t>
            </a:r>
            <a:r>
              <a:rPr lang="zh-CN" altLang="zh-CN" sz="2000" dirty="0"/>
              <a:t>数</a:t>
            </a:r>
            <a:r>
              <a:rPr lang="en-US" altLang="zh-CN" sz="2000" dirty="0"/>
              <a:t>element0</a:t>
            </a:r>
            <a:r>
              <a:rPr lang="zh-CN" altLang="zh-CN" sz="2000" dirty="0"/>
              <a:t>、</a:t>
            </a:r>
            <a:r>
              <a:rPr lang="en-US" altLang="zh-CN" sz="2000" dirty="0"/>
              <a:t>…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elementn</a:t>
            </a:r>
            <a:r>
              <a:rPr lang="zh-CN" altLang="zh-CN" sz="2000" dirty="0"/>
              <a:t>是参数列表。当使用这些参数来调用构造函数</a:t>
            </a:r>
            <a:r>
              <a:rPr lang="en-US" altLang="zh-CN" sz="2000" dirty="0"/>
              <a:t>Array()</a:t>
            </a:r>
            <a:r>
              <a:rPr lang="zh-CN" altLang="zh-CN" sz="2000" dirty="0"/>
              <a:t>时，新创建的数组的元素就会被初始化为这些值。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 smtClean="0"/>
              <a:t>2.</a:t>
            </a:r>
            <a:r>
              <a:rPr lang="zh-CN" altLang="zh-CN" b="0" dirty="0" smtClean="0"/>
              <a:t>数组</a:t>
            </a:r>
            <a:r>
              <a:rPr lang="zh-CN" altLang="zh-CN" b="0" dirty="0"/>
              <a:t>的返回</a:t>
            </a:r>
            <a:r>
              <a:rPr lang="zh-CN" altLang="zh-CN" b="0" dirty="0" smtClean="0"/>
              <a:t>值</a:t>
            </a:r>
            <a:endParaRPr lang="en-US" altLang="zh-CN" b="0" dirty="0" smtClean="0"/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altLang="zh-CN" b="0" dirty="0" smtClean="0"/>
              <a:t>      </a:t>
            </a:r>
            <a:r>
              <a:rPr lang="zh-CN" altLang="zh-CN" b="0" dirty="0" smtClean="0"/>
              <a:t>数组</a:t>
            </a:r>
            <a:r>
              <a:rPr lang="zh-CN" altLang="zh-CN" b="0" dirty="0"/>
              <a:t>变量</a:t>
            </a:r>
            <a:r>
              <a:rPr lang="en-US" altLang="zh-CN" b="0" dirty="0"/>
              <a:t>stu1</a:t>
            </a:r>
            <a:r>
              <a:rPr lang="zh-CN" altLang="zh-CN" b="0" dirty="0"/>
              <a:t>、</a:t>
            </a:r>
            <a:r>
              <a:rPr lang="en-US" altLang="zh-CN" b="0" dirty="0"/>
              <a:t>stu2</a:t>
            </a:r>
            <a:r>
              <a:rPr lang="zh-CN" altLang="zh-CN" b="0" dirty="0"/>
              <a:t>、</a:t>
            </a:r>
            <a:r>
              <a:rPr lang="en-US" altLang="zh-CN" b="0" dirty="0"/>
              <a:t>stu3</a:t>
            </a:r>
            <a:r>
              <a:rPr lang="zh-CN" altLang="zh-CN" b="0" dirty="0"/>
              <a:t>返回新创建并被初始化了的数组。如果调用构造函数</a:t>
            </a:r>
            <a:r>
              <a:rPr lang="en-US" altLang="zh-CN" b="0" dirty="0"/>
              <a:t>Array()</a:t>
            </a:r>
            <a:r>
              <a:rPr lang="zh-CN" altLang="zh-CN" b="0" dirty="0"/>
              <a:t>时没有使用参数，那么返回的数组为空，数组的</a:t>
            </a:r>
            <a:r>
              <a:rPr lang="en-US" altLang="zh-CN" b="0" dirty="0"/>
              <a:t>length</a:t>
            </a:r>
            <a:r>
              <a:rPr lang="zh-CN" altLang="zh-CN" b="0" dirty="0"/>
              <a:t>为</a:t>
            </a:r>
            <a:r>
              <a:rPr lang="en-US" altLang="zh-CN" b="0" dirty="0"/>
              <a:t>0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 marL="6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 smtClean="0"/>
              <a:t>3.</a:t>
            </a:r>
            <a:r>
              <a:rPr lang="zh-CN" altLang="zh-CN" b="0" dirty="0" smtClean="0"/>
              <a:t>数组元素初始化与修改指定数组元素</a:t>
            </a:r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stu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new Array();         </a:t>
            </a:r>
            <a:r>
              <a:rPr lang="en-US" altLang="zh-CN" sz="1800" b="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/*</a:t>
            </a:r>
            <a:r>
              <a:rPr lang="zh-CN" altLang="zh-CN" sz="1800" b="0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rPr>
              <a:t>先定义数组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*/</a:t>
            </a:r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stu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[0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 = "</a:t>
            </a:r>
            <a:r>
              <a:rPr lang="zh-CN" altLang="zh-CN" sz="18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计算机组成原理</a:t>
            </a:r>
            <a:r>
              <a:rPr lang="en-US" altLang="zh-CN" sz="18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";      </a:t>
            </a:r>
            <a:r>
              <a:rPr lang="en-US" altLang="zh-CN" sz="1800" b="0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/*</a:t>
            </a:r>
            <a:r>
              <a:rPr lang="zh-CN" altLang="zh-CN" sz="1800" b="0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rPr>
              <a:t>给数组元素赋值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*/</a:t>
            </a:r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stu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[1] = "Java</a:t>
            </a:r>
            <a:r>
              <a:rPr lang="zh-CN" altLang="zh-CN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程序设计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";       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/*</a:t>
            </a:r>
            <a:r>
              <a:rPr lang="zh-CN" altLang="zh-CN" sz="1800" b="0" dirty="0" smtClean="0">
                <a:solidFill>
                  <a:srgbClr val="00B050"/>
                </a:solidFill>
                <a:latin typeface="Verdana" pitchFamily="34" charset="0"/>
                <a:cs typeface="Verdana" pitchFamily="34" charset="0"/>
              </a:rPr>
              <a:t>给数组元素赋值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*/</a:t>
            </a:r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stu.length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            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/*</a:t>
            </a:r>
            <a:r>
              <a:rPr lang="en-US" altLang="zh-CN" sz="1800" b="0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len</a:t>
            </a:r>
            <a:r>
              <a:rPr lang="zh-CN" altLang="zh-CN" sz="1800" b="0" dirty="0" smtClean="0">
                <a:solidFill>
                  <a:srgbClr val="00B050"/>
                </a:solidFill>
                <a:latin typeface="Verdana" pitchFamily="34" charset="0"/>
                <a:cs typeface="Verdana" pitchFamily="34" charset="0"/>
              </a:rPr>
              <a:t>的值为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2*/</a:t>
            </a:r>
          </a:p>
          <a:p>
            <a:pPr marL="365125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stu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[1] = "</a:t>
            </a:r>
            <a:r>
              <a:rPr lang="zh-CN" altLang="zh-CN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创新创业教育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";     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/* </a:t>
            </a:r>
            <a:r>
              <a:rPr lang="zh-CN" altLang="zh-CN" sz="1800" b="0" dirty="0" smtClean="0">
                <a:solidFill>
                  <a:srgbClr val="00B050"/>
                </a:solidFill>
                <a:latin typeface="Verdana" pitchFamily="34" charset="0"/>
                <a:cs typeface="Verdana" pitchFamily="34" charset="0"/>
              </a:rPr>
              <a:t>修改数组中第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zh-CN" altLang="zh-CN" sz="1800" b="0" dirty="0" smtClean="0">
                <a:solidFill>
                  <a:srgbClr val="00B050"/>
                </a:solidFill>
                <a:latin typeface="Verdana" pitchFamily="34" charset="0"/>
                <a:cs typeface="Verdana" pitchFamily="34" charset="0"/>
              </a:rPr>
              <a:t>个元素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17.1.1 </a:t>
            </a:r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对</a:t>
            </a:r>
            <a:r>
              <a:rPr lang="zh-CN" altLang="en-US" dirty="0" smtClean="0"/>
              <a:t>象</a:t>
            </a:r>
            <a:r>
              <a:rPr lang="en-US" altLang="zh-CN" dirty="0" smtClean="0"/>
              <a:t>(</a:t>
            </a:r>
            <a:r>
              <a:rPr lang="zh-CN" altLang="en-US" dirty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18287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 smtClean="0"/>
              <a:t>localStorage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对象的常用方法：</a:t>
            </a:r>
          </a:p>
          <a:p>
            <a:pPr marL="360363" indent="0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localStorage.setItem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key,value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  <a:r>
              <a:rPr lang="zh-CN" altLang="en-US" sz="1800" dirty="0" smtClean="0">
                <a:solidFill>
                  <a:srgbClr val="FF0000"/>
                </a:solidFill>
              </a:rPr>
              <a:t>：保存数据。</a:t>
            </a:r>
          </a:p>
          <a:p>
            <a:pPr marL="360363" indent="0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localStorage.getItem</a:t>
            </a:r>
            <a:r>
              <a:rPr lang="en-US" altLang="zh-CN" sz="1800" dirty="0" smtClean="0">
                <a:solidFill>
                  <a:srgbClr val="FF0000"/>
                </a:solidFill>
              </a:rPr>
              <a:t>(key)</a:t>
            </a:r>
            <a:r>
              <a:rPr lang="zh-CN" altLang="en-US" sz="1800" dirty="0" smtClean="0">
                <a:solidFill>
                  <a:srgbClr val="FF0000"/>
                </a:solidFill>
              </a:rPr>
              <a:t>：读取数据。</a:t>
            </a:r>
          </a:p>
          <a:p>
            <a:pPr marL="360363" indent="0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localStorage.removeItem</a:t>
            </a:r>
            <a:r>
              <a:rPr lang="en-US" altLang="zh-CN" sz="1800" dirty="0" smtClean="0">
                <a:solidFill>
                  <a:srgbClr val="FF0000"/>
                </a:solidFill>
              </a:rPr>
              <a:t>(key)</a:t>
            </a:r>
            <a:r>
              <a:rPr lang="zh-CN" altLang="en-US" sz="1800" dirty="0" smtClean="0">
                <a:solidFill>
                  <a:srgbClr val="FF0000"/>
                </a:solidFill>
              </a:rPr>
              <a:t>：删除单个数据。</a:t>
            </a:r>
          </a:p>
          <a:p>
            <a:pPr marL="360363" indent="0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localStorage.clear</a:t>
            </a:r>
            <a:r>
              <a:rPr lang="en-US" altLang="zh-CN" sz="1800" dirty="0" smtClean="0">
                <a:solidFill>
                  <a:srgbClr val="FF0000"/>
                </a:solidFill>
              </a:rPr>
              <a:t>()</a:t>
            </a:r>
            <a:r>
              <a:rPr lang="zh-CN" altLang="en-US" sz="1800" dirty="0" smtClean="0">
                <a:solidFill>
                  <a:srgbClr val="FF0000"/>
                </a:solidFill>
              </a:rPr>
              <a:t>：删除所有数据。</a:t>
            </a:r>
            <a:endParaRPr lang="zh-CN" altLang="zh-CN" sz="1800" dirty="0" smtClean="0">
              <a:solidFill>
                <a:srgbClr val="FF0000"/>
              </a:solidFill>
            </a:endParaRPr>
          </a:p>
          <a:p>
            <a:pPr marL="360363" indent="0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localStorage.key</a:t>
            </a:r>
            <a:r>
              <a:rPr lang="en-US" altLang="zh-CN" sz="1800" dirty="0" smtClean="0">
                <a:solidFill>
                  <a:srgbClr val="FF0000"/>
                </a:solidFill>
              </a:rPr>
              <a:t>(index)</a:t>
            </a:r>
            <a:r>
              <a:rPr lang="zh-CN" altLang="en-US" sz="1800" dirty="0" smtClean="0">
                <a:solidFill>
                  <a:srgbClr val="FF0000"/>
                </a:solidFill>
              </a:rPr>
              <a:t>：得到某个索引的</a:t>
            </a:r>
            <a:r>
              <a:rPr lang="en-US" altLang="zh-CN" sz="1800" dirty="0" smtClean="0">
                <a:solidFill>
                  <a:srgbClr val="FF0000"/>
                </a:solidFill>
              </a:rPr>
              <a:t>key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3105150"/>
            <a:ext cx="8534400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indent="0" algn="ctr">
              <a:buNone/>
              <a:tabLst>
                <a:tab pos="539750" algn="l"/>
              </a:tabLst>
            </a:pPr>
            <a:r>
              <a:rPr lang="en-US" altLang="zh-CN" sz="2800" dirty="0" smtClean="0"/>
              <a:t>17.1.2 </a:t>
            </a:r>
            <a:r>
              <a:rPr lang="en-US" altLang="zh-CN" sz="2800" dirty="0" err="1" smtClean="0"/>
              <a:t>sessionStorage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对象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sessionStorage</a:t>
            </a:r>
            <a:r>
              <a:rPr lang="zh-CN" altLang="en-US" sz="2000" dirty="0" smtClean="0"/>
              <a:t>对象针对一个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进行数据存储。数据存储周期短，当用户关闭浏览器窗口后，数据会被删除。该对象的方法与</a:t>
            </a:r>
            <a:r>
              <a:rPr lang="en-US" altLang="zh-CN" sz="2000" dirty="0" err="1" smtClean="0"/>
              <a:t>localStorage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对象方法相同。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087132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对</a:t>
            </a:r>
            <a:r>
              <a:rPr lang="zh-CN" altLang="en-US" dirty="0" smtClean="0"/>
              <a:t>象案例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457199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b="1" dirty="0"/>
              <a:t>17-1-1】localStorage </a:t>
            </a:r>
            <a:r>
              <a:rPr lang="zh-CN" altLang="en-US" b="1" dirty="0"/>
              <a:t>对象的应用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52550"/>
            <a:ext cx="4106863" cy="322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029200" y="1352550"/>
            <a:ext cx="3962400" cy="3220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&lt;!-- edu_17_1_1.html --&gt;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&lt;!DOCTYPE html&gt;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&lt;html&gt;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&lt;head&gt;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&lt;meta </a:t>
            </a:r>
            <a:r>
              <a:rPr lang="en-US" altLang="zh-CN" sz="1400" b="0" dirty="0" err="1" smtClean="0">
                <a:latin typeface="+mj-ea"/>
              </a:rPr>
              <a:t>charset</a:t>
            </a:r>
            <a:r>
              <a:rPr lang="en-US" altLang="zh-CN" sz="1400" b="0" dirty="0" smtClean="0">
                <a:latin typeface="+mj-ea"/>
              </a:rPr>
              <a:t>="UTF-8"&gt;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&lt;title&gt;</a:t>
            </a:r>
            <a:r>
              <a:rPr lang="en-US" altLang="zh-CN" sz="1400" b="0" dirty="0" err="1" smtClean="0">
                <a:latin typeface="+mj-ea"/>
              </a:rPr>
              <a:t>localStorage</a:t>
            </a:r>
            <a:r>
              <a:rPr lang="zh-CN" altLang="en-US" sz="1400" b="0" dirty="0" smtClean="0">
                <a:latin typeface="+mj-ea"/>
              </a:rPr>
              <a:t>对象的应用</a:t>
            </a:r>
            <a:r>
              <a:rPr lang="en-US" altLang="zh-CN" sz="1400" b="0" dirty="0" smtClean="0">
                <a:latin typeface="+mj-ea"/>
              </a:rPr>
              <a:t>&lt;/title&gt;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&lt;style type="text/</a:t>
            </a:r>
            <a:r>
              <a:rPr lang="en-US" altLang="zh-CN" sz="1400" b="0" dirty="0" err="1" smtClean="0">
                <a:latin typeface="+mj-ea"/>
              </a:rPr>
              <a:t>css</a:t>
            </a:r>
            <a:r>
              <a:rPr lang="en-US" altLang="zh-CN" sz="1400" b="0" dirty="0" smtClean="0">
                <a:latin typeface="+mj-ea"/>
              </a:rPr>
              <a:t>"&gt;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div{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   text-</a:t>
            </a:r>
            <a:r>
              <a:rPr lang="en-US" altLang="zh-CN" sz="1400" b="0" dirty="0" err="1" smtClean="0">
                <a:latin typeface="+mj-ea"/>
              </a:rPr>
              <a:t>align:center</a:t>
            </a:r>
            <a:r>
              <a:rPr lang="en-US" altLang="zh-CN" sz="1400" b="0" dirty="0" smtClean="0">
                <a:latin typeface="+mj-ea"/>
              </a:rPr>
              <a:t>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   padding:20px;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   border:10px ridge #005A9C;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   width:350px;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   height:250px;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   margin:0 auto;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}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&lt;/style&gt;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+mj-ea"/>
              </a:rPr>
              <a:t>&lt;/head&gt;</a:t>
            </a:r>
            <a:endParaRPr lang="zh-CN" altLang="en-US" sz="1400" b="0" dirty="0"/>
          </a:p>
        </p:txBody>
      </p:sp>
    </p:spTree>
    <p:extLst>
      <p:ext uri="{BB962C8B-B14F-4D97-AF65-F5344CB8AC3E}">
        <p14:creationId xmlns="" xmlns:p14="http://schemas.microsoft.com/office/powerpoint/2010/main" val="9647479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/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对象案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34399" cy="3783807"/>
          </a:xfrm>
        </p:spPr>
        <p:txBody>
          <a:bodyPr/>
          <a:lstStyle/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dirty="0">
              <a:latin typeface="+mj-ea"/>
              <a:ea typeface="+mj-ea"/>
            </a:endParaRP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&lt;body&gt;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&lt;div&gt;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&lt;h3&gt;</a:t>
            </a:r>
            <a:r>
              <a:rPr lang="zh-CN" altLang="en-US" sz="1400" dirty="0">
                <a:latin typeface="+mj-ea"/>
                <a:ea typeface="+mj-ea"/>
              </a:rPr>
              <a:t>最可爱的人评选</a:t>
            </a:r>
            <a:r>
              <a:rPr lang="en-US" altLang="zh-CN" sz="1400" dirty="0">
                <a:latin typeface="+mj-ea"/>
                <a:ea typeface="+mj-ea"/>
              </a:rPr>
              <a:t>&lt;/h3&gt;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</a:t>
            </a:r>
            <a:r>
              <a:rPr lang="en-US" altLang="zh-CN" sz="1400" dirty="0" err="1">
                <a:latin typeface="+mj-ea"/>
                <a:ea typeface="+mj-ea"/>
              </a:rPr>
              <a:t>img</a:t>
            </a:r>
            <a:r>
              <a:rPr lang="en-US" altLang="zh-CN" sz="1400" dirty="0">
                <a:latin typeface="+mj-ea"/>
                <a:ea typeface="+mj-ea"/>
              </a:rPr>
              <a:t> </a:t>
            </a:r>
            <a:r>
              <a:rPr lang="en-US" altLang="zh-CN" sz="1400" dirty="0" err="1">
                <a:latin typeface="+mj-ea"/>
                <a:ea typeface="+mj-ea"/>
              </a:rPr>
              <a:t>src</a:t>
            </a:r>
            <a:r>
              <a:rPr lang="en-US" altLang="zh-CN" sz="1400" dirty="0">
                <a:latin typeface="+mj-ea"/>
                <a:ea typeface="+mj-ea"/>
              </a:rPr>
              <a:t>="45567.jpg" width="80" height="80" border="0" alt=""&gt;&lt;</a:t>
            </a:r>
            <a:r>
              <a:rPr lang="en-US" altLang="zh-CN" sz="1400" dirty="0" err="1">
                <a:latin typeface="+mj-ea"/>
                <a:ea typeface="+mj-ea"/>
              </a:rPr>
              <a:t>br</a:t>
            </a:r>
            <a:r>
              <a:rPr lang="en-US" altLang="zh-CN" sz="1400" dirty="0">
                <a:latin typeface="+mj-ea"/>
                <a:ea typeface="+mj-ea"/>
              </a:rPr>
              <a:t>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&lt;p id="result"&gt;&lt;/p&gt;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&lt;p&gt;</a:t>
            </a:r>
            <a:r>
              <a:rPr lang="zh-CN" altLang="en-US" sz="1400" dirty="0">
                <a:latin typeface="+mj-ea"/>
                <a:ea typeface="+mj-ea"/>
              </a:rPr>
              <a:t>刷新页面票数会增长。</a:t>
            </a:r>
            <a:r>
              <a:rPr lang="en-US" altLang="zh-CN" sz="1400" dirty="0">
                <a:latin typeface="+mj-ea"/>
                <a:ea typeface="+mj-ea"/>
              </a:rPr>
              <a:t>&lt;/p&gt;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&lt;p&gt;</a:t>
            </a:r>
            <a:r>
              <a:rPr lang="zh-CN" altLang="en-US" sz="1400" dirty="0">
                <a:latin typeface="+mj-ea"/>
                <a:ea typeface="+mj-ea"/>
              </a:rPr>
              <a:t>请关闭浏览器后重试仍会增长</a:t>
            </a:r>
            <a:r>
              <a:rPr lang="en-US" altLang="zh-CN" sz="1400" dirty="0">
                <a:latin typeface="+mj-ea"/>
                <a:ea typeface="+mj-ea"/>
              </a:rPr>
              <a:t>&lt;/p&gt;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&lt;/div&gt;	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&lt;script type="text/</a:t>
            </a:r>
            <a:r>
              <a:rPr lang="en-US" altLang="zh-CN" sz="1400" dirty="0" err="1">
                <a:latin typeface="+mj-ea"/>
                <a:ea typeface="+mj-ea"/>
              </a:rPr>
              <a:t>javascript</a:t>
            </a:r>
            <a:r>
              <a:rPr lang="en-US" altLang="zh-CN" sz="1400" dirty="0">
                <a:latin typeface="+mj-ea"/>
                <a:ea typeface="+mj-ea"/>
              </a:rPr>
              <a:t>"&gt;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+mj-ea"/>
                <a:ea typeface="+mj-ea"/>
              </a:rPr>
              <a:t>   </a:t>
            </a:r>
            <a:r>
              <a:rPr lang="en-US" altLang="zh-CN" sz="1400" dirty="0" err="1" smtClean="0">
                <a:latin typeface="+mj-ea"/>
                <a:ea typeface="+mj-ea"/>
              </a:rPr>
              <a:t>var</a:t>
            </a:r>
            <a:r>
              <a:rPr lang="en-US" altLang="zh-CN" sz="1400" dirty="0" smtClean="0">
                <a:latin typeface="+mj-ea"/>
                <a:ea typeface="+mj-ea"/>
              </a:rPr>
              <a:t> </a:t>
            </a:r>
            <a:r>
              <a:rPr lang="en-US" altLang="zh-CN" sz="1400" dirty="0">
                <a:latin typeface="+mj-ea"/>
                <a:ea typeface="+mj-ea"/>
              </a:rPr>
              <a:t>tickets=0;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+mj-ea"/>
                <a:ea typeface="+mj-ea"/>
              </a:rPr>
              <a:t>   </a:t>
            </a:r>
            <a:r>
              <a:rPr lang="en-US" altLang="zh-CN" sz="1400" dirty="0" err="1" smtClean="0">
                <a:latin typeface="+mj-ea"/>
                <a:ea typeface="+mj-ea"/>
              </a:rPr>
              <a:t>localStorage.setItem</a:t>
            </a:r>
            <a:r>
              <a:rPr lang="en-US" altLang="zh-CN" sz="1400" dirty="0" smtClean="0">
                <a:latin typeface="+mj-ea"/>
                <a:ea typeface="+mj-ea"/>
              </a:rPr>
              <a:t>(tickets,0</a:t>
            </a:r>
            <a:r>
              <a:rPr lang="en-US" altLang="zh-CN" sz="1400" dirty="0">
                <a:latin typeface="+mj-ea"/>
                <a:ea typeface="+mj-ea"/>
              </a:rPr>
              <a:t>);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+mj-ea"/>
                <a:ea typeface="+mj-ea"/>
              </a:rPr>
              <a:t>   if </a:t>
            </a:r>
            <a:r>
              <a:rPr lang="en-US" altLang="zh-CN" sz="1400" dirty="0">
                <a:latin typeface="+mj-ea"/>
                <a:ea typeface="+mj-ea"/>
              </a:rPr>
              <a:t>(</a:t>
            </a:r>
            <a:r>
              <a:rPr lang="en-US" altLang="zh-CN" sz="1400" dirty="0" err="1">
                <a:latin typeface="+mj-ea"/>
                <a:ea typeface="+mj-ea"/>
              </a:rPr>
              <a:t>localStorage.tickets</a:t>
            </a:r>
            <a:r>
              <a:rPr lang="en-US" altLang="zh-CN" sz="1400" dirty="0">
                <a:latin typeface="+mj-ea"/>
                <a:ea typeface="+mj-ea"/>
              </a:rPr>
              <a:t>){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+mj-ea"/>
                <a:ea typeface="+mj-ea"/>
              </a:rPr>
              <a:t>       </a:t>
            </a:r>
            <a:r>
              <a:rPr lang="en-US" altLang="zh-CN" sz="1400" dirty="0" err="1" smtClean="0">
                <a:latin typeface="+mj-ea"/>
                <a:ea typeface="+mj-ea"/>
              </a:rPr>
              <a:t>localStorage.tickets</a:t>
            </a:r>
            <a:r>
              <a:rPr lang="en-US" altLang="zh-CN" sz="1400" dirty="0" smtClean="0">
                <a:latin typeface="+mj-ea"/>
                <a:ea typeface="+mj-ea"/>
              </a:rPr>
              <a:t>=</a:t>
            </a:r>
            <a:r>
              <a:rPr lang="en-US" altLang="zh-CN" sz="1400" dirty="0" err="1" smtClean="0">
                <a:latin typeface="+mj-ea"/>
                <a:ea typeface="+mj-ea"/>
              </a:rPr>
              <a:t>parseInt</a:t>
            </a:r>
            <a:r>
              <a:rPr lang="en-US" altLang="zh-CN" sz="1400" dirty="0" smtClean="0">
                <a:latin typeface="+mj-ea"/>
                <a:ea typeface="+mj-ea"/>
              </a:rPr>
              <a:t>(</a:t>
            </a:r>
            <a:r>
              <a:rPr lang="en-US" altLang="zh-CN" sz="1400" dirty="0" err="1" smtClean="0">
                <a:latin typeface="+mj-ea"/>
                <a:ea typeface="+mj-ea"/>
              </a:rPr>
              <a:t>localStorage.tickets</a:t>
            </a:r>
            <a:r>
              <a:rPr lang="en-US" altLang="zh-CN" sz="1400" dirty="0">
                <a:latin typeface="+mj-ea"/>
                <a:ea typeface="+mj-ea"/>
              </a:rPr>
              <a:t>) +1;	}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+mj-ea"/>
                <a:ea typeface="+mj-ea"/>
              </a:rPr>
              <a:t>   else{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 </a:t>
            </a:r>
            <a:r>
              <a:rPr lang="en-US" altLang="zh-CN" sz="1400" dirty="0" smtClean="0">
                <a:latin typeface="+mj-ea"/>
                <a:ea typeface="+mj-ea"/>
              </a:rPr>
              <a:t>      </a:t>
            </a:r>
            <a:r>
              <a:rPr lang="en-US" altLang="zh-CN" sz="1400" dirty="0" err="1" smtClean="0">
                <a:latin typeface="+mj-ea"/>
                <a:ea typeface="+mj-ea"/>
              </a:rPr>
              <a:t>localStorage.tickets</a:t>
            </a:r>
            <a:r>
              <a:rPr lang="en-US" altLang="zh-CN" sz="1400" dirty="0" smtClean="0">
                <a:latin typeface="+mj-ea"/>
                <a:ea typeface="+mj-ea"/>
              </a:rPr>
              <a:t>=1</a:t>
            </a:r>
            <a:r>
              <a:rPr lang="en-US" altLang="zh-CN" sz="1400" dirty="0">
                <a:latin typeface="+mj-ea"/>
                <a:ea typeface="+mj-ea"/>
              </a:rPr>
              <a:t>;	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 </a:t>
            </a:r>
            <a:r>
              <a:rPr lang="en-US" altLang="zh-CN" sz="1400" dirty="0" smtClean="0">
                <a:latin typeface="+mj-ea"/>
                <a:ea typeface="+mj-ea"/>
              </a:rPr>
              <a:t>  }</a:t>
            </a:r>
            <a:endParaRPr lang="en-US" altLang="zh-CN" sz="1400" dirty="0">
              <a:latin typeface="+mj-ea"/>
              <a:ea typeface="+mj-ea"/>
            </a:endParaRP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+mj-ea"/>
                <a:ea typeface="+mj-ea"/>
              </a:rPr>
              <a:t>   </a:t>
            </a:r>
            <a:r>
              <a:rPr lang="en-US" altLang="zh-CN" sz="1400" dirty="0" err="1" smtClean="0">
                <a:latin typeface="+mj-ea"/>
                <a:ea typeface="+mj-ea"/>
              </a:rPr>
              <a:t>document.getElementById</a:t>
            </a:r>
            <a:r>
              <a:rPr lang="en-US" altLang="zh-CN" sz="1400" dirty="0">
                <a:latin typeface="+mj-ea"/>
                <a:ea typeface="+mj-ea"/>
              </a:rPr>
              <a:t>("result").</a:t>
            </a:r>
            <a:r>
              <a:rPr lang="en-US" altLang="zh-CN" sz="1400" dirty="0" err="1">
                <a:latin typeface="+mj-ea"/>
                <a:ea typeface="+mj-ea"/>
              </a:rPr>
              <a:t>innerHTML</a:t>
            </a:r>
            <a:r>
              <a:rPr lang="en-US" altLang="zh-CN" sz="1400" dirty="0">
                <a:latin typeface="+mj-ea"/>
                <a:ea typeface="+mj-ea"/>
              </a:rPr>
              <a:t>="</a:t>
            </a:r>
            <a:r>
              <a:rPr lang="zh-CN" altLang="en-US" sz="1400" dirty="0">
                <a:latin typeface="+mj-ea"/>
                <a:ea typeface="+mj-ea"/>
              </a:rPr>
              <a:t>已投</a:t>
            </a:r>
            <a:r>
              <a:rPr lang="en-US" altLang="zh-CN" sz="1400" dirty="0">
                <a:latin typeface="+mj-ea"/>
                <a:ea typeface="+mj-ea"/>
              </a:rPr>
              <a:t>: "+</a:t>
            </a:r>
            <a:r>
              <a:rPr lang="en-US" altLang="zh-CN" sz="1400" dirty="0" err="1">
                <a:latin typeface="+mj-ea"/>
                <a:ea typeface="+mj-ea"/>
              </a:rPr>
              <a:t>localStorage.tickets</a:t>
            </a:r>
            <a:r>
              <a:rPr lang="en-US" altLang="zh-CN" sz="1400" dirty="0">
                <a:latin typeface="+mj-ea"/>
                <a:ea typeface="+mj-ea"/>
              </a:rPr>
              <a:t> + "</a:t>
            </a:r>
            <a:r>
              <a:rPr lang="zh-CN" altLang="en-US" sz="1400" dirty="0">
                <a:latin typeface="+mj-ea"/>
                <a:ea typeface="+mj-ea"/>
              </a:rPr>
              <a:t>票</a:t>
            </a:r>
            <a:r>
              <a:rPr lang="en-US" altLang="zh-CN" sz="1400" dirty="0">
                <a:latin typeface="+mj-ea"/>
                <a:ea typeface="+mj-ea"/>
              </a:rPr>
              <a:t>";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&lt;/script&gt;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&lt;/body&gt;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+mj-ea"/>
                <a:ea typeface="+mj-ea"/>
              </a:rPr>
              <a:t>&lt;/html&gt;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97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对象案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09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【</a:t>
            </a:r>
            <a:r>
              <a:rPr lang="zh-CN" altLang="en-US" b="1" dirty="0"/>
              <a:t>例</a:t>
            </a:r>
            <a:r>
              <a:rPr lang="en-US" altLang="zh-CN" b="1" dirty="0"/>
              <a:t>17-1-2】localStorage </a:t>
            </a:r>
            <a:r>
              <a:rPr lang="zh-CN" altLang="en-US" b="1" dirty="0"/>
              <a:t>对象实现的简易通讯录。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57350"/>
            <a:ext cx="3505200" cy="239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343400" y="1276349"/>
            <a:ext cx="4724400" cy="33528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&lt;script&gt;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//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载入所有存储在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localStorage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的通讯录信息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loadAllInfo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(); 		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保存一条通讯记录数据，同时显示在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div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中 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function $(id){return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document.getElementById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(id);}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saveInfo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name1=$("username").value;//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取姓名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phone1=$("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userphone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").value;	//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取电话</a:t>
            </a:r>
          </a:p>
          <a:p>
            <a:pPr indent="-182563" defTabSz="1158875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if (name1!=“” &amp;&amp; phone1</a:t>
            </a:r>
            <a:r>
              <a:rPr lang="en-US" altLang="zh-CN" sz="14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!=“”) {//</a:t>
            </a:r>
            <a:r>
              <a:rPr lang="zh-CN" altLang="en-US" sz="14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不为空处理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localStorage.setItem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(name1,phone1);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loadAllInfo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 alert("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添加成功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"); 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}else{//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姓名或电话为空，告警并获得焦点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 alert("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请输入姓名和电话！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");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 $("username").focus();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}			 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marR="0" lvl="0" indent="-182563" algn="l" defTabSz="1158875" rtl="0" eaLnBrk="0" fontAlgn="base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82527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对象案例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819150"/>
            <a:ext cx="40386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以姓名查找通讯录信息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findForName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$("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search_name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").value;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searchphone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localStorage.getItem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 //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取电话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$("userphone1").value=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searchphone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//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填充电话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从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localStorage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中取出所有通讯录中信息，并展现到界面上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loadAllInfo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localStorage.clear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result = "";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localStorage.length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&gt;0){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result += "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姓名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nbsp;&amp;nbsp;&amp;nbsp;&amp;nbsp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电话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&gt;&lt;hr&gt;";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=0;i&lt;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localStorage.length;i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++){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name=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localStorage.key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  </a:t>
            </a:r>
            <a:endParaRPr lang="zh-CN" altLang="en-US" sz="1400" b="0" dirty="0"/>
          </a:p>
        </p:txBody>
      </p:sp>
      <p:sp>
        <p:nvSpPr>
          <p:cNvPr id="6" name="矩形 5"/>
          <p:cNvSpPr/>
          <p:nvPr/>
        </p:nvSpPr>
        <p:spPr>
          <a:xfrm>
            <a:off x="4876800" y="819150"/>
            <a:ext cx="4191000" cy="314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phone =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localStorage.getItem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(name);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result += name+"   ---   "+phone+"&lt;/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&gt;";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             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displayallinfo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").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innerHTML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result;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}else{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displayallinfo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").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innerHTML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"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数据为空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……";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 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删除某一条通讯信息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deleteName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(){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localStorage.removeItem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($("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search_name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").value); //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取电话 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$("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search_name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").value=""; //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填充电话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loadAllInfo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8707434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localStorage</a:t>
            </a:r>
            <a:r>
              <a:rPr lang="en-US" altLang="zh-CN" dirty="0"/>
              <a:t> </a:t>
            </a:r>
            <a:r>
              <a:rPr lang="zh-CN" altLang="en-US" dirty="0"/>
              <a:t>对象案例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3400" y="946090"/>
            <a:ext cx="8534400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		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fieldset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style="float:left;width:300px;text-align:center;"&gt;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&lt;legend&gt;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通讯录添加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&lt;/legend&gt;&lt;label for="name"&gt;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姓名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(key)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&lt;/label&gt;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&lt;input type="text" id="username" name="username" required/&gt;&lt;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/&gt;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&lt;label for="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telphone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电话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(value)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&lt;/label&gt;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&lt;input type="text" id="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userphone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userphone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required/&gt;&lt;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/&gt;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&gt;&lt;input type="button"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saveInfo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()" value="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添加通讯录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"/&gt;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&lt;input type="reset"&gt;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&lt;div id="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displayallinfo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displayallinfo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"&gt;&lt;/div&gt;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fieldset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fieldset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style="float:left;width:300px;height:100px;text-align:center;"&gt;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&lt;legend&gt;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通讯录查询与删除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&lt;/legend&gt;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&lt;label for="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search_phone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输入姓名：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&lt;/label&gt;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&lt;input type="text" id="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search_name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name="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search_name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required/&gt;&lt;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&lt;label&gt;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电话：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&lt;/label&gt;&lt;input type="text" name="" id="userphone1"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readonly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&gt;&lt;input type="button"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findForName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()" value="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查找通讯录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"/&gt; 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&lt;input type="button"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onclick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deleteName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()" value="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删除通讯录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"/&gt; 				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fieldset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	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 </a:t>
            </a:r>
            <a:endParaRPr lang="en-US" altLang="zh-CN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36438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WebStorage</a:t>
            </a:r>
            <a:r>
              <a:rPr lang="zh-CN" altLang="en-US" dirty="0" smtClean="0"/>
              <a:t>可</a:t>
            </a:r>
            <a:r>
              <a:rPr lang="zh-CN" altLang="en-US" dirty="0"/>
              <a:t>以用来存</a:t>
            </a:r>
            <a:r>
              <a:rPr lang="zh-CN" altLang="en-US" dirty="0" smtClean="0"/>
              <a:t>储键</a:t>
            </a:r>
            <a:r>
              <a:rPr lang="zh-CN" altLang="en-US" dirty="0"/>
              <a:t>值</a:t>
            </a:r>
            <a:r>
              <a:rPr lang="zh-CN" altLang="en-US" dirty="0" smtClean="0"/>
              <a:t>对，</a:t>
            </a:r>
            <a:r>
              <a:rPr lang="zh-CN" altLang="en-US" dirty="0"/>
              <a:t>然而它无法提供按顺序检索、高性能地按值查询或存储重复的</a:t>
            </a:r>
            <a:r>
              <a:rPr lang="zh-CN" altLang="en-US" dirty="0" smtClean="0"/>
              <a:t>键的</a:t>
            </a:r>
            <a:r>
              <a:rPr lang="zh-CN" altLang="en-US" dirty="0"/>
              <a:t>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IndexedDB</a:t>
            </a:r>
            <a:r>
              <a:rPr lang="en-US" altLang="zh-CN" dirty="0" smtClean="0"/>
              <a:t> </a:t>
            </a:r>
            <a:r>
              <a:rPr lang="zh-CN" altLang="en-US" dirty="0"/>
              <a:t>是一种轻量级</a:t>
            </a:r>
            <a:r>
              <a:rPr lang="en-US" altLang="zh-CN" dirty="0"/>
              <a:t>NoSQL</a:t>
            </a:r>
            <a:r>
              <a:rPr lang="zh-CN" altLang="en-US" dirty="0"/>
              <a:t>（</a:t>
            </a:r>
            <a:r>
              <a:rPr lang="en-US" altLang="zh-CN" dirty="0"/>
              <a:t>Not Only SQL</a:t>
            </a:r>
            <a:r>
              <a:rPr lang="zh-CN" altLang="en-US" dirty="0"/>
              <a:t>，泛指非关系型）数据库</a:t>
            </a:r>
            <a:r>
              <a:rPr lang="zh-CN" altLang="en-US" dirty="0" smtClean="0"/>
              <a:t>，用</a:t>
            </a:r>
            <a:r>
              <a:rPr lang="zh-CN" altLang="en-US" dirty="0"/>
              <a:t>来持久化</a:t>
            </a:r>
            <a:r>
              <a:rPr lang="zh-CN" altLang="en-US" dirty="0">
                <a:solidFill>
                  <a:srgbClr val="FF0000"/>
                </a:solidFill>
              </a:rPr>
              <a:t>大量（</a:t>
            </a:r>
            <a:r>
              <a:rPr lang="en-US" altLang="zh-CN" dirty="0">
                <a:solidFill>
                  <a:srgbClr val="FF0000"/>
                </a:solidFill>
              </a:rPr>
              <a:t>250MB</a:t>
            </a:r>
            <a:r>
              <a:rPr lang="zh-CN" altLang="en-US" dirty="0">
                <a:solidFill>
                  <a:srgbClr val="FF0000"/>
                </a:solidFill>
              </a:rPr>
              <a:t>）客户端数据</a:t>
            </a:r>
            <a:r>
              <a:rPr lang="zh-CN" altLang="en-US" dirty="0"/>
              <a:t>。它可以让</a:t>
            </a:r>
            <a:r>
              <a:rPr lang="en-US" altLang="zh-CN" dirty="0"/>
              <a:t>Web </a:t>
            </a:r>
            <a:r>
              <a:rPr lang="zh-CN" altLang="en-US" dirty="0"/>
              <a:t>应用程序具有非常强大的查询能力</a:t>
            </a:r>
            <a:r>
              <a:rPr lang="zh-CN" altLang="en-US" dirty="0" smtClean="0"/>
              <a:t>，并</a:t>
            </a:r>
            <a:r>
              <a:rPr lang="zh-CN" altLang="en-US" dirty="0"/>
              <a:t>且可以离线工</a:t>
            </a:r>
            <a:r>
              <a:rPr lang="zh-CN" altLang="en-US" dirty="0" smtClean="0"/>
              <a:t>作。  </a:t>
            </a:r>
            <a:r>
              <a:rPr lang="en-US" altLang="zh-CN" dirty="0" err="1" smtClean="0"/>
              <a:t>IndexedDB</a:t>
            </a:r>
            <a:r>
              <a:rPr lang="en-US" altLang="zh-CN" dirty="0" smtClean="0"/>
              <a:t> </a:t>
            </a:r>
            <a:r>
              <a:rPr lang="zh-CN" altLang="en-US" dirty="0"/>
              <a:t>的数据操作直接使用</a:t>
            </a:r>
            <a:r>
              <a:rPr lang="en-US" altLang="zh-CN" dirty="0"/>
              <a:t>JS </a:t>
            </a:r>
            <a:r>
              <a:rPr lang="zh-CN" altLang="en-US" dirty="0"/>
              <a:t>脚本，不依赖</a:t>
            </a:r>
            <a:r>
              <a:rPr lang="en-US" altLang="zh-CN" dirty="0"/>
              <a:t>SQL </a:t>
            </a:r>
            <a:r>
              <a:rPr lang="zh-CN" altLang="en-US" dirty="0"/>
              <a:t>语句（最初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 SQL</a:t>
            </a:r>
            <a:r>
              <a:rPr lang="zh-CN" altLang="en-US" dirty="0" smtClean="0"/>
              <a:t>数</a:t>
            </a:r>
            <a:r>
              <a:rPr lang="zh-CN" altLang="en-US" dirty="0"/>
              <a:t>据库已被废弃），操作返回均采用</a:t>
            </a:r>
            <a:r>
              <a:rPr lang="zh-CN" altLang="en-US" dirty="0">
                <a:solidFill>
                  <a:srgbClr val="FF0000"/>
                </a:solidFill>
              </a:rPr>
              <a:t>异步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 </a:t>
            </a:r>
            <a:r>
              <a:rPr lang="en-US" altLang="zh-CN" dirty="0" err="1" smtClean="0"/>
              <a:t>localStorage</a:t>
            </a:r>
            <a:r>
              <a:rPr lang="en-US" altLang="zh-CN" dirty="0" smtClean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sessionStorage </a:t>
            </a:r>
            <a:r>
              <a:rPr lang="zh-CN" altLang="en-US" dirty="0"/>
              <a:t>对</a:t>
            </a:r>
            <a:r>
              <a:rPr lang="zh-CN" altLang="en-US" dirty="0" smtClean="0"/>
              <a:t>象是</a:t>
            </a:r>
            <a:r>
              <a:rPr lang="zh-CN" altLang="en-US" dirty="0"/>
              <a:t>采用</a:t>
            </a:r>
            <a:r>
              <a:rPr lang="zh-CN" altLang="en-US" dirty="0">
                <a:solidFill>
                  <a:srgbClr val="FF0000"/>
                </a:solidFill>
              </a:rPr>
              <a:t>同步技术</a:t>
            </a:r>
            <a:r>
              <a:rPr lang="zh-CN" altLang="en-US" dirty="0"/>
              <a:t>实现少量（</a:t>
            </a:r>
            <a:r>
              <a:rPr lang="en-US" altLang="zh-CN" dirty="0"/>
              <a:t>2.5</a:t>
            </a:r>
            <a:r>
              <a:rPr lang="zh-CN" altLang="en-US" dirty="0"/>
              <a:t>～</a:t>
            </a:r>
            <a:r>
              <a:rPr lang="en-US" altLang="zh-CN" dirty="0"/>
              <a:t>10MB</a:t>
            </a:r>
            <a:r>
              <a:rPr lang="zh-CN" altLang="en-US" dirty="0"/>
              <a:t>）客户端数据（字符串）存储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一</a:t>
            </a:r>
            <a:r>
              <a:rPr lang="zh-CN" altLang="en-US" dirty="0"/>
              <a:t>个网站可能有</a:t>
            </a:r>
            <a:r>
              <a:rPr lang="zh-CN" altLang="en-US" dirty="0" smtClean="0"/>
              <a:t>一个</a:t>
            </a:r>
            <a:r>
              <a:rPr lang="zh-CN" altLang="en-US" dirty="0"/>
              <a:t>或多个</a:t>
            </a:r>
            <a:r>
              <a:rPr lang="en-US" altLang="zh-CN" dirty="0"/>
              <a:t>IndexedDB </a:t>
            </a:r>
            <a:r>
              <a:rPr lang="zh-CN" altLang="en-US" dirty="0"/>
              <a:t>数据库，每个数据库必须具有唯一的名</a:t>
            </a:r>
            <a:r>
              <a:rPr lang="zh-CN" altLang="en-US" dirty="0" smtClean="0"/>
              <a:t>称。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879803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使用</a:t>
            </a:r>
            <a:r>
              <a:rPr lang="en-US" altLang="zh-CN" dirty="0"/>
              <a:t>IndexedDB </a:t>
            </a:r>
            <a:r>
              <a:rPr lang="zh-CN" altLang="en-US" dirty="0"/>
              <a:t>的基本步骤如</a:t>
            </a:r>
            <a:r>
              <a:rPr lang="zh-CN" altLang="en-US" dirty="0" smtClean="0"/>
              <a:t>下：</a:t>
            </a:r>
            <a:endParaRPr lang="zh-CN" altLang="en-US" dirty="0"/>
          </a:p>
          <a:p>
            <a:pPr indent="268288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zh-CN" altLang="en-US" dirty="0" smtClean="0"/>
              <a:t>打</a:t>
            </a:r>
            <a:r>
              <a:rPr lang="zh-CN" altLang="en-US" dirty="0"/>
              <a:t>开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r>
              <a:rPr lang="zh-CN" altLang="en-US" dirty="0"/>
              <a:t>并且开始一个</a:t>
            </a:r>
            <a:r>
              <a:rPr lang="zh-CN" altLang="en-US" dirty="0">
                <a:solidFill>
                  <a:srgbClr val="FF0000"/>
                </a:solidFill>
              </a:rPr>
              <a:t>事务</a:t>
            </a:r>
            <a:r>
              <a:rPr lang="zh-CN" altLang="en-US" dirty="0"/>
              <a:t>。</a:t>
            </a:r>
          </a:p>
          <a:p>
            <a:pPr indent="268288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zh-CN" altLang="en-US" dirty="0" smtClean="0"/>
              <a:t>创</a:t>
            </a:r>
            <a:r>
              <a:rPr lang="zh-CN" altLang="en-US" dirty="0"/>
              <a:t>建一个</a:t>
            </a:r>
            <a:r>
              <a:rPr lang="zh-CN" altLang="en-US" u="sng" dirty="0">
                <a:solidFill>
                  <a:srgbClr val="FF0000"/>
                </a:solidFill>
              </a:rPr>
              <a:t>对象仓库</a:t>
            </a:r>
            <a:r>
              <a:rPr lang="en-US" altLang="zh-CN" dirty="0"/>
              <a:t>(Object Store)</a:t>
            </a:r>
            <a:r>
              <a:rPr lang="zh-CN" altLang="en-US" dirty="0"/>
              <a:t>。</a:t>
            </a:r>
          </a:p>
          <a:p>
            <a:pPr indent="268288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zh-CN" altLang="en-US" dirty="0" smtClean="0"/>
              <a:t>构</a:t>
            </a:r>
            <a:r>
              <a:rPr lang="zh-CN" altLang="en-US" dirty="0"/>
              <a:t>建一个请求来</a:t>
            </a:r>
            <a:r>
              <a:rPr lang="zh-CN" altLang="en-US" u="sng" dirty="0">
                <a:solidFill>
                  <a:srgbClr val="FF0000"/>
                </a:solidFill>
              </a:rPr>
              <a:t>执行一些数据库操作</a:t>
            </a:r>
            <a:r>
              <a:rPr lang="zh-CN" altLang="en-US" dirty="0"/>
              <a:t>，例如增加或提取数据等。</a:t>
            </a:r>
          </a:p>
          <a:p>
            <a:pPr indent="268288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zh-CN" altLang="en-US" dirty="0" smtClean="0"/>
              <a:t>通</a:t>
            </a:r>
            <a:r>
              <a:rPr lang="zh-CN" altLang="en-US" dirty="0"/>
              <a:t>过</a:t>
            </a:r>
            <a:r>
              <a:rPr lang="zh-CN" altLang="en-US" u="sng" dirty="0"/>
              <a:t>监听正确类型的</a:t>
            </a:r>
            <a:r>
              <a:rPr lang="en-US" altLang="zh-CN" u="sng" dirty="0"/>
              <a:t>DOM </a:t>
            </a:r>
            <a:r>
              <a:rPr lang="zh-CN" altLang="en-US" u="sng" dirty="0"/>
              <a:t>事件</a:t>
            </a:r>
            <a:r>
              <a:rPr lang="zh-CN" altLang="en-US" dirty="0"/>
              <a:t>以等待操作完成。</a:t>
            </a:r>
          </a:p>
          <a:p>
            <a:pPr indent="268288">
              <a:spcBef>
                <a:spcPts val="0"/>
              </a:spcBef>
              <a:spcAft>
                <a:spcPts val="0"/>
              </a:spcAft>
              <a:tabLst>
                <a:tab pos="360363" algn="l"/>
              </a:tabLst>
            </a:pPr>
            <a:r>
              <a:rPr lang="zh-CN" altLang="en-US" dirty="0" smtClean="0"/>
              <a:t>在</a:t>
            </a:r>
            <a:r>
              <a:rPr lang="zh-CN" altLang="en-US" u="sng" dirty="0"/>
              <a:t>操作结果上</a:t>
            </a:r>
            <a:r>
              <a:rPr lang="zh-CN" altLang="en-US" dirty="0"/>
              <a:t>进行一些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/>
              <a:t>（可以在</a:t>
            </a:r>
            <a:r>
              <a:rPr lang="en-US" altLang="zh-CN" dirty="0"/>
              <a:t>request </a:t>
            </a:r>
            <a:r>
              <a:rPr lang="zh-CN" altLang="en-US" dirty="0"/>
              <a:t>对象中找到</a:t>
            </a:r>
            <a:r>
              <a:rPr lang="zh-CN" altLang="en-US" dirty="0" smtClean="0"/>
              <a:t>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/>
              <a:t>．浏览器支持</a:t>
            </a:r>
            <a:r>
              <a:rPr lang="en-US" altLang="zh-CN" b="1" dirty="0"/>
              <a:t>IndexedDB </a:t>
            </a:r>
            <a:r>
              <a:rPr lang="zh-CN" altLang="en-US" b="1" dirty="0"/>
              <a:t>数据库情况判</a:t>
            </a:r>
            <a:r>
              <a:rPr lang="zh-CN" altLang="en-US" b="1" dirty="0" smtClean="0"/>
              <a:t>断</a:t>
            </a:r>
            <a:endParaRPr lang="en-US" altLang="zh-CN" b="1" dirty="0" smtClean="0"/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indexedDB=window.indexedDB || window.mozIndexedDB ||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 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window.webkitIndexedDB</a:t>
            </a:r>
            <a:r>
              <a:rPr lang="en-US" altLang="zh-CN" sz="1600" dirty="0">
                <a:solidFill>
                  <a:srgbClr val="FF0000"/>
                </a:solidFill>
              </a:rPr>
              <a:t>; //</a:t>
            </a:r>
            <a:r>
              <a:rPr lang="zh-CN" altLang="en-US" sz="1600" dirty="0">
                <a:solidFill>
                  <a:srgbClr val="FF0000"/>
                </a:solidFill>
              </a:rPr>
              <a:t>获得</a:t>
            </a:r>
            <a:r>
              <a:rPr lang="en-US" altLang="zh-CN" sz="1600" dirty="0">
                <a:solidFill>
                  <a:srgbClr val="FF0000"/>
                </a:solidFill>
              </a:rPr>
              <a:t>IndexedDB</a:t>
            </a:r>
            <a:r>
              <a:rPr lang="zh-CN" altLang="en-US" sz="1600" dirty="0">
                <a:solidFill>
                  <a:srgbClr val="FF0000"/>
                </a:solidFill>
              </a:rPr>
              <a:t>对象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if(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window.indexedDB</a:t>
            </a:r>
            <a:r>
              <a:rPr lang="en-US" altLang="zh-CN" sz="1600" dirty="0">
                <a:solidFill>
                  <a:srgbClr val="FF0000"/>
                </a:solidFill>
              </a:rPr>
              <a:t>){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       alert</a:t>
            </a:r>
            <a:r>
              <a:rPr lang="en-US" altLang="zh-CN" sz="1600" dirty="0">
                <a:solidFill>
                  <a:srgbClr val="FF0000"/>
                </a:solidFill>
              </a:rPr>
              <a:t>("</a:t>
            </a:r>
            <a:r>
              <a:rPr lang="zh-CN" altLang="en-US" sz="1600" dirty="0">
                <a:solidFill>
                  <a:srgbClr val="FF0000"/>
                </a:solidFill>
              </a:rPr>
              <a:t>您的浏览器支持</a:t>
            </a:r>
            <a:r>
              <a:rPr lang="en-US" altLang="zh-CN" sz="1600" dirty="0">
                <a:solidFill>
                  <a:srgbClr val="FF0000"/>
                </a:solidFill>
              </a:rPr>
              <a:t>IndexedDB</a:t>
            </a:r>
            <a:r>
              <a:rPr lang="zh-CN" altLang="en-US" sz="1600" dirty="0">
                <a:solidFill>
                  <a:srgbClr val="FF0000"/>
                </a:solidFill>
              </a:rPr>
              <a:t>数据库。</a:t>
            </a:r>
            <a:r>
              <a:rPr lang="en-US" altLang="zh-CN" sz="1600" dirty="0">
                <a:solidFill>
                  <a:srgbClr val="FF0000"/>
                </a:solidFill>
              </a:rPr>
              <a:t>");</a:t>
            </a:r>
          </a:p>
          <a:p>
            <a: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}else{alert</a:t>
            </a:r>
            <a:r>
              <a:rPr lang="en-US" altLang="zh-CN" sz="1600" dirty="0">
                <a:solidFill>
                  <a:srgbClr val="FF0000"/>
                </a:solidFill>
              </a:rPr>
              <a:t>("</a:t>
            </a:r>
            <a:r>
              <a:rPr lang="zh-CN" altLang="en-US" sz="1600" dirty="0">
                <a:solidFill>
                  <a:srgbClr val="FF0000"/>
                </a:solidFill>
              </a:rPr>
              <a:t>您的浏览器不支持</a:t>
            </a:r>
            <a:r>
              <a:rPr lang="en-US" altLang="zh-CN" sz="1600" dirty="0">
                <a:solidFill>
                  <a:srgbClr val="FF0000"/>
                </a:solidFill>
              </a:rPr>
              <a:t>IndexedDB</a:t>
            </a:r>
            <a:r>
              <a:rPr lang="zh-CN" altLang="en-US" sz="1600" dirty="0">
                <a:solidFill>
                  <a:srgbClr val="FF0000"/>
                </a:solidFill>
              </a:rPr>
              <a:t>数据库。</a:t>
            </a:r>
            <a:r>
              <a:rPr lang="en-US" altLang="zh-CN" sz="1600" dirty="0" smtClean="0">
                <a:solidFill>
                  <a:srgbClr val="FF0000"/>
                </a:solidFill>
              </a:rPr>
              <a:t>");}</a:t>
            </a:r>
          </a:p>
        </p:txBody>
      </p:sp>
    </p:spTree>
    <p:extLst>
      <p:ext uri="{BB962C8B-B14F-4D97-AF65-F5344CB8AC3E}">
        <p14:creationId xmlns="" xmlns:p14="http://schemas.microsoft.com/office/powerpoint/2010/main" val="17749884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．数据库创建与打</a:t>
            </a:r>
            <a:r>
              <a:rPr lang="zh-CN" altLang="en-US" b="1" dirty="0" smtClean="0"/>
              <a:t>开</a:t>
            </a:r>
            <a:endParaRPr lang="en-US" altLang="zh-CN" b="1" dirty="0" smtClean="0"/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request=window.indexedDB.open(DBName, DBVersion);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                                                                //</a:t>
            </a:r>
            <a:r>
              <a:rPr lang="zh-CN" altLang="en-US" sz="1800" dirty="0">
                <a:solidFill>
                  <a:srgbClr val="FF0000"/>
                </a:solidFill>
              </a:rPr>
              <a:t>数据库存在打开它；否则创建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说明：若</a:t>
            </a:r>
            <a:r>
              <a:rPr lang="en-US" altLang="zh-CN" sz="1800" b="1" dirty="0"/>
              <a:t>DBName</a:t>
            </a:r>
            <a:r>
              <a:rPr lang="en-US" altLang="zh-CN" dirty="0"/>
              <a:t> </a:t>
            </a:r>
            <a:r>
              <a:rPr lang="zh-CN" altLang="en-US" dirty="0"/>
              <a:t>数据库创建之前并不存在，则会调用</a:t>
            </a:r>
            <a:r>
              <a:rPr lang="en-US" altLang="zh-CN" sz="1800" b="1" dirty="0"/>
              <a:t>onupgradeneeded</a:t>
            </a:r>
            <a:r>
              <a:rPr lang="en-US" altLang="zh-CN" dirty="0"/>
              <a:t> </a:t>
            </a:r>
            <a:r>
              <a:rPr lang="zh-CN" altLang="en-US" dirty="0"/>
              <a:t>接口，在这个函</a:t>
            </a:r>
            <a:r>
              <a:rPr lang="zh-CN" altLang="en-US" dirty="0" smtClean="0"/>
              <a:t>数中</a:t>
            </a:r>
            <a:r>
              <a:rPr lang="zh-CN" altLang="en-US" dirty="0"/>
              <a:t>可以进行数据库初始化和创建索引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在连接到数据库后，</a:t>
            </a:r>
            <a:r>
              <a:rPr lang="en-US" altLang="zh-CN" dirty="0"/>
              <a:t>request </a:t>
            </a:r>
            <a:r>
              <a:rPr lang="zh-CN" altLang="en-US" dirty="0"/>
              <a:t>会监听三种状态。</a:t>
            </a:r>
          </a:p>
          <a:p>
            <a:pPr marL="358775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0000"/>
                </a:solidFill>
              </a:rPr>
              <a:t>success</a:t>
            </a:r>
            <a:r>
              <a:rPr lang="zh-CN" altLang="en-US" sz="1800" dirty="0">
                <a:solidFill>
                  <a:srgbClr val="FF0000"/>
                </a:solidFill>
              </a:rPr>
              <a:t>：打开或创建数据库成功后绑定指定函数。</a:t>
            </a:r>
          </a:p>
          <a:p>
            <a:pPr marL="358775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0000"/>
                </a:solidFill>
              </a:rPr>
              <a:t>error</a:t>
            </a:r>
            <a:r>
              <a:rPr lang="zh-CN" altLang="en-US" sz="1800" dirty="0">
                <a:solidFill>
                  <a:srgbClr val="FF0000"/>
                </a:solidFill>
              </a:rPr>
              <a:t>：打开或创建数据库失败后绑定指定函数。</a:t>
            </a:r>
          </a:p>
          <a:p>
            <a:pPr marL="358775" indent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>
                <a:solidFill>
                  <a:srgbClr val="FF0000"/>
                </a:solidFill>
              </a:rPr>
              <a:t>upgradeneeded</a:t>
            </a:r>
            <a:r>
              <a:rPr lang="zh-CN" altLang="en-US" sz="1800" dirty="0">
                <a:solidFill>
                  <a:srgbClr val="FF0000"/>
                </a:solidFill>
              </a:rPr>
              <a:t>：更新数据库后绑定指定函数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【</a:t>
            </a:r>
            <a:r>
              <a:rPr lang="zh-CN" altLang="en-US" dirty="0"/>
              <a:t>例</a:t>
            </a:r>
            <a:r>
              <a:rPr lang="en-US" altLang="zh-CN" dirty="0"/>
              <a:t>17-1-3】</a:t>
            </a:r>
            <a:r>
              <a:rPr lang="zh-CN" altLang="en-US" dirty="0"/>
              <a:t>创建名为</a:t>
            </a:r>
            <a:r>
              <a:rPr lang="en-US" altLang="zh-CN" dirty="0" err="1"/>
              <a:t>myBooks</a:t>
            </a:r>
            <a:r>
              <a:rPr lang="en-US" altLang="zh-CN" dirty="0"/>
              <a:t> </a:t>
            </a:r>
            <a:r>
              <a:rPr lang="zh-CN" altLang="en-US" dirty="0"/>
              <a:t>的数据库，并创建名为</a:t>
            </a:r>
            <a:r>
              <a:rPr lang="en-US" altLang="zh-CN" dirty="0"/>
              <a:t>books</a:t>
            </a:r>
            <a:r>
              <a:rPr lang="zh-CN" altLang="en-US" dirty="0"/>
              <a:t>的数据仓库，为数据仓库添加两个对</a:t>
            </a:r>
            <a:r>
              <a:rPr lang="zh-CN" altLang="en-US" dirty="0" smtClean="0"/>
              <a:t>象数</a:t>
            </a:r>
            <a:r>
              <a:rPr lang="zh-CN" altLang="en-US" dirty="0"/>
              <a:t>据。</a:t>
            </a:r>
          </a:p>
          <a:p>
            <a:pPr marL="358775" indent="0">
              <a:spcBef>
                <a:spcPts val="0"/>
              </a:spcBef>
              <a:spcAft>
                <a:spcPts val="0"/>
              </a:spcAft>
            </a:pP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5692518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数据库创建与打</a:t>
            </a:r>
            <a:r>
              <a:rPr lang="zh-CN" altLang="en-US" dirty="0" smtClean="0"/>
              <a:t>开案例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5562600" cy="3886199"/>
          </a:xfrm>
        </p:spPr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&lt;!--edu_17_1_3.html </a:t>
            </a:r>
            <a:r>
              <a:rPr lang="en-US" altLang="zh-CN" sz="1400" dirty="0"/>
              <a:t>--&gt;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&lt;!DOCTYPE html&gt;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&lt;</a:t>
            </a:r>
            <a:r>
              <a:rPr lang="en-US" altLang="zh-CN" sz="1400" dirty="0" smtClean="0"/>
              <a:t>html&gt;&lt;head&gt;&lt;</a:t>
            </a:r>
            <a:r>
              <a:rPr lang="en-US" altLang="zh-CN" sz="1400" dirty="0"/>
              <a:t>meta </a:t>
            </a:r>
            <a:r>
              <a:rPr lang="en-US" altLang="zh-CN" sz="1400" dirty="0" err="1"/>
              <a:t>charset</a:t>
            </a:r>
            <a:r>
              <a:rPr lang="en-US" altLang="zh-CN" sz="1400" dirty="0"/>
              <a:t>="UTF-8"&gt;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&lt;</a:t>
            </a:r>
            <a:r>
              <a:rPr lang="en-US" altLang="zh-CN" sz="1400" dirty="0"/>
              <a:t>title&gt;</a:t>
            </a:r>
            <a:r>
              <a:rPr lang="zh-CN" altLang="en-US" sz="1400" dirty="0"/>
              <a:t>创建数据库和对象仓库</a:t>
            </a:r>
            <a:r>
              <a:rPr lang="en-US" altLang="zh-CN" sz="1400" dirty="0"/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&lt;/head&gt;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&lt;body</a:t>
            </a:r>
            <a:r>
              <a:rPr lang="en-US" altLang="zh-CN" sz="1400" dirty="0" smtClean="0"/>
              <a:t>&gt;&lt;</a:t>
            </a:r>
            <a:r>
              <a:rPr lang="en-US" altLang="zh-CN" sz="1400" dirty="0"/>
              <a:t>script&gt;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/>
              <a:t>数据库存在，则打开它；否则创建。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	</a:t>
            </a: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request=</a:t>
            </a:r>
            <a:r>
              <a:rPr lang="en-US" altLang="zh-CN" sz="1400" dirty="0" err="1"/>
              <a:t>window.indexedDB.open</a:t>
            </a:r>
            <a:r>
              <a:rPr lang="en-US" altLang="zh-CN" sz="1400" dirty="0"/>
              <a:t>("myBooks",1);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//</a:t>
            </a:r>
            <a:r>
              <a:rPr lang="zh-CN" altLang="en-US" sz="1400" dirty="0"/>
              <a:t>捕获连接失败事件，并处理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request.onerror</a:t>
            </a:r>
            <a:r>
              <a:rPr lang="en-US" altLang="zh-CN" sz="1400" dirty="0"/>
              <a:t> = function(event) {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 alert</a:t>
            </a:r>
            <a:r>
              <a:rPr lang="en-US" altLang="zh-CN" sz="1400" dirty="0" smtClean="0"/>
              <a:t>(“</a:t>
            </a:r>
            <a:r>
              <a:rPr lang="zh-CN" altLang="en-US" sz="1400" dirty="0" smtClean="0"/>
              <a:t>数</a:t>
            </a:r>
            <a:r>
              <a:rPr lang="zh-CN" altLang="en-US" sz="1400" dirty="0"/>
              <a:t>据库连接失败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“+</a:t>
            </a:r>
            <a:r>
              <a:rPr lang="en-US" altLang="zh-CN" sz="1400" dirty="0" err="1" smtClean="0"/>
              <a:t>event.target.errorCode</a:t>
            </a:r>
            <a:r>
              <a:rPr lang="en-US" altLang="zh-CN" sz="1400" dirty="0"/>
              <a:t>);//</a:t>
            </a:r>
            <a:r>
              <a:rPr lang="zh-CN" altLang="en-US" sz="1400" dirty="0"/>
              <a:t>提示错</a:t>
            </a:r>
            <a:r>
              <a:rPr lang="zh-CN" altLang="en-US" sz="1400" dirty="0" smtClean="0"/>
              <a:t>误</a:t>
            </a:r>
            <a:endParaRPr lang="zh-CN" altLang="en-US" sz="1400" dirty="0"/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err="1"/>
              <a:t>request.onupgradeneeded</a:t>
            </a:r>
            <a:r>
              <a:rPr lang="en-US" altLang="zh-CN" sz="1400" dirty="0"/>
              <a:t> = function(event) {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// </a:t>
            </a:r>
            <a:r>
              <a:rPr lang="zh-CN" altLang="en-US" sz="1400" dirty="0"/>
              <a:t>当此数据库创建前不存在时，进行初始化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db = </a:t>
            </a:r>
            <a:r>
              <a:rPr lang="en-US" altLang="zh-CN" sz="1400" dirty="0" err="1"/>
              <a:t>request.result</a:t>
            </a:r>
            <a:r>
              <a:rPr lang="en-US" altLang="zh-CN" sz="1400" dirty="0"/>
              <a:t>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store = </a:t>
            </a:r>
            <a:r>
              <a:rPr lang="en-US" altLang="zh-CN" sz="1400" dirty="0" err="1"/>
              <a:t>db.createObjectStore</a:t>
            </a:r>
            <a:r>
              <a:rPr lang="en-US" altLang="zh-CN" sz="1400" dirty="0"/>
              <a:t>("books", {</a:t>
            </a:r>
            <a:r>
              <a:rPr lang="en-US" altLang="zh-CN" sz="1400" dirty="0" err="1"/>
              <a:t>keyPath</a:t>
            </a:r>
            <a:r>
              <a:rPr lang="en-US" altLang="zh-CN" sz="1400" dirty="0"/>
              <a:t>: "</a:t>
            </a:r>
            <a:r>
              <a:rPr lang="en-US" altLang="zh-CN" sz="1400" dirty="0" err="1"/>
              <a:t>isbn</a:t>
            </a:r>
            <a:r>
              <a:rPr lang="en-US" altLang="zh-CN" sz="1400" dirty="0"/>
              <a:t>"});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titleIndex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store.createIndex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by_title</a:t>
            </a:r>
            <a:r>
              <a:rPr lang="en-US" altLang="zh-CN" sz="1400" dirty="0"/>
              <a:t>", "title", {unique: true});//</a:t>
            </a:r>
            <a:r>
              <a:rPr lang="zh-CN" altLang="en-US" sz="1400" dirty="0"/>
              <a:t>标题索引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 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authorIndex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store.createIndex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by_author</a:t>
            </a:r>
            <a:r>
              <a:rPr lang="en-US" altLang="zh-CN" sz="1400" dirty="0"/>
              <a:t>", "author");//</a:t>
            </a:r>
            <a:r>
              <a:rPr lang="zh-CN" altLang="en-US" sz="1400" dirty="0"/>
              <a:t>作者索引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  </a:t>
            </a:r>
          </a:p>
        </p:txBody>
      </p:sp>
      <p:sp>
        <p:nvSpPr>
          <p:cNvPr id="4" name="矩形 3"/>
          <p:cNvSpPr/>
          <p:nvPr/>
        </p:nvSpPr>
        <p:spPr>
          <a:xfrm>
            <a:off x="6248400" y="819150"/>
            <a:ext cx="2819400" cy="350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// 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填入初始值，添加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本书信息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store.put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({title:"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计算机组成原理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修订版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)",author:"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张功萱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 isbn:"9787302433637"});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store.put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({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title:"Java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实用教程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第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版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)", author: 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耿祥义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", isbn:"9787302464259 "});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request.onsuccess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function(event) {//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捕获连接成功事件，并处理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db =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event.target.result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连接成功时，获取数据库对象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也可用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request.result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alert("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数据库连接成功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2400" b="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818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16.1.1  Array</a:t>
            </a:r>
            <a:endParaRPr lang="en-US" altLang="zh-CN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zh-CN" dirty="0"/>
              <a:t>数组对象的属性和方法</a:t>
            </a:r>
          </a:p>
          <a:p>
            <a:pPr lvl="2">
              <a:buClr>
                <a:schemeClr val="accent2"/>
              </a:buClr>
            </a:pPr>
            <a:r>
              <a:rPr lang="zh-CN" altLang="en-US" sz="2200" b="0" dirty="0" smtClean="0"/>
              <a:t>数组的下标从</a:t>
            </a:r>
            <a:r>
              <a:rPr lang="en-US" altLang="zh-CN" sz="2200" b="0" dirty="0" smtClean="0"/>
              <a:t>0</a:t>
            </a:r>
            <a:r>
              <a:rPr lang="zh-CN" altLang="en-US" sz="2200" b="0" dirty="0" smtClean="0"/>
              <a:t>开始，到数组的长度</a:t>
            </a:r>
            <a:r>
              <a:rPr lang="en-US" altLang="zh-CN" sz="2200" b="0" dirty="0" smtClean="0"/>
              <a:t>-1</a:t>
            </a:r>
            <a:r>
              <a:rPr lang="zh-CN" altLang="en-US" sz="2200" b="0" dirty="0" smtClean="0"/>
              <a:t>为止。</a:t>
            </a:r>
            <a:endParaRPr lang="en-US" altLang="zh-CN" sz="2200" b="0" dirty="0" smtClean="0"/>
          </a:p>
          <a:p>
            <a:pPr lvl="2">
              <a:buClr>
                <a:schemeClr val="accent2"/>
              </a:buClr>
            </a:pPr>
            <a:r>
              <a:rPr lang="zh-CN" altLang="en-US" sz="2200" b="0" dirty="0" smtClean="0"/>
              <a:t>如</a:t>
            </a:r>
            <a:r>
              <a:rPr lang="zh-CN" altLang="en-US" sz="2200" b="0" dirty="0"/>
              <a:t>访问第一个元素的代码可以这样写：</a:t>
            </a:r>
            <a:r>
              <a:rPr lang="en-US" altLang="zh-CN" sz="2200" b="0" dirty="0" err="1"/>
              <a:t>var</a:t>
            </a:r>
            <a:r>
              <a:rPr lang="en-US" altLang="zh-CN" sz="2200" b="0" dirty="0"/>
              <a:t> </a:t>
            </a:r>
            <a:r>
              <a:rPr lang="en-US" altLang="zh-CN" sz="2200" b="0" dirty="0" err="1"/>
              <a:t>cn</a:t>
            </a:r>
            <a:r>
              <a:rPr lang="en-US" altLang="zh-CN" sz="2200" b="0" dirty="0"/>
              <a:t> = </a:t>
            </a:r>
            <a:r>
              <a:rPr lang="en-US" altLang="zh-CN" sz="2200" b="0" dirty="0" err="1" smtClean="0"/>
              <a:t>stu</a:t>
            </a:r>
            <a:r>
              <a:rPr lang="en-US" altLang="zh-CN" sz="2200" b="0" dirty="0" smtClean="0"/>
              <a:t>[0</a:t>
            </a:r>
            <a:r>
              <a:rPr lang="en-US" altLang="zh-CN" sz="2200" b="0" dirty="0"/>
              <a:t>];</a:t>
            </a:r>
          </a:p>
          <a:p>
            <a:pPr lvl="2">
              <a:buClr>
                <a:schemeClr val="accent2"/>
              </a:buClr>
            </a:pPr>
            <a:r>
              <a:rPr lang="zh-CN" altLang="en-US" sz="2200" b="0" dirty="0"/>
              <a:t>数组下标可以用变量替代</a:t>
            </a:r>
            <a:r>
              <a:rPr lang="zh-CN" altLang="en-US" sz="2200" b="0" dirty="0" smtClean="0"/>
              <a:t>，但变更的取值范围必须符合数组下标的边界，否则返回</a:t>
            </a:r>
            <a:r>
              <a:rPr lang="en-US" altLang="zh-CN" sz="2200" b="0" i="1" dirty="0" smtClean="0">
                <a:solidFill>
                  <a:srgbClr val="FF0000"/>
                </a:solidFill>
              </a:rPr>
              <a:t>undefined </a:t>
            </a:r>
            <a:r>
              <a:rPr lang="zh-CN" altLang="en-US" sz="2200" b="0" dirty="0" smtClean="0"/>
              <a:t>。例如</a:t>
            </a:r>
            <a:r>
              <a:rPr lang="zh-CN" altLang="en-US" sz="2200" b="0" dirty="0"/>
              <a:t>：</a:t>
            </a:r>
            <a:r>
              <a:rPr lang="da-DK" altLang="zh-CN" sz="2200" b="0" dirty="0"/>
              <a:t>var i = 3;var cn = </a:t>
            </a:r>
            <a:r>
              <a:rPr lang="en-US" altLang="zh-CN" sz="2200" b="0" dirty="0" err="1" smtClean="0"/>
              <a:t>stu</a:t>
            </a:r>
            <a:r>
              <a:rPr lang="en-US" altLang="zh-CN" sz="2200" b="0" dirty="0" smtClean="0"/>
              <a:t>[i</a:t>
            </a:r>
            <a:r>
              <a:rPr lang="en-US" altLang="zh-CN" sz="2200" b="0" dirty="0"/>
              <a:t>];</a:t>
            </a:r>
          </a:p>
          <a:p>
            <a:pPr lvl="2">
              <a:buClr>
                <a:schemeClr val="accent2"/>
              </a:buClr>
            </a:pPr>
            <a:r>
              <a:rPr lang="zh-CN" altLang="en-US" sz="2200" b="0" dirty="0"/>
              <a:t>可以用再赋值的方式来修改数组对应位置的元素，如： </a:t>
            </a:r>
            <a:r>
              <a:rPr lang="en-US" altLang="zh-CN" sz="2200" b="0" dirty="0" err="1"/>
              <a:t>var</a:t>
            </a:r>
            <a:r>
              <a:rPr lang="en-US" altLang="zh-CN" sz="2200" b="0" dirty="0"/>
              <a:t> </a:t>
            </a:r>
            <a:r>
              <a:rPr lang="en-US" altLang="zh-CN" sz="2200" b="0" dirty="0" smtClean="0"/>
              <a:t>stu1[2</a:t>
            </a:r>
            <a:r>
              <a:rPr lang="en-US" altLang="zh-CN" sz="2200" b="0" dirty="0"/>
              <a:t>] = </a:t>
            </a:r>
            <a:r>
              <a:rPr lang="en-US" altLang="zh-CN" sz="2200" b="0" dirty="0" smtClean="0"/>
              <a:t>“</a:t>
            </a:r>
            <a:r>
              <a:rPr lang="zh-CN" altLang="en-US" sz="2200" b="0" dirty="0" smtClean="0"/>
              <a:t>王建伟</a:t>
            </a:r>
            <a:r>
              <a:rPr lang="en-US" altLang="zh-CN" sz="2200" b="0" dirty="0" smtClean="0"/>
              <a:t>”;</a:t>
            </a:r>
            <a:endParaRPr lang="en-US" altLang="zh-CN" sz="2200" b="0" dirty="0"/>
          </a:p>
          <a:p>
            <a:pPr lvl="1"/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upgradeneeded</a:t>
            </a:r>
            <a:r>
              <a:rPr lang="zh-CN" altLang="en-US" dirty="0" smtClean="0"/>
              <a:t>状</a:t>
            </a:r>
            <a:r>
              <a:rPr lang="zh-CN" altLang="en-US" dirty="0"/>
              <a:t>态是在</a:t>
            </a:r>
            <a:r>
              <a:rPr lang="en-US" altLang="zh-CN" dirty="0"/>
              <a:t>indexedDB </a:t>
            </a:r>
            <a:r>
              <a:rPr lang="zh-CN" altLang="en-US" dirty="0"/>
              <a:t>创建新的数据库时和</a:t>
            </a:r>
            <a:r>
              <a:rPr lang="en-US" altLang="zh-CN" dirty="0"/>
              <a:t>indexedDB.open</a:t>
            </a:r>
            <a:r>
              <a:rPr lang="zh-CN" altLang="en-US" dirty="0"/>
              <a:t>（</a:t>
            </a:r>
            <a:r>
              <a:rPr lang="en-US" altLang="zh-CN" dirty="0" err="1" smtClean="0"/>
              <a:t>DBName,DBVersion</a:t>
            </a:r>
            <a:r>
              <a:rPr lang="zh-CN" altLang="en-US" dirty="0"/>
              <a:t>）</a:t>
            </a:r>
            <a:r>
              <a:rPr lang="en-US" altLang="zh-CN" dirty="0"/>
              <a:t>DBVersion</a:t>
            </a:r>
            <a:r>
              <a:rPr lang="zh-CN" altLang="en-US" dirty="0"/>
              <a:t>（数据库版本号）发生变化时才能监听到此状态。当版本号不发</a:t>
            </a:r>
            <a:r>
              <a:rPr lang="zh-CN" altLang="en-US" dirty="0" smtClean="0"/>
              <a:t>生变</a:t>
            </a:r>
            <a:r>
              <a:rPr lang="zh-CN" altLang="en-US" dirty="0"/>
              <a:t>化时，不会触发此状态。数据库的</a:t>
            </a:r>
            <a:r>
              <a:rPr lang="en-US" altLang="zh-CN" dirty="0"/>
              <a:t>ObjectStore </a:t>
            </a:r>
            <a:r>
              <a:rPr lang="zh-CN" altLang="en-US" dirty="0"/>
              <a:t>的创建、删除等都是在这个监听事件下</a:t>
            </a:r>
            <a:r>
              <a:rPr lang="zh-CN" altLang="en-US" dirty="0" smtClean="0"/>
              <a:t>执行</a:t>
            </a:r>
            <a:r>
              <a:rPr lang="zh-CN" altLang="en-US" dirty="0"/>
              <a:t>的。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需</a:t>
            </a:r>
            <a:r>
              <a:rPr lang="zh-CN" altLang="en-US" dirty="0"/>
              <a:t>要注意的有两点：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/>
              <a:t>      (1)</a:t>
            </a:r>
            <a:r>
              <a:rPr lang="zh-CN" altLang="en-US" sz="2000" dirty="0" smtClean="0"/>
              <a:t>当</a:t>
            </a:r>
            <a:r>
              <a:rPr lang="zh-CN" altLang="en-US" sz="2000" dirty="0"/>
              <a:t>数据库连接时，</a:t>
            </a:r>
            <a:r>
              <a:rPr lang="en-US" altLang="zh-CN" sz="2000" dirty="0"/>
              <a:t>open()</a:t>
            </a:r>
            <a:r>
              <a:rPr lang="zh-CN" altLang="en-US" sz="2000" dirty="0"/>
              <a:t>方法返回一个</a:t>
            </a:r>
            <a:r>
              <a:rPr lang="en-US" altLang="zh-CN" sz="2000" dirty="0"/>
              <a:t>IDBOpenDBRequest </a:t>
            </a:r>
            <a:r>
              <a:rPr lang="zh-CN" altLang="en-US" sz="2000" dirty="0"/>
              <a:t>对象，调用函数定</a:t>
            </a:r>
            <a:r>
              <a:rPr lang="zh-CN" altLang="en-US" sz="2000" dirty="0" smtClean="0"/>
              <a:t>义在</a:t>
            </a:r>
            <a:r>
              <a:rPr lang="zh-CN" altLang="en-US" sz="2000" dirty="0"/>
              <a:t>这个对象上。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 smtClean="0"/>
              <a:t>      </a:t>
            </a:r>
            <a:r>
              <a:rPr lang="en-US" altLang="zh-CN" sz="2000" dirty="0" smtClean="0"/>
              <a:t>(2)</a:t>
            </a:r>
            <a:r>
              <a:rPr lang="zh-CN" altLang="en-US" sz="2000" dirty="0" smtClean="0"/>
              <a:t>在连</a:t>
            </a:r>
            <a:r>
              <a:rPr lang="zh-CN" altLang="en-US" sz="2000" dirty="0"/>
              <a:t>接建立成功时，会触发</a:t>
            </a:r>
            <a:r>
              <a:rPr lang="en-US" altLang="zh-CN" sz="2000" dirty="0"/>
              <a:t>onsuccess </a:t>
            </a:r>
            <a:r>
              <a:rPr lang="zh-CN" altLang="en-US" sz="2000" dirty="0"/>
              <a:t>事件，调用函数接收一个事件对象</a:t>
            </a:r>
            <a:r>
              <a:rPr lang="en-US" altLang="zh-CN" sz="2000" dirty="0"/>
              <a:t>event </a:t>
            </a:r>
            <a:r>
              <a:rPr lang="zh-CN" altLang="en-US" sz="2000" dirty="0" smtClean="0"/>
              <a:t>作为</a:t>
            </a:r>
            <a:r>
              <a:rPr lang="zh-CN" altLang="en-US" sz="2000" dirty="0"/>
              <a:t>参数，其</a:t>
            </a:r>
            <a:r>
              <a:rPr lang="en-US" altLang="zh-CN" sz="2000" dirty="0"/>
              <a:t>target.result </a:t>
            </a:r>
            <a:r>
              <a:rPr lang="zh-CN" altLang="en-US" sz="2000" dirty="0"/>
              <a:t>属性指向打开的</a:t>
            </a:r>
            <a:r>
              <a:rPr lang="en-US" altLang="zh-CN" sz="2000" dirty="0"/>
              <a:t>IndexedDB </a:t>
            </a:r>
            <a:r>
              <a:rPr lang="zh-CN" altLang="en-US" sz="2000" dirty="0"/>
              <a:t>数据库。也可以使用监听器来捕获</a:t>
            </a:r>
            <a:r>
              <a:rPr lang="en-US" altLang="zh-CN" sz="2000" dirty="0"/>
              <a:t>3 </a:t>
            </a:r>
            <a:r>
              <a:rPr lang="zh-CN" altLang="en-US" sz="2000" dirty="0" smtClean="0"/>
              <a:t>个事</a:t>
            </a:r>
            <a:r>
              <a:rPr lang="zh-CN" altLang="en-US" sz="2000" dirty="0"/>
              <a:t>件，分别为</a:t>
            </a:r>
            <a:r>
              <a:rPr lang="en-US" altLang="zh-CN" sz="2000" dirty="0">
                <a:solidFill>
                  <a:srgbClr val="FF0000"/>
                </a:solidFill>
              </a:rPr>
              <a:t>success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error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 err="1">
                <a:solidFill>
                  <a:srgbClr val="FF0000"/>
                </a:solidFill>
              </a:rPr>
              <a:t>upgradeneeded</a:t>
            </a:r>
            <a:r>
              <a:rPr lang="zh-CN" altLang="en-US" sz="2000" dirty="0" smtClean="0"/>
              <a:t>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67272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可以通过下列方法为页面元素（对象）添加事件监听器。 </a:t>
            </a:r>
            <a:r>
              <a:rPr lang="zh-CN" altLang="en-US" sz="2400" dirty="0" smtClean="0"/>
              <a:t>   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element.addEventListener</a:t>
            </a:r>
            <a:r>
              <a:rPr lang="en-US" altLang="zh-CN" sz="1800" dirty="0" smtClean="0">
                <a:solidFill>
                  <a:srgbClr val="FF0000"/>
                </a:solidFill>
              </a:rPr>
              <a:t>(event</a:t>
            </a:r>
            <a:r>
              <a:rPr lang="en-US" altLang="zh-CN" sz="1800" dirty="0">
                <a:solidFill>
                  <a:srgbClr val="FF0000"/>
                </a:solidFill>
              </a:rPr>
              <a:t>, function, </a:t>
            </a:r>
            <a:r>
              <a:rPr lang="en-US" altLang="zh-CN" sz="1800" dirty="0" err="1">
                <a:solidFill>
                  <a:srgbClr val="FF0000"/>
                </a:solidFill>
              </a:rPr>
              <a:t>useCapture</a:t>
            </a:r>
            <a:r>
              <a:rPr lang="en-US" altLang="zh-CN" sz="18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zh-CN" altLang="en-US" sz="1800" dirty="0"/>
              <a:t>其中</a:t>
            </a:r>
            <a:r>
              <a:rPr lang="en-US" altLang="zh-CN" sz="1800" dirty="0" err="1" smtClean="0"/>
              <a:t>useCapture</a:t>
            </a:r>
            <a:r>
              <a:rPr lang="zh-CN" altLang="en-US" sz="1800" dirty="0" smtClean="0"/>
              <a:t>参数可</a:t>
            </a:r>
            <a:r>
              <a:rPr lang="zh-CN" altLang="en-US" sz="1800" dirty="0"/>
              <a:t>选，布尔值，指定</a:t>
            </a:r>
            <a:r>
              <a:rPr lang="zh-CN" altLang="en-US" sz="1800" dirty="0" smtClean="0"/>
              <a:t>事件</a:t>
            </a:r>
            <a:r>
              <a:rPr lang="zh-CN" altLang="en-US" sz="1800" dirty="0"/>
              <a:t>是否在捕获或冒泡阶段执行。其值为</a:t>
            </a:r>
            <a:r>
              <a:rPr lang="en-US" altLang="zh-CN" sz="1800" dirty="0"/>
              <a:t>true </a:t>
            </a:r>
            <a:r>
              <a:rPr lang="zh-CN" altLang="en-US" sz="1800" dirty="0"/>
              <a:t>表示事件句柄在捕获阶段执行；默认值为</a:t>
            </a:r>
            <a:r>
              <a:rPr lang="en-US" altLang="zh-CN" sz="1800" dirty="0" smtClean="0"/>
              <a:t>false</a:t>
            </a:r>
            <a:r>
              <a:rPr lang="zh-CN" altLang="en-US" sz="1800" dirty="0" smtClean="0"/>
              <a:t>表</a:t>
            </a:r>
            <a:r>
              <a:rPr lang="zh-CN" altLang="en-US" sz="1800" dirty="0"/>
              <a:t>示事件句柄在冒泡阶段执行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err="1" smtClean="0"/>
              <a:t>indexedDB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对象的</a:t>
            </a:r>
            <a:r>
              <a:rPr lang="en-US" altLang="zh-CN" sz="1800" dirty="0"/>
              <a:t>Open()</a:t>
            </a:r>
            <a:r>
              <a:rPr lang="zh-CN" altLang="en-US" sz="1800" dirty="0"/>
              <a:t>方法需要监听的事件代码如</a:t>
            </a:r>
            <a:r>
              <a:rPr lang="zh-CN" altLang="en-US" sz="1800" dirty="0" smtClean="0"/>
              <a:t>下：</a:t>
            </a:r>
            <a:endParaRPr lang="en-US" altLang="zh-CN" sz="1800" dirty="0" smtClean="0"/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request.addEventListener</a:t>
            </a:r>
            <a:r>
              <a:rPr lang="en-US" altLang="zh-CN" sz="1800" dirty="0">
                <a:solidFill>
                  <a:srgbClr val="FF0000"/>
                </a:solidFill>
              </a:rPr>
              <a:t>('success', function(event){ //</a:t>
            </a:r>
            <a:r>
              <a:rPr lang="zh-CN" altLang="en-US" sz="1800" dirty="0">
                <a:solidFill>
                  <a:srgbClr val="FF0000"/>
                </a:solidFill>
              </a:rPr>
              <a:t>打开或创建数据库成功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}, false);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第</a:t>
            </a:r>
            <a:r>
              <a:rPr lang="en-US" altLang="zh-CN" sz="1800" dirty="0">
                <a:solidFill>
                  <a:srgbClr val="00B050"/>
                </a:solidFill>
              </a:rPr>
              <a:t>3</a:t>
            </a:r>
            <a:r>
              <a:rPr lang="zh-CN" altLang="en-US" sz="1800" dirty="0">
                <a:solidFill>
                  <a:srgbClr val="00B050"/>
                </a:solidFill>
              </a:rPr>
              <a:t>个参数为</a:t>
            </a:r>
            <a:r>
              <a:rPr lang="en-US" altLang="zh-CN" sz="1800" dirty="0">
                <a:solidFill>
                  <a:srgbClr val="00B050"/>
                </a:solidFill>
              </a:rPr>
              <a:t>false:</a:t>
            </a:r>
            <a:r>
              <a:rPr lang="zh-CN" altLang="en-US" sz="1800" dirty="0">
                <a:solidFill>
                  <a:srgbClr val="00B050"/>
                </a:solidFill>
              </a:rPr>
              <a:t>表示在冒泡阶段执行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request.addEventListener('error', function(event){ //</a:t>
            </a:r>
            <a:r>
              <a:rPr lang="zh-CN" altLang="en-US" sz="1800" dirty="0">
                <a:solidFill>
                  <a:srgbClr val="FF0000"/>
                </a:solidFill>
              </a:rPr>
              <a:t>打开或创建数据库失败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}, false);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第</a:t>
            </a:r>
            <a:r>
              <a:rPr lang="en-US" altLang="zh-CN" sz="1800" dirty="0">
                <a:solidFill>
                  <a:srgbClr val="00B050"/>
                </a:solidFill>
              </a:rPr>
              <a:t>3</a:t>
            </a:r>
            <a:r>
              <a:rPr lang="zh-CN" altLang="en-US" sz="1800" dirty="0">
                <a:solidFill>
                  <a:srgbClr val="00B050"/>
                </a:solidFill>
              </a:rPr>
              <a:t>个参数为</a:t>
            </a:r>
            <a:r>
              <a:rPr lang="en-US" altLang="zh-CN" sz="1800" dirty="0">
                <a:solidFill>
                  <a:srgbClr val="00B050"/>
                </a:solidFill>
              </a:rPr>
              <a:t>false:</a:t>
            </a:r>
            <a:r>
              <a:rPr lang="zh-CN" altLang="en-US" sz="1800" dirty="0">
                <a:solidFill>
                  <a:srgbClr val="00B050"/>
                </a:solidFill>
              </a:rPr>
              <a:t>表示在冒泡阶段执行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request.addEventListener('upgradeneeded', function(event){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更新数据库时执行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}, false);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第</a:t>
            </a:r>
            <a:r>
              <a:rPr lang="en-US" altLang="zh-CN" sz="1800" dirty="0">
                <a:solidFill>
                  <a:srgbClr val="00B050"/>
                </a:solidFill>
              </a:rPr>
              <a:t>3</a:t>
            </a:r>
            <a:r>
              <a:rPr lang="zh-CN" altLang="en-US" sz="1800" dirty="0">
                <a:solidFill>
                  <a:srgbClr val="00B050"/>
                </a:solidFill>
              </a:rPr>
              <a:t>个参数为</a:t>
            </a:r>
            <a:r>
              <a:rPr lang="en-US" altLang="zh-CN" sz="1800" dirty="0">
                <a:solidFill>
                  <a:srgbClr val="00B050"/>
                </a:solidFill>
              </a:rPr>
              <a:t>false:</a:t>
            </a:r>
            <a:r>
              <a:rPr lang="zh-CN" altLang="en-US" sz="1800" dirty="0">
                <a:solidFill>
                  <a:srgbClr val="00B050"/>
                </a:solidFill>
              </a:rPr>
              <a:t>表示在冒泡阶段执行</a:t>
            </a:r>
          </a:p>
        </p:txBody>
      </p:sp>
    </p:spTree>
    <p:extLst>
      <p:ext uri="{BB962C8B-B14F-4D97-AF65-F5344CB8AC3E}">
        <p14:creationId xmlns="" xmlns:p14="http://schemas.microsoft.com/office/powerpoint/2010/main" val="37474382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．创建与删除</a:t>
            </a:r>
            <a:r>
              <a:rPr lang="en-US" altLang="zh-CN" b="1" dirty="0" err="1" smtClean="0"/>
              <a:t>ObjectStore</a:t>
            </a:r>
            <a:endParaRPr lang="en-US" altLang="zh-CN" b="1" dirty="0" smtClean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createObjectStore()</a:t>
            </a:r>
            <a:r>
              <a:rPr lang="zh-CN" altLang="en-US" dirty="0"/>
              <a:t>方法创建对象仓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>
              <a:lnSpc>
                <a:spcPts val="1800"/>
              </a:lnSpc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request=</a:t>
            </a:r>
            <a:r>
              <a:rPr lang="en-US" altLang="zh-CN" sz="1800" dirty="0" err="1">
                <a:solidFill>
                  <a:srgbClr val="FF0000"/>
                </a:solidFill>
              </a:rPr>
              <a:t>window.indexedDB.open</a:t>
            </a:r>
            <a:r>
              <a:rPr lang="en-US" altLang="zh-CN" sz="1800" dirty="0">
                <a:solidFill>
                  <a:srgbClr val="FF0000"/>
                </a:solidFill>
              </a:rPr>
              <a:t>("myBooks",1);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db = request.result;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store=db.createObjectStore(storeName,{keyPath: primaryKey,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autoIncrement</a:t>
            </a:r>
            <a:r>
              <a:rPr lang="en-US" altLang="zh-CN" sz="1800" dirty="0">
                <a:solidFill>
                  <a:srgbClr val="FF0000"/>
                </a:solidFill>
              </a:rPr>
              <a:t>: </a:t>
            </a:r>
            <a:r>
              <a:rPr lang="en-US" altLang="zh-CN" sz="1800" dirty="0" err="1">
                <a:solidFill>
                  <a:srgbClr val="FF0000"/>
                </a:solidFill>
              </a:rPr>
              <a:t>true|false</a:t>
            </a:r>
            <a:r>
              <a:rPr lang="en-US" altLang="zh-CN" sz="1800" dirty="0" smtClean="0">
                <a:solidFill>
                  <a:srgbClr val="FF0000"/>
                </a:solidFill>
              </a:rPr>
              <a:t>});  </a:t>
            </a:r>
            <a:r>
              <a:rPr lang="en-US" altLang="zh-CN" sz="1800" dirty="0" smtClean="0">
                <a:solidFill>
                  <a:srgbClr val="00B050"/>
                </a:solidFill>
              </a:rPr>
              <a:t>//</a:t>
            </a:r>
            <a:r>
              <a:rPr lang="en-US" altLang="zh-CN" sz="1800" dirty="0">
                <a:solidFill>
                  <a:srgbClr val="00B050"/>
                </a:solidFill>
              </a:rPr>
              <a:t>keyPath</a:t>
            </a:r>
            <a:r>
              <a:rPr lang="zh-CN" altLang="en-US" sz="1800" dirty="0">
                <a:solidFill>
                  <a:srgbClr val="00B050"/>
                </a:solidFill>
              </a:rPr>
              <a:t>称为键路径，作</a:t>
            </a:r>
            <a:r>
              <a:rPr lang="zh-CN" altLang="en-US" sz="1800" dirty="0" smtClean="0">
                <a:solidFill>
                  <a:srgbClr val="00B050"/>
                </a:solidFill>
              </a:rPr>
              <a:t>为搜</a:t>
            </a:r>
            <a:r>
              <a:rPr lang="zh-CN" altLang="en-US" sz="1800" dirty="0">
                <a:solidFill>
                  <a:srgbClr val="00B050"/>
                </a:solidFill>
              </a:rPr>
              <a:t>索关键</a:t>
            </a:r>
            <a:r>
              <a:rPr lang="zh-CN" altLang="en-US" sz="1800" dirty="0" smtClean="0">
                <a:solidFill>
                  <a:srgbClr val="00B050"/>
                </a:solidFill>
              </a:rPr>
              <a:t>字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deleteObjectStore()</a:t>
            </a:r>
            <a:r>
              <a:rPr lang="zh-CN" altLang="en-US" sz="1800" dirty="0"/>
              <a:t>方法删除对象仓库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db.deleteObjectStore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objectStoreName</a:t>
            </a:r>
            <a:r>
              <a:rPr lang="en-US" altLang="zh-CN" sz="1800" dirty="0">
                <a:solidFill>
                  <a:srgbClr val="FF0000"/>
                </a:solidFill>
              </a:rPr>
              <a:t>);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基本语法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db.deleteObjectStore</a:t>
            </a:r>
            <a:r>
              <a:rPr lang="en-US" altLang="zh-CN" sz="1800" dirty="0">
                <a:solidFill>
                  <a:srgbClr val="FF0000"/>
                </a:solidFill>
              </a:rPr>
              <a:t>("books");</a:t>
            </a:r>
            <a:r>
              <a:rPr lang="en-US" altLang="zh-CN" sz="1800" dirty="0">
                <a:solidFill>
                  <a:srgbClr val="00B050"/>
                </a:solidFill>
              </a:rPr>
              <a:t> //</a:t>
            </a:r>
            <a:r>
              <a:rPr lang="zh-CN" altLang="en-US" sz="1800" dirty="0">
                <a:solidFill>
                  <a:srgbClr val="00B050"/>
                </a:solidFill>
              </a:rPr>
              <a:t>举例</a:t>
            </a:r>
            <a:r>
              <a:rPr lang="en-US" altLang="zh-CN" sz="1800" dirty="0">
                <a:solidFill>
                  <a:srgbClr val="00B050"/>
                </a:solidFill>
              </a:rPr>
              <a:t>-</a:t>
            </a:r>
            <a:r>
              <a:rPr lang="zh-CN" altLang="en-US" sz="1800" dirty="0">
                <a:solidFill>
                  <a:srgbClr val="00B050"/>
                </a:solidFill>
              </a:rPr>
              <a:t>删除</a:t>
            </a:r>
            <a:r>
              <a:rPr lang="en-US" altLang="zh-CN" sz="1800" dirty="0">
                <a:solidFill>
                  <a:srgbClr val="00B050"/>
                </a:solidFill>
              </a:rPr>
              <a:t>books</a:t>
            </a:r>
            <a:r>
              <a:rPr lang="zh-CN" altLang="en-US" sz="1800" dirty="0">
                <a:solidFill>
                  <a:srgbClr val="00B050"/>
                </a:solidFill>
              </a:rPr>
              <a:t>对象仓</a:t>
            </a:r>
            <a:r>
              <a:rPr lang="zh-CN" altLang="en-US" sz="1800" dirty="0" smtClean="0">
                <a:solidFill>
                  <a:srgbClr val="00B050"/>
                </a:solidFill>
              </a:rPr>
              <a:t>库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en-US" altLang="zh-CN" sz="1800" dirty="0"/>
              <a:t>createIndex()</a:t>
            </a:r>
            <a:r>
              <a:rPr lang="zh-CN" altLang="en-US" sz="1800" dirty="0"/>
              <a:t>方法为对象仓库创建索引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indexName=store.createIndex(index_name, index_key, {unique: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true|false});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60093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objectStoreNames </a:t>
            </a:r>
            <a:r>
              <a:rPr lang="zh-CN" altLang="en-US" dirty="0"/>
              <a:t>属性检查对象仓库是否存</a:t>
            </a:r>
            <a:r>
              <a:rPr lang="zh-CN" altLang="en-US" dirty="0" smtClean="0"/>
              <a:t>在</a:t>
            </a:r>
            <a:endParaRPr lang="en-US" altLang="zh-CN" dirty="0" smtClean="0"/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if</a:t>
            </a:r>
            <a:r>
              <a:rPr lang="en-US" altLang="zh-CN" sz="1800" dirty="0">
                <a:solidFill>
                  <a:srgbClr val="FF0000"/>
                </a:solidFill>
              </a:rPr>
              <a:t>(!db.objectStoreNames.contains("books")) { //</a:t>
            </a:r>
            <a:r>
              <a:rPr lang="zh-CN" altLang="en-US" sz="1800" dirty="0">
                <a:solidFill>
                  <a:srgbClr val="FF0000"/>
                </a:solidFill>
              </a:rPr>
              <a:t>判断某个对象仓库是否存在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db.createObjectStore</a:t>
            </a:r>
            <a:r>
              <a:rPr lang="en-US" altLang="zh-CN" sz="1800" dirty="0">
                <a:solidFill>
                  <a:srgbClr val="FF0000"/>
                </a:solidFill>
              </a:rPr>
              <a:t>("books"); //</a:t>
            </a:r>
            <a:r>
              <a:rPr lang="zh-CN" altLang="en-US" sz="1800" dirty="0">
                <a:solidFill>
                  <a:srgbClr val="FF0000"/>
                </a:solidFill>
              </a:rPr>
              <a:t>不存在则创建该对象仓库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}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4</a:t>
            </a:r>
            <a:r>
              <a:rPr lang="zh-CN" altLang="en-US" sz="1800" b="1" dirty="0"/>
              <a:t>．使用事</a:t>
            </a:r>
            <a:r>
              <a:rPr lang="zh-CN" altLang="en-US" sz="1800" b="1" dirty="0" smtClean="0"/>
              <a:t>务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IndexedDB </a:t>
            </a:r>
            <a:r>
              <a:rPr lang="zh-CN" altLang="en-US" sz="1800" dirty="0"/>
              <a:t>中的事务模式</a:t>
            </a:r>
          </a:p>
          <a:p>
            <a:pPr marL="449263" indent="-90488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readonly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zh-CN" altLang="en-US" sz="1800" dirty="0" smtClean="0"/>
              <a:t>默认</a:t>
            </a:r>
            <a:r>
              <a:rPr lang="en-US" altLang="zh-CN" sz="1800" dirty="0" smtClean="0"/>
              <a:t>)</a:t>
            </a:r>
            <a:r>
              <a:rPr lang="zh-CN" altLang="en-US" sz="1800" dirty="0" smtClean="0">
                <a:solidFill>
                  <a:srgbClr val="FF0000"/>
                </a:solidFill>
              </a:rPr>
              <a:t>提</a:t>
            </a:r>
            <a:r>
              <a:rPr lang="zh-CN" altLang="en-US" sz="1800" dirty="0">
                <a:solidFill>
                  <a:srgbClr val="FF0000"/>
                </a:solidFill>
              </a:rPr>
              <a:t>供对某个对象存储的只读访问，在查询对象存储时使用。</a:t>
            </a:r>
          </a:p>
          <a:p>
            <a:pPr marL="449263" indent="-90488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readwrite</a:t>
            </a:r>
            <a:r>
              <a:rPr lang="zh-CN" altLang="en-US" sz="1800" dirty="0">
                <a:solidFill>
                  <a:srgbClr val="FF0000"/>
                </a:solidFill>
              </a:rPr>
              <a:t>：提供对某个对象存储的读取和写入访问权。</a:t>
            </a:r>
          </a:p>
          <a:p>
            <a:pPr marL="449263" indent="-90488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versionchange</a:t>
            </a:r>
            <a:r>
              <a:rPr lang="zh-CN" altLang="en-US" sz="1800" dirty="0">
                <a:solidFill>
                  <a:srgbClr val="FF0000"/>
                </a:solidFill>
              </a:rPr>
              <a:t>：提供读取和写入访问权来修改对象存储定义，或者创建一个新的</a:t>
            </a:r>
            <a:r>
              <a:rPr lang="zh-CN" altLang="en-US" sz="1800" dirty="0" smtClean="0">
                <a:solidFill>
                  <a:srgbClr val="FF0000"/>
                </a:solidFill>
              </a:rPr>
              <a:t>对象</a:t>
            </a:r>
            <a:r>
              <a:rPr lang="zh-CN" altLang="en-US" sz="1800" dirty="0">
                <a:solidFill>
                  <a:srgbClr val="FF0000"/>
                </a:solidFill>
              </a:rPr>
              <a:t>存储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）创建事务的基本语法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transaction = db.transaction(storeName, [</a:t>
            </a:r>
            <a:r>
              <a:rPr lang="en-US" altLang="zh-CN" sz="1800" dirty="0" err="1">
                <a:solidFill>
                  <a:srgbClr val="FF0000"/>
                </a:solidFill>
              </a:rPr>
              <a:t>transactionmode</a:t>
            </a:r>
            <a:r>
              <a:rPr lang="en-US" altLang="zh-CN" sz="1800" dirty="0" smtClean="0">
                <a:solidFill>
                  <a:srgbClr val="FF0000"/>
                </a:solidFill>
              </a:rPr>
              <a:t>]);//</a:t>
            </a:r>
            <a:r>
              <a:rPr lang="zh-CN" altLang="en-US" sz="1800" dirty="0" smtClean="0">
                <a:solidFill>
                  <a:srgbClr val="FF0000"/>
                </a:solidFill>
              </a:rPr>
              <a:t>语</a:t>
            </a:r>
            <a:r>
              <a:rPr lang="zh-CN" altLang="en-US" sz="1800" dirty="0">
                <a:solidFill>
                  <a:srgbClr val="FF0000"/>
                </a:solidFill>
              </a:rPr>
              <a:t>法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objectStore =transaction.objectStore(storeName); //</a:t>
            </a:r>
            <a:r>
              <a:rPr lang="zh-CN" altLang="en-US" sz="1800" dirty="0">
                <a:solidFill>
                  <a:srgbClr val="FF0000"/>
                </a:solidFill>
              </a:rPr>
              <a:t>获</a:t>
            </a:r>
            <a:r>
              <a:rPr lang="zh-CN" altLang="en-US" sz="1800" dirty="0" smtClean="0">
                <a:solidFill>
                  <a:srgbClr val="FF0000"/>
                </a:solidFill>
              </a:rPr>
              <a:t>取对</a:t>
            </a:r>
            <a:r>
              <a:rPr lang="zh-CN" altLang="en-US" sz="1800" dirty="0">
                <a:solidFill>
                  <a:srgbClr val="FF0000"/>
                </a:solidFill>
              </a:rPr>
              <a:t>象仓库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449263" indent="-90488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26244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8861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transaction()</a:t>
            </a:r>
            <a:r>
              <a:rPr lang="zh-CN" altLang="en-US" dirty="0"/>
              <a:t>方法的事件类型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该方法有三种事件，分别是中断、完成和错误。</a:t>
            </a:r>
          </a:p>
          <a:p>
            <a:pPr marL="625475" indent="-26670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</a:rPr>
              <a:t>abort</a:t>
            </a:r>
            <a:r>
              <a:rPr lang="zh-CN" altLang="en-US" sz="1800" dirty="0">
                <a:solidFill>
                  <a:srgbClr val="FF0000"/>
                </a:solidFill>
              </a:rPr>
              <a:t>：事务中断。</a:t>
            </a:r>
          </a:p>
          <a:p>
            <a:pPr marL="625475" indent="-26670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</a:rPr>
              <a:t>complete</a:t>
            </a:r>
            <a:r>
              <a:rPr lang="zh-CN" altLang="en-US" sz="1800" dirty="0">
                <a:solidFill>
                  <a:srgbClr val="FF0000"/>
                </a:solidFill>
              </a:rPr>
              <a:t>：事务完成。</a:t>
            </a:r>
          </a:p>
          <a:p>
            <a:pPr marL="625475" indent="-26670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rgbClr val="FF0000"/>
                </a:solidFill>
              </a:rPr>
              <a:t>error</a:t>
            </a:r>
            <a:r>
              <a:rPr lang="zh-CN" altLang="en-US" sz="1800" dirty="0">
                <a:solidFill>
                  <a:srgbClr val="FF0000"/>
                </a:solidFill>
              </a:rPr>
              <a:t>：事务出错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800" dirty="0"/>
              <a:t>事件处理代码结构如下所示：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transaction =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db.transaction</a:t>
            </a:r>
            <a:r>
              <a:rPr lang="en-US" altLang="zh-CN" sz="1800" dirty="0" smtClean="0">
                <a:solidFill>
                  <a:srgbClr val="FF0000"/>
                </a:solidFill>
              </a:rPr>
              <a:t>(["books"], "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readonly</a:t>
            </a:r>
            <a:r>
              <a:rPr lang="en-US" altLang="zh-CN" sz="1800" dirty="0" smtClean="0">
                <a:solidFill>
                  <a:srgbClr val="FF0000"/>
                </a:solidFill>
              </a:rPr>
              <a:t>");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transaction.oncomplete</a:t>
            </a:r>
            <a:r>
              <a:rPr lang="en-US" altLang="zh-CN" sz="1800" dirty="0" smtClean="0">
                <a:solidFill>
                  <a:srgbClr val="FF0000"/>
                </a:solidFill>
              </a:rPr>
              <a:t> = function(event) {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console.log</a:t>
            </a:r>
            <a:r>
              <a:rPr lang="en-US" altLang="zh-CN" sz="1800" dirty="0">
                <a:solidFill>
                  <a:srgbClr val="FF0000"/>
                </a:solidFill>
              </a:rPr>
              <a:t>("</a:t>
            </a:r>
            <a:r>
              <a:rPr lang="zh-CN" altLang="en-US" sz="1800" dirty="0">
                <a:solidFill>
                  <a:srgbClr val="FF0000"/>
                </a:solidFill>
              </a:rPr>
              <a:t>数据添加成功！</a:t>
            </a:r>
            <a:r>
              <a:rPr lang="en-US" altLang="zh-CN" sz="1800" dirty="0">
                <a:solidFill>
                  <a:srgbClr val="FF0000"/>
                </a:solidFill>
              </a:rPr>
              <a:t>"); //alert("</a:t>
            </a:r>
            <a:r>
              <a:rPr lang="zh-CN" altLang="en-US" sz="1800" dirty="0">
                <a:solidFill>
                  <a:srgbClr val="FF0000"/>
                </a:solidFill>
              </a:rPr>
              <a:t>数据保存成功！</a:t>
            </a:r>
            <a:r>
              <a:rPr lang="en-US" altLang="zh-CN" sz="1800" dirty="0" smtClean="0">
                <a:solidFill>
                  <a:srgbClr val="FF0000"/>
                </a:solidFill>
              </a:rPr>
              <a:t>");};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transaction.onerror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= function(event) {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console.log</a:t>
            </a:r>
            <a:r>
              <a:rPr lang="en-US" altLang="zh-CN" sz="1800" dirty="0">
                <a:solidFill>
                  <a:srgbClr val="FF0000"/>
                </a:solidFill>
              </a:rPr>
              <a:t>("Error",e.target.error.name);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//</a:t>
            </a:r>
            <a:r>
              <a:rPr lang="zh-CN" altLang="en-US" sz="1800" dirty="0">
                <a:solidFill>
                  <a:srgbClr val="FF0000"/>
                </a:solidFill>
              </a:rPr>
              <a:t>错误处</a:t>
            </a:r>
            <a:r>
              <a:rPr lang="zh-CN" altLang="en-US" sz="1800" dirty="0" smtClean="0">
                <a:solidFill>
                  <a:srgbClr val="FF0000"/>
                </a:solidFill>
              </a:rPr>
              <a:t>理</a:t>
            </a:r>
            <a:r>
              <a:rPr lang="en-US" altLang="zh-CN" sz="1800" dirty="0" smtClean="0">
                <a:solidFill>
                  <a:srgbClr val="FF0000"/>
                </a:solidFill>
              </a:rPr>
              <a:t>};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transaction.onabort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= function(event) {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 alert</a:t>
            </a:r>
            <a:r>
              <a:rPr lang="en-US" altLang="zh-CN" sz="1800" dirty="0">
                <a:solidFill>
                  <a:srgbClr val="FF0000"/>
                </a:solidFill>
              </a:rPr>
              <a:t>("</a:t>
            </a:r>
            <a:r>
              <a:rPr lang="zh-CN" altLang="en-US" sz="1800" dirty="0">
                <a:solidFill>
                  <a:srgbClr val="FF0000"/>
                </a:solidFill>
              </a:rPr>
              <a:t>数据保存失败！</a:t>
            </a:r>
            <a:r>
              <a:rPr lang="en-US" altLang="zh-CN" sz="1800" dirty="0" smtClean="0">
                <a:solidFill>
                  <a:srgbClr val="FF0000"/>
                </a:solidFill>
              </a:rPr>
              <a:t>");};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0734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5</a:t>
            </a:r>
            <a:r>
              <a:rPr lang="zh-CN" altLang="en-US" b="1" dirty="0"/>
              <a:t>．数据库的增删改</a:t>
            </a:r>
            <a:r>
              <a:rPr lang="zh-CN" altLang="en-US" b="1" dirty="0" smtClean="0"/>
              <a:t>查</a:t>
            </a:r>
            <a:endParaRPr lang="en-US" altLang="zh-CN" b="1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1</a:t>
            </a:r>
            <a:r>
              <a:rPr lang="zh-CN" altLang="en-US" dirty="0"/>
              <a:t>）存储数据准</a:t>
            </a:r>
            <a:r>
              <a:rPr lang="zh-CN" altLang="en-US" dirty="0" smtClean="0"/>
              <a:t>备</a:t>
            </a:r>
            <a:endParaRPr lang="en-US" altLang="zh-CN" dirty="0" smtClean="0"/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booklists=[{</a:t>
            </a:r>
            <a:r>
              <a:rPr lang="en-US" altLang="zh-CN" sz="1800" dirty="0" err="1">
                <a:solidFill>
                  <a:srgbClr val="FF0000"/>
                </a:solidFill>
              </a:rPr>
              <a:t>title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:“Web</a:t>
            </a:r>
            <a:r>
              <a:rPr lang="zh-CN" altLang="en-US" sz="1800" dirty="0">
                <a:solidFill>
                  <a:srgbClr val="FF0000"/>
                </a:solidFill>
              </a:rPr>
              <a:t>前端开发技术</a:t>
            </a:r>
            <a:r>
              <a:rPr lang="en-US" altLang="zh-CN" sz="1800" dirty="0">
                <a:solidFill>
                  <a:srgbClr val="FF0000"/>
                </a:solidFill>
              </a:rPr>
              <a:t>-Html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</a:rPr>
              <a:t>Css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JavaScript”,</a:t>
            </a:r>
            <a:r>
              <a:rPr lang="en-US" altLang="zh-CN" sz="1800" dirty="0" err="1">
                <a:solidFill>
                  <a:srgbClr val="FF0000"/>
                </a:solidFill>
              </a:rPr>
              <a:t>author</a:t>
            </a:r>
            <a:r>
              <a:rPr lang="en-US" altLang="zh-CN" sz="1800" dirty="0">
                <a:solidFill>
                  <a:srgbClr val="FF0000"/>
                </a:solidFill>
              </a:rPr>
              <a:t>: </a:t>
            </a:r>
            <a:r>
              <a:rPr lang="en-US" altLang="zh-CN" sz="1800" dirty="0" smtClean="0">
                <a:solidFill>
                  <a:srgbClr val="FF0000"/>
                </a:solidFill>
              </a:rPr>
              <a:t>“</a:t>
            </a:r>
            <a:r>
              <a:rPr lang="zh-CN" altLang="en-US" sz="1800" dirty="0" smtClean="0">
                <a:solidFill>
                  <a:srgbClr val="FF0000"/>
                </a:solidFill>
              </a:rPr>
              <a:t>储久良</a:t>
            </a:r>
            <a:r>
              <a:rPr lang="en-US" altLang="zh-CN" sz="1800" dirty="0">
                <a:solidFill>
                  <a:srgbClr val="FF0000"/>
                </a:solidFill>
              </a:rPr>
              <a:t>",isbn: "9787302431695"},{title:"</a:t>
            </a:r>
            <a:r>
              <a:rPr lang="zh-CN" altLang="en-US" sz="1800" dirty="0">
                <a:solidFill>
                  <a:srgbClr val="FF0000"/>
                </a:solidFill>
              </a:rPr>
              <a:t>计算机组成原理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zh-CN" altLang="en-US" sz="1800" dirty="0">
                <a:solidFill>
                  <a:srgbClr val="FF0000"/>
                </a:solidFill>
              </a:rPr>
              <a:t>修订版</a:t>
            </a:r>
            <a:r>
              <a:rPr lang="en-US" altLang="zh-CN" sz="1800" dirty="0">
                <a:solidFill>
                  <a:srgbClr val="FF0000"/>
                </a:solidFill>
              </a:rPr>
              <a:t>)", author:"</a:t>
            </a:r>
            <a:r>
              <a:rPr lang="zh-CN" altLang="en-US" sz="1800" dirty="0">
                <a:solidFill>
                  <a:srgbClr val="FF0000"/>
                </a:solidFill>
              </a:rPr>
              <a:t>张功</a:t>
            </a:r>
            <a:r>
              <a:rPr lang="zh-CN" altLang="en-US" sz="1800" dirty="0" smtClean="0">
                <a:solidFill>
                  <a:srgbClr val="FF0000"/>
                </a:solidFill>
              </a:rPr>
              <a:t>萱</a:t>
            </a:r>
            <a:r>
              <a:rPr lang="en-US" altLang="zh-CN" sz="1800" dirty="0" smtClean="0">
                <a:solidFill>
                  <a:srgbClr val="FF0000"/>
                </a:solidFill>
              </a:rPr>
              <a:t>“,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isbn</a:t>
            </a:r>
            <a:r>
              <a:rPr lang="en-US" altLang="zh-CN" sz="1800" dirty="0">
                <a:solidFill>
                  <a:srgbClr val="FF0000"/>
                </a:solidFill>
              </a:rPr>
              <a:t>: "9787302433637"},{title:"Java 2</a:t>
            </a:r>
            <a:r>
              <a:rPr lang="zh-CN" altLang="en-US" sz="1800" dirty="0">
                <a:solidFill>
                  <a:srgbClr val="FF0000"/>
                </a:solidFill>
              </a:rPr>
              <a:t>实用教程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zh-CN" altLang="en-US" sz="1800" dirty="0">
                <a:solidFill>
                  <a:srgbClr val="FF0000"/>
                </a:solidFill>
              </a:rPr>
              <a:t>第</a:t>
            </a:r>
            <a:r>
              <a:rPr lang="en-US" altLang="zh-CN" sz="1800" dirty="0">
                <a:solidFill>
                  <a:srgbClr val="FF0000"/>
                </a:solidFill>
              </a:rPr>
              <a:t>5</a:t>
            </a:r>
            <a:r>
              <a:rPr lang="zh-CN" altLang="en-US" sz="1800" dirty="0">
                <a:solidFill>
                  <a:srgbClr val="FF0000"/>
                </a:solidFill>
              </a:rPr>
              <a:t>版</a:t>
            </a:r>
            <a:r>
              <a:rPr lang="en-US" altLang="zh-CN" sz="1800" dirty="0">
                <a:solidFill>
                  <a:srgbClr val="FF0000"/>
                </a:solidFill>
              </a:rPr>
              <a:t>)", author: "</a:t>
            </a:r>
            <a:r>
              <a:rPr lang="zh-CN" altLang="en-US" sz="1800" dirty="0">
                <a:solidFill>
                  <a:srgbClr val="FF0000"/>
                </a:solidFill>
              </a:rPr>
              <a:t>耿祥</a:t>
            </a:r>
            <a:r>
              <a:rPr lang="zh-CN" altLang="en-US" sz="1800" dirty="0" smtClean="0">
                <a:solidFill>
                  <a:srgbClr val="FF0000"/>
                </a:solidFill>
              </a:rPr>
              <a:t>义</a:t>
            </a:r>
            <a:r>
              <a:rPr lang="en-US" altLang="zh-CN" sz="1800" dirty="0" smtClean="0">
                <a:solidFill>
                  <a:srgbClr val="FF0000"/>
                </a:solidFill>
              </a:rPr>
              <a:t>“,isbn</a:t>
            </a:r>
            <a:r>
              <a:rPr lang="en-US" altLang="zh-CN" sz="1800" dirty="0">
                <a:solidFill>
                  <a:srgbClr val="FF0000"/>
                </a:solidFill>
              </a:rPr>
              <a:t>:"9787302464259 </a:t>
            </a:r>
            <a:r>
              <a:rPr lang="en-US" altLang="zh-CN" sz="1800" dirty="0" smtClean="0">
                <a:solidFill>
                  <a:srgbClr val="FF0000"/>
                </a:solidFill>
              </a:rPr>
              <a:t>"}];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</a:t>
            </a:r>
            <a:r>
              <a:rPr lang="zh-CN" altLang="en-US" dirty="0"/>
              <a:t>）数据库的增加、更新、删除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objectStore.add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objectName</a:t>
            </a:r>
            <a:r>
              <a:rPr lang="en-US" altLang="zh-CN" sz="1800" dirty="0">
                <a:solidFill>
                  <a:srgbClr val="FF0000"/>
                </a:solidFill>
              </a:rPr>
              <a:t>);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添加数据，当关键字存在时数据不会添加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objectStore.put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objectName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更新数据，当关键字存在时覆盖数据，不存在时会添加数据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objectStore.delete</a:t>
            </a:r>
            <a:r>
              <a:rPr lang="en-US" altLang="zh-CN" sz="1800" dirty="0" smtClean="0">
                <a:solidFill>
                  <a:srgbClr val="FF0000"/>
                </a:solidFill>
              </a:rPr>
              <a:t>(value</a:t>
            </a:r>
            <a:r>
              <a:rPr lang="en-US" altLang="zh-CN" sz="1800" dirty="0">
                <a:solidFill>
                  <a:srgbClr val="FF0000"/>
                </a:solidFill>
              </a:rPr>
              <a:t>);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删除数据，删除指定的关键字对应的数据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objectStore.clear</a:t>
            </a:r>
            <a:r>
              <a:rPr lang="en-US" altLang="zh-CN" sz="1800" dirty="0">
                <a:solidFill>
                  <a:srgbClr val="FF0000"/>
                </a:solidFill>
              </a:rPr>
              <a:t>();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清除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objectStore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3</a:t>
            </a:r>
            <a:r>
              <a:rPr lang="zh-CN" altLang="en-US" dirty="0"/>
              <a:t>）数据库的数据读</a:t>
            </a:r>
            <a:r>
              <a:rPr lang="zh-CN" altLang="en-US" dirty="0" smtClean="0"/>
              <a:t>取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62767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17.1.3 </a:t>
            </a:r>
            <a:r>
              <a:rPr lang="zh-CN" altLang="en-US" dirty="0"/>
              <a:t>浏览器端数据库</a:t>
            </a:r>
            <a:r>
              <a:rPr lang="en-US" altLang="zh-CN" dirty="0" err="1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9623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request </a:t>
            </a:r>
            <a:r>
              <a:rPr lang="en-US" altLang="zh-CN" sz="1800" dirty="0">
                <a:solidFill>
                  <a:srgbClr val="FF0000"/>
                </a:solidFill>
              </a:rPr>
              <a:t>= objectStore.get(value); //</a:t>
            </a:r>
            <a:r>
              <a:rPr lang="zh-CN" altLang="en-US" sz="1800" dirty="0">
                <a:solidFill>
                  <a:srgbClr val="FF0000"/>
                </a:solidFill>
              </a:rPr>
              <a:t>查找数据，根据关键字查找指定的数</a:t>
            </a:r>
            <a:r>
              <a:rPr lang="zh-CN" altLang="en-US" sz="1800" dirty="0" smtClean="0">
                <a:solidFill>
                  <a:srgbClr val="FF0000"/>
                </a:solidFill>
              </a:rPr>
              <a:t>据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/>
              <a:t>常用方式。分配事件句柄，并绑定事件处理函数。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request.onsuccess</a:t>
            </a:r>
            <a:r>
              <a:rPr lang="en-US" altLang="zh-CN" sz="1800" dirty="0" smtClean="0">
                <a:solidFill>
                  <a:srgbClr val="FF0000"/>
                </a:solidFill>
              </a:rPr>
              <a:t>=function(e</a:t>
            </a:r>
            <a:r>
              <a:rPr lang="en-US" altLang="zh-CN" sz="1800" dirty="0">
                <a:solidFill>
                  <a:srgbClr val="FF0000"/>
                </a:solidFill>
              </a:rPr>
              <a:t>){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books=e.target.result;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console.log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books.title</a:t>
            </a:r>
            <a:r>
              <a:rPr lang="en-US" altLang="zh-CN" sz="1800" dirty="0">
                <a:solidFill>
                  <a:srgbClr val="FF0000"/>
                </a:solidFill>
              </a:rPr>
              <a:t>); //</a:t>
            </a:r>
            <a:r>
              <a:rPr lang="zh-CN" altLang="en-US" sz="1800" dirty="0">
                <a:solidFill>
                  <a:srgbClr val="FF0000"/>
                </a:solidFill>
              </a:rPr>
              <a:t>控制台输出图书的标题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};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request.onerror</a:t>
            </a:r>
            <a:r>
              <a:rPr lang="en-US" altLang="zh-CN" sz="1800" dirty="0" smtClean="0">
                <a:solidFill>
                  <a:srgbClr val="FF0000"/>
                </a:solidFill>
              </a:rPr>
              <a:t>=function(e</a:t>
            </a:r>
            <a:r>
              <a:rPr lang="en-US" altLang="zh-CN" sz="1800" dirty="0">
                <a:solidFill>
                  <a:srgbClr val="FF0000"/>
                </a:solidFill>
              </a:rPr>
              <a:t>){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console.log</a:t>
            </a:r>
            <a:r>
              <a:rPr lang="en-US" altLang="zh-CN" sz="1800" dirty="0">
                <a:solidFill>
                  <a:srgbClr val="FF0000"/>
                </a:solidFill>
              </a:rPr>
              <a:t>("</a:t>
            </a:r>
            <a:r>
              <a:rPr lang="zh-CN" altLang="en-US" sz="1800" dirty="0">
                <a:solidFill>
                  <a:srgbClr val="FF0000"/>
                </a:solidFill>
              </a:rPr>
              <a:t>数据读取失败！</a:t>
            </a:r>
            <a:r>
              <a:rPr lang="en-US" altLang="zh-CN" sz="1800" dirty="0">
                <a:solidFill>
                  <a:srgbClr val="FF0000"/>
                </a:solidFill>
              </a:rPr>
              <a:t>"); //</a:t>
            </a:r>
            <a:r>
              <a:rPr lang="zh-CN" altLang="en-US" sz="1800" dirty="0">
                <a:solidFill>
                  <a:srgbClr val="FF0000"/>
                </a:solidFill>
              </a:rPr>
              <a:t>控制台输出图书的标题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};</a:t>
            </a:r>
          </a:p>
          <a:p>
            <a:r>
              <a:rPr lang="zh-CN" altLang="en-US" sz="1800" dirty="0"/>
              <a:t>事件监听方式。分配事件句柄，并绑定事件处理函数。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request.addEventListener</a:t>
            </a:r>
            <a:r>
              <a:rPr lang="en-US" altLang="zh-CN" sz="1800" dirty="0">
                <a:solidFill>
                  <a:srgbClr val="FF0000"/>
                </a:solidFill>
              </a:rPr>
              <a:t>('success', function(event){ //</a:t>
            </a:r>
            <a:r>
              <a:rPr lang="zh-CN" altLang="en-US" sz="1800" dirty="0">
                <a:solidFill>
                  <a:srgbClr val="FF0000"/>
                </a:solidFill>
              </a:rPr>
              <a:t>增加事件监听器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//</a:t>
            </a:r>
            <a:r>
              <a:rPr lang="zh-CN" altLang="en-US" sz="1800" dirty="0">
                <a:solidFill>
                  <a:srgbClr val="FF0000"/>
                </a:solidFill>
              </a:rPr>
              <a:t>异步查找后的调用函数，省</a:t>
            </a:r>
            <a:r>
              <a:rPr lang="zh-CN" altLang="en-US" sz="1800" dirty="0" smtClean="0">
                <a:solidFill>
                  <a:srgbClr val="FF0000"/>
                </a:solidFill>
              </a:rPr>
              <a:t>略</a:t>
            </a:r>
            <a:r>
              <a:rPr lang="en-US" altLang="zh-CN" sz="1800" dirty="0" smtClean="0">
                <a:solidFill>
                  <a:srgbClr val="FF0000"/>
                </a:solidFill>
              </a:rPr>
              <a:t>    }, </a:t>
            </a:r>
            <a:r>
              <a:rPr lang="en-US" altLang="zh-CN" sz="1800" dirty="0">
                <a:solidFill>
                  <a:srgbClr val="FF0000"/>
                </a:solidFill>
              </a:rPr>
              <a:t>false);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request.addEventListener</a:t>
            </a:r>
            <a:r>
              <a:rPr lang="en-US" altLang="zh-CN" sz="1800" dirty="0">
                <a:solidFill>
                  <a:srgbClr val="FF0000"/>
                </a:solidFill>
              </a:rPr>
              <a:t>('error', function(event){ //</a:t>
            </a:r>
            <a:r>
              <a:rPr lang="zh-CN" altLang="en-US" sz="1800" dirty="0">
                <a:solidFill>
                  <a:srgbClr val="FF0000"/>
                </a:solidFill>
              </a:rPr>
              <a:t>增加事件监听器</a:t>
            </a:r>
          </a:p>
          <a:p>
            <a:pPr mar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//</a:t>
            </a:r>
            <a:r>
              <a:rPr lang="zh-CN" altLang="en-US" sz="1800" dirty="0">
                <a:solidFill>
                  <a:srgbClr val="FF0000"/>
                </a:solidFill>
              </a:rPr>
              <a:t>错误处理函数，省</a:t>
            </a:r>
            <a:r>
              <a:rPr lang="zh-CN" altLang="en-US" sz="1800" dirty="0" smtClean="0">
                <a:solidFill>
                  <a:srgbClr val="FF0000"/>
                </a:solidFill>
              </a:rPr>
              <a:t>略   </a:t>
            </a:r>
            <a:r>
              <a:rPr lang="en-US" altLang="zh-CN" sz="1800" dirty="0" smtClean="0">
                <a:solidFill>
                  <a:srgbClr val="FF0000"/>
                </a:solidFill>
              </a:rPr>
              <a:t>}, </a:t>
            </a:r>
            <a:r>
              <a:rPr lang="en-US" altLang="zh-CN" sz="1800" dirty="0">
                <a:solidFill>
                  <a:srgbClr val="FF0000"/>
                </a:solidFill>
              </a:rPr>
              <a:t>false);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2902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．遍历数据</a:t>
            </a:r>
            <a:r>
              <a:rPr lang="en-US" altLang="zh-CN" dirty="0" err="1"/>
              <a:t>openCursor</a:t>
            </a:r>
            <a:r>
              <a:rPr lang="en-US" altLang="zh-CN" dirty="0"/>
              <a:t>()</a:t>
            </a:r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0"/>
            <a:ext cx="8509000" cy="39623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使</a:t>
            </a:r>
            <a:r>
              <a:rPr lang="zh-CN" altLang="en-US" dirty="0"/>
              <a:t>用对象仓库的</a:t>
            </a:r>
            <a:r>
              <a:rPr lang="en-US" altLang="zh-CN" dirty="0"/>
              <a:t>openCursor()</a:t>
            </a:r>
            <a:r>
              <a:rPr lang="zh-CN" altLang="en-US" dirty="0"/>
              <a:t>方法可以实现遍历数据。该方法可以获取游标对象，</a:t>
            </a:r>
            <a:r>
              <a:rPr lang="zh-CN" altLang="en-US" dirty="0" smtClean="0"/>
              <a:t>然后</a:t>
            </a:r>
            <a:r>
              <a:rPr lang="zh-CN" altLang="en-US" dirty="0"/>
              <a:t>利用游标移动来实现数据遍历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openCursor</a:t>
            </a:r>
            <a:r>
              <a:rPr lang="en-US" altLang="zh-CN" dirty="0"/>
              <a:t>()</a:t>
            </a:r>
            <a:r>
              <a:rPr lang="zh-CN" altLang="en-US" dirty="0"/>
              <a:t>方</a:t>
            </a:r>
            <a:r>
              <a:rPr lang="zh-CN" altLang="en-US" dirty="0" smtClean="0"/>
              <a:t>法可</a:t>
            </a:r>
            <a:r>
              <a:rPr lang="zh-CN" altLang="en-US" dirty="0"/>
              <a:t>以接受第二个参数，表示遍历方向</a:t>
            </a:r>
            <a:r>
              <a:rPr lang="zh-CN" altLang="en-US" dirty="0" smtClean="0"/>
              <a:t>，默</a:t>
            </a:r>
            <a:r>
              <a:rPr lang="zh-CN" altLang="en-US" dirty="0"/>
              <a:t>认值为</a:t>
            </a:r>
            <a:r>
              <a:rPr lang="en-US" altLang="zh-CN" dirty="0"/>
              <a:t>next</a:t>
            </a:r>
            <a:r>
              <a:rPr lang="zh-CN" altLang="en-US" dirty="0"/>
              <a:t>，其他值为</a:t>
            </a:r>
            <a:r>
              <a:rPr lang="en-US" altLang="zh-CN" dirty="0"/>
              <a:t>prev</a:t>
            </a:r>
            <a:r>
              <a:rPr lang="zh-CN" altLang="en-US" dirty="0"/>
              <a:t>、</a:t>
            </a:r>
            <a:r>
              <a:rPr lang="en-US" altLang="zh-CN" dirty="0"/>
              <a:t>nextunique </a:t>
            </a:r>
            <a:r>
              <a:rPr lang="zh-CN" altLang="en-US" dirty="0"/>
              <a:t>和</a:t>
            </a:r>
            <a:r>
              <a:rPr lang="en-US" altLang="zh-CN" dirty="0"/>
              <a:t>prevunique</a:t>
            </a:r>
            <a:r>
              <a:rPr lang="zh-CN" altLang="en-US" dirty="0"/>
              <a:t>。后两个值表示如果遇到重复值</a:t>
            </a:r>
            <a:r>
              <a:rPr lang="zh-CN" altLang="en-US" dirty="0" smtClean="0"/>
              <a:t>，会</a:t>
            </a:r>
            <a:r>
              <a:rPr lang="zh-CN" altLang="en-US" dirty="0"/>
              <a:t>自动跳过。</a:t>
            </a:r>
            <a:r>
              <a:rPr lang="en-US" altLang="zh-CN" dirty="0"/>
              <a:t>openCursor()</a:t>
            </a:r>
            <a:r>
              <a:rPr lang="zh-CN" altLang="en-US" dirty="0"/>
              <a:t>方法是异步执行的，有两个事件分别是</a:t>
            </a:r>
            <a:r>
              <a:rPr lang="en-US" altLang="zh-CN" dirty="0"/>
              <a:t>success</a:t>
            </a:r>
            <a:r>
              <a:rPr lang="zh-CN" altLang="en-US" dirty="0"/>
              <a:t>（检索请求成功</a:t>
            </a:r>
            <a:r>
              <a:rPr lang="zh-CN" altLang="en-US" dirty="0" smtClean="0"/>
              <a:t>）和</a:t>
            </a:r>
            <a:r>
              <a:rPr lang="en-US" altLang="zh-CN" dirty="0"/>
              <a:t>error</a:t>
            </a:r>
            <a:r>
              <a:rPr lang="zh-CN" altLang="en-US" dirty="0"/>
              <a:t>（检索请求失败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cursor=objectStore.openCursor(); </a:t>
            </a:r>
            <a:r>
              <a:rPr lang="en-US" altLang="zh-CN" sz="1800" dirty="0" smtClean="0">
                <a:solidFill>
                  <a:srgbClr val="FF0000"/>
                </a:solidFill>
              </a:rPr>
              <a:t>//</a:t>
            </a:r>
            <a:r>
              <a:rPr lang="zh-CN" altLang="en-US" sz="1800" dirty="0" smtClean="0">
                <a:solidFill>
                  <a:srgbClr val="FF0000"/>
                </a:solidFill>
              </a:rPr>
              <a:t>打</a:t>
            </a:r>
            <a:r>
              <a:rPr lang="zh-CN" altLang="en-US" sz="1800" dirty="0">
                <a:solidFill>
                  <a:srgbClr val="FF0000"/>
                </a:solidFill>
              </a:rPr>
              <a:t>开游标</a:t>
            </a:r>
            <a:r>
              <a:rPr lang="zh-CN" altLang="en-US" sz="1800" dirty="0" smtClean="0">
                <a:solidFill>
                  <a:srgbClr val="FF0000"/>
                </a:solidFill>
              </a:rPr>
              <a:t>，指</a:t>
            </a:r>
            <a:r>
              <a:rPr lang="zh-CN" altLang="en-US" sz="1800" dirty="0">
                <a:solidFill>
                  <a:srgbClr val="FF0000"/>
                </a:solidFill>
              </a:rPr>
              <a:t>派事件处理函数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）非索引查找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cursor.onsuccess</a:t>
            </a:r>
            <a:r>
              <a:rPr lang="en-US" altLang="zh-CN" sz="1800" dirty="0" smtClean="0">
                <a:solidFill>
                  <a:srgbClr val="FF0000"/>
                </a:solidFill>
              </a:rPr>
              <a:t>=function(e){};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cursor.onerror</a:t>
            </a:r>
            <a:r>
              <a:rPr lang="en-US" altLang="zh-CN" sz="1800" dirty="0" smtClean="0">
                <a:solidFill>
                  <a:srgbClr val="FF0000"/>
                </a:solidFill>
              </a:rPr>
              <a:t>=function(e){};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smtClean="0">
                <a:solidFill>
                  <a:srgbClr val="FF0000"/>
                </a:solidFill>
              </a:rPr>
              <a:t>continue():</a:t>
            </a:r>
            <a:r>
              <a:rPr lang="zh-CN" altLang="zh-CN" sz="1800" dirty="0"/>
              <a:t>将光标移到下一个数据对</a:t>
            </a:r>
            <a:r>
              <a:rPr lang="zh-CN" altLang="zh-CN" sz="1800" dirty="0" smtClean="0"/>
              <a:t>象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已到最后一个对象，</a:t>
            </a:r>
            <a:r>
              <a:rPr lang="zh-CN" altLang="zh-CN" sz="1800" dirty="0" smtClean="0"/>
              <a:t>则</a:t>
            </a:r>
            <a:r>
              <a:rPr lang="zh-CN" altLang="zh-CN" sz="1800" dirty="0"/>
              <a:t>光标指向</a:t>
            </a:r>
            <a:r>
              <a:rPr lang="en-US" altLang="zh-CN" sz="1800" dirty="0"/>
              <a:t>null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2468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．遍历数据</a:t>
            </a:r>
            <a:r>
              <a:rPr lang="en-US" altLang="zh-CN" dirty="0" err="1"/>
              <a:t>openCursor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console.dir</a:t>
            </a:r>
            <a:r>
              <a:rPr lang="en-US" altLang="zh-CN" sz="1800" dirty="0" smtClean="0">
                <a:solidFill>
                  <a:srgbClr val="FF0000"/>
                </a:solidFill>
              </a:rPr>
              <a:t>()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zh-CN" altLang="zh-CN" sz="1800" dirty="0" smtClean="0">
                <a:solidFill>
                  <a:srgbClr val="FF0000"/>
                </a:solidFill>
              </a:rPr>
              <a:t>可</a:t>
            </a:r>
            <a:r>
              <a:rPr lang="zh-CN" altLang="zh-CN" sz="1800" dirty="0">
                <a:solidFill>
                  <a:srgbClr val="FF0000"/>
                </a:solidFill>
              </a:rPr>
              <a:t>以显示一个对象所有的属性和方法</a:t>
            </a:r>
            <a:r>
              <a:rPr lang="zh-CN" altLang="zh-CN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console.log</a:t>
            </a:r>
            <a:r>
              <a:rPr lang="en-US" altLang="zh-CN" sz="1800" dirty="0" smtClean="0">
                <a:solidFill>
                  <a:srgbClr val="FF0000"/>
                </a:solidFill>
              </a:rPr>
              <a:t>()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zh-CN" altLang="en-US" sz="1800" dirty="0">
                <a:solidFill>
                  <a:srgbClr val="FF0000"/>
                </a:solidFill>
              </a:rPr>
              <a:t>输出在控制台中，方便以后的调</a:t>
            </a:r>
            <a:r>
              <a:rPr lang="zh-CN" altLang="en-US" sz="1800" dirty="0" smtClean="0">
                <a:solidFill>
                  <a:srgbClr val="FF0000"/>
                </a:solidFill>
              </a:rPr>
              <a:t>试</a:t>
            </a:r>
            <a:r>
              <a:rPr lang="zh-CN" altLang="zh-CN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IDBKeyRange </a:t>
            </a:r>
            <a:r>
              <a:rPr lang="zh-CN" altLang="en-US" dirty="0"/>
              <a:t>对象</a:t>
            </a:r>
          </a:p>
          <a:p>
            <a:pPr marL="0" indent="0">
              <a:buNone/>
            </a:pPr>
            <a:r>
              <a:rPr lang="zh-CN" altLang="en-US" dirty="0" smtClean="0"/>
              <a:t>      通</a:t>
            </a:r>
            <a:r>
              <a:rPr lang="zh-CN" altLang="en-US" dirty="0"/>
              <a:t>过索引可以读取指定范围内的数据。使用浏览器原生的</a:t>
            </a:r>
            <a:r>
              <a:rPr lang="en-US" altLang="zh-CN" dirty="0"/>
              <a:t>IDBKeyRange </a:t>
            </a:r>
            <a:r>
              <a:rPr lang="zh-CN" altLang="en-US" dirty="0"/>
              <a:t>对象能够生成</a:t>
            </a:r>
          </a:p>
          <a:p>
            <a:r>
              <a:rPr lang="zh-CN" altLang="en-US" dirty="0"/>
              <a:t>指定范围的</a:t>
            </a:r>
            <a:r>
              <a:rPr lang="en-US" altLang="zh-CN" dirty="0"/>
              <a:t>range </a:t>
            </a:r>
            <a:r>
              <a:rPr lang="zh-CN" altLang="en-US" dirty="0"/>
              <a:t>对象。生成方法有四种。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lowerBound</a:t>
            </a:r>
            <a:r>
              <a:rPr lang="en-US" altLang="zh-CN" sz="1800" dirty="0">
                <a:solidFill>
                  <a:srgbClr val="FF0000"/>
                </a:solidFill>
              </a:rPr>
              <a:t>()</a:t>
            </a:r>
            <a:r>
              <a:rPr lang="zh-CN" altLang="en-US" sz="1800" dirty="0">
                <a:solidFill>
                  <a:srgbClr val="FF0000"/>
                </a:solidFill>
              </a:rPr>
              <a:t>方法：指定范围的下限。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upperBound()</a:t>
            </a:r>
            <a:r>
              <a:rPr lang="zh-CN" altLang="en-US" sz="1800" dirty="0">
                <a:solidFill>
                  <a:srgbClr val="FF0000"/>
                </a:solidFill>
              </a:rPr>
              <a:t>方法：指定范围的上限。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bound()</a:t>
            </a:r>
            <a:r>
              <a:rPr lang="zh-CN" altLang="en-US" sz="1800" dirty="0">
                <a:solidFill>
                  <a:srgbClr val="FF0000"/>
                </a:solidFill>
              </a:rPr>
              <a:t>方法：指定范围的上下限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only</a:t>
            </a:r>
            <a:r>
              <a:rPr lang="en-US" altLang="zh-CN" sz="1800" dirty="0">
                <a:solidFill>
                  <a:srgbClr val="FF0000"/>
                </a:solidFill>
              </a:rPr>
              <a:t>()</a:t>
            </a:r>
            <a:r>
              <a:rPr lang="zh-CN" altLang="en-US" sz="1800" dirty="0">
                <a:solidFill>
                  <a:srgbClr val="FF0000"/>
                </a:solidFill>
              </a:rPr>
              <a:t>方法：指定范围中只有一个值。</a:t>
            </a:r>
          </a:p>
        </p:txBody>
      </p:sp>
    </p:spTree>
    <p:extLst>
      <p:ext uri="{BB962C8B-B14F-4D97-AF65-F5344CB8AC3E}">
        <p14:creationId xmlns="" xmlns:p14="http://schemas.microsoft.com/office/powerpoint/2010/main" val="39773635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．遍历数据</a:t>
            </a:r>
            <a:r>
              <a:rPr lang="en-US" altLang="zh-CN" dirty="0" err="1"/>
              <a:t>openCursor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3</a:t>
            </a:r>
            <a:r>
              <a:rPr lang="zh-CN" altLang="en-US" dirty="0"/>
              <a:t>）按索引查找数据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使</a:t>
            </a:r>
            <a:r>
              <a:rPr lang="zh-CN" altLang="en-US" dirty="0"/>
              <a:t>用对象仓库的</a:t>
            </a:r>
            <a:r>
              <a:rPr lang="en-US" altLang="zh-CN" dirty="0"/>
              <a:t>index()</a:t>
            </a:r>
            <a:r>
              <a:rPr lang="zh-CN" altLang="en-US" dirty="0"/>
              <a:t>方法来实现检索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var index=objectStore.index(indexName); //indexName</a:t>
            </a:r>
            <a:r>
              <a:rPr lang="zh-CN" altLang="en-US" sz="1800" dirty="0">
                <a:solidFill>
                  <a:srgbClr val="FF0000"/>
                </a:solidFill>
              </a:rPr>
              <a:t>为已建立的索引名称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var cursor=index.openCursor(range); //</a:t>
            </a:r>
            <a:r>
              <a:rPr lang="zh-CN" altLang="en-US" sz="1800" dirty="0">
                <a:solidFill>
                  <a:srgbClr val="FF0000"/>
                </a:solidFill>
              </a:rPr>
              <a:t>用</a:t>
            </a:r>
            <a:r>
              <a:rPr lang="en-US" altLang="zh-CN" sz="1800" dirty="0">
                <a:solidFill>
                  <a:srgbClr val="FF0000"/>
                </a:solidFill>
              </a:rPr>
              <a:t>IDBKeyRange</a:t>
            </a:r>
            <a:r>
              <a:rPr lang="zh-CN" altLang="en-US" sz="1800" dirty="0">
                <a:solidFill>
                  <a:srgbClr val="FF0000"/>
                </a:solidFill>
              </a:rPr>
              <a:t>生成范围</a:t>
            </a:r>
            <a:r>
              <a:rPr lang="en-US" altLang="zh-CN" sz="1800" dirty="0">
                <a:solidFill>
                  <a:srgbClr val="FF0000"/>
                </a:solidFill>
              </a:rPr>
              <a:t>range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cursor.addEventListener('success', function(event){ //</a:t>
            </a:r>
            <a:r>
              <a:rPr lang="zh-CN" altLang="en-US" sz="1800" dirty="0">
                <a:solidFill>
                  <a:srgbClr val="FF0000"/>
                </a:solidFill>
              </a:rPr>
              <a:t>启动成功监听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result = event.target.result; //</a:t>
            </a:r>
            <a:r>
              <a:rPr lang="zh-CN" altLang="en-US" sz="1800" dirty="0">
                <a:solidFill>
                  <a:srgbClr val="FF0000"/>
                </a:solidFill>
              </a:rPr>
              <a:t>返回检索结果集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if(result</a:t>
            </a:r>
            <a:r>
              <a:rPr lang="en-US" altLang="zh-CN" sz="1800" dirty="0">
                <a:solidFill>
                  <a:srgbClr val="FF0000"/>
                </a:solidFill>
              </a:rPr>
              <a:t>){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console.log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result.value</a:t>
            </a:r>
            <a:r>
              <a:rPr lang="en-US" altLang="zh-CN" sz="1800" dirty="0">
                <a:solidFill>
                  <a:srgbClr val="FF0000"/>
                </a:solidFill>
              </a:rPr>
              <a:t>); //</a:t>
            </a:r>
            <a:r>
              <a:rPr lang="zh-CN" altLang="en-US" sz="1800" dirty="0">
                <a:solidFill>
                  <a:srgbClr val="FF0000"/>
                </a:solidFill>
              </a:rPr>
              <a:t>输出数据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result.continue</a:t>
            </a:r>
            <a:r>
              <a:rPr lang="en-US" altLang="zh-CN" sz="1800" dirty="0">
                <a:solidFill>
                  <a:srgbClr val="FF0000"/>
                </a:solidFill>
              </a:rPr>
              <a:t>(); //</a:t>
            </a:r>
            <a:r>
              <a:rPr lang="zh-CN" altLang="en-US" sz="1800" dirty="0">
                <a:solidFill>
                  <a:srgbClr val="FF0000"/>
                </a:solidFill>
              </a:rPr>
              <a:t>迭代，游标下移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}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}, </a:t>
            </a:r>
            <a:r>
              <a:rPr lang="en-US" altLang="zh-CN" sz="1800" dirty="0">
                <a:solidFill>
                  <a:srgbClr val="FF0000"/>
                </a:solidFill>
              </a:rPr>
              <a:t>false);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cursor.addEventListener('error', function(event){console.log("</a:t>
            </a:r>
            <a:r>
              <a:rPr lang="zh-CN" altLang="en-US" sz="1800" dirty="0">
                <a:solidFill>
                  <a:srgbClr val="FF0000"/>
                </a:solidFill>
              </a:rPr>
              <a:t>失败！</a:t>
            </a:r>
            <a:r>
              <a:rPr lang="en-US" altLang="zh-CN" sz="1800" dirty="0">
                <a:solidFill>
                  <a:srgbClr val="FF0000"/>
                </a:solidFill>
              </a:rPr>
              <a:t>");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},false);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12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16.1.1 Array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798380"/>
            <a:ext cx="8534400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使用数组对象的属性和方法</a:t>
            </a:r>
          </a:p>
          <a:p>
            <a:pPr marL="914400" lvl="1" indent="-457200">
              <a:buSzTx/>
              <a:buFont typeface="Arial" charset="0"/>
              <a:buNone/>
            </a:pPr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数组对象长度；</a:t>
            </a:r>
          </a:p>
          <a:p>
            <a:pPr marL="914400" lvl="1" indent="-457200">
              <a:buSzTx/>
              <a:buFont typeface="Arial" charset="0"/>
              <a:buNone/>
            </a:pPr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join(separator)</a:t>
            </a:r>
            <a:r>
              <a:rPr lang="zh-CN" altLang="en-US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把数组各个项用某个字符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串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连接起来，但并不修改原来的数组，默认用逗号分隔。</a:t>
            </a:r>
          </a:p>
          <a:p>
            <a:pPr marL="914400" lvl="1" indent="-457200">
              <a:buSzTx/>
              <a:buFont typeface="Arial" charset="0"/>
              <a:buNone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endParaRPr lang="zh-CN" altLang="fr-FR" b="0" dirty="0" smtClean="0"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>
              <a:buSzTx/>
            </a:pPr>
            <a:r>
              <a:rPr lang="fr-F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 cn=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stu1</a:t>
            </a:r>
            <a:r>
              <a:rPr lang="fr-FR" altLang="zh-CN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fr-F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join('-');  //</a:t>
            </a:r>
            <a:r>
              <a:rPr lang="zh-CN" altLang="fr-FR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短横线作为分隔符</a:t>
            </a:r>
          </a:p>
          <a:p>
            <a:pPr marL="1371600" lvl="2" indent="-457200">
              <a:buSzTx/>
            </a:pPr>
            <a:r>
              <a:rPr lang="fr-FR" altLang="zh-CN" b="0" dirty="0" smtClean="0">
                <a:latin typeface="微软雅黑" pitchFamily="34" charset="-122"/>
                <a:ea typeface="微软雅黑" pitchFamily="34" charset="-122"/>
              </a:rPr>
              <a:t>Cn</a:t>
            </a:r>
            <a:r>
              <a:rPr lang="zh-CN" altLang="fr-FR" b="0" dirty="0" smtClean="0">
                <a:latin typeface="微软雅黑" pitchFamily="34" charset="-122"/>
                <a:ea typeface="微软雅黑" pitchFamily="34" charset="-122"/>
              </a:rPr>
              <a:t>的值为“</a:t>
            </a:r>
            <a:r>
              <a:rPr lang="zh-CN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张有为</a:t>
            </a:r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蒋丽娟</a:t>
            </a:r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王一新</a:t>
            </a:r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李大为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”。</a:t>
            </a:r>
          </a:p>
          <a:p>
            <a:pPr marL="914400" lvl="1" indent="-457200">
              <a:buSzTx/>
              <a:buFont typeface="Arial" charset="0"/>
              <a:buNone/>
            </a:pPr>
            <a:r>
              <a:rPr lang="en-US" altLang="zh-CN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pop()</a:t>
            </a:r>
            <a:r>
              <a:rPr lang="zh-CN" altLang="en-US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删除并返回数组的最后一个元素。</a:t>
            </a:r>
          </a:p>
          <a:p>
            <a:pPr marL="914400" lvl="1" indent="-457200">
              <a:buSzTx/>
              <a:buFont typeface="Arial" charset="0"/>
              <a:buNone/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例如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fr-FR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 cn=stu.pop();</a:t>
            </a:r>
            <a:endParaRPr lang="fr-FR" altLang="zh-CN" b="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>
              <a:buSzTx/>
            </a:pPr>
            <a:r>
              <a:rPr lang="zh-CN" altLang="fr-FR" b="0" dirty="0" smtClean="0">
                <a:latin typeface="微软雅黑" pitchFamily="34" charset="-122"/>
                <a:ea typeface="微软雅黑" pitchFamily="34" charset="-122"/>
              </a:rPr>
              <a:t>则变量</a:t>
            </a:r>
            <a:r>
              <a:rPr lang="fr-FR" altLang="zh-CN" b="0" dirty="0" smtClean="0">
                <a:latin typeface="微软雅黑" pitchFamily="34" charset="-122"/>
                <a:ea typeface="微软雅黑" pitchFamily="34" charset="-122"/>
              </a:rPr>
              <a:t>cn</a:t>
            </a:r>
            <a:r>
              <a:rPr lang="zh-CN" altLang="fr-FR" b="0" dirty="0" smtClean="0">
                <a:latin typeface="微软雅黑" pitchFamily="34" charset="-122"/>
                <a:ea typeface="微软雅黑" pitchFamily="34" charset="-122"/>
              </a:rPr>
              <a:t>获得的值是“</a:t>
            </a:r>
            <a:r>
              <a:rPr lang="zh-CN" altLang="zh-CN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李大为</a:t>
            </a:r>
            <a:r>
              <a:rPr lang="zh-CN" altLang="fr-FR" b="0" dirty="0" smtClean="0">
                <a:latin typeface="微软雅黑" pitchFamily="34" charset="-122"/>
                <a:ea typeface="微软雅黑" pitchFamily="34" charset="-122"/>
              </a:rPr>
              <a:t>”。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</a:t>
            </a:r>
            <a:r>
              <a:rPr lang="zh-CN" altLang="en-US" dirty="0"/>
              <a:t>览器端数据库</a:t>
            </a:r>
            <a:r>
              <a:rPr lang="en-US" altLang="zh-CN" dirty="0" err="1" smtClean="0"/>
              <a:t>IndexedDB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18287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17-1-10】</a:t>
            </a:r>
            <a:r>
              <a:rPr lang="zh-CN" altLang="en-US" dirty="0"/>
              <a:t>使用</a:t>
            </a:r>
            <a:r>
              <a:rPr lang="en-US" altLang="zh-CN" dirty="0"/>
              <a:t>IndexedDB </a:t>
            </a:r>
            <a:r>
              <a:rPr lang="zh-CN" altLang="en-US" dirty="0"/>
              <a:t>实现学生基本信息采集系统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 smtClean="0"/>
              <a:t>      创建</a:t>
            </a:r>
            <a:r>
              <a:rPr lang="en-US" altLang="zh-CN" sz="1800" dirty="0" err="1"/>
              <a:t>userinfo</a:t>
            </a:r>
            <a:r>
              <a:rPr lang="zh-CN" altLang="en-US" sz="1800" dirty="0" smtClean="0"/>
              <a:t>数</a:t>
            </a:r>
            <a:r>
              <a:rPr lang="zh-CN" altLang="en-US" sz="1800" dirty="0"/>
              <a:t>据</a:t>
            </a:r>
            <a:r>
              <a:rPr lang="zh-CN" altLang="en-US" sz="1800" dirty="0" smtClean="0"/>
              <a:t>库，</a:t>
            </a:r>
            <a:r>
              <a:rPr lang="zh-CN" altLang="en-US" sz="1800" dirty="0"/>
              <a:t>创</a:t>
            </a:r>
            <a:r>
              <a:rPr lang="zh-CN" altLang="en-US" sz="1800" dirty="0" smtClean="0"/>
              <a:t>建</a:t>
            </a:r>
            <a:r>
              <a:rPr lang="en-US" altLang="zh-CN" sz="1800" dirty="0"/>
              <a:t>user</a:t>
            </a:r>
            <a:r>
              <a:rPr lang="zh-CN" altLang="en-US" sz="1800" dirty="0" smtClean="0"/>
              <a:t>对</a:t>
            </a:r>
            <a:r>
              <a:rPr lang="zh-CN" altLang="en-US" sz="1800" dirty="0"/>
              <a:t>象仓</a:t>
            </a:r>
            <a:r>
              <a:rPr lang="zh-CN" altLang="en-US" sz="1800" dirty="0" smtClean="0"/>
              <a:t>库。</a:t>
            </a:r>
            <a:r>
              <a:rPr lang="zh-CN" altLang="en-US" sz="1800" dirty="0"/>
              <a:t>函数</a:t>
            </a:r>
            <a:r>
              <a:rPr lang="en-US" altLang="zh-CN" sz="1800" dirty="0" err="1" smtClean="0"/>
              <a:t>createDB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dbName</a:t>
            </a:r>
            <a:r>
              <a:rPr lang="en-US" altLang="zh-CN" sz="1800" dirty="0"/>
              <a:t>) 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功能是根据指定参数创建数据库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函数</a:t>
            </a:r>
            <a:r>
              <a:rPr lang="en-US" altLang="zh-CN" sz="1800" dirty="0" err="1" smtClean="0"/>
              <a:t>deleteDB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dbName</a:t>
            </a:r>
            <a:r>
              <a:rPr lang="en-US" altLang="zh-CN" sz="1800" dirty="0"/>
              <a:t>) 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功能是根</a:t>
            </a:r>
            <a:r>
              <a:rPr lang="zh-CN" altLang="en-US" sz="1800" dirty="0" smtClean="0"/>
              <a:t>据指</a:t>
            </a:r>
            <a:r>
              <a:rPr lang="zh-CN" altLang="en-US" sz="1800" dirty="0"/>
              <a:t>定参数删除数据库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函数</a:t>
            </a:r>
            <a:r>
              <a:rPr lang="en-US" altLang="zh-CN" sz="1800" dirty="0" err="1" smtClean="0"/>
              <a:t>getObject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 的</a:t>
            </a:r>
            <a:r>
              <a:rPr lang="zh-CN" altLang="en-US" sz="1800" dirty="0"/>
              <a:t>功能是获取满足条件的所有对象，并在多行文</a:t>
            </a:r>
            <a:r>
              <a:rPr lang="zh-CN" altLang="en-US" sz="1800" dirty="0" smtClean="0"/>
              <a:t>本域</a:t>
            </a:r>
            <a:r>
              <a:rPr lang="zh-CN" altLang="en-US" sz="1800" dirty="0"/>
              <a:t>中分行显示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函数</a:t>
            </a:r>
            <a:r>
              <a:rPr lang="en-US" altLang="zh-CN" sz="1800" dirty="0" err="1" smtClean="0"/>
              <a:t>getOneObject</a:t>
            </a:r>
            <a:r>
              <a:rPr lang="en-US" altLang="zh-CN" sz="1800" dirty="0" smtClean="0"/>
              <a:t>(e)</a:t>
            </a:r>
            <a:r>
              <a:rPr lang="zh-CN" altLang="en-US" sz="1800" dirty="0" smtClean="0"/>
              <a:t> 的</a:t>
            </a:r>
            <a:r>
              <a:rPr lang="zh-CN" altLang="en-US" sz="1800" dirty="0"/>
              <a:t>功能是读取某一个对象，并显示在多行文本域中</a:t>
            </a:r>
            <a:r>
              <a:rPr lang="zh-CN" altLang="en-US" sz="1800" dirty="0" smtClean="0"/>
              <a:t>。代码详见</a:t>
            </a:r>
            <a:r>
              <a:rPr lang="en-US" altLang="zh-CN" sz="1800" dirty="0" smtClean="0"/>
              <a:t>edu_17_1_10.html</a:t>
            </a:r>
            <a:r>
              <a:rPr lang="zh-CN" altLang="en-US" sz="1800" dirty="0" smtClean="0"/>
              <a:t>。</a:t>
            </a:r>
            <a:endParaRPr lang="zh-CN" altLang="en-US" sz="1800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08051"/>
            <a:ext cx="2895600" cy="18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800351"/>
            <a:ext cx="290784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102395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17.2  </a:t>
            </a:r>
            <a:r>
              <a:rPr lang="en-US" altLang="zh-CN" dirty="0"/>
              <a:t>HTML5 Canvas </a:t>
            </a:r>
            <a:r>
              <a:rPr lang="zh-CN" altLang="en-US" dirty="0"/>
              <a:t>画布</a:t>
            </a:r>
            <a:endParaRPr lang="zh-CN" altLang="zh-CN" sz="2800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6"/>
            <a:ext cx="8534400" cy="389453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HTML5 </a:t>
            </a:r>
            <a:r>
              <a:rPr lang="zh-CN" altLang="en-US" dirty="0"/>
              <a:t>的</a:t>
            </a:r>
            <a:r>
              <a:rPr lang="en-US" altLang="zh-CN" dirty="0"/>
              <a:t>canvas </a:t>
            </a:r>
            <a:r>
              <a:rPr lang="zh-CN" altLang="en-US" dirty="0"/>
              <a:t>标记用于图形的绘制，并通</a:t>
            </a:r>
            <a:r>
              <a:rPr lang="zh-CN" altLang="en-US" dirty="0" smtClean="0"/>
              <a:t>过</a:t>
            </a:r>
            <a:r>
              <a:rPr lang="en-US" altLang="zh-CN" dirty="0"/>
              <a:t>JavaScript</a:t>
            </a:r>
            <a:r>
              <a:rPr lang="zh-CN" altLang="en-US" dirty="0" smtClean="0"/>
              <a:t>脚本来</a:t>
            </a:r>
            <a:r>
              <a:rPr lang="zh-CN" altLang="en-US" dirty="0"/>
              <a:t>完成绘图。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标</a:t>
            </a:r>
            <a:r>
              <a:rPr lang="zh-CN" altLang="en-US" dirty="0"/>
              <a:t>记本身并没有绘图能力，所有的绘制工作必须在</a:t>
            </a:r>
            <a:r>
              <a:rPr lang="en-US" altLang="zh-CN" dirty="0"/>
              <a:t>JavaScript </a:t>
            </a:r>
            <a:r>
              <a:rPr lang="zh-CN" altLang="en-US" dirty="0"/>
              <a:t>内部完成。</a:t>
            </a:r>
            <a:r>
              <a:rPr lang="en-US" altLang="zh-CN" dirty="0"/>
              <a:t>canvas </a:t>
            </a:r>
            <a:r>
              <a:rPr lang="zh-CN" altLang="en-US" dirty="0"/>
              <a:t>标记作</a:t>
            </a:r>
            <a:r>
              <a:rPr lang="zh-CN" altLang="en-US" dirty="0" smtClean="0"/>
              <a:t>为图</a:t>
            </a:r>
            <a:r>
              <a:rPr lang="zh-CN" altLang="en-US" dirty="0"/>
              <a:t>形的容器，可以通过多种方法使用</a:t>
            </a:r>
            <a:r>
              <a:rPr lang="en-US" altLang="zh-CN" dirty="0"/>
              <a:t>Canvas </a:t>
            </a:r>
            <a:r>
              <a:rPr lang="zh-CN" altLang="en-US" dirty="0"/>
              <a:t>绘制路径、盒、圆、字符以及添加图像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17.2.1 canvas </a:t>
            </a:r>
            <a:r>
              <a:rPr lang="zh-CN" altLang="en-US" b="1" dirty="0"/>
              <a:t>标记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      canvas </a:t>
            </a:r>
            <a:r>
              <a:rPr lang="zh-CN" altLang="en-US" dirty="0"/>
              <a:t>标记是双标记，必须设置宽度、高度及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．基本语法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&lt;</a:t>
            </a:r>
            <a:r>
              <a:rPr lang="en-US" altLang="zh-CN" sz="1800" dirty="0">
                <a:solidFill>
                  <a:srgbClr val="FF0000"/>
                </a:solidFill>
              </a:rPr>
              <a:t>canvas id="oneCanvas" width="" height=""&gt;&lt;/canvas</a:t>
            </a:r>
            <a:r>
              <a:rPr lang="en-US" altLang="zh-CN" sz="18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 smtClean="0"/>
              <a:t>         </a:t>
            </a:r>
            <a:r>
              <a:rPr lang="zh-CN" altLang="en-US" dirty="0" smtClean="0"/>
              <a:t>默</a:t>
            </a:r>
            <a:r>
              <a:rPr lang="zh-CN" altLang="en-US" dirty="0"/>
              <a:t>认情况下</a:t>
            </a:r>
            <a:r>
              <a:rPr lang="en-US" altLang="zh-CN" dirty="0"/>
              <a:t>canvas </a:t>
            </a:r>
            <a:r>
              <a:rPr lang="zh-CN" altLang="en-US" dirty="0"/>
              <a:t>标记的</a:t>
            </a:r>
            <a:r>
              <a:rPr lang="en-US" altLang="zh-CN" u="sng" dirty="0">
                <a:solidFill>
                  <a:srgbClr val="FF0000"/>
                </a:solidFill>
              </a:rPr>
              <a:t>width </a:t>
            </a:r>
            <a:r>
              <a:rPr lang="zh-CN" altLang="en-US" u="sng" dirty="0">
                <a:solidFill>
                  <a:srgbClr val="FF0000"/>
                </a:solidFill>
              </a:rPr>
              <a:t>为</a:t>
            </a:r>
            <a:r>
              <a:rPr lang="en-US" altLang="zh-CN" u="sng" dirty="0">
                <a:solidFill>
                  <a:srgbClr val="FF0000"/>
                </a:solidFill>
              </a:rPr>
              <a:t>300px</a:t>
            </a:r>
            <a:r>
              <a:rPr lang="zh-CN" altLang="en-US" u="sng" dirty="0">
                <a:solidFill>
                  <a:srgbClr val="FF0000"/>
                </a:solidFill>
              </a:rPr>
              <a:t>、高度</a:t>
            </a:r>
            <a:r>
              <a:rPr lang="en-US" altLang="zh-CN" u="sng" dirty="0">
                <a:solidFill>
                  <a:srgbClr val="FF0000"/>
                </a:solidFill>
              </a:rPr>
              <a:t>height </a:t>
            </a:r>
            <a:r>
              <a:rPr lang="zh-CN" altLang="en-US" u="sng" dirty="0">
                <a:solidFill>
                  <a:srgbClr val="FF0000"/>
                </a:solidFill>
              </a:rPr>
              <a:t>为</a:t>
            </a:r>
            <a:r>
              <a:rPr lang="en-US" altLang="zh-CN" u="sng" dirty="0">
                <a:solidFill>
                  <a:srgbClr val="FF0000"/>
                </a:solidFill>
              </a:rPr>
              <a:t>200px</a:t>
            </a:r>
            <a:r>
              <a:rPr lang="zh-CN" altLang="en-US" dirty="0"/>
              <a:t>，页面上没有边框</a:t>
            </a:r>
            <a:r>
              <a:rPr lang="zh-CN" altLang="en-US" dirty="0" smtClean="0"/>
              <a:t>和内</a:t>
            </a:r>
            <a:r>
              <a:rPr lang="zh-CN" altLang="en-US" dirty="0"/>
              <a:t>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常</a:t>
            </a:r>
            <a:r>
              <a:rPr lang="zh-CN" altLang="en-US" dirty="0"/>
              <a:t>用的绘制颜色、样式和阴影的属性及说明如表</a:t>
            </a:r>
            <a:r>
              <a:rPr lang="en-US" altLang="zh-CN" dirty="0"/>
              <a:t>17-1 </a:t>
            </a:r>
            <a:r>
              <a:rPr lang="zh-CN" altLang="en-US" dirty="0"/>
              <a:t>所示。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71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 HTML5 Canvas </a:t>
            </a:r>
            <a:r>
              <a:rPr lang="zh-CN" altLang="en-US" dirty="0"/>
              <a:t>画布</a:t>
            </a:r>
            <a:endParaRPr lang="zh-CN" altLang="zh-CN" dirty="0"/>
          </a:p>
        </p:txBody>
      </p:sp>
      <p:sp>
        <p:nvSpPr>
          <p:cNvPr id="116852" name="Rectangle 116"/>
          <p:cNvSpPr>
            <a:spLocks noChangeArrowheads="1"/>
          </p:cNvSpPr>
          <p:nvPr/>
        </p:nvSpPr>
        <p:spPr bwMode="auto">
          <a:xfrm>
            <a:off x="533400" y="819150"/>
            <a:ext cx="8534400" cy="3139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lvl="1" algn="ctr"/>
            <a:r>
              <a:rPr lang="zh-CN" altLang="zh-CN" sz="1600" dirty="0" smtClean="0"/>
              <a:t>表</a:t>
            </a:r>
            <a:r>
              <a:rPr lang="en-US" altLang="zh-CN" sz="1600" dirty="0" smtClean="0"/>
              <a:t>17-1 </a:t>
            </a:r>
            <a:r>
              <a:rPr lang="zh-CN" altLang="zh-CN" sz="1600" dirty="0" smtClean="0"/>
              <a:t>颜色、样式和阴影</a:t>
            </a:r>
            <a:endParaRPr lang="zh-CN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14400" y="1200150"/>
          <a:ext cx="7924799" cy="167640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99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256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属性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/>
                        <a:t>描述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indent="17462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/>
                        <a:t>fillStyle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16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设置或返回用于填充绘画的颜色、渐变或模式。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indent="17462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/>
                        <a:t>strokeStyle   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16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设置或返回用于笔触的颜色、渐变或模式。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indent="17462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/>
                        <a:t>shadowColor   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16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设置或返回用于阴影的颜色。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indent="17462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/>
                        <a:t>shadowBlur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16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设置或返回用于阴影的模糊级别。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indent="17462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/>
                        <a:t>shadowOffsetX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16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设置或返回阴影与形状的水平距离。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indent="17462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/>
                        <a:t>shadowOffsetY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165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设置或返回阴影与形状的垂直距离。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33400" y="2876550"/>
            <a:ext cx="853440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．绘制图形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利用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canvas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标记绘制图形一般需要经过下列步骤：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      (1)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body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标记中插入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canvas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标记，并设置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24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&lt;canvas id=“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aCanvas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 width=“200” height=“100”&gt;&lt;/canvas&gt;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      (2)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body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标记中插入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script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标记，并插入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代码。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      (3)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获取页面上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canvas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对象。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08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 HTML5 Canvas </a:t>
            </a:r>
            <a:r>
              <a:rPr lang="zh-CN" altLang="en-US" dirty="0"/>
              <a:t>画布</a:t>
            </a:r>
          </a:p>
        </p:txBody>
      </p:sp>
      <p:sp>
        <p:nvSpPr>
          <p:cNvPr id="4" name="矩形 3"/>
          <p:cNvSpPr/>
          <p:nvPr/>
        </p:nvSpPr>
        <p:spPr>
          <a:xfrm>
            <a:off x="533400" y="812721"/>
            <a:ext cx="8534400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myCanvas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document.getElementById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aCanvas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"); //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      (4)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创建具有绘图功能的环境对象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context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，参数为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2d 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conText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myCanvas.getContext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("2d"); //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获取绘图环境（也称上下文环境）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      (5)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在绘图环境对象内绘图。</a:t>
            </a:r>
          </a:p>
          <a:p>
            <a:pPr marL="358775" indent="358775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填充。分为填充样式和填充图形。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conText.fillStyle</a:t>
            </a:r>
            <a:r>
              <a:rPr lang="en-US" altLang="zh-CN" sz="1800" dirty="0" smtClean="0">
                <a:solidFill>
                  <a:srgbClr val="FF0000"/>
                </a:solidFill>
              </a:rPr>
              <a:t>="#FF0000";    //</a:t>
            </a:r>
            <a:r>
              <a:rPr lang="zh-CN" altLang="en-US" sz="1800" dirty="0" smtClean="0">
                <a:solidFill>
                  <a:srgbClr val="FF0000"/>
                </a:solidFill>
              </a:rPr>
              <a:t>设置填充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conText.fillRect</a:t>
            </a:r>
            <a:r>
              <a:rPr lang="en-US" altLang="zh-CN" sz="1800" dirty="0" smtClean="0">
                <a:solidFill>
                  <a:srgbClr val="FF0000"/>
                </a:solidFill>
              </a:rPr>
              <a:t>(10,10,150,75); //</a:t>
            </a:r>
            <a:r>
              <a:rPr lang="zh-CN" altLang="en-US" sz="1800" dirty="0" smtClean="0">
                <a:solidFill>
                  <a:srgbClr val="FF0000"/>
                </a:solidFill>
              </a:rPr>
              <a:t>填充矩形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358775" indent="357188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绘制边框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外轮廓</a:t>
            </a:r>
            <a:r>
              <a:rPr lang="en-US" altLang="zh-CN" sz="18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。绘制样式和绘制图形及绘制线条的宽度（画笔粗细）。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conText.strokeStyle</a:t>
            </a:r>
            <a:r>
              <a:rPr lang="en-US" altLang="zh-CN" sz="1800" dirty="0" smtClean="0">
                <a:solidFill>
                  <a:srgbClr val="FF0000"/>
                </a:solidFill>
              </a:rPr>
              <a:t>="#FF0000"; //</a:t>
            </a:r>
            <a:r>
              <a:rPr lang="zh-CN" altLang="en-US" sz="1800" dirty="0" smtClean="0">
                <a:solidFill>
                  <a:srgbClr val="FF0000"/>
                </a:solidFill>
              </a:rPr>
              <a:t>设置边框样式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conText.lineWidth</a:t>
            </a:r>
            <a:r>
              <a:rPr lang="en-US" altLang="zh-CN" sz="1800" dirty="0" smtClean="0">
                <a:solidFill>
                  <a:srgbClr val="FF0000"/>
                </a:solidFill>
              </a:rPr>
              <a:t>=8;           //</a:t>
            </a:r>
            <a:r>
              <a:rPr lang="zh-CN" altLang="en-US" sz="1800" dirty="0" smtClean="0">
                <a:solidFill>
                  <a:srgbClr val="FF0000"/>
                </a:solidFill>
              </a:rPr>
              <a:t>图形边框宽度，不加单位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px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conText.strokeRect</a:t>
            </a:r>
            <a:r>
              <a:rPr lang="en-US" altLang="zh-CN" sz="1800" dirty="0" smtClean="0">
                <a:solidFill>
                  <a:srgbClr val="FF0000"/>
                </a:solidFill>
              </a:rPr>
              <a:t>(0,0,200,100); //</a:t>
            </a:r>
            <a:r>
              <a:rPr lang="zh-CN" altLang="en-US" sz="1800" dirty="0" smtClean="0">
                <a:solidFill>
                  <a:srgbClr val="FF0000"/>
                </a:solidFill>
              </a:rPr>
              <a:t>绘制边框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358775" indent="358775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清除矩形区域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conText.clearRect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x,y,width,height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67658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 HTML5 Canvas </a:t>
            </a:r>
            <a:r>
              <a:rPr lang="zh-CN" altLang="en-US" dirty="0"/>
              <a:t>画布</a:t>
            </a:r>
          </a:p>
        </p:txBody>
      </p:sp>
      <p:sp>
        <p:nvSpPr>
          <p:cNvPr id="4" name="矩形 3"/>
          <p:cNvSpPr/>
          <p:nvPr/>
        </p:nvSpPr>
        <p:spPr>
          <a:xfrm>
            <a:off x="533400" y="819150"/>
            <a:ext cx="853440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17-2-1】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canvas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标记绘制矩形。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52550"/>
            <a:ext cx="2343278" cy="161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352800" y="1245680"/>
            <a:ext cx="5715000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&lt;canvas id="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oneCanvas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width="" height="" style="border:1px solid blue"&gt;&lt;/canvas&gt;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&lt;script type="text/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myCanvas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document.getElementById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oneCanvas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获取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Canvas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对象		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myCanvas.getContext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("2d"); 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获取绘图环境（上下文环境）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conText.fillStyle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="#00FF00";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设置填充样式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conText.fillRect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(0,0,200,100); //</a:t>
            </a:r>
            <a:r>
              <a:rPr lang="zh-CN" alt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填充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矩形		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conText.strokeStyle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="#FF0000";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设置边框样式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conText.lineWidth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=8;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图形边框宽度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conText.strokeRect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(0,0,200,100);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绘制边框	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	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3400" y="3105150"/>
            <a:ext cx="266700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edu_17_2_1.html --&gt;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&lt;meta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="UTF-8“&gt;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&lt;title&gt;Canvas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绘制矩形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</a:p>
        </p:txBody>
      </p:sp>
    </p:spTree>
    <p:extLst>
      <p:ext uri="{BB962C8B-B14F-4D97-AF65-F5344CB8AC3E}">
        <p14:creationId xmlns="" xmlns:p14="http://schemas.microsoft.com/office/powerpoint/2010/main" val="18201027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17.2.2 Canvas </a:t>
            </a:r>
            <a:r>
              <a:rPr lang="zh-CN" altLang="en-US" dirty="0"/>
              <a:t>坐标</a:t>
            </a:r>
          </a:p>
        </p:txBody>
      </p:sp>
      <p:sp>
        <p:nvSpPr>
          <p:cNvPr id="5" name="矩形 4"/>
          <p:cNvSpPr/>
          <p:nvPr/>
        </p:nvSpPr>
        <p:spPr>
          <a:xfrm>
            <a:off x="533400" y="819150"/>
            <a:ext cx="8534400" cy="162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Canvas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画布为二维网格，分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轴和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轴，其中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轴方向从左向右，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轴方向从上到下。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填充矩形方法：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fillRect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X,Y,width,height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//X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轴、</a:t>
            </a:r>
            <a:r>
              <a:rPr lang="en-US" altLang="zh-CN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1800" b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轴的坐标，其余两个参数分别表示矩形的宽度和高度。</a:t>
            </a:r>
            <a:endParaRPr lang="zh-CN" altLang="en-US" sz="18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571750"/>
            <a:ext cx="34290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113792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17.2.3 Canvas </a:t>
            </a:r>
            <a:r>
              <a:rPr lang="zh-CN" altLang="en-US" dirty="0"/>
              <a:t>路径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95400" y="2190754"/>
          <a:ext cx="7543800" cy="243839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93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50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756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fill()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填充当前绘图（路径）。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stroke()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绘制已定义的路径（边框）。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微软雅黑" pitchFamily="34" charset="-122"/>
                          <a:ea typeface="微软雅黑" pitchFamily="34" charset="-122"/>
                        </a:rPr>
                        <a:t>beginPath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起始一条路径，或重置当前路径。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moveTo()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把路径移动到画布中的指定点，不创建线条。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closePath()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创建从当前点回到起始点的路径。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lineTo()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添加一个新点，然后在画布中创建从该点到最后指定点的线条。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clip()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从原始画布剪切任意形状和尺寸的区域。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quadraticCurveTo()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创建二次贝塞尔曲线。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bezierCurveTo()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创建三次贝塞尔曲线。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arc()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创建弧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曲线（用于创建圆形或部分圆）。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arcTo()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创建两切线之间的弧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曲线。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indent="20447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微软雅黑" pitchFamily="34" charset="-122"/>
                          <a:ea typeface="微软雅黑" pitchFamily="34" charset="-122"/>
                        </a:rPr>
                        <a:t>isPointInPath()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0828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如果指定的点位于当前路径中，则返回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 true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，否则返回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 false</a:t>
                      </a:r>
                      <a:r>
                        <a:rPr lang="zh-CN" sz="1200" kern="100" dirty="0"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33400" y="819150"/>
            <a:ext cx="85344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   在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Canvas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上除了绘制矩形、正方形和直线外，需要使用路径来进行绘图。绘制前需要使用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beginPath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方法开始路径，然后形成绘制路径，结束后需要使用</a:t>
            </a:r>
            <a:r>
              <a:rPr lang="en-US" altLang="zh-CN" b="0" dirty="0" err="1" smtClean="0">
                <a:latin typeface="微软雅黑" pitchFamily="34" charset="-122"/>
                <a:ea typeface="微软雅黑" pitchFamily="34" charset="-122"/>
              </a:rPr>
              <a:t>closePath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方法关闭路径。最后才开始填充或绘制。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15838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 </a:t>
            </a:r>
            <a:r>
              <a:rPr lang="zh-CN" altLang="en-US" dirty="0"/>
              <a:t>中</a:t>
            </a:r>
            <a:r>
              <a:rPr lang="zh-CN" altLang="en-US" dirty="0" smtClean="0"/>
              <a:t>绘图步</a:t>
            </a:r>
            <a:r>
              <a:rPr lang="zh-CN" altLang="en-US" dirty="0"/>
              <a:t>骤。</a:t>
            </a:r>
          </a:p>
        </p:txBody>
      </p:sp>
      <p:sp>
        <p:nvSpPr>
          <p:cNvPr id="4" name="矩形 3"/>
          <p:cNvSpPr/>
          <p:nvPr/>
        </p:nvSpPr>
        <p:spPr>
          <a:xfrm>
            <a:off x="533400" y="804333"/>
            <a:ext cx="8534400" cy="3592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）开始路径。方法为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conText.beginPath</a:t>
            </a:r>
            <a:r>
              <a:rPr lang="en-US" altLang="zh-CN" sz="1800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）绘制路径。方法如下：</a:t>
            </a:r>
          </a:p>
          <a:p>
            <a:r>
              <a:rPr lang="en-US" altLang="zh-CN" dirty="0" smtClean="0"/>
              <a:t>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conText.arc</a:t>
            </a:r>
            <a:r>
              <a:rPr lang="en-US" altLang="zh-CN" sz="1600" dirty="0" smtClean="0">
                <a:solidFill>
                  <a:srgbClr val="FF0000"/>
                </a:solidFill>
              </a:rPr>
              <a:t>(150, 150, 100, 0,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Math.PI</a:t>
            </a:r>
            <a:r>
              <a:rPr lang="en-US" altLang="zh-CN" sz="1600" dirty="0" smtClean="0">
                <a:solidFill>
                  <a:srgbClr val="FF0000"/>
                </a:solidFill>
              </a:rPr>
              <a:t> * 2, true); //</a:t>
            </a:r>
            <a:r>
              <a:rPr lang="zh-CN" altLang="en-US" sz="1600" dirty="0" smtClean="0">
                <a:solidFill>
                  <a:srgbClr val="FF0000"/>
                </a:solidFill>
              </a:rPr>
              <a:t>绘制路径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）关闭路径。方法为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conText.closePath</a:t>
            </a:r>
            <a:r>
              <a:rPr lang="en-US" altLang="zh-CN" sz="1800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）绘图。分为填充和绘制圆形边框，与绘制矩形类似。</a:t>
            </a:r>
            <a:endParaRPr lang="en-US" altLang="zh-CN" dirty="0" smtClean="0"/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conText.fillStyle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'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rgba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(255,0,0,0.75)';  </a:t>
            </a:r>
            <a:r>
              <a:rPr lang="en-US" altLang="zh-CN" sz="1800" b="0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zh-CN" altLang="en-US" sz="1800" b="0" dirty="0" smtClean="0">
                <a:solidFill>
                  <a:srgbClr val="00B050"/>
                </a:solidFill>
                <a:latin typeface="Verdana" pitchFamily="34" charset="0"/>
                <a:cs typeface="Verdana" pitchFamily="34" charset="0"/>
              </a:rPr>
              <a:t>填充样式</a:t>
            </a:r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conText.fill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                                        //</a:t>
            </a:r>
            <a:r>
              <a:rPr lang="zh-CN" altLang="en-US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填充绘图</a:t>
            </a:r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conText.strokeStyle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'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rgba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(0,255,0,0.50)'; //</a:t>
            </a:r>
            <a:r>
              <a:rPr lang="zh-CN" altLang="en-US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绘图样式</a:t>
            </a:r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conText.lineWidth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=20;               //</a:t>
            </a:r>
            <a:r>
              <a:rPr lang="zh-CN" altLang="en-US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绘制边框宽度</a:t>
            </a:r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conText.stroke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();            //</a:t>
            </a:r>
            <a:r>
              <a:rPr lang="zh-CN" altLang="en-US" sz="1800" b="0" dirty="0" smtClean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绘图</a:t>
            </a:r>
            <a:endParaRPr lang="en-US" altLang="zh-CN" sz="1800" b="0" dirty="0" smtClean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rgba</a:t>
            </a:r>
            <a:r>
              <a:rPr lang="en-US" altLang="zh-CN" sz="1800" dirty="0" smtClean="0">
                <a:solidFill>
                  <a:srgbClr val="FF0000"/>
                </a:solidFill>
              </a:rPr>
              <a:t>(red, green, blue, opacity)</a:t>
            </a:r>
          </a:p>
          <a:p>
            <a:pPr>
              <a:lnSpc>
                <a:spcPts val="19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    opacity </a:t>
            </a:r>
            <a:r>
              <a:rPr lang="zh-CN" altLang="en-US" sz="1800" dirty="0" smtClean="0">
                <a:solidFill>
                  <a:srgbClr val="FF0000"/>
                </a:solidFill>
              </a:rPr>
              <a:t>属性表示透明度。允许的值为</a:t>
            </a:r>
            <a:r>
              <a:rPr lang="en-US" altLang="zh-CN" sz="1800" dirty="0" smtClean="0">
                <a:solidFill>
                  <a:srgbClr val="FF0000"/>
                </a:solidFill>
              </a:rPr>
              <a:t>0</a:t>
            </a:r>
            <a:r>
              <a:rPr lang="zh-CN" altLang="en-US" sz="1800" dirty="0" smtClean="0">
                <a:solidFill>
                  <a:srgbClr val="FF0000"/>
                </a:solidFill>
              </a:rPr>
              <a:t>～</a:t>
            </a:r>
            <a:r>
              <a:rPr lang="en-US" altLang="zh-CN" sz="1800" dirty="0" smtClean="0">
                <a:solidFill>
                  <a:srgbClr val="FF0000"/>
                </a:solidFill>
              </a:rPr>
              <a:t>1 </a:t>
            </a:r>
            <a:r>
              <a:rPr lang="zh-CN" altLang="en-US" sz="1800" dirty="0" smtClean="0">
                <a:solidFill>
                  <a:srgbClr val="FF0000"/>
                </a:solidFill>
              </a:rPr>
              <a:t>之间带有小数的数值。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98746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077913" y="114300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altLang="zh-CN" sz="2800" dirty="0" smtClean="0"/>
              <a:t>【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17-2-2】Canvas</a:t>
            </a:r>
            <a:r>
              <a:rPr lang="zh-CN" altLang="en-US" sz="2800" dirty="0" smtClean="0"/>
              <a:t>绘制圆形案例</a:t>
            </a:r>
            <a:endParaRPr lang="zh-CN" altLang="zh-C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19350"/>
            <a:ext cx="1647983" cy="211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276600" y="819150"/>
            <a:ext cx="5791200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&lt;body&gt;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&lt;canvas id="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oneCanvas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 width="300" height="300" style="background:#F0F0F0;"&gt;&lt;/canvas&gt;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&lt;script type="text/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myCanvas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document.getElementById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oneCanvas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获取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Canvas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对象		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myCanvas.getContext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(“2d”);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获取绘图环境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conText.beginPath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开始路径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conText.arc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(150, 150, 100, 0,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Math.PI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 2, true);//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绘制路径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conText.closePath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关闭路径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conText.fillStyle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'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rgba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(255,0,0,0.75)'; 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设置填充样式，第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个参数表示透明度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conText.fill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   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填充绘图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conText.strokeStyle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'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rgba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(0,255,0,0.50)'; 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设置绘图样式，第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个参数表示透明度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conText.lineWidth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=20;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绘制边框宽度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conText.stroke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         //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绘图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&lt;/script&gt;	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&lt;/body&gt;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&lt;/html&gt;</a:t>
            </a:r>
            <a:endParaRPr lang="zh-CN" altLang="en-US" sz="1400" b="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3400" y="819150"/>
            <a:ext cx="259080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&lt;!-- edu_17_2_2.html --&gt;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&lt;!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doctype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html&gt;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&lt;html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="en"&gt;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&lt;head&gt;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&lt;meta </a:t>
            </a:r>
            <a:r>
              <a:rPr lang="en-US" altLang="zh-CN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charset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="UTF-8“&gt;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&lt;title&gt;Canvas</a:t>
            </a:r>
            <a:r>
              <a:rPr lang="zh-CN" altLang="en-US" sz="1400" b="0" dirty="0" smtClean="0">
                <a:latin typeface="Verdana" pitchFamily="34" charset="0"/>
                <a:cs typeface="Verdana" pitchFamily="34" charset="0"/>
              </a:rPr>
              <a:t>绘制圆形</a:t>
            </a: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&lt;/title&gt;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&lt;/head&gt;</a:t>
            </a:r>
            <a:endParaRPr lang="en-US" altLang="zh-CN" sz="24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01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17.2.4 Canvas </a:t>
            </a:r>
            <a:r>
              <a:rPr lang="zh-CN" altLang="en-US" dirty="0"/>
              <a:t>绘制线段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19151"/>
            <a:ext cx="8509000" cy="3810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利</a:t>
            </a:r>
            <a:r>
              <a:rPr lang="zh-CN" altLang="en-US" dirty="0"/>
              <a:t>用</a:t>
            </a:r>
            <a:r>
              <a:rPr lang="en-US" altLang="zh-CN" dirty="0"/>
              <a:t>Canvas </a:t>
            </a:r>
            <a:r>
              <a:rPr lang="zh-CN" altLang="en-US" dirty="0"/>
              <a:t>标记可以绘制线段。常用的方法有</a:t>
            </a:r>
            <a:r>
              <a:rPr lang="en-US" altLang="zh-CN" dirty="0"/>
              <a:t>moveTo(x,y)</a:t>
            </a:r>
            <a:r>
              <a:rPr lang="zh-CN" altLang="en-US" dirty="0"/>
              <a:t>和</a:t>
            </a:r>
            <a:r>
              <a:rPr lang="en-US" altLang="zh-CN" dirty="0"/>
              <a:t>lineTo(x,y)</a:t>
            </a:r>
            <a:r>
              <a:rPr lang="zh-CN" altLang="en-US" dirty="0"/>
              <a:t>。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．基本语法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context.moveto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x,y</a:t>
            </a:r>
            <a:r>
              <a:rPr lang="en-US" altLang="zh-CN" sz="1800" dirty="0">
                <a:solidFill>
                  <a:srgbClr val="FF0000"/>
                </a:solidFill>
              </a:rPr>
              <a:t>) </a:t>
            </a:r>
            <a:r>
              <a:rPr lang="en-US" altLang="zh-CN" sz="1800" dirty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定义线段开始坐标，</a:t>
            </a:r>
            <a:r>
              <a:rPr lang="en-US" altLang="zh-CN" sz="1800" dirty="0">
                <a:solidFill>
                  <a:srgbClr val="00B050"/>
                </a:solidFill>
              </a:rPr>
              <a:t>x</a:t>
            </a:r>
            <a:r>
              <a:rPr lang="zh-CN" altLang="en-US" sz="1800" dirty="0">
                <a:solidFill>
                  <a:srgbClr val="00B050"/>
                </a:solidFill>
              </a:rPr>
              <a:t>为</a:t>
            </a:r>
            <a:r>
              <a:rPr lang="en-US" altLang="zh-CN" sz="1800" dirty="0">
                <a:solidFill>
                  <a:srgbClr val="00B050"/>
                </a:solidFill>
              </a:rPr>
              <a:t>X</a:t>
            </a:r>
            <a:r>
              <a:rPr lang="zh-CN" altLang="en-US" sz="1800" dirty="0">
                <a:solidFill>
                  <a:srgbClr val="00B050"/>
                </a:solidFill>
              </a:rPr>
              <a:t>轴坐标，</a:t>
            </a:r>
            <a:r>
              <a:rPr lang="en-US" altLang="zh-CN" sz="1800" dirty="0">
                <a:solidFill>
                  <a:srgbClr val="00B050"/>
                </a:solidFill>
              </a:rPr>
              <a:t>y</a:t>
            </a:r>
            <a:r>
              <a:rPr lang="zh-CN" altLang="en-US" sz="1800" dirty="0">
                <a:solidFill>
                  <a:srgbClr val="00B050"/>
                </a:solidFill>
              </a:rPr>
              <a:t>为</a:t>
            </a:r>
            <a:r>
              <a:rPr lang="en-US" altLang="zh-CN" sz="1800" dirty="0">
                <a:solidFill>
                  <a:srgbClr val="00B050"/>
                </a:solidFill>
              </a:rPr>
              <a:t>Y</a:t>
            </a:r>
            <a:r>
              <a:rPr lang="zh-CN" altLang="en-US" sz="1800" dirty="0">
                <a:solidFill>
                  <a:srgbClr val="00B050"/>
                </a:solidFill>
              </a:rPr>
              <a:t>轴坐标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context.lineto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x,y</a:t>
            </a:r>
            <a:r>
              <a:rPr lang="en-US" altLang="zh-CN" sz="1800" dirty="0">
                <a:solidFill>
                  <a:srgbClr val="FF0000"/>
                </a:solidFill>
              </a:rPr>
              <a:t>) </a:t>
            </a:r>
            <a:r>
              <a:rPr lang="en-US" altLang="zh-CN" sz="1800" dirty="0" smtClean="0">
                <a:solidFill>
                  <a:srgbClr val="FF0000"/>
                </a:solidFill>
              </a:rPr>
              <a:t>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</a:rPr>
              <a:t>定义线段结束坐标，</a:t>
            </a:r>
            <a:r>
              <a:rPr lang="en-US" altLang="zh-CN" sz="1800" dirty="0">
                <a:solidFill>
                  <a:srgbClr val="00B050"/>
                </a:solidFill>
              </a:rPr>
              <a:t>x</a:t>
            </a:r>
            <a:r>
              <a:rPr lang="zh-CN" altLang="en-US" sz="1800" dirty="0">
                <a:solidFill>
                  <a:srgbClr val="00B050"/>
                </a:solidFill>
              </a:rPr>
              <a:t>为</a:t>
            </a:r>
            <a:r>
              <a:rPr lang="en-US" altLang="zh-CN" sz="1800" dirty="0">
                <a:solidFill>
                  <a:srgbClr val="00B050"/>
                </a:solidFill>
              </a:rPr>
              <a:t>X</a:t>
            </a:r>
            <a:r>
              <a:rPr lang="zh-CN" altLang="en-US" sz="1800" dirty="0">
                <a:solidFill>
                  <a:srgbClr val="00B050"/>
                </a:solidFill>
              </a:rPr>
              <a:t>轴坐标，</a:t>
            </a:r>
            <a:r>
              <a:rPr lang="en-US" altLang="zh-CN" sz="1800" dirty="0">
                <a:solidFill>
                  <a:srgbClr val="00B050"/>
                </a:solidFill>
              </a:rPr>
              <a:t>y</a:t>
            </a:r>
            <a:r>
              <a:rPr lang="zh-CN" altLang="en-US" sz="1800" dirty="0">
                <a:solidFill>
                  <a:srgbClr val="00B050"/>
                </a:solidFill>
              </a:rPr>
              <a:t>为</a:t>
            </a:r>
            <a:r>
              <a:rPr lang="en-US" altLang="zh-CN" sz="1800" dirty="0">
                <a:solidFill>
                  <a:srgbClr val="00B050"/>
                </a:solidFill>
              </a:rPr>
              <a:t>Y</a:t>
            </a:r>
            <a:r>
              <a:rPr lang="zh-CN" altLang="en-US" sz="1800" dirty="0">
                <a:solidFill>
                  <a:srgbClr val="00B050"/>
                </a:solidFill>
              </a:rPr>
              <a:t>轴坐标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smtClean="0"/>
              <a:t>2</a:t>
            </a:r>
            <a:r>
              <a:rPr lang="zh-CN" altLang="en-US" b="1" dirty="0"/>
              <a:t>．语法说明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两</a:t>
            </a:r>
            <a:r>
              <a:rPr lang="zh-CN" altLang="en-US" dirty="0"/>
              <a:t>个方法的参数相同，</a:t>
            </a:r>
            <a:r>
              <a:rPr lang="en-US" altLang="zh-CN" dirty="0"/>
              <a:t>x </a:t>
            </a:r>
            <a:r>
              <a:rPr lang="zh-CN" altLang="en-US" dirty="0"/>
              <a:t>为</a:t>
            </a:r>
            <a:r>
              <a:rPr lang="en-US" altLang="zh-CN" dirty="0"/>
              <a:t>X </a:t>
            </a:r>
            <a:r>
              <a:rPr lang="zh-CN" altLang="en-US" dirty="0"/>
              <a:t>轴坐标，</a:t>
            </a:r>
            <a:r>
              <a:rPr lang="en-US" altLang="zh-CN" dirty="0"/>
              <a:t>y </a:t>
            </a:r>
            <a:r>
              <a:rPr lang="zh-CN" altLang="en-US" dirty="0"/>
              <a:t>为</a:t>
            </a:r>
            <a:r>
              <a:rPr lang="en-US" altLang="zh-CN" dirty="0"/>
              <a:t>Y </a:t>
            </a:r>
            <a:r>
              <a:rPr lang="zh-CN" altLang="en-US" dirty="0"/>
              <a:t>轴坐标。</a:t>
            </a:r>
            <a:r>
              <a:rPr lang="en-US" altLang="zh-CN" dirty="0"/>
              <a:t>moveTo()</a:t>
            </a:r>
            <a:r>
              <a:rPr lang="zh-CN" altLang="en-US" dirty="0"/>
              <a:t>表示设置线段的起点</a:t>
            </a:r>
            <a:r>
              <a:rPr lang="zh-CN" altLang="en-US" dirty="0" smtClean="0"/>
              <a:t>；</a:t>
            </a:r>
            <a:r>
              <a:rPr lang="en-US" altLang="zh-CN" dirty="0"/>
              <a:t>lineTo()</a:t>
            </a:r>
            <a:r>
              <a:rPr lang="zh-CN" altLang="en-US" dirty="0"/>
              <a:t>表示设置线段的终点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b="1" dirty="0"/>
              <a:t>17-2-3】</a:t>
            </a:r>
            <a:r>
              <a:rPr lang="zh-CN" altLang="en-US" b="1" dirty="0"/>
              <a:t>用</a:t>
            </a:r>
            <a:r>
              <a:rPr lang="en-US" altLang="zh-CN" b="1" dirty="0"/>
              <a:t>Canvas </a:t>
            </a:r>
            <a:r>
              <a:rPr lang="zh-CN" altLang="en-US" b="1" dirty="0"/>
              <a:t>标记绘制直线。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31138781"/>
      </p:ext>
    </p:extLst>
  </p:cSld>
  <p:clrMapOvr>
    <a:masterClrMapping/>
  </p:clrMapOvr>
</p:sld>
</file>

<file path=ppt/theme/theme1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</TotalTime>
  <Words>14641</Words>
  <Application>Microsoft Office PowerPoint</Application>
  <PresentationFormat>全屏显示(16:9)</PresentationFormat>
  <Paragraphs>1671</Paragraphs>
  <Slides>129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31" baseType="lpstr">
      <vt:lpstr>6_CS3510</vt:lpstr>
      <vt:lpstr>Visio</vt:lpstr>
      <vt:lpstr>第16章 DOM和BOM(2-4课时)47</vt:lpstr>
      <vt:lpstr>本章学习目标</vt:lpstr>
      <vt:lpstr>16.1  常用对象</vt:lpstr>
      <vt:lpstr>16.1  常用对象-续</vt:lpstr>
      <vt:lpstr>16.1  常用对象-续</vt:lpstr>
      <vt:lpstr>16.1.1  Array</vt:lpstr>
      <vt:lpstr>16.1.1  Array</vt:lpstr>
      <vt:lpstr>16.1.1  Array</vt:lpstr>
      <vt:lpstr>16.1.1 Array</vt:lpstr>
      <vt:lpstr>16.1.1  Array</vt:lpstr>
      <vt:lpstr>16.1.1 Array-案例 </vt:lpstr>
      <vt:lpstr>16.1.1  Array-案例 </vt:lpstr>
      <vt:lpstr>16.1.2  Date</vt:lpstr>
      <vt:lpstr>16.1.2  Date-提取日期字段方法</vt:lpstr>
      <vt:lpstr>16.1.2  Date-日期转换与调整</vt:lpstr>
      <vt:lpstr>16.1.2  Date-案例</vt:lpstr>
      <vt:lpstr>16.1.3 Math</vt:lpstr>
      <vt:lpstr>16.1.3  Math</vt:lpstr>
      <vt:lpstr>16.1.3  Math-案例</vt:lpstr>
      <vt:lpstr>16.1.3 Math-案例</vt:lpstr>
      <vt:lpstr>16.1.4  Number</vt:lpstr>
      <vt:lpstr>16.1.5  String</vt:lpstr>
      <vt:lpstr>16.1.5  String</vt:lpstr>
      <vt:lpstr>16.1.5  String</vt:lpstr>
      <vt:lpstr>16.1.5  String</vt:lpstr>
      <vt:lpstr>16.1.5 String-案例</vt:lpstr>
      <vt:lpstr>16.1.6 Boolean</vt:lpstr>
      <vt:lpstr>16.2 HTML DOM</vt:lpstr>
      <vt:lpstr>16.2.1 DOM简介</vt:lpstr>
      <vt:lpstr>16.2.2 DOM节点树</vt:lpstr>
      <vt:lpstr>16.2.3  DOM节点</vt:lpstr>
      <vt:lpstr>16.2.3  DOM节点</vt:lpstr>
      <vt:lpstr>16.2.3  DOM节点-关系</vt:lpstr>
      <vt:lpstr>16.2.4 DOM节点访问</vt:lpstr>
      <vt:lpstr>16.2.4  DOM节点访问-方法1</vt:lpstr>
      <vt:lpstr>16.2.4  DOM节点访问-方法2</vt:lpstr>
      <vt:lpstr>16.2.4  DOM节点访问-其它方法</vt:lpstr>
      <vt:lpstr>16.2.5 DOM节点操作</vt:lpstr>
      <vt:lpstr>16.2.5 DOM节点操作-案例</vt:lpstr>
      <vt:lpstr>16.2.5 DOM节点操作案例1</vt:lpstr>
      <vt:lpstr>14.2.5 DOM节点操作案例2</vt:lpstr>
      <vt:lpstr>16.2.5 DOM节点操作案例2</vt:lpstr>
      <vt:lpstr>16.2.5 DOM节点操作案例3</vt:lpstr>
      <vt:lpstr>16.2.5 DOM节点操作案例4</vt:lpstr>
      <vt:lpstr>16.2.5 DOM节点操作案例5</vt:lpstr>
      <vt:lpstr>16.2.5 DOM应用实例-getAttribute( )、setAttribute( )</vt:lpstr>
      <vt:lpstr>16.3 BOM</vt:lpstr>
      <vt:lpstr>16.3.1 window对象</vt:lpstr>
      <vt:lpstr>16.3.1 window对象-案例</vt:lpstr>
      <vt:lpstr>16.3.1 window对象-案例</vt:lpstr>
      <vt:lpstr>16.3.2 navigator对象</vt:lpstr>
      <vt:lpstr>16.3.2 navigator对象-案例 </vt:lpstr>
      <vt:lpstr>16.3.3 screen对象</vt:lpstr>
      <vt:lpstr>16.3.4 history对象</vt:lpstr>
      <vt:lpstr>16.3.5 location对象</vt:lpstr>
      <vt:lpstr>16.3.5 location对象</vt:lpstr>
      <vt:lpstr>16.3.5 location对象-案例</vt:lpstr>
      <vt:lpstr>16.4 综合实例</vt:lpstr>
      <vt:lpstr>16.4 综合实例</vt:lpstr>
      <vt:lpstr>16.4 综合实例-二级菜单</vt:lpstr>
      <vt:lpstr>16.4 综合实例-二级导航</vt:lpstr>
      <vt:lpstr>16.4 综合实例-其它技术</vt:lpstr>
      <vt:lpstr>16.4 综合实例-主体部分代码</vt:lpstr>
      <vt:lpstr>本章小结</vt:lpstr>
      <vt:lpstr>本章小结</vt:lpstr>
      <vt:lpstr>第17章  HTML5高级应用</vt:lpstr>
      <vt:lpstr>本章学习目标</vt:lpstr>
      <vt:lpstr>17.1 HTML5 Web Storage</vt:lpstr>
      <vt:lpstr>17.1.1 localStorage 对象</vt:lpstr>
      <vt:lpstr>17.1.1 localStorage 对象(续)</vt:lpstr>
      <vt:lpstr>localStorage 对象案例1</vt:lpstr>
      <vt:lpstr>localStorage 对象案例1</vt:lpstr>
      <vt:lpstr>localStorage 对象案例2</vt:lpstr>
      <vt:lpstr>localStorage 对象案例2</vt:lpstr>
      <vt:lpstr>localStorage 对象案例2</vt:lpstr>
      <vt:lpstr>17.1.3 浏览器端数据库IndexedDB</vt:lpstr>
      <vt:lpstr>17.1.3 浏览器端数据库IndexedDB</vt:lpstr>
      <vt:lpstr>17.1.3 浏览器端数据库IndexedDB</vt:lpstr>
      <vt:lpstr>数据库创建与打开案例</vt:lpstr>
      <vt:lpstr>17.1.3 浏览器端数据库IndexedDB</vt:lpstr>
      <vt:lpstr>17.1.3 浏览器端数据库IndexedDB</vt:lpstr>
      <vt:lpstr>17.1.3 浏览器端数据库IndexedDB</vt:lpstr>
      <vt:lpstr>17.1.3 浏览器端数据库IndexedDB</vt:lpstr>
      <vt:lpstr>17.1.3 浏览器端数据库IndexedDB</vt:lpstr>
      <vt:lpstr>17.1.3 浏览器端数据库IndexedDB</vt:lpstr>
      <vt:lpstr>17.1.3 浏览器端数据库IndexedDB</vt:lpstr>
      <vt:lpstr>6．遍历数据openCursor()方法</vt:lpstr>
      <vt:lpstr>6．遍历数据openCursor()方法</vt:lpstr>
      <vt:lpstr>6．遍历数据openCursor()方法</vt:lpstr>
      <vt:lpstr>浏览器端数据库IndexedDB案例</vt:lpstr>
      <vt:lpstr>17.2  HTML5 Canvas 画布</vt:lpstr>
      <vt:lpstr>17.2  HTML5 Canvas 画布</vt:lpstr>
      <vt:lpstr>17.2  HTML5 Canvas 画布</vt:lpstr>
      <vt:lpstr>17.2  HTML5 Canvas 画布</vt:lpstr>
      <vt:lpstr>17.2.2 Canvas 坐标</vt:lpstr>
      <vt:lpstr>17.2.3 Canvas 路径</vt:lpstr>
      <vt:lpstr>Canvas 中绘图步骤。</vt:lpstr>
      <vt:lpstr> </vt:lpstr>
      <vt:lpstr>17.2.4 Canvas 绘制线段</vt:lpstr>
      <vt:lpstr>【例17-2-3】用Canvas 标记绘制直线</vt:lpstr>
      <vt:lpstr>17.2.5 Canvas 绘制文本</vt:lpstr>
      <vt:lpstr>17.2.5 Canvas 绘制文本</vt:lpstr>
      <vt:lpstr>17.2.6 Canvas渐变</vt:lpstr>
      <vt:lpstr>17.2.6 Canvas渐变</vt:lpstr>
      <vt:lpstr>17.2.7 Canvas 绘制图像</vt:lpstr>
      <vt:lpstr>17.2.7 Canvas 绘制图像</vt:lpstr>
      <vt:lpstr>17.2.7 Canvas 绘制图像</vt:lpstr>
      <vt:lpstr>Canvas 绘制图像案例</vt:lpstr>
      <vt:lpstr>Canvas 绘制图像案例</vt:lpstr>
      <vt:lpstr>Canvas 绘制图像案例</vt:lpstr>
      <vt:lpstr>Canvas 绘制图像案例</vt:lpstr>
      <vt:lpstr>17.3  HTML5 拖放</vt:lpstr>
      <vt:lpstr>17.3.2 拖放事件</vt:lpstr>
      <vt:lpstr>17.3.3 dataTransfer 对象</vt:lpstr>
      <vt:lpstr>17.3.4 拖放操作实现步骤</vt:lpstr>
      <vt:lpstr>17.3.4 拖放操作实现步骤</vt:lpstr>
      <vt:lpstr>17.3.4 拖放操作实现步骤</vt:lpstr>
      <vt:lpstr>HTML5 拖放案例</vt:lpstr>
      <vt:lpstr>幻灯片 119</vt:lpstr>
      <vt:lpstr>17.4  HTML5 Web Worker</vt:lpstr>
      <vt:lpstr>17.4  HTML5 Web Worker</vt:lpstr>
      <vt:lpstr>17.4  HTML5 Web Worker</vt:lpstr>
      <vt:lpstr>HTML5 Web Worker案例</vt:lpstr>
      <vt:lpstr>HTML5 Web Worker案例代码</vt:lpstr>
      <vt:lpstr>HTML5 Web Worker案例代码</vt:lpstr>
      <vt:lpstr>17.5 综 合 实 例</vt:lpstr>
      <vt:lpstr>17.5 综 合 实 例</vt:lpstr>
      <vt:lpstr>本章小结</vt:lpstr>
      <vt:lpstr>本章小结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xqli</dc:creator>
  <cp:lastModifiedBy>admin</cp:lastModifiedBy>
  <cp:revision>840</cp:revision>
  <cp:lastPrinted>1601-01-01T00:00:00Z</cp:lastPrinted>
  <dcterms:created xsi:type="dcterms:W3CDTF">1601-01-01T00:00:00Z</dcterms:created>
  <dcterms:modified xsi:type="dcterms:W3CDTF">2019-11-11T13:55:35Z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