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>
      <p:cViewPr varScale="1">
        <p:scale>
          <a:sx n="95" d="100"/>
          <a:sy n="95" d="100"/>
        </p:scale>
        <p:origin x="1584" y="184"/>
      </p:cViewPr>
      <p:guideLst/>
    </p:cSldViewPr>
  </p:slideViewPr>
  <p:outlineViewPr>
    <p:cViewPr>
      <p:scale>
        <a:sx n="33" d="100"/>
        <a:sy n="33" d="100"/>
      </p:scale>
      <p:origin x="0" y="-17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84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62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6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17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22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22" y="3602037"/>
            <a:ext cx="6593681" cy="1655763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3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21" y="5410203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7" y="5410200"/>
            <a:ext cx="578317" cy="365125"/>
          </a:xfrm>
        </p:spPr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8012104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5"/>
            <a:ext cx="7434266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83988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2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711249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73239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186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2134041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6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4815504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3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42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8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1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2020522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62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8"/>
            <a:ext cx="239643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9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60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8"/>
            <a:ext cx="24003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3" y="2666999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9"/>
            <a:ext cx="24003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7"/>
            <a:ext cx="2393056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5" y="2666999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7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439015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7268752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2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2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1005685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7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560706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9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3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193476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5"/>
            <a:ext cx="3658792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5"/>
            <a:ext cx="3656408" cy="3541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6607644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9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8" y="2249487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61" y="3073400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400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4713657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307900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1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3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3" y="592667"/>
            <a:ext cx="4418407" cy="519853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5"/>
            <a:ext cx="2892028" cy="354171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635199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2"/>
            <a:ext cx="4450881" cy="163988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3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5"/>
            <a:ext cx="4450883" cy="354171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781228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2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3" y="618517"/>
            <a:ext cx="74294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3" y="2249486"/>
            <a:ext cx="74294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4" y="5883276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/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22069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26072" y="1145338"/>
            <a:ext cx="7717102" cy="1305898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400" dirty="0" smtClean="0">
                <a:solidFill>
                  <a:schemeClr val="bg1"/>
                </a:solidFill>
              </a:rPr>
              <a:t>Arduino MIDI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" sz="5400" dirty="0" smtClean="0">
                <a:solidFill>
                  <a:schemeClr val="bg1"/>
                </a:solidFill>
              </a:rPr>
              <a:t>Feedback Controller</a:t>
            </a:r>
            <a:endParaRPr lang="en" sz="5400" dirty="0">
              <a:solidFill>
                <a:schemeClr val="bg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96772" y="3223487"/>
            <a:ext cx="3601329" cy="792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200" dirty="0" smtClean="0">
                <a:solidFill>
                  <a:schemeClr val="bg1"/>
                </a:solidFill>
              </a:rPr>
              <a:t>Music </a:t>
            </a:r>
            <a:r>
              <a:rPr lang="en" sz="3200" dirty="0">
                <a:solidFill>
                  <a:schemeClr val="bg1"/>
                </a:solidFill>
              </a:rPr>
              <a:t>Junkies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7418" y="4016087"/>
            <a:ext cx="384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Chris Wunstel,   Rory </a:t>
            </a:r>
            <a:r>
              <a:rPr lang="en-US" sz="2400" dirty="0" smtClean="0">
                <a:solidFill>
                  <a:schemeClr val="bg1"/>
                </a:solidFill>
              </a:rPr>
              <a:t>Avant,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Tony </a:t>
            </a:r>
            <a:r>
              <a:rPr lang="en-US" sz="2400" dirty="0">
                <a:solidFill>
                  <a:schemeClr val="bg1"/>
                </a:solidFill>
              </a:rPr>
              <a:t>Hoss,   Chris Vasquez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2779" y="868008"/>
            <a:ext cx="8318829" cy="5977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US" sz="4000" dirty="0">
                <a:solidFill>
                  <a:schemeClr val="bg1"/>
                </a:solidFill>
              </a:rPr>
              <a:t>Project Objectives</a:t>
            </a:r>
            <a:endParaRPr lang="en" sz="40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1" y="1815353"/>
            <a:ext cx="7395587" cy="48543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Using </a:t>
            </a:r>
            <a:r>
              <a:rPr lang="en-US" sz="2200" dirty="0">
                <a:solidFill>
                  <a:schemeClr val="bg1"/>
                </a:solidFill>
              </a:rPr>
              <a:t>Arduino hardware and software, we will create a MIDI controller that can be used with any Digital Audio Workstation (DAW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MIDI </a:t>
            </a:r>
            <a:r>
              <a:rPr lang="en-US" sz="2200" dirty="0">
                <a:solidFill>
                  <a:schemeClr val="bg1"/>
                </a:solidFill>
              </a:rPr>
              <a:t>controller </a:t>
            </a:r>
            <a:r>
              <a:rPr lang="en-US" sz="2200" dirty="0" smtClean="0">
                <a:solidFill>
                  <a:schemeClr val="bg1"/>
                </a:solidFill>
              </a:rPr>
              <a:t>facilitates music creation using multiple sensors, input manipulated by original code and existing libraries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2779" y="868008"/>
            <a:ext cx="8318829" cy="5977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US" sz="4000" dirty="0">
                <a:solidFill>
                  <a:schemeClr val="bg1"/>
                </a:solidFill>
              </a:rPr>
              <a:t> what is midi?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1" y="1815353"/>
            <a:ext cx="7395587" cy="48543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Musical </a:t>
            </a:r>
            <a:r>
              <a:rPr lang="en-US" sz="2200" dirty="0">
                <a:solidFill>
                  <a:schemeClr val="bg1"/>
                </a:solidFill>
              </a:rPr>
              <a:t>Instrument Digital </a:t>
            </a:r>
            <a:r>
              <a:rPr lang="en-US" sz="2200" dirty="0" smtClean="0">
                <a:solidFill>
                  <a:schemeClr val="bg1"/>
                </a:solidFill>
              </a:rPr>
              <a:t>Interface</a:t>
            </a:r>
          </a:p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Standard electronic music communication protocol which allows transmission between </a:t>
            </a:r>
            <a:r>
              <a:rPr lang="en-US" sz="2200" dirty="0">
                <a:solidFill>
                  <a:schemeClr val="bg1"/>
                </a:solidFill>
              </a:rPr>
              <a:t>a plethora </a:t>
            </a:r>
            <a:r>
              <a:rPr lang="en-US" sz="2200" dirty="0" smtClean="0">
                <a:solidFill>
                  <a:schemeClr val="bg1"/>
                </a:solidFill>
              </a:rPr>
              <a:t>of digital instruments, computers, handhelds, etc.</a:t>
            </a:r>
          </a:p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Ex’s:  Note on</a:t>
            </a:r>
            <a:r>
              <a:rPr lang="mr-IN" sz="2200" dirty="0" smtClean="0">
                <a:solidFill>
                  <a:schemeClr val="bg1"/>
                </a:solidFill>
              </a:rPr>
              <a:t>…</a:t>
            </a:r>
            <a:r>
              <a:rPr lang="en-US" sz="2200" dirty="0" smtClean="0">
                <a:solidFill>
                  <a:schemeClr val="bg1"/>
                </a:solidFill>
              </a:rPr>
              <a:t> Note off</a:t>
            </a:r>
            <a:r>
              <a:rPr lang="mr-IN" sz="2200" dirty="0" smtClean="0">
                <a:solidFill>
                  <a:schemeClr val="bg1"/>
                </a:solidFill>
              </a:rPr>
              <a:t>…</a:t>
            </a:r>
            <a:r>
              <a:rPr lang="en-US" sz="2200" dirty="0" smtClean="0">
                <a:solidFill>
                  <a:schemeClr val="bg1"/>
                </a:solidFill>
              </a:rPr>
              <a:t> Bend pitch</a:t>
            </a:r>
            <a:r>
              <a:rPr lang="mr-IN" sz="2200" dirty="0" smtClean="0">
                <a:solidFill>
                  <a:schemeClr val="bg1"/>
                </a:solidFill>
              </a:rPr>
              <a:t>…</a:t>
            </a:r>
            <a:r>
              <a:rPr lang="en-US" sz="2200" dirty="0" smtClean="0">
                <a:solidFill>
                  <a:schemeClr val="bg1"/>
                </a:solidFill>
              </a:rPr>
              <a:t> Piano sustain pedal</a:t>
            </a:r>
          </a:p>
          <a:p>
            <a:pPr algn="just">
              <a:spcAft>
                <a:spcPts val="18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Created 1983; Remains the top standard; Basically unchanged</a:t>
            </a:r>
          </a:p>
        </p:txBody>
      </p:sp>
    </p:spTree>
    <p:extLst>
      <p:ext uri="{BB962C8B-B14F-4D97-AF65-F5344CB8AC3E}">
        <p14:creationId xmlns:p14="http://schemas.microsoft.com/office/powerpoint/2010/main" val="6506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2779" y="868008"/>
            <a:ext cx="8318829" cy="5977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US" sz="4000" dirty="0">
                <a:solidFill>
                  <a:schemeClr val="bg1"/>
                </a:solidFill>
              </a:rPr>
              <a:t>why arduino?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1" y="1815353"/>
            <a:ext cx="7395587" cy="48543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Very popular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and open-source board/IDE combo with thousands of available libraries and existing, helpful projects</a:t>
            </a:r>
          </a:p>
          <a:p>
            <a:pPr algn="just">
              <a:spcAft>
                <a:spcPts val="1800"/>
              </a:spcAft>
            </a:pPr>
            <a:r>
              <a:rPr lang="en-US" sz="2200" dirty="0">
                <a:solidFill>
                  <a:schemeClr val="bg1"/>
                </a:solidFill>
              </a:rPr>
              <a:t>L</a:t>
            </a:r>
            <a:r>
              <a:rPr lang="en-US" sz="2200" dirty="0" smtClean="0">
                <a:solidFill>
                  <a:schemeClr val="bg1"/>
                </a:solidFill>
              </a:rPr>
              <a:t>anguage utilizes readily available C/C++ classes, but with far simplified syntax</a:t>
            </a:r>
          </a:p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Numerous available </a:t>
            </a:r>
            <a:r>
              <a:rPr lang="en-US" sz="2200" dirty="0">
                <a:solidFill>
                  <a:schemeClr val="bg1"/>
                </a:solidFill>
              </a:rPr>
              <a:t>sensors and output devices, allowing </a:t>
            </a:r>
            <a:r>
              <a:rPr lang="en-US" sz="2200" dirty="0" smtClean="0">
                <a:solidFill>
                  <a:schemeClr val="bg1"/>
                </a:solidFill>
              </a:rPr>
              <a:t>endless possibilities</a:t>
            </a:r>
          </a:p>
          <a:p>
            <a:pPr algn="just">
              <a:spcAft>
                <a:spcPts val="1800"/>
              </a:spcAft>
            </a:pPr>
            <a:r>
              <a:rPr lang="en-US" sz="2200" dirty="0" smtClean="0">
                <a:solidFill>
                  <a:schemeClr val="bg1"/>
                </a:solidFill>
              </a:rPr>
              <a:t>Friendly to hardware noobs 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2779" y="868008"/>
            <a:ext cx="8318829" cy="59772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US" sz="4000" dirty="0" smtClean="0">
                <a:solidFill>
                  <a:schemeClr val="bg1"/>
                </a:solidFill>
              </a:rPr>
              <a:t>FUTURE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1" y="1815353"/>
            <a:ext cx="7395587" cy="48543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Design, build and implement a custom control knob:</a:t>
            </a:r>
          </a:p>
          <a:p>
            <a:pPr marL="457200" indent="-457200" algn="just">
              <a:spcAft>
                <a:spcPts val="1800"/>
              </a:spcAft>
              <a:buAutoNum type="arabicParenR"/>
            </a:pPr>
            <a:r>
              <a:rPr lang="en-US" sz="2200" dirty="0" smtClean="0">
                <a:solidFill>
                  <a:schemeClr val="bg1"/>
                </a:solidFill>
              </a:rPr>
              <a:t>Sends control data to computer/DAW</a:t>
            </a:r>
          </a:p>
          <a:p>
            <a:pPr marL="457200" indent="-457200" algn="just">
              <a:spcAft>
                <a:spcPts val="1800"/>
              </a:spcAft>
              <a:buAutoNum type="arabicParenR"/>
            </a:pPr>
            <a:r>
              <a:rPr lang="en-US" sz="2200" dirty="0" smtClean="0">
                <a:solidFill>
                  <a:schemeClr val="bg1"/>
                </a:solidFill>
              </a:rPr>
              <a:t>Receives data back and will move itself accordingly via precision motor and position sensor</a:t>
            </a:r>
          </a:p>
          <a:p>
            <a:pPr marL="0" indent="0" algn="just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(gives user the “</a:t>
            </a:r>
            <a:r>
              <a:rPr lang="en-US" sz="2200" dirty="0">
                <a:solidFill>
                  <a:schemeClr val="bg1"/>
                </a:solidFill>
              </a:rPr>
              <a:t>old-school” </a:t>
            </a:r>
            <a:r>
              <a:rPr lang="en-US" sz="2200" dirty="0" smtClean="0">
                <a:solidFill>
                  <a:schemeClr val="bg1"/>
                </a:solidFill>
              </a:rPr>
              <a:t>feel </a:t>
            </a:r>
            <a:r>
              <a:rPr lang="en-US" sz="2200" dirty="0">
                <a:solidFill>
                  <a:schemeClr val="bg1"/>
                </a:solidFill>
              </a:rPr>
              <a:t>of creating and mixing sounds </a:t>
            </a:r>
            <a:r>
              <a:rPr lang="en-US" sz="2200" dirty="0" smtClean="0">
                <a:solidFill>
                  <a:schemeClr val="bg1"/>
                </a:solidFill>
              </a:rPr>
              <a:t>with real knobs that always correspond to accurate position)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075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05894" y="1277471"/>
            <a:ext cx="8318829" cy="403411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6666"/>
            </a:pPr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/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COMMENTS?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/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CONCERNS FOR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OUR SAFETY?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57400" y="5567081"/>
            <a:ext cx="6774900" cy="5247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215</Words>
  <Application>Microsoft Macintosh PowerPoint</Application>
  <PresentationFormat>On-screen Show (4:3)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Average</vt:lpstr>
      <vt:lpstr>Mangal</vt:lpstr>
      <vt:lpstr>Trebuchet MS</vt:lpstr>
      <vt:lpstr>Tw Cen MT</vt:lpstr>
      <vt:lpstr>Wingdings</vt:lpstr>
      <vt:lpstr>Circuit</vt:lpstr>
      <vt:lpstr>Arduino MIDI Feedback Controller</vt:lpstr>
      <vt:lpstr>Project Objectives </vt:lpstr>
      <vt:lpstr> what is midi?</vt:lpstr>
      <vt:lpstr>why arduino?</vt:lpstr>
      <vt:lpstr>FUTURE</vt:lpstr>
      <vt:lpstr>QUESTIONS?  COMMENTS?  CONCERNS FOR OUR SAFETY?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MIDI Feedback Controller</dc:title>
  <dc:creator>Anthony Hoss</dc:creator>
  <cp:lastModifiedBy>Microsoft Office User</cp:lastModifiedBy>
  <cp:revision>28</cp:revision>
  <dcterms:modified xsi:type="dcterms:W3CDTF">2017-02-14T02:30:36Z</dcterms:modified>
</cp:coreProperties>
</file>