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19350" cy="2138362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78" y="179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463DB148-E0F4-4542-8AE9-EAB951DF7C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42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F973EA-8692-403A-B6F3-36E118E750BF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40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2362200" y="812800"/>
            <a:ext cx="2833688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475" y="6642100"/>
            <a:ext cx="12852400" cy="4584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538" y="12117388"/>
            <a:ext cx="10582275" cy="54641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9D2420-D73B-470C-8F66-A86E638A3DA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530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40FC5E-496B-4B97-9124-EC62FFD9502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1231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28325" y="1182688"/>
            <a:ext cx="3216275" cy="15995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74738" y="1182688"/>
            <a:ext cx="9501187" cy="15995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ECF772F-2773-46C0-80D1-BDA19719108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696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738" y="1182688"/>
            <a:ext cx="12869862" cy="3448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1074738" y="19184938"/>
            <a:ext cx="3330575" cy="1423987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5251450" y="19184938"/>
            <a:ext cx="4532313" cy="1423987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10615613" y="19184938"/>
            <a:ext cx="3330575" cy="1423987"/>
          </a:xfrm>
        </p:spPr>
        <p:txBody>
          <a:bodyPr/>
          <a:lstStyle>
            <a:lvl1pPr>
              <a:defRPr/>
            </a:lvl1pPr>
          </a:lstStyle>
          <a:p>
            <a:fld id="{0D992732-6EFB-44FE-B015-FF7913E3D4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3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03D183D-17A6-4B6E-B1B5-63BB86B68E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132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800" y="13741400"/>
            <a:ext cx="12852400" cy="4246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800" y="9063038"/>
            <a:ext cx="12852400" cy="46783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E08A46-B452-4B3F-BEBE-0DDEF73499F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63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4738" y="5195888"/>
            <a:ext cx="6357937" cy="1198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5075" y="5195888"/>
            <a:ext cx="6359525" cy="11982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32409E4-B33F-438F-8F3B-5ACAA8B8875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070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855663"/>
            <a:ext cx="13608050" cy="35639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650" y="4786313"/>
            <a:ext cx="6680200" cy="1995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0" y="6781800"/>
            <a:ext cx="6680200" cy="12320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325" y="4786313"/>
            <a:ext cx="6683375" cy="1995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325" y="6781800"/>
            <a:ext cx="6683375" cy="12320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7FBF3E-3344-482B-BABF-4BD3836701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813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2E6FBAE-ECA5-4AA2-9CB9-4A08C09A6C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48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942CC0D-09B8-474E-91D9-CB0AC1CF059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03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850900"/>
            <a:ext cx="4975225" cy="36242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850" y="850900"/>
            <a:ext cx="8451850" cy="182514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75163"/>
            <a:ext cx="4975225" cy="14627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D50B1CF-B5AE-4CCA-91A4-D95491F484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15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863" y="14968538"/>
            <a:ext cx="9070975" cy="1766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3" y="1911350"/>
            <a:ext cx="9070975" cy="12830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3" y="16735425"/>
            <a:ext cx="9070975" cy="2509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7D5EDC9-F8C1-4AA8-AA84-E968D824EB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9346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74738" y="1182688"/>
            <a:ext cx="12869862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4738" y="5195888"/>
            <a:ext cx="12869862" cy="1198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734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074738" y="19184938"/>
            <a:ext cx="3330575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5251450" y="19184938"/>
            <a:ext cx="4532313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10615613" y="19184938"/>
            <a:ext cx="3330575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DejaVu Sans" charset="0"/>
              </a:defRPr>
            </a:lvl1pPr>
          </a:lstStyle>
          <a:p>
            <a:fld id="{7432AC10-90B4-4D5F-844C-BADC54150FF8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2000">
          <a:solidFill>
            <a:srgbClr val="000000"/>
          </a:solidFill>
          <a:latin typeface="Arial" charset="0"/>
          <a:ea typeface="Noto Sans CJK SC Regular" charset="0"/>
          <a:cs typeface="Noto Sans CJK SC Regular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ts val="3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87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ts val="31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7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ts val="232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66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ts val="1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ts val="7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5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360363" y="3432493"/>
            <a:ext cx="7012739" cy="1277937"/>
          </a:xfrm>
          <a:prstGeom prst="rect">
            <a:avLst/>
          </a:prstGeom>
          <a:solidFill>
            <a:srgbClr val="EBEE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0" tIns="270000" rIns="18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r>
              <a:rPr lang="en-GB" altLang="en-US" sz="2000" dirty="0">
                <a:latin typeface="MS Reference Sans Serif" panose="020B0604030504040204" pitchFamily="34" charset="0"/>
              </a:rPr>
              <a:t>Here I describe an overview of </a:t>
            </a:r>
            <a:r>
              <a:rPr lang="en-GB" altLang="en-US" sz="2000" dirty="0" smtClean="0">
                <a:latin typeface="MS Reference Sans Serif" panose="020B0604030504040204" pitchFamily="34" charset="0"/>
              </a:rPr>
              <a:t>what my </a:t>
            </a:r>
            <a:r>
              <a:rPr lang="en-GB" altLang="en-US" sz="2000" dirty="0">
                <a:latin typeface="MS Reference Sans Serif" panose="020B0604030504040204" pitchFamily="34" charset="0"/>
              </a:rPr>
              <a:t>project was about.</a:t>
            </a:r>
          </a:p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endParaRPr lang="en-GB" alt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34341" y="286644"/>
            <a:ext cx="14682030" cy="900112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5" y="340619"/>
            <a:ext cx="368935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800036" y="717690"/>
            <a:ext cx="398373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00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000" dirty="0">
                <a:solidFill>
                  <a:srgbClr val="FFFFFF"/>
                </a:solidFill>
                <a:latin typeface="MS Reference Sans Serif" panose="020B0604030504040204" pitchFamily="34" charset="0"/>
              </a:rPr>
              <a:t>MPhil in Scientific Computing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34341" y="1174623"/>
            <a:ext cx="14682030" cy="900113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4895379" y="1402780"/>
            <a:ext cx="7488238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411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3800" dirty="0">
                <a:solidFill>
                  <a:srgbClr val="00294C"/>
                </a:solidFill>
                <a:latin typeface="MS Reference Sans Serif" panose="020B0604030504040204" pitchFamily="34" charset="0"/>
              </a:rPr>
              <a:t>My MPhil Project Title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60363" y="2160588"/>
            <a:ext cx="14303375" cy="28575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3E7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41943" y="20046950"/>
            <a:ext cx="14674428" cy="1086022"/>
          </a:xfrm>
          <a:prstGeom prst="rect">
            <a:avLst/>
          </a:prstGeom>
          <a:solidFill>
            <a:srgbClr val="003E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96" y="20196518"/>
            <a:ext cx="1366829" cy="84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54065" y="20317192"/>
            <a:ext cx="37433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>
                <a:solidFill>
                  <a:srgbClr val="FFFFFF"/>
                </a:solidFill>
                <a:latin typeface="MS Reference Sans Serif" panose="020B0604030504040204" pitchFamily="34" charset="0"/>
              </a:rPr>
              <a:t>My Name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9575899" y="20356513"/>
            <a:ext cx="500358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>
                <a:solidFill>
                  <a:srgbClr val="FFFFFF"/>
                </a:solidFill>
                <a:latin typeface="MS Reference Sans Serif" panose="020B0604030504040204" pitchFamily="34" charset="0"/>
              </a:rPr>
              <a:t>Supervisor: Dr A.N. Other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63619" y="2694159"/>
            <a:ext cx="7009484" cy="720725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534381" y="2701638"/>
            <a:ext cx="244678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04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>
                <a:solidFill>
                  <a:srgbClr val="00294C"/>
                </a:solidFill>
                <a:latin typeface="MS Reference Sans Serif" panose="020B0604030504040204" pitchFamily="34" charset="0"/>
              </a:rPr>
              <a:t>Outline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63618" y="4756485"/>
            <a:ext cx="7009484" cy="720725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54065" y="4766654"/>
            <a:ext cx="3738961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04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 smtClean="0">
                <a:solidFill>
                  <a:srgbClr val="00294C"/>
                </a:solidFill>
                <a:latin typeface="MS Reference Sans Serif" panose="020B0604030504040204" pitchFamily="34" charset="0"/>
              </a:rPr>
              <a:t>Background</a:t>
            </a:r>
            <a:endParaRPr lang="en-GB" altLang="en-US" sz="2800" dirty="0">
              <a:solidFill>
                <a:srgbClr val="00294C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363618" y="5450063"/>
            <a:ext cx="7009484" cy="1277937"/>
          </a:xfrm>
          <a:prstGeom prst="rect">
            <a:avLst/>
          </a:prstGeom>
          <a:solidFill>
            <a:srgbClr val="EBEE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0" tIns="270000" rIns="18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r>
              <a:rPr lang="en-GB" altLang="en-US" sz="2000" dirty="0" smtClean="0">
                <a:latin typeface="MS Reference Sans Serif" panose="020B0604030504040204" pitchFamily="34" charset="0"/>
              </a:rPr>
              <a:t>Here I describe what problem I am trying to solve and why.</a:t>
            </a:r>
            <a:endParaRPr lang="en-GB" altLang="en-US" sz="2000" dirty="0">
              <a:latin typeface="MS Reference Sans Serif" panose="020B0604030504040204" pitchFamily="34" charset="0"/>
            </a:endParaRPr>
          </a:p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endParaRPr lang="en-GB" altLang="en-US" dirty="0"/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60362" y="6838196"/>
            <a:ext cx="7012740" cy="720725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81125" y="6842958"/>
            <a:ext cx="3238872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04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 smtClean="0">
                <a:solidFill>
                  <a:srgbClr val="00294C"/>
                </a:solidFill>
                <a:latin typeface="MS Reference Sans Serif" panose="020B0604030504040204" pitchFamily="34" charset="0"/>
              </a:rPr>
              <a:t>Formulation</a:t>
            </a:r>
            <a:endParaRPr lang="en-GB" altLang="en-US" sz="2800" dirty="0">
              <a:solidFill>
                <a:srgbClr val="00294C"/>
              </a:solidFill>
              <a:latin typeface="MS Reference Sans Serif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1"/>
              <p:cNvSpPr>
                <a:spLocks noChangeArrowheads="1"/>
              </p:cNvSpPr>
              <p:nvPr/>
            </p:nvSpPr>
            <p:spPr bwMode="auto">
              <a:xfrm>
                <a:off x="360362" y="7560511"/>
                <a:ext cx="7012740" cy="1771415"/>
              </a:xfrm>
              <a:prstGeom prst="rect">
                <a:avLst/>
              </a:prstGeom>
              <a:solidFill>
                <a:srgbClr val="EBEEF1"/>
              </a:solidFill>
              <a:ln>
                <a:noFill/>
              </a:ln>
              <a:effectLst/>
              <a:extLst>
                <a:ext uri="{91240B29-F687-4F45-9708-019B960494DF}">
                  <a14:hiddenLine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180000" tIns="270000" rIns="180000" bIns="45000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  <a:tab pos="2246313" algn="l"/>
                    <a:tab pos="2695575" algn="l"/>
                    <a:tab pos="3144838" algn="l"/>
                    <a:tab pos="3594100" algn="l"/>
                    <a:tab pos="4043363" algn="l"/>
                    <a:tab pos="4492625" algn="l"/>
                    <a:tab pos="4941888" algn="l"/>
                    <a:tab pos="5391150" algn="l"/>
                    <a:tab pos="5840413" algn="l"/>
                  </a:tabLst>
                  <a:defRPr>
                    <a:solidFill>
                      <a:srgbClr val="000000"/>
                    </a:solidFill>
                    <a:latin typeface="Arial" charset="0"/>
                    <a:ea typeface="Noto Sans CJK SC Regular" charset="0"/>
                    <a:cs typeface="Noto Sans CJK SC Regular" charset="0"/>
                  </a:defRPr>
                </a:lvl9pPr>
              </a:lstStyle>
              <a:p>
                <a:pPr marL="179388" algn="just">
                  <a:spcBef>
                    <a:spcPts val="1425"/>
                  </a:spcBef>
                  <a:spcAft>
                    <a:spcPts val="1425"/>
                  </a:spcAft>
                </a:pPr>
                <a:r>
                  <a:rPr lang="en-GB" altLang="en-US" sz="2000" dirty="0" smtClean="0">
                    <a:latin typeface="MS Reference Sans Serif" panose="020B0604030504040204" pitchFamily="34" charset="0"/>
                  </a:rPr>
                  <a:t>Some equations to solve:</a:t>
                </a:r>
              </a:p>
              <a:p>
                <a:pPr marL="179388" algn="just">
                  <a:spcBef>
                    <a:spcPts val="1425"/>
                  </a:spcBef>
                  <a:spcAft>
                    <a:spcPts val="1425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alt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GB" alt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alt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alt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alt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GB" alt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alt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alt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alt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alt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altLang="en-US" sz="2000" b="0" i="1" smtClean="0">
                          <a:latin typeface="Cambria Math"/>
                        </a:rPr>
                        <m:t>  </m:t>
                      </m:r>
                      <m:r>
                        <a:rPr lang="en-GB" alt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GB" altLang="en-US" sz="2000" b="0" i="1" smtClean="0">
                          <a:latin typeface="Cambria Math"/>
                        </a:rPr>
                        <m:t>≥3</m:t>
                      </m:r>
                    </m:oMath>
                  </m:oMathPara>
                </a14:m>
                <a:endParaRPr lang="en-GB" altLang="en-US" sz="2000" dirty="0">
                  <a:latin typeface="MS Reference Sans Serif" panose="020B0604030504040204" pitchFamily="34" charset="0"/>
                </a:endParaRPr>
              </a:p>
              <a:p>
                <a:pPr marL="179388" algn="just">
                  <a:spcBef>
                    <a:spcPts val="1425"/>
                  </a:spcBef>
                  <a:spcAft>
                    <a:spcPts val="1425"/>
                  </a:spcAft>
                </a:pPr>
                <a:r>
                  <a:rPr lang="en-GB" altLang="en-US" sz="2000" dirty="0" smtClean="0">
                    <a:latin typeface="MS Reference Sans Serif" panose="020B0604030504040204" pitchFamily="34" charset="0"/>
                  </a:rPr>
                  <a:t>For more fancy equations, see [1].</a:t>
                </a:r>
                <a:endParaRPr lang="en-GB" altLang="en-US" sz="2000" dirty="0">
                  <a:latin typeface="MS Reference Sans Serif" panose="020B0604030504040204" pitchFamily="34" charset="0"/>
                </a:endParaRPr>
              </a:p>
            </p:txBody>
          </p:sp>
        </mc:Choice>
        <mc:Fallback>
          <p:sp>
            <p:nvSpPr>
              <p:cNvPr id="2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362" y="7560511"/>
                <a:ext cx="7012740" cy="1771415"/>
              </a:xfrm>
              <a:prstGeom prst="rect">
                <a:avLst/>
              </a:prstGeom>
              <a:blipFill rotWithShape="1">
                <a:blip r:embed="rId5"/>
                <a:stretch>
                  <a:fillRect b="-2062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7766485" y="2696876"/>
            <a:ext cx="7018295" cy="720725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919715" y="2725305"/>
            <a:ext cx="4554152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04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 smtClean="0">
                <a:solidFill>
                  <a:srgbClr val="00294C"/>
                </a:solidFill>
                <a:latin typeface="MS Reference Sans Serif" panose="020B0604030504040204" pitchFamily="34" charset="0"/>
              </a:rPr>
              <a:t>My results</a:t>
            </a:r>
            <a:endParaRPr lang="en-GB" altLang="en-US" sz="2800" dirty="0">
              <a:solidFill>
                <a:srgbClr val="00294C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766484" y="3417600"/>
            <a:ext cx="7018295" cy="6824555"/>
          </a:xfrm>
          <a:prstGeom prst="rect">
            <a:avLst/>
          </a:prstGeom>
          <a:solidFill>
            <a:srgbClr val="EBEE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0" tIns="270000" rIns="18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r>
              <a:rPr lang="en-GB" altLang="en-US" sz="2000" dirty="0">
                <a:latin typeface="MS Reference Sans Serif" panose="020B0604030504040204" pitchFamily="34" charset="0"/>
              </a:rPr>
              <a:t>Here I describe an overview of </a:t>
            </a:r>
            <a:r>
              <a:rPr lang="en-GB" altLang="en-US" sz="2000" dirty="0" smtClean="0">
                <a:latin typeface="MS Reference Sans Serif" panose="020B0604030504040204" pitchFamily="34" charset="0"/>
              </a:rPr>
              <a:t>what my </a:t>
            </a:r>
            <a:r>
              <a:rPr lang="en-GB" altLang="en-US" sz="2000" dirty="0">
                <a:latin typeface="MS Reference Sans Serif" panose="020B0604030504040204" pitchFamily="34" charset="0"/>
              </a:rPr>
              <a:t>project was about.</a:t>
            </a:r>
          </a:p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endParaRPr lang="en-GB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25" y="4499714"/>
            <a:ext cx="6326188" cy="47587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74025" y="9258476"/>
            <a:ext cx="6326188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Figure 1: x-axis is time in months, y-axis is espressos per hour</a:t>
            </a:r>
            <a:endParaRPr lang="en-GB" sz="1600" dirty="0"/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7741082" y="10480550"/>
            <a:ext cx="7041588" cy="720725"/>
          </a:xfrm>
          <a:prstGeom prst="rect">
            <a:avLst/>
          </a:prstGeom>
          <a:solidFill>
            <a:srgbClr val="729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814274" y="10619804"/>
            <a:ext cx="6658033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700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r>
              <a:rPr lang="en-GB" altLang="en-US" sz="2800" dirty="0" smtClean="0">
                <a:solidFill>
                  <a:srgbClr val="00294C"/>
                </a:solidFill>
                <a:latin typeface="MS Reference Sans Serif" panose="020B0604030504040204" pitchFamily="34" charset="0"/>
              </a:rPr>
              <a:t>References and Acknowledgements</a:t>
            </a:r>
            <a:endParaRPr lang="en-GB" altLang="en-US" sz="2800" dirty="0">
              <a:solidFill>
                <a:srgbClr val="00294C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7793622" y="11229707"/>
            <a:ext cx="6990146" cy="1771415"/>
          </a:xfrm>
          <a:prstGeom prst="rect">
            <a:avLst/>
          </a:prstGeom>
          <a:solidFill>
            <a:srgbClr val="EBEE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80000" tIns="270000" rIns="18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r>
              <a:rPr lang="en-GB" altLang="en-US" sz="2000" dirty="0" smtClean="0">
                <a:latin typeface="MS Reference Sans Serif" panose="020B0604030504040204" pitchFamily="34" charset="0"/>
              </a:rPr>
              <a:t>[1] D. Knuth. Addison-Wesley, 1984.</a:t>
            </a:r>
          </a:p>
          <a:p>
            <a:pPr marL="179388" algn="just">
              <a:spcBef>
                <a:spcPts val="1425"/>
              </a:spcBef>
              <a:spcAft>
                <a:spcPts val="1425"/>
              </a:spcAft>
            </a:pPr>
            <a:r>
              <a:rPr lang="en-GB" altLang="en-US" sz="2000" dirty="0" smtClean="0">
                <a:latin typeface="MS Reference Sans Serif" panose="020B0604030504040204" pitchFamily="34" charset="0"/>
              </a:rPr>
              <a:t>Thanks to my supervisor, and to other students for fruitful discussions and caffeine.</a:t>
            </a:r>
            <a:endParaRPr lang="en-GB" altLang="en-US" sz="2000" dirty="0">
              <a:latin typeface="MS Reference Sans Serif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4341" y="2074736"/>
            <a:ext cx="14682030" cy="93969"/>
          </a:xfrm>
          <a:prstGeom prst="rect">
            <a:avLst/>
          </a:prstGeom>
          <a:solidFill>
            <a:srgbClr val="003E7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Noto Sans CJK SC Regular"/>
        <a:cs typeface="Noto Sans CJK SC Regular"/>
      </a:majorFont>
      <a:minorFont>
        <a:latin typeface="Arial"/>
        <a:ea typeface="Noto Sans CJK SC Regular"/>
        <a:cs typeface="Noto Sans CJK SC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Noto Sans CJK SC Regular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pmblakely</dc:creator>
  <cp:lastModifiedBy>pmblakely</cp:lastModifiedBy>
  <cp:revision>12</cp:revision>
  <cp:lastPrinted>1601-01-01T00:00:00Z</cp:lastPrinted>
  <dcterms:created xsi:type="dcterms:W3CDTF">2017-07-11T08:00:21Z</dcterms:created>
  <dcterms:modified xsi:type="dcterms:W3CDTF">2017-07-12T07:38:26Z</dcterms:modified>
</cp:coreProperties>
</file>