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EB5B18-EACD-4E6A-ABFD-0AEF9512428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C954748C-9C6F-44CA-B372-93F4DAF3D04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5B2505A8-3FCC-49D0-9CC0-AFFF2B2C871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D74E1B-A00D-4F3A-8C29-6C5A84175AE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675F815-6D43-4A71-8EBA-C0B53493CC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B442AC1-B79B-4815-9AAC-458089C8923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60DA241-EBB5-472A-B552-5CA1A85DDCD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0FB8EBC0-5F64-4D40-811B-DF1CFB3B327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A7BAB832-676B-47B2-A338-27D515148BE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D765518-FDCC-4A5D-ACC0-A6C6AF156DE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5ED440B6-E224-4558-A557-57E44A34250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DB02F2-770E-443C-9160-C44F0FE7CC83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4717F0-ACE4-4D03-B1DF-164D0358DAA0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92B2A8B-E02D-42A6-B4B9-27B9E6947855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8DC378B-A623-43C4-A48C-FB980B47839B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99C094-319F-42E5-9B95-2769978A815D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C708857-B890-458B-9A20-D2823A9CA77C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Образец текста</a:t>
            </a:r>
            <a:endParaRPr lang="ru-RU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2C179CF-474B-4749-A24B-F7948FD6EB90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B8DF51F-8456-4B10-ADAB-D91B298F28A5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  <a:endParaRPr lang="ru-RU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  <a:endParaRPr lang="ru-RU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7CDF9F-3A5B-45F4-99C7-FCD84F0EBAE5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BEBB964-109B-4969-BC78-2CCB1F0B6D32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EE4943-6B2D-4274-A1B9-18B463A155F8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58;p13"/>
          <p:cNvSpPr/>
          <p:nvPr/>
        </p:nvSpPr>
        <p:spPr>
          <a:xfrm>
            <a:off x="2127960" y="1041480"/>
            <a:ext cx="7935480" cy="106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29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Государственное бюджетное профессиональное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29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образовательное учреждение города Москвы ​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29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«Колледж малого бизнеса № 4»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59;p13"/>
          <p:cNvSpPr/>
          <p:nvPr/>
        </p:nvSpPr>
        <p:spPr>
          <a:xfrm>
            <a:off x="5894280" y="3018960"/>
            <a:ext cx="111960" cy="81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40000"/>
              </a:lnSpc>
              <a:tabLst>
                <a:tab pos="0" algn="l"/>
              </a:tabLst>
            </a:pPr>
            <a:r>
              <a:rPr lang="ru-RU" sz="3800" b="0" strike="noStrike" spc="-1">
                <a:solidFill>
                  <a:srgbClr val="FFFFFF"/>
                </a:solidFill>
                <a:latin typeface="Open Sans Light"/>
                <a:ea typeface="Open Sans Light"/>
              </a:rPr>
              <a:t> 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60;p13"/>
          <p:cNvSpPr/>
          <p:nvPr/>
        </p:nvSpPr>
        <p:spPr>
          <a:xfrm>
            <a:off x="3559320" y="2174040"/>
            <a:ext cx="5073120" cy="9148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59000"/>
              </a:lnSpc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Курсовая работа на тему:</a:t>
            </a:r>
            <a:br>
              <a:rPr sz="2000" dirty="0"/>
            </a:b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61;p13"/>
          <p:cNvSpPr/>
          <p:nvPr/>
        </p:nvSpPr>
        <p:spPr>
          <a:xfrm>
            <a:off x="2127960" y="2620800"/>
            <a:ext cx="7935480" cy="61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«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Разработка информационной системы для поиска и взаимодействия с менторами</a:t>
            </a:r>
            <a:r>
              <a:rPr lang="ru-RU" sz="2000" b="0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»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62;p13"/>
          <p:cNvSpPr/>
          <p:nvPr/>
        </p:nvSpPr>
        <p:spPr>
          <a:xfrm>
            <a:off x="6613560" y="5083200"/>
            <a:ext cx="4964040" cy="60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ct val="111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Работу выполнил </a:t>
            </a:r>
            <a:r>
              <a:rPr lang="ru-RU" sz="1800" b="0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Бормотов Вадим Дмитриевич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11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Студент группы ИПО-31.21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63;p13"/>
          <p:cNvSpPr/>
          <p:nvPr/>
        </p:nvSpPr>
        <p:spPr>
          <a:xfrm>
            <a:off x="5273280" y="6404760"/>
            <a:ext cx="1645200" cy="30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12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Москва 2024​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Google Shape;64;p13" descr="E:\УП.03\презентация\thumbnail_Outlook-1ji3zkw0.png"/>
          <p:cNvPicPr/>
          <p:nvPr/>
        </p:nvPicPr>
        <p:blipFill>
          <a:blip r:embed="rId2"/>
          <a:stretch/>
        </p:blipFill>
        <p:spPr>
          <a:xfrm>
            <a:off x="5191560" y="5040"/>
            <a:ext cx="1808280" cy="114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</a:rPr>
              <a:t>Запуск сайта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793000" y="1027800"/>
            <a:ext cx="287928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1769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Arial"/>
              </a:rPr>
              <a:t>После завершения разработки и тестирования, сайт был готов к запуску. Были выполнены все необходимые действия для размещения сайта на сервере и его публикации в сети Интернет. Это позволило мне представить сайт широкой аудитории и начать реализацию своей задачи.</a:t>
            </a: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7" name="Рисунок 3"/>
          <p:cNvPicPr/>
          <p:nvPr/>
        </p:nvPicPr>
        <p:blipFill>
          <a:blip r:embed="rId2"/>
          <a:stretch/>
        </p:blipFill>
        <p:spPr>
          <a:xfrm>
            <a:off x="276120" y="1585440"/>
            <a:ext cx="8516520" cy="490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</a:rPr>
              <a:t>Итоговые изображения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9" name="Рисунок 3"/>
          <p:cNvPicPr/>
          <p:nvPr/>
        </p:nvPicPr>
        <p:blipFill>
          <a:blip r:embed="rId2"/>
          <a:stretch/>
        </p:blipFill>
        <p:spPr>
          <a:xfrm>
            <a:off x="162720" y="1810800"/>
            <a:ext cx="5932800" cy="3675240"/>
          </a:xfrm>
          <a:prstGeom prst="rect">
            <a:avLst/>
          </a:prstGeom>
          <a:ln w="190500" cap="rnd">
            <a:solidFill>
              <a:srgbClr val="FFFFFF"/>
            </a:solidFill>
            <a:round/>
          </a:ln>
          <a:effectLst>
            <a:outerShdw blurRad="5004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0" name="Google Shape;168;p24"/>
          <p:cNvSpPr/>
          <p:nvPr/>
        </p:nvSpPr>
        <p:spPr>
          <a:xfrm>
            <a:off x="690840" y="5606280"/>
            <a:ext cx="39740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Главная страница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Рисунок 5"/>
          <p:cNvPicPr/>
          <p:nvPr/>
        </p:nvPicPr>
        <p:blipFill>
          <a:blip r:embed="rId3"/>
          <a:stretch/>
        </p:blipFill>
        <p:spPr>
          <a:xfrm>
            <a:off x="6377040" y="1810800"/>
            <a:ext cx="5422680" cy="3675240"/>
          </a:xfrm>
          <a:prstGeom prst="rect">
            <a:avLst/>
          </a:prstGeom>
          <a:ln w="190500" cap="rnd">
            <a:solidFill>
              <a:srgbClr val="FFFFFF"/>
            </a:solidFill>
            <a:round/>
          </a:ln>
          <a:effectLst>
            <a:outerShdw blurRad="5004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2" name="Google Shape;168;p24"/>
          <p:cNvSpPr/>
          <p:nvPr/>
        </p:nvSpPr>
        <p:spPr>
          <a:xfrm>
            <a:off x="6377040" y="5682600"/>
            <a:ext cx="39740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Страница логина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Итоговые изображения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4" name="Рисунок 2"/>
          <p:cNvPicPr/>
          <p:nvPr/>
        </p:nvPicPr>
        <p:blipFill>
          <a:blip r:embed="rId2"/>
          <a:stretch/>
        </p:blipFill>
        <p:spPr>
          <a:xfrm>
            <a:off x="304920" y="1520640"/>
            <a:ext cx="5529600" cy="4137120"/>
          </a:xfrm>
          <a:prstGeom prst="rect">
            <a:avLst/>
          </a:prstGeom>
          <a:ln w="190500" cap="rnd">
            <a:solidFill>
              <a:srgbClr val="FFFFFF"/>
            </a:solidFill>
            <a:round/>
          </a:ln>
          <a:effectLst>
            <a:outerShdw blurRad="5004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5" name="Рисунок 3"/>
          <p:cNvPicPr/>
          <p:nvPr/>
        </p:nvPicPr>
        <p:blipFill>
          <a:blip r:embed="rId3"/>
          <a:stretch/>
        </p:blipFill>
        <p:spPr>
          <a:xfrm>
            <a:off x="6095880" y="1520640"/>
            <a:ext cx="5790960" cy="4137120"/>
          </a:xfrm>
          <a:prstGeom prst="rect">
            <a:avLst/>
          </a:prstGeom>
          <a:ln w="190500" cap="rnd">
            <a:solidFill>
              <a:srgbClr val="FFFFFF"/>
            </a:solidFill>
            <a:round/>
          </a:ln>
          <a:effectLst>
            <a:outerShdw blurRad="5004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6" name="Google Shape;168;p24"/>
          <p:cNvSpPr/>
          <p:nvPr/>
        </p:nvSpPr>
        <p:spPr>
          <a:xfrm>
            <a:off x="304920" y="5658120"/>
            <a:ext cx="39740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Страница регистрации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8;p24"/>
          <p:cNvSpPr/>
          <p:nvPr/>
        </p:nvSpPr>
        <p:spPr>
          <a:xfrm>
            <a:off x="6357240" y="5658120"/>
            <a:ext cx="39740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Страница профиля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Итоговые изображения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9" name="Рисунок 2"/>
          <p:cNvPicPr/>
          <p:nvPr/>
        </p:nvPicPr>
        <p:blipFill>
          <a:blip r:embed="rId2"/>
          <a:stretch/>
        </p:blipFill>
        <p:spPr>
          <a:xfrm>
            <a:off x="414360" y="1754280"/>
            <a:ext cx="5501520" cy="3253320"/>
          </a:xfrm>
          <a:prstGeom prst="rect">
            <a:avLst/>
          </a:prstGeom>
          <a:ln w="190500" cap="rnd">
            <a:solidFill>
              <a:srgbClr val="FFFFFF"/>
            </a:solidFill>
            <a:round/>
          </a:ln>
          <a:effectLst>
            <a:outerShdw blurRad="5004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0" name="Google Shape;168;p24"/>
          <p:cNvSpPr/>
          <p:nvPr/>
        </p:nvSpPr>
        <p:spPr>
          <a:xfrm>
            <a:off x="369000" y="5658120"/>
            <a:ext cx="39740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Все менторы и поиск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68;p24"/>
          <p:cNvSpPr/>
          <p:nvPr/>
        </p:nvSpPr>
        <p:spPr>
          <a:xfrm>
            <a:off x="6095880" y="5658120"/>
            <a:ext cx="39740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Анкета ментора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Рисунок 7"/>
          <p:cNvPicPr/>
          <p:nvPr/>
        </p:nvPicPr>
        <p:blipFill>
          <a:blip r:embed="rId3"/>
          <a:stretch/>
        </p:blipFill>
        <p:spPr>
          <a:xfrm>
            <a:off x="6275520" y="1754280"/>
            <a:ext cx="5398560" cy="3253320"/>
          </a:xfrm>
          <a:prstGeom prst="rect">
            <a:avLst/>
          </a:prstGeom>
          <a:ln w="190500" cap="rnd">
            <a:solidFill>
              <a:srgbClr val="FFFFFF"/>
            </a:solidFill>
            <a:round/>
          </a:ln>
          <a:effectLst>
            <a:outerShdw blurRad="5004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chemeClr val="dk1"/>
                </a:solidFill>
                <a:latin typeface="Arial"/>
              </a:rPr>
              <a:t>Благодарю за внимание!</a:t>
            </a:r>
            <a:endParaRPr lang="ru-RU" sz="6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0;p14"/>
          <p:cNvSpPr/>
          <p:nvPr/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rmAutofit fontScale="88649"/>
          </a:bodyPr>
          <a:lstStyle/>
          <a:p>
            <a:pPr defTabSz="914400">
              <a:lnSpc>
                <a:spcPct val="90000"/>
              </a:lnSpc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  <a:ea typeface="Roboto"/>
              </a:rPr>
              <a:t>Цель курсовой работы: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71;p14"/>
          <p:cNvSpPr/>
          <p:nvPr/>
        </p:nvSpPr>
        <p:spPr>
          <a:xfrm>
            <a:off x="41580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rmAutofit/>
          </a:bodyPr>
          <a:lstStyle/>
          <a:p>
            <a:pPr marL="457200" indent="-523080" algn="just" defTabSz="914400">
              <a:lnSpc>
                <a:spcPct val="160000"/>
              </a:lnSpc>
              <a:buClr>
                <a:srgbClr val="000000"/>
              </a:buClr>
              <a:buFont typeface="Roboto"/>
              <a:buChar char="●"/>
            </a:pPr>
            <a:r>
              <a:rPr lang="ru-RU" sz="2400" b="0" strike="noStrike" spc="-1">
                <a:solidFill>
                  <a:schemeClr val="dk1"/>
                </a:solidFill>
                <a:latin typeface="Arial"/>
                <a:ea typeface="Roboto"/>
              </a:rPr>
              <a:t>Целью курсовой работы является создание сайта для поиска и взаимодействия с менторами.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Рисунок 6"/>
          <p:cNvPicPr/>
          <p:nvPr/>
        </p:nvPicPr>
        <p:blipFill>
          <a:blip r:embed="rId2"/>
          <a:stretch/>
        </p:blipFill>
        <p:spPr>
          <a:xfrm>
            <a:off x="3055320" y="3200400"/>
            <a:ext cx="6080760" cy="3428640"/>
          </a:xfrm>
          <a:prstGeom prst="rect">
            <a:avLst/>
          </a:prstGeom>
          <a:ln w="190500" cap="rnd">
            <a:solidFill>
              <a:srgbClr val="FFFFFF"/>
            </a:solidFill>
            <a:round/>
          </a:ln>
          <a:effectLst>
            <a:outerShdw blurRad="5004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415440" y="582840"/>
            <a:ext cx="11360520" cy="76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rmAutofit fontScale="88649"/>
          </a:bodyPr>
          <a:lstStyle/>
          <a:p>
            <a:pPr defTabSz="914400">
              <a:lnSpc>
                <a:spcPct val="90000"/>
              </a:lnSpc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  <a:ea typeface="Roboto"/>
              </a:rPr>
              <a:t>Задачи курсовой работы: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 defTabSz="914400">
              <a:lnSpc>
                <a:spcPct val="90000"/>
              </a:lnSpc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Arial"/>
                <a:ea typeface="Roboto"/>
              </a:rPr>
              <a:t>В соответствии с поставленной целью в работе были определены следующие задачи: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880" defTabSz="914400">
              <a:lnSpc>
                <a:spcPct val="90000"/>
              </a:lnSpc>
              <a:spcBef>
                <a:spcPts val="1599"/>
              </a:spcBef>
              <a:buClr>
                <a:srgbClr val="000000"/>
              </a:buClr>
              <a:buFont typeface="Roboto"/>
              <a:buChar char="●"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Arial"/>
                <a:ea typeface="Roboto"/>
              </a:rPr>
              <a:t>Просмотр аналогичных сайтов на мою тему;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880" defTabSz="914400">
              <a:lnSpc>
                <a:spcPct val="90000"/>
              </a:lnSpc>
              <a:buClr>
                <a:srgbClr val="000000"/>
              </a:buClr>
              <a:buFont typeface="Roboto"/>
              <a:buChar char="●"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Arial"/>
                <a:ea typeface="Roboto"/>
              </a:rPr>
              <a:t>Выбор программного обеспечения для создания сайта;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880" defTabSz="914400">
              <a:lnSpc>
                <a:spcPct val="90000"/>
              </a:lnSpc>
              <a:buClr>
                <a:srgbClr val="000000"/>
              </a:buClr>
              <a:buFont typeface="Roboto"/>
              <a:buChar char="●"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Arial"/>
                <a:ea typeface="Roboto"/>
              </a:rPr>
              <a:t>Размышление над дизайном;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880" defTabSz="914400">
              <a:lnSpc>
                <a:spcPct val="90000"/>
              </a:lnSpc>
              <a:buClr>
                <a:srgbClr val="000000"/>
              </a:buClr>
              <a:buFont typeface="Roboto"/>
              <a:buChar char="●"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Arial"/>
                <a:ea typeface="Roboto"/>
              </a:rPr>
              <a:t>Обдумывание над логикой сайта;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880" defTabSz="914400">
              <a:lnSpc>
                <a:spcPct val="90000"/>
              </a:lnSpc>
              <a:buClr>
                <a:srgbClr val="000000"/>
              </a:buClr>
              <a:buFont typeface="Roboto"/>
              <a:buChar char="●"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Arial"/>
                <a:ea typeface="Roboto"/>
              </a:rPr>
              <a:t>Написание бэкенда и фронтенда;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880" defTabSz="914400">
              <a:lnSpc>
                <a:spcPct val="90000"/>
              </a:lnSpc>
              <a:buClr>
                <a:srgbClr val="000000"/>
              </a:buClr>
              <a:buFont typeface="Roboto"/>
              <a:buChar char="●"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Arial"/>
                <a:ea typeface="Roboto"/>
              </a:rPr>
              <a:t>Запуск сайта.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  <a:ea typeface="Roboto"/>
              </a:rPr>
              <a:t>Просмотр аналогичных сайтов на мою тему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Arial"/>
                <a:ea typeface="Roboto"/>
              </a:rPr>
              <a:t>Для лучшего понимания требований и ожиданий пользователей, была выполнена работа по исследованию аналогичных сайтов, изучение их структур, функциональности и дизайна. Это помогло мне получить ценную информацию и представление о том, что работает и что не работает в данной отрасли</a:t>
            </a:r>
            <a:r>
              <a:rPr lang="en-US" sz="2800" b="0" strike="noStrike" spc="-1">
                <a:solidFill>
                  <a:schemeClr val="dk1"/>
                </a:solidFill>
                <a:latin typeface="Arial"/>
                <a:ea typeface="Roboto"/>
              </a:rPr>
              <a:t>.</a:t>
            </a: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/>
          </p:nvPr>
        </p:nvSpPr>
        <p:spPr>
          <a:xfrm>
            <a:off x="838080" y="2199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chemeClr val="dk1"/>
                </a:solidFill>
                <a:latin typeface="Arial"/>
                <a:ea typeface="Roboto"/>
              </a:rPr>
              <a:t>Пример:</a:t>
            </a: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3" name="Рисунок 4"/>
          <p:cNvPicPr/>
          <p:nvPr/>
        </p:nvPicPr>
        <p:blipFill>
          <a:blip r:embed="rId2"/>
          <a:stretch/>
        </p:blipFill>
        <p:spPr>
          <a:xfrm>
            <a:off x="1994040" y="748440"/>
            <a:ext cx="8203320" cy="4631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</a:rPr>
              <a:t>Выбор программного обеспечения для создания сайта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Arial"/>
              </a:rPr>
              <a:t>После анализа различных программных решений, был  выбран </a:t>
            </a: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Django </a:t>
            </a:r>
            <a:r>
              <a:rPr lang="ru-RU" sz="2800" b="0" strike="noStrike" spc="-1">
                <a:solidFill>
                  <a:schemeClr val="dk1"/>
                </a:solidFill>
                <a:latin typeface="Arial"/>
              </a:rPr>
              <a:t>для создания сайта, учитывая его функциональность, простоту использования и соответствие моим потребностям. Это помогло мне эффективно организовать процесс разработки и достичь желаемых результатов.</a:t>
            </a: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6" name="Рисунок 3" descr="Django Community | Django"/>
          <p:cNvPicPr/>
          <p:nvPr/>
        </p:nvPicPr>
        <p:blipFill>
          <a:blip r:embed="rId2"/>
          <a:stretch/>
        </p:blipFill>
        <p:spPr>
          <a:xfrm>
            <a:off x="3224160" y="4092840"/>
            <a:ext cx="5743080" cy="198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</a:rPr>
              <a:t>Размышление над дизайном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Arial"/>
              </a:rPr>
              <a:t>Было проведено интенсивное размышление о дизайне сайта, учитывая его пользовательский опыт, визуальное привлекательность и соответствие бренду. Было уделено особое внимание выбору цветовой схемы, шрифтов, компоновке элементов и созданию интуитивно понятного интерфейса, чтобы обеспечить удобство и приятный внешний вид сайта.</a:t>
            </a: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</a:rPr>
              <a:t>Обдумывание над логикой сайта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793880"/>
            <a:ext cx="5691960" cy="3405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 lnSpcReduction="2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Arial"/>
              </a:rPr>
              <a:t>Было уделено время исследованию и анализу логики сайта, определяя, какие функциональные возможности и разделы должны быть включены, чтобы обеспечить легкость использования и удовлетворение потребностей пользователей. За основу логики своего сайта был взят аналогичный сайт </a:t>
            </a: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getmentor.dev</a:t>
            </a: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1" name="Рисунок 4"/>
          <p:cNvPicPr/>
          <p:nvPr/>
        </p:nvPicPr>
        <p:blipFill>
          <a:blip r:embed="rId2"/>
          <a:stretch/>
        </p:blipFill>
        <p:spPr>
          <a:xfrm>
            <a:off x="6499800" y="1690560"/>
            <a:ext cx="5691960" cy="321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</a:rPr>
              <a:t>Написание бэкенда и фронтенда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381920" cy="4394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6763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Arial"/>
              </a:rPr>
              <a:t>После определения функциональных требований сайта, была начата разработка бэкенда и фронтенда. Был использован </a:t>
            </a: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Django, Python, HTML </a:t>
            </a:r>
            <a:r>
              <a:rPr lang="ru-RU" sz="2800" b="0" strike="noStrike" spc="-1">
                <a:solidFill>
                  <a:schemeClr val="dk1"/>
                </a:solidFill>
                <a:latin typeface="Arial"/>
              </a:rPr>
              <a:t>и др. для написания кода, обеспечивая надежность и эффективность работы сайта.</a:t>
            </a: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4" name="Рисунок 4"/>
          <p:cNvPicPr/>
          <p:nvPr/>
        </p:nvPicPr>
        <p:blipFill>
          <a:blip r:embed="rId2"/>
          <a:stretch/>
        </p:blipFill>
        <p:spPr>
          <a:xfrm>
            <a:off x="5220720" y="1690560"/>
            <a:ext cx="7033680" cy="4394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404</Words>
  <Application>Microsoft Office PowerPoint</Application>
  <PresentationFormat>Широкоэкранный</PresentationFormat>
  <Paragraphs>42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11</vt:i4>
      </vt:variant>
      <vt:variant>
        <vt:lpstr>Заголовки слайдов</vt:lpstr>
      </vt:variant>
      <vt:variant>
        <vt:i4>14</vt:i4>
      </vt:variant>
    </vt:vector>
  </HeadingPairs>
  <TitlesOfParts>
    <vt:vector size="33" baseType="lpstr">
      <vt:lpstr>Arial</vt:lpstr>
      <vt:lpstr>Calibri</vt:lpstr>
      <vt:lpstr>Calibri Light</vt:lpstr>
      <vt:lpstr>Open Sans Light</vt:lpstr>
      <vt:lpstr>Roboto</vt:lpstr>
      <vt:lpstr>Symbol</vt:lpstr>
      <vt:lpstr>Times New Roman</vt:lpstr>
      <vt:lpstr>Wingdings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Просмотр аналогичных сайтов на мою тему</vt:lpstr>
      <vt:lpstr>Презентация PowerPoint</vt:lpstr>
      <vt:lpstr>Выбор программного обеспечения для создания сайта</vt:lpstr>
      <vt:lpstr>Размышление над дизайном</vt:lpstr>
      <vt:lpstr>Обдумывание над логикой сайта</vt:lpstr>
      <vt:lpstr>Написание бэкенда и фронтенда</vt:lpstr>
      <vt:lpstr>Запуск сайта</vt:lpstr>
      <vt:lpstr>Итоговые изображения</vt:lpstr>
      <vt:lpstr>Итоговые изображения</vt:lpstr>
      <vt:lpstr>Итоговые изображения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Вадим Бормотов</dc:creator>
  <dc:description/>
  <cp:lastModifiedBy>user</cp:lastModifiedBy>
  <cp:revision>12</cp:revision>
  <dcterms:created xsi:type="dcterms:W3CDTF">2024-05-16T15:48:02Z</dcterms:created>
  <dcterms:modified xsi:type="dcterms:W3CDTF">2024-05-24T07:29:41Z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14</vt:i4>
  </property>
</Properties>
</file>