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7" r:id="rId2"/>
    <p:sldId id="256" r:id="rId3"/>
    <p:sldId id="269" r:id="rId4"/>
    <p:sldId id="257" r:id="rId5"/>
    <p:sldId id="271" r:id="rId6"/>
    <p:sldId id="272" r:id="rId7"/>
    <p:sldId id="273" r:id="rId8"/>
    <p:sldId id="262" r:id="rId9"/>
    <p:sldId id="263" r:id="rId10"/>
    <p:sldId id="265" r:id="rId11"/>
  </p:sldIdLst>
  <p:sldSz cx="14630400" cy="8229600"/>
  <p:notesSz cx="82296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46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8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5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7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2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98352" y="2051568"/>
            <a:ext cx="12618288" cy="342273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ru-RU" sz="216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98352" y="5507568"/>
            <a:ext cx="12618288" cy="17997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38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EB5B18-EACD-4E6A-ABFD-0AEF9512428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7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58;p13"/>
          <p:cNvSpPr/>
          <p:nvPr/>
        </p:nvSpPr>
        <p:spPr>
          <a:xfrm>
            <a:off x="2553552" y="1249776"/>
            <a:ext cx="9522576" cy="12436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1097280">
              <a:lnSpc>
                <a:spcPct val="129000"/>
              </a:lnSpc>
              <a:tabLst>
                <a:tab pos="0" algn="l"/>
              </a:tabLst>
            </a:pPr>
            <a:r>
              <a:rPr lang="ru-RU" sz="2160" spc="-1">
                <a:solidFill>
                  <a:srgbClr val="000000"/>
                </a:solidFill>
                <a:latin typeface="Times New Roman"/>
                <a:ea typeface="Times New Roman"/>
              </a:rPr>
              <a:t>Государственное бюджетное профессиональное </a:t>
            </a:r>
            <a:endParaRPr lang="en-US" sz="2160" spc="-1">
              <a:solidFill>
                <a:srgbClr val="000000"/>
              </a:solidFill>
              <a:latin typeface="Arial"/>
            </a:endParaRPr>
          </a:p>
          <a:p>
            <a:pPr algn="ctr" defTabSz="1097280">
              <a:lnSpc>
                <a:spcPct val="129000"/>
              </a:lnSpc>
              <a:tabLst>
                <a:tab pos="0" algn="l"/>
              </a:tabLst>
            </a:pPr>
            <a:r>
              <a:rPr lang="ru-RU" sz="2160" spc="-1">
                <a:solidFill>
                  <a:srgbClr val="000000"/>
                </a:solidFill>
                <a:latin typeface="Times New Roman"/>
                <a:ea typeface="Times New Roman"/>
              </a:rPr>
              <a:t>образовательное учреждение города Москвы ​</a:t>
            </a:r>
            <a:endParaRPr lang="en-US" sz="2160" spc="-1">
              <a:solidFill>
                <a:srgbClr val="000000"/>
              </a:solidFill>
              <a:latin typeface="Arial"/>
            </a:endParaRPr>
          </a:p>
          <a:p>
            <a:pPr algn="ctr" defTabSz="1097280">
              <a:lnSpc>
                <a:spcPct val="129000"/>
              </a:lnSpc>
              <a:tabLst>
                <a:tab pos="0" algn="l"/>
              </a:tabLst>
            </a:pPr>
            <a:r>
              <a:rPr lang="ru-RU" sz="2160" spc="-1">
                <a:solidFill>
                  <a:srgbClr val="000000"/>
                </a:solidFill>
                <a:latin typeface="Times New Roman"/>
                <a:ea typeface="Times New Roman"/>
              </a:rPr>
              <a:t> «Колледж малого бизнеса № 4»</a:t>
            </a:r>
            <a:endParaRPr lang="en-US" sz="216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59;p13"/>
          <p:cNvSpPr/>
          <p:nvPr/>
        </p:nvSpPr>
        <p:spPr>
          <a:xfrm>
            <a:off x="7073136" y="3622752"/>
            <a:ext cx="134352" cy="8840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1097280">
              <a:lnSpc>
                <a:spcPct val="140000"/>
              </a:lnSpc>
              <a:tabLst>
                <a:tab pos="0" algn="l"/>
              </a:tabLst>
            </a:pPr>
            <a:r>
              <a:rPr lang="ru-RU" sz="4560" spc="-1">
                <a:solidFill>
                  <a:srgbClr val="FFFFFF"/>
                </a:solidFill>
                <a:latin typeface="Open Sans Light"/>
                <a:ea typeface="Open Sans Light"/>
              </a:rPr>
              <a:t> </a:t>
            </a:r>
            <a:endParaRPr lang="en-US" sz="456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60;p13"/>
          <p:cNvSpPr/>
          <p:nvPr/>
        </p:nvSpPr>
        <p:spPr>
          <a:xfrm>
            <a:off x="4271184" y="2608848"/>
            <a:ext cx="6087744" cy="10976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1097280">
              <a:lnSpc>
                <a:spcPct val="159000"/>
              </a:lnSpc>
              <a:tabLst>
                <a:tab pos="0" algn="l"/>
              </a:tabLst>
            </a:pPr>
            <a:r>
              <a:rPr lang="ru-RU" sz="2400" spc="-1" dirty="0">
                <a:solidFill>
                  <a:srgbClr val="000000"/>
                </a:solidFill>
                <a:latin typeface="Times New Roman"/>
                <a:ea typeface="Times New Roman"/>
              </a:rPr>
              <a:t>Курсовая работа на тему:</a:t>
            </a:r>
            <a:br>
              <a:rPr sz="2400" dirty="0"/>
            </a:b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61;p13"/>
          <p:cNvSpPr/>
          <p:nvPr/>
        </p:nvSpPr>
        <p:spPr>
          <a:xfrm>
            <a:off x="2553552" y="3144960"/>
            <a:ext cx="9522576" cy="3693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1097280">
              <a:tabLst>
                <a:tab pos="0" algn="l"/>
              </a:tabLst>
            </a:pPr>
            <a:r>
              <a:rPr lang="ru-RU" sz="2400" spc="-1" dirty="0">
                <a:solidFill>
                  <a:schemeClr val="dk1"/>
                </a:solidFill>
                <a:latin typeface="Times New Roman"/>
                <a:ea typeface="Times New Roman"/>
              </a:rPr>
              <a:t>«</a:t>
            </a:r>
            <a:r>
              <a:rPr lang="ru-RU" sz="2160" spc="-1" dirty="0">
                <a:solidFill>
                  <a:srgbClr val="000000"/>
                </a:solidFill>
                <a:latin typeface="Times New Roman"/>
                <a:ea typeface="Times New Roman"/>
              </a:rPr>
              <a:t>Обеспечение безопасности при сопровождении информационных систем</a:t>
            </a:r>
            <a:r>
              <a:rPr lang="ru-RU" sz="2400" spc="-1" dirty="0">
                <a:solidFill>
                  <a:schemeClr val="dk1"/>
                </a:solidFill>
                <a:latin typeface="Times New Roman"/>
                <a:ea typeface="Times New Roman"/>
              </a:rPr>
              <a:t>»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62;p13"/>
          <p:cNvSpPr/>
          <p:nvPr/>
        </p:nvSpPr>
        <p:spPr>
          <a:xfrm>
            <a:off x="7936272" y="6099840"/>
            <a:ext cx="5956848" cy="7101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1097280">
              <a:lnSpc>
                <a:spcPct val="111000"/>
              </a:lnSpc>
              <a:tabLst>
                <a:tab pos="0" algn="l"/>
              </a:tabLst>
            </a:pPr>
            <a:r>
              <a:rPr lang="ru-RU" sz="2160" spc="-1" dirty="0">
                <a:solidFill>
                  <a:srgbClr val="000000"/>
                </a:solidFill>
                <a:latin typeface="Times New Roman"/>
                <a:ea typeface="Times New Roman"/>
              </a:rPr>
              <a:t>Работу выполнил </a:t>
            </a:r>
            <a:r>
              <a:rPr lang="ru-RU" sz="2160" spc="-1" dirty="0">
                <a:solidFill>
                  <a:schemeClr val="dk1"/>
                </a:solidFill>
                <a:latin typeface="Times New Roman"/>
                <a:ea typeface="Times New Roman"/>
              </a:rPr>
              <a:t>Бормотов Вадим Дмитриевич</a:t>
            </a:r>
            <a:endParaRPr lang="en-US" sz="2160" spc="-1" dirty="0">
              <a:solidFill>
                <a:srgbClr val="000000"/>
              </a:solidFill>
              <a:latin typeface="Arial"/>
            </a:endParaRPr>
          </a:p>
          <a:p>
            <a:pPr algn="r" defTabSz="1097280">
              <a:lnSpc>
                <a:spcPct val="111000"/>
              </a:lnSpc>
              <a:tabLst>
                <a:tab pos="0" algn="l"/>
              </a:tabLst>
            </a:pPr>
            <a:r>
              <a:rPr lang="ru-RU" sz="2160" spc="-1" dirty="0">
                <a:solidFill>
                  <a:srgbClr val="000000"/>
                </a:solidFill>
                <a:latin typeface="Times New Roman"/>
                <a:ea typeface="Times New Roman"/>
              </a:rPr>
              <a:t>Студент группы ИПО-41.21</a:t>
            </a:r>
            <a:endParaRPr lang="en-US" sz="216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63;p13"/>
          <p:cNvSpPr/>
          <p:nvPr/>
        </p:nvSpPr>
        <p:spPr>
          <a:xfrm>
            <a:off x="6327936" y="7685712"/>
            <a:ext cx="1974240" cy="3437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1097280">
              <a:lnSpc>
                <a:spcPct val="112000"/>
              </a:lnSpc>
              <a:tabLst>
                <a:tab pos="0" algn="l"/>
              </a:tabLst>
            </a:pPr>
            <a:r>
              <a:rPr lang="ru-RU" sz="2160" spc="-1" dirty="0">
                <a:solidFill>
                  <a:srgbClr val="000000"/>
                </a:solidFill>
                <a:latin typeface="Times New Roman"/>
                <a:ea typeface="Times New Roman"/>
              </a:rPr>
              <a:t>Москва 2025​</a:t>
            </a:r>
            <a:endParaRPr lang="en-US" sz="216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Google Shape;64;p13" descr="E:\УП.03\презентация\thumbnail_Outlook-1ji3zkw0.png"/>
          <p:cNvPicPr/>
          <p:nvPr/>
        </p:nvPicPr>
        <p:blipFill>
          <a:blip r:embed="rId2"/>
          <a:stretch/>
        </p:blipFill>
        <p:spPr>
          <a:xfrm>
            <a:off x="6229872" y="6048"/>
            <a:ext cx="2169936" cy="137764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2304693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Заключение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3" y="4114800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 завершение, хочется подчеркнуть важность комплексного подхода к обеспечению безопасности информационных систем. Инструменты, такие как </a:t>
            </a:r>
            <a:r>
              <a:rPr lang="ru-RU" sz="1850" kern="0" spc="-38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Notion</a:t>
            </a:r>
            <a:r>
              <a:rPr lang="ru-RU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позволяют оптимизировать процессы сопровождения и защиты данных, повышая общую устойчивость организации к угрозам. Благодарю за внимание!</a:t>
            </a:r>
            <a:endParaRPr lang="en-US" sz="185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B43EC3-7042-43F1-A9D4-6E14EEE2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406" y="1649343"/>
            <a:ext cx="7399261" cy="49309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769150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Обеспечение безопасности при сопровождении информационных систем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509373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 современном мире информация является ценным активом, и ее защита становится все более актуальной. Эта презентация посвящена ключевым аспектам обеспечения безопасности при сопровождении информационных систем.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6324124" y="6059329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826687" y="6041469"/>
            <a:ext cx="2349341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endParaRPr lang="en-US" sz="2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1769150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ru-RU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Цель курсовой работы 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240173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000" kern="0" spc="-38" dirty="0">
                <a:solidFill>
                  <a:srgbClr val="27252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Является создание справочника о</a:t>
            </a:r>
            <a:r>
              <a:rPr lang="ru-RU" sz="20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беспечение безопасности при сопровождении информационных систем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324124" y="6059329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826687" y="6041469"/>
            <a:ext cx="2349341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endParaRPr lang="en-US" sz="235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84E859-ED3E-4787-B1A0-47E314CD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0"/>
            <a:ext cx="41021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7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837724" y="3948589"/>
            <a:ext cx="1064307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kern="0" spc="-4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В соответствии с поставленной целью в работе были определены следующие задачи:</a:t>
            </a:r>
          </a:p>
        </p:txBody>
      </p:sp>
      <p:sp>
        <p:nvSpPr>
          <p:cNvPr id="4" name="Text 2"/>
          <p:cNvSpPr/>
          <p:nvPr/>
        </p:nvSpPr>
        <p:spPr>
          <a:xfrm>
            <a:off x="837724" y="4539853"/>
            <a:ext cx="61855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lang="ru-RU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Просмотр аналогичных сайтов на мою тему;</a:t>
            </a:r>
          </a:p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lang="ru-RU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Выбор программного обеспечения для создания сайта;</a:t>
            </a:r>
          </a:p>
          <a:p>
            <a:pPr marL="457200" indent="-457200">
              <a:lnSpc>
                <a:spcPts val="3000"/>
              </a:lnSpc>
              <a:buFont typeface="+mj-lt"/>
              <a:buAutoNum type="arabicPeriod"/>
            </a:pPr>
            <a:r>
              <a:rPr lang="ru-RU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Размышление над дизайном;</a:t>
            </a:r>
          </a:p>
        </p:txBody>
      </p:sp>
      <p:sp>
        <p:nvSpPr>
          <p:cNvPr id="6" name="Text 4"/>
          <p:cNvSpPr/>
          <p:nvPr/>
        </p:nvSpPr>
        <p:spPr>
          <a:xfrm>
            <a:off x="7614761" y="4539853"/>
            <a:ext cx="61855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ts val="3000"/>
              </a:lnSpc>
              <a:buFont typeface="+mj-lt"/>
              <a:buAutoNum type="arabicPeriod" startAt="4"/>
            </a:pPr>
            <a:r>
              <a:rPr lang="ru-RU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Написание необходимой информации;</a:t>
            </a:r>
          </a:p>
          <a:p>
            <a:pPr marL="457200" indent="-457200">
              <a:lnSpc>
                <a:spcPts val="3000"/>
              </a:lnSpc>
              <a:buFont typeface="+mj-lt"/>
              <a:buAutoNum type="arabicPeriod" startAt="4"/>
            </a:pPr>
            <a:r>
              <a:rPr lang="ru-RU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Запуск сайта.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3B929-9DDB-4B23-8043-69A94733EA61}"/>
              </a:ext>
            </a:extLst>
          </p:cNvPr>
          <p:cNvSpPr txBox="1"/>
          <p:nvPr/>
        </p:nvSpPr>
        <p:spPr>
          <a:xfrm>
            <a:off x="837724" y="2184401"/>
            <a:ext cx="9271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Задачи курсовой работы: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2304693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Выбор стека технологий</a:t>
            </a:r>
          </a:p>
        </p:txBody>
      </p:sp>
      <p:sp>
        <p:nvSpPr>
          <p:cNvPr id="4" name="Text 1"/>
          <p:cNvSpPr/>
          <p:nvPr/>
        </p:nvSpPr>
        <p:spPr>
          <a:xfrm>
            <a:off x="837725" y="3950216"/>
            <a:ext cx="610917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Выбор </a:t>
            </a:r>
            <a:r>
              <a:rPr lang="ru-RU" sz="1850" kern="0" spc="-38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Notion</a:t>
            </a:r>
            <a:r>
              <a:rPr lang="ru-RU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обусловлен его универсальностью, удобством организации документации и управления доступом.</a:t>
            </a:r>
            <a:endParaRPr lang="en-US" sz="185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CFDA05-DF76-4FEB-AD35-B2FC0F951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039850"/>
            <a:ext cx="6805834" cy="414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2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52024" y="909161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ru-RU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Размышление над дизайном</a:t>
            </a:r>
            <a:endParaRPr lang="en-US" sz="4400" dirty="0"/>
          </a:p>
        </p:txBody>
      </p:sp>
      <p:sp>
        <p:nvSpPr>
          <p:cNvPr id="6" name="Text 3"/>
          <p:cNvSpPr/>
          <p:nvPr/>
        </p:nvSpPr>
        <p:spPr>
          <a:xfrm>
            <a:off x="1842134" y="2551311"/>
            <a:ext cx="4749165" cy="24608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ru-RU" sz="20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Выбрал фиолетовый в </a:t>
            </a:r>
            <a:r>
              <a:rPr lang="ru-RU" sz="2000" kern="0" spc="-38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Notion</a:t>
            </a:r>
            <a:r>
              <a:rPr lang="ru-RU" sz="20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за его креативность, современность и комфорт, создавая приятную рабочую атмосферу и выделяя ключевые элементы.</a:t>
            </a:r>
            <a:endParaRPr lang="en-US" sz="20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C16E28C-A157-47B7-ADD6-6A724A50E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036" y="2290405"/>
            <a:ext cx="7021966" cy="57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5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52024" y="909161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ru-RU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Написание необходимой информации</a:t>
            </a:r>
            <a:endParaRPr lang="en-US" sz="4400" dirty="0"/>
          </a:p>
        </p:txBody>
      </p:sp>
      <p:sp>
        <p:nvSpPr>
          <p:cNvPr id="6" name="Text 3"/>
          <p:cNvSpPr/>
          <p:nvPr/>
        </p:nvSpPr>
        <p:spPr>
          <a:xfrm>
            <a:off x="952024" y="2884368"/>
            <a:ext cx="4749165" cy="24608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ru-RU" sz="20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Для справочника включены ключевые аспекты безопасности, инструкции по использованию </a:t>
            </a:r>
            <a:r>
              <a:rPr lang="ru-RU" sz="2000" kern="0" spc="-38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Notion</a:t>
            </a:r>
            <a:r>
              <a:rPr lang="ru-RU" sz="20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управление доступом, защита данных и рекомендации по поддержанию актуальности документации для обеспечения эффективности сопровождения информационных систем.</a:t>
            </a: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2FD871-E55F-4B8A-AC6F-1627B26E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373" y="1727199"/>
            <a:ext cx="6309511" cy="595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1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772603"/>
            <a:ext cx="1040903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Обеспечение физической безопасности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814" y="2955369"/>
            <a:ext cx="1603058" cy="8305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1572" y="3219926"/>
            <a:ext cx="149543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5117187" y="3194685"/>
            <a:ext cx="93642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Доступ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937641" y="3800594"/>
            <a:ext cx="8795266" cy="15240"/>
          </a:xfrm>
          <a:prstGeom prst="roundRect">
            <a:avLst>
              <a:gd name="adj" fmla="val 659712"/>
            </a:avLst>
          </a:prstGeom>
          <a:solidFill>
            <a:srgbClr val="DABADD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285" y="3845719"/>
            <a:ext cx="3206234" cy="83058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001572" y="4021693"/>
            <a:ext cx="149543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350" dirty="0"/>
          </a:p>
        </p:txBody>
      </p:sp>
      <p:sp>
        <p:nvSpPr>
          <p:cNvPr id="9" name="Text 5"/>
          <p:cNvSpPr/>
          <p:nvPr/>
        </p:nvSpPr>
        <p:spPr>
          <a:xfrm>
            <a:off x="5918835" y="4085034"/>
            <a:ext cx="94916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Охрана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739289" y="4690943"/>
            <a:ext cx="7993618" cy="15240"/>
          </a:xfrm>
          <a:prstGeom prst="roundRect">
            <a:avLst>
              <a:gd name="adj" fmla="val 659712"/>
            </a:avLst>
          </a:prstGeom>
          <a:solidFill>
            <a:srgbClr val="DABADD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638" y="4736068"/>
            <a:ext cx="4809411" cy="83058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4001453" y="4912043"/>
            <a:ext cx="149543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350" dirty="0"/>
          </a:p>
        </p:txBody>
      </p:sp>
      <p:sp>
        <p:nvSpPr>
          <p:cNvPr id="13" name="Text 8"/>
          <p:cNvSpPr/>
          <p:nvPr/>
        </p:nvSpPr>
        <p:spPr>
          <a:xfrm>
            <a:off x="6720364" y="4975384"/>
            <a:ext cx="167139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Мониторинг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540818" y="5581293"/>
            <a:ext cx="7192089" cy="15240"/>
          </a:xfrm>
          <a:prstGeom prst="roundRect">
            <a:avLst>
              <a:gd name="adj" fmla="val 659712"/>
            </a:avLst>
          </a:prstGeom>
          <a:solidFill>
            <a:srgbClr val="DABADD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109" y="5626418"/>
            <a:ext cx="6412587" cy="83058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4001572" y="5802392"/>
            <a:ext cx="149543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4</a:t>
            </a:r>
            <a:endParaRPr lang="en-US" sz="2350" dirty="0"/>
          </a:p>
        </p:txBody>
      </p:sp>
      <p:sp>
        <p:nvSpPr>
          <p:cNvPr id="17" name="Text 11"/>
          <p:cNvSpPr/>
          <p:nvPr/>
        </p:nvSpPr>
        <p:spPr>
          <a:xfrm>
            <a:off x="7522012" y="5865733"/>
            <a:ext cx="125539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Контроль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330762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Управление доступом и разграничение полномочий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217545"/>
            <a:ext cx="1619369" cy="830580"/>
          </a:xfrm>
          <a:prstGeom prst="roundRect">
            <a:avLst>
              <a:gd name="adj" fmla="val 12105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84659" y="3393519"/>
            <a:ext cx="149543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3"/>
          <p:cNvSpPr/>
          <p:nvPr/>
        </p:nvSpPr>
        <p:spPr>
          <a:xfrm>
            <a:off x="2696408" y="3456861"/>
            <a:ext cx="226885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Аутентификация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2576751" y="4032885"/>
            <a:ext cx="11096268" cy="15240"/>
          </a:xfrm>
          <a:prstGeom prst="roundRect">
            <a:avLst>
              <a:gd name="adj" fmla="val 659712"/>
            </a:avLst>
          </a:prstGeom>
          <a:solidFill>
            <a:srgbClr val="DABADD"/>
          </a:solidFill>
          <a:ln/>
        </p:spPr>
      </p:sp>
      <p:sp>
        <p:nvSpPr>
          <p:cNvPr id="7" name="Shape 5"/>
          <p:cNvSpPr/>
          <p:nvPr/>
        </p:nvSpPr>
        <p:spPr>
          <a:xfrm>
            <a:off x="837724" y="4167783"/>
            <a:ext cx="3238738" cy="830580"/>
          </a:xfrm>
          <a:prstGeom prst="roundRect">
            <a:avLst>
              <a:gd name="adj" fmla="val 12105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84659" y="4343757"/>
            <a:ext cx="149543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350" dirty="0"/>
          </a:p>
        </p:txBody>
      </p:sp>
      <p:sp>
        <p:nvSpPr>
          <p:cNvPr id="9" name="Text 7"/>
          <p:cNvSpPr/>
          <p:nvPr/>
        </p:nvSpPr>
        <p:spPr>
          <a:xfrm>
            <a:off x="4315778" y="4407098"/>
            <a:ext cx="172092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Авторизация</a:t>
            </a:r>
            <a:endParaRPr lang="en-US" sz="2200" dirty="0"/>
          </a:p>
        </p:txBody>
      </p:sp>
      <p:sp>
        <p:nvSpPr>
          <p:cNvPr id="10" name="Shape 8"/>
          <p:cNvSpPr/>
          <p:nvPr/>
        </p:nvSpPr>
        <p:spPr>
          <a:xfrm>
            <a:off x="4196120" y="4983123"/>
            <a:ext cx="9476899" cy="15240"/>
          </a:xfrm>
          <a:prstGeom prst="roundRect">
            <a:avLst>
              <a:gd name="adj" fmla="val 659712"/>
            </a:avLst>
          </a:prstGeom>
          <a:solidFill>
            <a:srgbClr val="DABADD"/>
          </a:solidFill>
          <a:ln/>
        </p:spPr>
      </p:sp>
      <p:sp>
        <p:nvSpPr>
          <p:cNvPr id="11" name="Shape 9"/>
          <p:cNvSpPr/>
          <p:nvPr/>
        </p:nvSpPr>
        <p:spPr>
          <a:xfrm>
            <a:off x="837724" y="5118021"/>
            <a:ext cx="4858107" cy="830580"/>
          </a:xfrm>
          <a:prstGeom prst="roundRect">
            <a:avLst>
              <a:gd name="adj" fmla="val 12105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084659" y="5293995"/>
            <a:ext cx="149543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350" dirty="0"/>
          </a:p>
        </p:txBody>
      </p:sp>
      <p:sp>
        <p:nvSpPr>
          <p:cNvPr id="13" name="Text 11"/>
          <p:cNvSpPr/>
          <p:nvPr/>
        </p:nvSpPr>
        <p:spPr>
          <a:xfrm>
            <a:off x="5935147" y="5357336"/>
            <a:ext cx="234743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Профили доступа</a:t>
            </a:r>
            <a:endParaRPr lang="en-US" sz="2200" dirty="0"/>
          </a:p>
        </p:txBody>
      </p:sp>
      <p:sp>
        <p:nvSpPr>
          <p:cNvPr id="14" name="Shape 12"/>
          <p:cNvSpPr/>
          <p:nvPr/>
        </p:nvSpPr>
        <p:spPr>
          <a:xfrm>
            <a:off x="5815489" y="5933361"/>
            <a:ext cx="7857530" cy="15240"/>
          </a:xfrm>
          <a:prstGeom prst="roundRect">
            <a:avLst>
              <a:gd name="adj" fmla="val 659712"/>
            </a:avLst>
          </a:prstGeom>
          <a:solidFill>
            <a:srgbClr val="DABADD"/>
          </a:solidFill>
          <a:ln/>
        </p:spPr>
      </p:sp>
      <p:sp>
        <p:nvSpPr>
          <p:cNvPr id="15" name="Shape 13"/>
          <p:cNvSpPr/>
          <p:nvPr/>
        </p:nvSpPr>
        <p:spPr>
          <a:xfrm>
            <a:off x="837724" y="6068258"/>
            <a:ext cx="6477476" cy="830580"/>
          </a:xfrm>
          <a:prstGeom prst="roundRect">
            <a:avLst>
              <a:gd name="adj" fmla="val 12105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84659" y="6244233"/>
            <a:ext cx="149543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4</a:t>
            </a:r>
            <a:endParaRPr lang="en-US" sz="2350" dirty="0"/>
          </a:p>
        </p:txBody>
      </p:sp>
      <p:sp>
        <p:nvSpPr>
          <p:cNvPr id="17" name="Text 15"/>
          <p:cNvSpPr/>
          <p:nvPr/>
        </p:nvSpPr>
        <p:spPr>
          <a:xfrm>
            <a:off x="7554516" y="6307574"/>
            <a:ext cx="228695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Журналирование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276</Words>
  <Application>Microsoft Office PowerPoint</Application>
  <PresentationFormat>Произвольный</PresentationFormat>
  <Paragraphs>55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 Light</vt:lpstr>
      <vt:lpstr>Source Sans Pro</vt:lpstr>
      <vt:lpstr>Source Serif Pro Semi Bold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Unknow Unknow</cp:lastModifiedBy>
  <cp:revision>12</cp:revision>
  <dcterms:created xsi:type="dcterms:W3CDTF">2025-01-05T11:32:16Z</dcterms:created>
  <dcterms:modified xsi:type="dcterms:W3CDTF">2025-02-17T10:54:33Z</dcterms:modified>
</cp:coreProperties>
</file>