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9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TPC Space Charge Calibration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2400"/>
              <a:t>Xiaohai Jin</a:t>
            </a:r>
            <a:endParaRPr lang="en-US" altLang="en-US" sz="2400"/>
          </a:p>
          <a:p>
            <a:r>
              <a:rPr lang="en-US" altLang="en-US" sz="2400"/>
              <a:t>Feb </a:t>
            </a:r>
            <a:r>
              <a:rPr lang="" altLang="en-US" sz="2400"/>
              <a:t>21</a:t>
            </a:r>
            <a:r>
              <a:rPr lang="en-US" altLang="en-US" sz="2400"/>
              <a:t> 2019</a:t>
            </a:r>
            <a:endParaRPr lang="en-US" altLang="en-US" sz="2400"/>
          </a:p>
          <a:p>
            <a:r>
              <a:rPr lang="en-US" altLang="en-US" sz="2400"/>
              <a:t>Shanghai Institute of Applied Physics</a:t>
            </a: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</a:rPr>
              <a:t>How To Evaluate the Fitting Results</a:t>
            </a:r>
            <a:r>
              <a:rPr lang="" altLang="en-US" i="1">
                <a:solidFill>
                  <a:srgbClr val="00B0F0"/>
                </a:solidFill>
              </a:rPr>
              <a:t>?</a:t>
            </a:r>
            <a:endParaRPr lang="" altLang="en-US" i="1">
              <a:solidFill>
                <a:srgbClr val="00B0F0"/>
              </a:solidFill>
            </a:endParaRPr>
          </a:p>
        </p:txBody>
      </p:sp>
      <p:pic>
        <p:nvPicPr>
          <p:cNvPr id="4" name="Content Placeholder 3" descr="Screenshot from 2019-02-16 04-07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975" y="1826260"/>
            <a:ext cx="10560685" cy="3785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</a:rPr>
              <a:t>Run Information</a:t>
            </a:r>
            <a:endParaRPr lang="en-US" altLang="en-US" i="1">
              <a:solidFill>
                <a:srgbClr val="00B0F0"/>
              </a:solidFill>
            </a:endParaRPr>
          </a:p>
        </p:txBody>
      </p:sp>
      <p:pic>
        <p:nvPicPr>
          <p:cNvPr id="6" name="Content Placeholder 5" descr="Screenshot from 2019-02-16 03-19-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755" y="1630045"/>
            <a:ext cx="9763125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398"/>
            <a:ext cx="10972800" cy="1143000"/>
          </a:xfrm>
        </p:spPr>
        <p:txBody>
          <a:bodyPr/>
          <a:p>
            <a:r>
              <a:rPr lang="en-US" altLang="en-US" i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Daq File</a:t>
            </a:r>
            <a:endParaRPr lang="en-US" altLang="en-US" i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/star/data03/daq/2018/072/19072018/st_physics_19072018_raw_5000008.daq</a:t>
            </a:r>
            <a:endParaRPr lang="en-US" sz="2000"/>
          </a:p>
          <a:p>
            <a:r>
              <a:rPr lang="en-US" sz="2000"/>
              <a:t>/star/data03/daq/2018/072/19072018/st_physics_19072018_raw_3000002.daq</a:t>
            </a:r>
            <a:endParaRPr lang="en-US" sz="2000"/>
          </a:p>
          <a:p>
            <a:r>
              <a:rPr lang="en-US" sz="2000"/>
              <a:t>/star/data03/daq/2018/072/19072018/st_physics_19072018_raw_1000008.daq</a:t>
            </a:r>
            <a:endParaRPr lang="en-US" sz="2000"/>
          </a:p>
          <a:p>
            <a:r>
              <a:rPr lang="en-US" sz="2000"/>
              <a:t>/star/data03/daq/2018/072/19072017/st_physics_19072017_raw_1000010.daq</a:t>
            </a:r>
            <a:endParaRPr lang="en-US" sz="2000"/>
          </a:p>
          <a:p>
            <a:r>
              <a:rPr lang="en-US" sz="2000"/>
              <a:t>/star/data03/daq/2018/072/19072017/st_physics_19072017_raw_5000001.daq</a:t>
            </a:r>
            <a:endParaRPr lang="en-US" sz="2000"/>
          </a:p>
          <a:p>
            <a:r>
              <a:rPr lang="en-US" sz="2000"/>
              <a:t>/star/data03/daq/2018/072/19072017/st_physics_19072017_raw_3000001.daq</a:t>
            </a:r>
            <a:endParaRPr lang="en-US" sz="2000"/>
          </a:p>
          <a:p>
            <a:r>
              <a:rPr lang="en-US" sz="2000"/>
              <a:t>/star/data03/daq/2018/072/19072014/st_physics_19072014_raw_3000001.daq</a:t>
            </a:r>
            <a:endParaRPr lang="en-US" sz="2000"/>
          </a:p>
          <a:p>
            <a:r>
              <a:rPr lang="en-US" sz="2000"/>
              <a:t>/star/data03/daq/2018/072/19072014/st_physics_19072014_raw_1000002.daq</a:t>
            </a:r>
            <a:endParaRPr lang="en-US" sz="2000"/>
          </a:p>
          <a:p>
            <a:r>
              <a:rPr lang="en-US" sz="2000"/>
              <a:t>/star/data03/daq/2018/072/19072014/st_physics_19072014_raw_5000001.daq</a:t>
            </a:r>
            <a:endParaRPr lang="en-US" sz="2000"/>
          </a:p>
          <a:p>
            <a:r>
              <a:rPr lang="en-US" sz="2000"/>
              <a:t>/star/data03/daq/2018/072/19072015/st_physics_19072015_raw_2500002.daq</a:t>
            </a:r>
            <a:endParaRPr lang="en-US" sz="2000"/>
          </a:p>
          <a:p>
            <a:r>
              <a:rPr lang="en-US" sz="2000"/>
              <a:t>/star/data03/daq/2018/072/19072015/st_physics_19072015_raw_5500001.daq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/star/data03/daq/2018/072/19072015/st_physics_19072015_raw_1500001.daq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i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Daq File</a:t>
            </a:r>
            <a:endParaRPr lang="en-US" altLang="en-US" i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>
                <a:sym typeface="+mn-ea"/>
              </a:rPr>
              <a:t>/star/data03/daq/2018/072/19072015/st_physics_19072015_raw_2000001.daq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/star/data03/daq/2018/072/19072015/st_physics_19072015_raw_3500001.daq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/star/data03/daq/2018/072/19072015/st_physics_19072015_raw_4500002.daq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/star/data03/daq/2018/072/19072015/st_physics_19072015_raw_3000002.daq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/star/data03/daq/2018/072/19072015/st_physics_19072015_raw_4000001.daq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/star/data03/daq/2018/072/19072013/st_physics_19072013_raw_1000010.daq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/star/data03/daq/2018/072/19072013/st_physics_19072013_raw_3000001.daq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/star/data03/daq/2018/072/19072013/st_physics_19072013_raw_2000001.daq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/star/data03/daq/2018/072/19072013/st_physics_19072013_raw_4000001.daq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/star/data03/daq/2018/072/19072013/st_physics_19072013_raw_5000009.daq</a:t>
            </a:r>
            <a:endParaRPr lang="en-US" sz="2000"/>
          </a:p>
          <a:p>
            <a:r>
              <a:rPr lang="en-US" sz="2000">
                <a:sym typeface="+mn-ea"/>
              </a:rPr>
              <a:t>/star/data03/daq/2018/072/19072015/st_physics_19072015_raw_1000002.daq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and Data Directory</a:t>
            </a:r>
            <a:endParaRPr lang="en-US" altLang="en-US" i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Code Directory: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1. /star/u/jhai/SC_GL/submit/submit6.8_9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en-US" altLang="en-US" sz="2000">
                <a:solidFill>
                  <a:srgbClr val="00B0F0"/>
                </a:solidFill>
              </a:rPr>
              <a:t>(Strength of GL between inner/outer sectors is set 14.65)</a:t>
            </a:r>
            <a:endParaRPr lang="en-US" altLang="en-US" sz="20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  <a:p>
            <a:r>
              <a:rPr lang="en-US" altLang="en-US"/>
              <a:t>event.root directory:    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</a:t>
            </a:r>
            <a:r>
              <a:rPr lang="en-US" altLang="en-US" sz="2800"/>
              <a:t>1. /star/u/jhai/gpfs01/DATA/Service/SCGL_9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/>
              <a:t>   </a:t>
            </a: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</a:rPr>
              <a:t>Fitting Result (GL = 14.65)</a:t>
            </a:r>
            <a:endParaRPr lang="en-US" altLang="en-US" i="1">
              <a:solidFill>
                <a:srgbClr val="00B0F0"/>
              </a:solidFill>
            </a:endParaRPr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265" y="1417955"/>
            <a:ext cx="922147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  <a:sym typeface="+mn-ea"/>
              </a:rPr>
              <a:t>Fitting Result (GL = 14.65)</a:t>
            </a:r>
            <a:endParaRPr lang="en-US"/>
          </a:p>
        </p:txBody>
      </p:sp>
      <p:pic>
        <p:nvPicPr>
          <p:cNvPr id="4" name="Content Placeholder 3" descr="gapf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1328" y="1417320"/>
            <a:ext cx="9217152" cy="5138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  <a:sym typeface="+mn-ea"/>
              </a:rPr>
              <a:t>Fitting Result (GL = 14.65)</a:t>
            </a:r>
            <a:endParaRPr lang="en-US"/>
          </a:p>
        </p:txBody>
      </p:sp>
      <p:pic>
        <p:nvPicPr>
          <p:cNvPr id="4" name="Content Placeholder 3" descr="result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1328" y="1417320"/>
            <a:ext cx="9217152" cy="5138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i="1">
                <a:solidFill>
                  <a:srgbClr val="00B0F0"/>
                </a:solidFill>
                <a:sym typeface="+mn-ea"/>
              </a:rPr>
              <a:t>Fitting Result (GL = 14.65)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olidFill>
                  <a:schemeClr val="tx1"/>
                </a:solidFill>
              </a:rPr>
              <a:t>sc = (6.209e-07 +/- 9.152e-09) * ((zdcx) - ( -5465 +/-  316.8))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GL =  6.20 +/-  0.18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Presentation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Calibri</vt:lpstr>
      <vt:lpstr>OpenSymbol</vt:lpstr>
      <vt:lpstr>Default Design</vt:lpstr>
      <vt:lpstr>TPC Space Charge Calibration </vt:lpstr>
      <vt:lpstr>Run Information</vt:lpstr>
      <vt:lpstr>Daq File</vt:lpstr>
      <vt:lpstr>Daq File</vt:lpstr>
      <vt:lpstr>Code and Data Directory</vt:lpstr>
      <vt:lpstr>Fitting Result (GL = 14.65)</vt:lpstr>
      <vt:lpstr>Fitting Result (GL = 14.65)</vt:lpstr>
      <vt:lpstr>Fitting Result (GL = 14.65)</vt:lpstr>
      <vt:lpstr>Fitting Result (GL = 14.65)</vt:lpstr>
      <vt:lpstr>How To Evaluate the Fitting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xiaohai</dc:creator>
  <cp:lastModifiedBy>xiaohai</cp:lastModifiedBy>
  <cp:revision>31</cp:revision>
  <dcterms:created xsi:type="dcterms:W3CDTF">2019-02-21T21:24:13Z</dcterms:created>
  <dcterms:modified xsi:type="dcterms:W3CDTF">2019-02-21T21:24:13Z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