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7" r:id="rId5"/>
    <p:sldId id="266" r:id="rId6"/>
    <p:sldId id="265" r:id="rId7"/>
    <p:sldId id="264" r:id="rId8"/>
    <p:sldId id="263" r:id="rId9"/>
    <p:sldId id="262" r:id="rId10"/>
    <p:sldId id="268" r:id="rId11"/>
    <p:sldId id="269" r:id="rId12"/>
    <p:sldId id="271" r:id="rId13"/>
    <p:sldId id="272" r:id="rId14"/>
    <p:sldId id="274" r:id="rId15"/>
    <p:sldId id="275" r:id="rId16"/>
    <p:sldId id="276" r:id="rId17"/>
    <p:sldId id="277" r:id="rId18"/>
    <p:sldId id="273" r:id="rId19"/>
    <p:sldId id="270" r:id="rId20"/>
    <p:sldId id="278" r:id="rId2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4000"/>
              <a:t>Calibration of Space Charge and Grid Leak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02393"/>
            <a:ext cx="9144000" cy="1655762"/>
          </a:xfrm>
        </p:spPr>
        <p:txBody>
          <a:bodyPr/>
          <a:p>
            <a:r>
              <a:rPr lang="en-US" altLang="en-US" sz="3200"/>
              <a:t>Xiaohai Jin</a:t>
            </a:r>
            <a:endParaRPr lang="en-US" altLang="en-US" sz="3200"/>
          </a:p>
          <a:p>
            <a:r>
              <a:rPr lang="en-US" altLang="en-US" sz="3200"/>
              <a:t>Feb </a:t>
            </a:r>
            <a:r>
              <a:rPr lang="" altLang="en-US" sz="3200"/>
              <a:t>25</a:t>
            </a:r>
            <a:r>
              <a:rPr lang="en-US" altLang="en-US" sz="3200"/>
              <a:t> 2019</a:t>
            </a:r>
            <a:endParaRPr lang="en-US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" altLang="en-US" i="1">
                <a:solidFill>
                  <a:srgbClr val="0070C0"/>
                </a:solidFill>
                <a:sym typeface="+mn-ea"/>
              </a:rPr>
              <a:t>Pass2   </a:t>
            </a:r>
            <a:r>
              <a:rPr lang="en-US" altLang="en-US" i="1">
                <a:solidFill>
                  <a:srgbClr val="0070C0"/>
                </a:solidFill>
                <a:sym typeface="+mn-ea"/>
              </a:rPr>
              <a:t>SC = 6.843e-6, GL = 10.6, 11.6, 12.6</a:t>
            </a:r>
            <a:endParaRPr lang="en-US" altLang="en-US" i="1">
              <a:solidFill>
                <a:srgbClr val="0070C0"/>
              </a:solidFill>
              <a:sym typeface="+mn-ea"/>
            </a:endParaRPr>
          </a:p>
        </p:txBody>
      </p:sp>
      <p:pic>
        <p:nvPicPr>
          <p:cNvPr id="4" name="Content Placeholder 3" descr="Screenshot from 2019-02-24 21-50-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3045" y="1903730"/>
            <a:ext cx="6366510" cy="3050540"/>
          </a:xfrm>
          <a:prstGeom prst="rect">
            <a:avLst/>
          </a:prstGeom>
        </p:spPr>
      </p:pic>
      <p:pic>
        <p:nvPicPr>
          <p:cNvPr id="5" name="Picture 4" descr="Screenshot from 2019-02-24 21-51-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80" y="5467985"/>
            <a:ext cx="6365875" cy="9594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i="1">
                <a:solidFill>
                  <a:srgbClr val="0070C0"/>
                </a:solidFill>
                <a:sym typeface="+mn-ea"/>
              </a:rPr>
              <a:t>Pass2   SC = 6.843e-6, GL = 10.6, 11.6, 12.6</a:t>
            </a:r>
            <a:endParaRPr lang="en-US"/>
          </a:p>
        </p:txBody>
      </p:sp>
      <p:pic>
        <p:nvPicPr>
          <p:cNvPr id="4" name="Content Placeholder 3" descr="s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4553585" cy="4351655"/>
          </a:xfrm>
          <a:prstGeom prst="rect">
            <a:avLst/>
          </a:prstGeom>
        </p:spPr>
      </p:pic>
      <p:pic>
        <p:nvPicPr>
          <p:cNvPr id="5" name="Picture 4" descr="gap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035" y="1609725"/>
            <a:ext cx="4723765" cy="45142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i="1">
                <a:solidFill>
                  <a:srgbClr val="0070C0"/>
                </a:solidFill>
                <a:sym typeface="+mn-ea"/>
              </a:rPr>
              <a:t>Pass2   SC = 6.843e-6, GL = 10.6, 11.6, 12.6</a:t>
            </a:r>
            <a:endParaRPr lang="en-US"/>
          </a:p>
        </p:txBody>
      </p:sp>
      <p:pic>
        <p:nvPicPr>
          <p:cNvPr id="4" name="Content Placeholder 3" descr="resul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1270" y="1691005"/>
            <a:ext cx="7327265" cy="49904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" altLang="en-US" i="1">
                <a:solidFill>
                  <a:srgbClr val="0070C0"/>
                </a:solidFill>
                <a:sym typeface="+mn-ea"/>
              </a:rPr>
              <a:t>Pass3   </a:t>
            </a:r>
            <a:r>
              <a:rPr lang="en-US" altLang="en-US" i="1">
                <a:solidFill>
                  <a:srgbClr val="0070C0"/>
                </a:solidFill>
                <a:sym typeface="+mn-ea"/>
              </a:rPr>
              <a:t>SC = 1.818e-6, GL = 7.65, 8.65, 9.65</a:t>
            </a:r>
            <a:endParaRPr lang="en-US" altLang="en-US" i="1">
              <a:solidFill>
                <a:srgbClr val="0070C0"/>
              </a:solidFill>
              <a:sym typeface="+mn-ea"/>
            </a:endParaRPr>
          </a:p>
        </p:txBody>
      </p:sp>
      <p:pic>
        <p:nvPicPr>
          <p:cNvPr id="4" name="Content Placeholder 3" descr="Screenshot from 2019-02-24 22-02-4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41930" y="1530350"/>
            <a:ext cx="6707505" cy="3546475"/>
          </a:xfrm>
          <a:prstGeom prst="rect">
            <a:avLst/>
          </a:prstGeom>
        </p:spPr>
      </p:pic>
      <p:pic>
        <p:nvPicPr>
          <p:cNvPr id="5" name="Picture 4" descr="Screenshot from 2019-02-24 22-05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930" y="5481320"/>
            <a:ext cx="6762115" cy="9880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i="1">
                <a:solidFill>
                  <a:srgbClr val="0070C0"/>
                </a:solidFill>
                <a:sym typeface="+mn-ea"/>
              </a:rPr>
              <a:t>Pass3   SC = 1.818e-6, GL = 7.65, 8.65, 9.65</a:t>
            </a:r>
            <a:endParaRPr lang="en-US"/>
          </a:p>
        </p:txBody>
      </p:sp>
      <p:pic>
        <p:nvPicPr>
          <p:cNvPr id="4" name="Content Placeholder 3" descr="s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4553585" cy="4351655"/>
          </a:xfrm>
          <a:prstGeom prst="rect">
            <a:avLst/>
          </a:prstGeom>
        </p:spPr>
      </p:pic>
      <p:pic>
        <p:nvPicPr>
          <p:cNvPr id="5" name="Picture 4" descr="gap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035" y="1609725"/>
            <a:ext cx="4723765" cy="45142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i="1">
                <a:solidFill>
                  <a:srgbClr val="0070C0"/>
                </a:solidFill>
                <a:sym typeface="+mn-ea"/>
              </a:rPr>
              <a:t>Pass3   SC = 1.818e-6, GL = 7.65, 8.65, 9.65</a:t>
            </a:r>
            <a:endParaRPr lang="en-US"/>
          </a:p>
        </p:txBody>
      </p:sp>
      <p:pic>
        <p:nvPicPr>
          <p:cNvPr id="4" name="Content Placeholder 3" descr="resul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9970" y="1450975"/>
            <a:ext cx="7592060" cy="51708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" altLang="en-US" i="1">
                <a:solidFill>
                  <a:srgbClr val="0070C0"/>
                </a:solidFill>
                <a:sym typeface="+mn-ea"/>
              </a:rPr>
              <a:t>Pass4   </a:t>
            </a:r>
            <a:r>
              <a:rPr lang="en-US" altLang="en-US" i="1">
                <a:solidFill>
                  <a:srgbClr val="0070C0"/>
                </a:solidFill>
                <a:sym typeface="+mn-ea"/>
              </a:rPr>
              <a:t>SC = 1.608e-6, GL = 6.02, 7.02, 8.02</a:t>
            </a:r>
            <a:endParaRPr lang="en-US" altLang="en-US" i="1">
              <a:solidFill>
                <a:srgbClr val="0070C0"/>
              </a:solidFill>
              <a:sym typeface="+mn-ea"/>
            </a:endParaRPr>
          </a:p>
        </p:txBody>
      </p:sp>
      <p:pic>
        <p:nvPicPr>
          <p:cNvPr id="4" name="Content Placeholder 3" descr="Screenshot from 2019-02-24 22-20-5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5255" y="1691005"/>
            <a:ext cx="6842125" cy="3282950"/>
          </a:xfrm>
          <a:prstGeom prst="rect">
            <a:avLst/>
          </a:prstGeom>
        </p:spPr>
      </p:pic>
      <p:pic>
        <p:nvPicPr>
          <p:cNvPr id="5" name="Picture 4" descr="Screenshot from 2019-02-24 22-21-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5318760"/>
            <a:ext cx="6837680" cy="9563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i="1">
                <a:solidFill>
                  <a:srgbClr val="0070C0"/>
                </a:solidFill>
                <a:sym typeface="+mn-ea"/>
              </a:rPr>
              <a:t>Pass4   SC = 1.608e-6, GL = 6.02, 7.02, 8.02</a:t>
            </a:r>
            <a:endParaRPr lang="en-US"/>
          </a:p>
        </p:txBody>
      </p:sp>
      <p:pic>
        <p:nvPicPr>
          <p:cNvPr id="4" name="Content Placeholder 3" descr="s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93875"/>
            <a:ext cx="4553585" cy="4351655"/>
          </a:xfrm>
          <a:prstGeom prst="rect">
            <a:avLst/>
          </a:prstGeom>
        </p:spPr>
      </p:pic>
      <p:pic>
        <p:nvPicPr>
          <p:cNvPr id="5" name="Picture 4" descr="gap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035" y="1691005"/>
            <a:ext cx="4723765" cy="45142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i="1">
                <a:solidFill>
                  <a:srgbClr val="0070C0"/>
                </a:solidFill>
                <a:sym typeface="+mn-ea"/>
              </a:rPr>
              <a:t>Pass4   SC = 1.608e-6, GL = 6.02, 7.02, 8.02</a:t>
            </a:r>
            <a:endParaRPr lang="en-US"/>
          </a:p>
        </p:txBody>
      </p:sp>
      <p:pic>
        <p:nvPicPr>
          <p:cNvPr id="4" name="Content Placeholder 3" descr="resul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6810" y="1691005"/>
            <a:ext cx="7358380" cy="50114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i="1">
                <a:solidFill>
                  <a:srgbClr val="0070C0"/>
                </a:solidFill>
              </a:rPr>
              <a:t>Final Result</a:t>
            </a:r>
            <a:endParaRPr lang="" altLang="en-US" i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>
                <a:solidFill>
                  <a:srgbClr val="0070C0"/>
                </a:solidFill>
              </a:rPr>
              <a:t>sc = (1.608e-06 +/- 3.194e-07) * ((zdcx) - (-162.1 +/-  232.7))</a:t>
            </a:r>
            <a:endParaRPr lang="en-US" sz="24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0070C0"/>
                </a:solidFill>
              </a:rPr>
              <a:t>GL =  6.95 +/-  2.44</a:t>
            </a:r>
            <a:endParaRPr lang="en-US" sz="240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i="1">
                <a:ln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Run Information</a:t>
            </a:r>
            <a:endParaRPr lang="" altLang="en-US" i="1">
              <a:ln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Content Placeholder 5" descr="Screenshot from 2019-02-24 20-54-4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4815"/>
            <a:ext cx="10515600" cy="3469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i="1">
                <a:solidFill>
                  <a:srgbClr val="0070C0"/>
                </a:solidFill>
              </a:rPr>
              <a:t>Daq File</a:t>
            </a:r>
            <a:endParaRPr lang="" altLang="en-US" i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215"/>
            <a:ext cx="10515600" cy="5288915"/>
          </a:xfrm>
        </p:spPr>
        <p:txBody>
          <a:bodyPr>
            <a:normAutofit fontScale="80000"/>
          </a:bodyPr>
          <a:p>
            <a:pPr algn="ctr"/>
            <a:r>
              <a:rPr lang="en-US" sz="2000"/>
              <a:t>/star/data03/daq/2018/141/19141020/st_physics_19141020_raw_2000011.daq</a:t>
            </a:r>
            <a:endParaRPr lang="en-US" sz="2000"/>
          </a:p>
          <a:p>
            <a:pPr algn="ctr"/>
            <a:r>
              <a:rPr lang="en-US" sz="2000"/>
              <a:t>/star/data03/daq/2018/143/19143007/st_physics_19143007_raw_4000015.daq</a:t>
            </a:r>
            <a:endParaRPr lang="en-US" sz="2000"/>
          </a:p>
          <a:p>
            <a:pPr algn="ctr"/>
            <a:r>
              <a:rPr lang="en-US" sz="2000"/>
              <a:t>/star/data03/daq/2018/145/19145006/st_physics_19145006_raw_5000006.daq</a:t>
            </a:r>
            <a:endParaRPr lang="en-US" sz="2000"/>
          </a:p>
          <a:p>
            <a:pPr algn="ctr"/>
            <a:r>
              <a:rPr lang="en-US" sz="2000"/>
              <a:t>/star/data03/daq/2018/147/19147047/st_physics_19147047_raw_1500014.daq</a:t>
            </a:r>
            <a:endParaRPr lang="en-US" sz="2000"/>
          </a:p>
          <a:p>
            <a:pPr algn="ctr"/>
            <a:r>
              <a:rPr lang="en-US" sz="2000"/>
              <a:t>/star/data03/daq/2018/149/19149031/st_physics_19149031_raw_3500008.daq</a:t>
            </a:r>
            <a:endParaRPr lang="en-US" sz="2000"/>
          </a:p>
          <a:p>
            <a:pPr algn="ctr"/>
            <a:r>
              <a:rPr lang="en-US" sz="2000"/>
              <a:t>/star/data03/daq/2018/155/19155058/st_physics_19155058_raw_3000007.daq</a:t>
            </a:r>
            <a:endParaRPr lang="en-US" sz="2000"/>
          </a:p>
          <a:p>
            <a:pPr algn="ctr"/>
            <a:r>
              <a:rPr lang="en-US" sz="2000"/>
              <a:t>/star/data03/daq/2018/157/19157003/st_physics_19157003_raw_5500010.daq</a:t>
            </a:r>
            <a:endParaRPr lang="en-US" sz="2000"/>
          </a:p>
          <a:p>
            <a:pPr algn="ctr"/>
            <a:r>
              <a:rPr lang="en-US" sz="2000"/>
              <a:t>/star/data03/daq/2018/159/19159007/st_physics_19159007_raw_2500016.daq</a:t>
            </a:r>
            <a:endParaRPr lang="en-US" sz="2000"/>
          </a:p>
          <a:p>
            <a:pPr algn="ctr"/>
            <a:r>
              <a:rPr lang="en-US" sz="2000"/>
              <a:t>/star/data03/daq/2018/161/19161050/st_physics_19161050_raw_1500014.daq</a:t>
            </a:r>
            <a:endParaRPr lang="en-US" sz="2000"/>
          </a:p>
          <a:p>
            <a:pPr algn="ctr"/>
            <a:r>
              <a:rPr lang="en-US" sz="2000"/>
              <a:t>/star/data03/daq/2018/163/19163014/st_physics_19163014_raw_2000017.daq</a:t>
            </a:r>
            <a:endParaRPr lang="en-US" sz="2000"/>
          </a:p>
          <a:p>
            <a:pPr algn="ctr"/>
            <a:r>
              <a:rPr lang="en-US" sz="2000"/>
              <a:t>/star/data03/daq/2018/165/19165021/st_physics_19165021_raw_3000001.daq</a:t>
            </a:r>
            <a:endParaRPr lang="en-US" sz="2000"/>
          </a:p>
          <a:p>
            <a:pPr algn="ctr"/>
            <a:r>
              <a:rPr lang="en-US" sz="2000"/>
              <a:t>/star/data03/daq/2018/167/19167004/st_physics_19167004_raw_1500012.daq</a:t>
            </a:r>
            <a:endParaRPr lang="en-US" sz="2000"/>
          </a:p>
          <a:p>
            <a:pPr algn="ctr"/>
            <a:r>
              <a:rPr lang="en-US" sz="2000"/>
              <a:t>/star/data03/daq/2018/168/19168034/st_physics_19168034_raw_1500013.daq</a:t>
            </a:r>
            <a:endParaRPr lang="en-US" sz="2000"/>
          </a:p>
          <a:p>
            <a:pPr algn="ctr"/>
            <a:r>
              <a:rPr lang="en-US" sz="2000"/>
              <a:t>/star/data03/daq/2018/144/19144031/st_physics_19144031_raw_1500014.daq</a:t>
            </a:r>
            <a:endParaRPr lang="en-US" sz="2000"/>
          </a:p>
          <a:p>
            <a:pPr algn="ctr"/>
            <a:r>
              <a:rPr lang="en-US" sz="2000"/>
              <a:t>/star/data03/daq/2018/148/19148011/st_physics_19148011_raw_1500014.daq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i="1">
                <a:solidFill>
                  <a:srgbClr val="0070C0"/>
                </a:solidFill>
              </a:rPr>
              <a:t>Code and Data Directory</a:t>
            </a:r>
            <a:endParaRPr lang="" altLang="en-US" i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Code Directory:</a:t>
            </a:r>
            <a:endParaRPr lang="en-US"/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        </a:t>
            </a:r>
            <a:r>
              <a:rPr lang="en-US" altLang="en-US" sz="1800">
                <a:sym typeface="+mn-ea"/>
              </a:rPr>
              <a:t>1.</a:t>
            </a:r>
            <a:r>
              <a:rPr lang="en-US" sz="1800">
                <a:sym typeface="+mn-ea"/>
              </a:rPr>
              <a:t> /star/u/jhai/WorkCode/SCGL_27GeV/EventPass </a:t>
            </a:r>
            <a:r>
              <a:rPr lang="" altLang="en-US" sz="1800">
                <a:sym typeface="+mn-ea"/>
              </a:rPr>
              <a:t>(SC = 0, GL = 8, 9, 10)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        </a:t>
            </a:r>
            <a:r>
              <a:rPr lang="en-US" altLang="en-US" sz="1800">
                <a:sym typeface="+mn-ea"/>
              </a:rPr>
              <a:t>2. /star/u/jhai/WorkCode/SCGL_27GeV/EventPass_1 </a:t>
            </a:r>
            <a:r>
              <a:rPr lang="" altLang="en-US" sz="1800">
                <a:sym typeface="+mn-ea"/>
              </a:rPr>
              <a:t>(SC = 2.649e-5, GL = 8, 9, 10)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>
                <a:sym typeface="+mn-ea"/>
              </a:rPr>
              <a:t>        3. /star/u/jhai/WorkCode/SCGL_27GeV/EventPass_2 </a:t>
            </a:r>
            <a:r>
              <a:rPr lang="" altLang="en-US" sz="1800">
                <a:sym typeface="+mn-ea"/>
              </a:rPr>
              <a:t>(SC = 6.843e-6, GL = 10.6, 11.6, 12.6)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>
                <a:sym typeface="+mn-ea"/>
              </a:rPr>
              <a:t>        4. /star/u/jhai/WorkCode/SCGL_27GeV/EventPass_3 </a:t>
            </a:r>
            <a:r>
              <a:rPr lang="" altLang="en-US" sz="1800">
                <a:sym typeface="+mn-ea"/>
              </a:rPr>
              <a:t>(SC = 1.818e-6, GL = 7.65, 8.65, 9.65)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>
                <a:sym typeface="+mn-ea"/>
              </a:rPr>
              <a:t>        5. /star/u/jhai/WorkCode/SCGL_27GeV/EventPass_4 </a:t>
            </a:r>
            <a:r>
              <a:rPr lang="" altLang="en-US" sz="1800">
                <a:sym typeface="+mn-ea"/>
              </a:rPr>
              <a:t>(SC = 1.608e-6, GL = 6.02, 7.02, 8.02)</a:t>
            </a:r>
            <a:endParaRPr lang="en-US" altLang="en-US" sz="1800"/>
          </a:p>
          <a:p>
            <a:r>
              <a:rPr lang="" altLang="en-US"/>
              <a:t>event.root Directory:</a:t>
            </a:r>
            <a:endParaRPr lang="" altLang="en-US" sz="1800"/>
          </a:p>
          <a:p>
            <a:pPr marL="0" indent="0">
              <a:buNone/>
            </a:pPr>
            <a:r>
              <a:rPr lang="" altLang="en-US" sz="1800"/>
              <a:t>        1. </a:t>
            </a:r>
            <a:r>
              <a:rPr lang="en-US" sz="1800"/>
              <a:t>/star/u/jhai/gpfs01/DATA/Service/27GeV/EventPass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</a:t>
            </a:r>
            <a:r>
              <a:rPr lang="" altLang="en-US" sz="1800"/>
              <a:t>2. /star/u/jhai/gpfs01/DATA/Service/27GeV/EventPass_1</a:t>
            </a:r>
            <a:endParaRPr lang="" altLang="en-US" sz="1800"/>
          </a:p>
          <a:p>
            <a:pPr marL="0" indent="0">
              <a:buNone/>
            </a:pPr>
            <a:r>
              <a:rPr lang="" altLang="en-US" sz="1800"/>
              <a:t>        3. /star/u/jhai/gpfs01/DATA/Service/27GeV/EventPass_2</a:t>
            </a:r>
            <a:endParaRPr lang="" altLang="en-US" sz="1800"/>
          </a:p>
          <a:p>
            <a:pPr marL="0" indent="0">
              <a:buNone/>
            </a:pPr>
            <a:r>
              <a:rPr lang="" altLang="en-US" sz="1800"/>
              <a:t>        4. /star/u/jhai/gpfs01/DATA/Service/27GeV/EventPass_3</a:t>
            </a:r>
            <a:endParaRPr lang="" altLang="en-US" sz="1800"/>
          </a:p>
          <a:p>
            <a:pPr marL="0" indent="0">
              <a:buNone/>
            </a:pPr>
            <a:r>
              <a:rPr lang="" altLang="en-US" sz="1800"/>
              <a:t>        5. /star/u/jhai/gpfs01/DATA/Service/27GeV/EventPass_4</a:t>
            </a:r>
            <a:endParaRPr lang="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i="1">
                <a:solidFill>
                  <a:srgbClr val="0070C0"/>
                </a:solidFill>
                <a:sym typeface="+mn-ea"/>
              </a:rPr>
              <a:t>Pass0     </a:t>
            </a:r>
            <a:r>
              <a:rPr lang="en-US" altLang="en-US" i="1">
                <a:solidFill>
                  <a:srgbClr val="0070C0"/>
                </a:solidFill>
                <a:sym typeface="+mn-ea"/>
              </a:rPr>
              <a:t>SC = 0, GL = 8, 9, 10</a:t>
            </a:r>
            <a:endParaRPr lang="en-US" altLang="en-US" i="1">
              <a:solidFill>
                <a:srgbClr val="0070C0"/>
              </a:solidFill>
              <a:sym typeface="+mn-ea"/>
            </a:endParaRPr>
          </a:p>
        </p:txBody>
      </p:sp>
      <p:pic>
        <p:nvPicPr>
          <p:cNvPr id="4" name="Content Placeholder 3" descr="Screenshot from 2019-02-24 21-21-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14345" y="1691005"/>
            <a:ext cx="6162675" cy="2438400"/>
          </a:xfrm>
          <a:prstGeom prst="rect">
            <a:avLst/>
          </a:prstGeom>
        </p:spPr>
      </p:pic>
      <p:pic>
        <p:nvPicPr>
          <p:cNvPr id="5" name="Picture 4" descr="Screenshot from 2019-02-24 21-25-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980" y="4384040"/>
            <a:ext cx="6162675" cy="1825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i="1">
                <a:solidFill>
                  <a:srgbClr val="0070C0"/>
                </a:solidFill>
                <a:sym typeface="+mn-ea"/>
              </a:rPr>
              <a:t>Pass0     SC = 0, GL = 8, 9, 10</a:t>
            </a:r>
            <a:endParaRPr lang="en-US"/>
          </a:p>
        </p:txBody>
      </p:sp>
      <p:pic>
        <p:nvPicPr>
          <p:cNvPr id="4" name="Content Placeholder 3" descr="s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5205" y="1691005"/>
            <a:ext cx="4553585" cy="4351655"/>
          </a:xfrm>
          <a:prstGeom prst="rect">
            <a:avLst/>
          </a:prstGeom>
        </p:spPr>
      </p:pic>
      <p:pic>
        <p:nvPicPr>
          <p:cNvPr id="5" name="Picture 4" descr="gap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035" y="1609725"/>
            <a:ext cx="4723765" cy="4514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i="1">
                <a:solidFill>
                  <a:srgbClr val="0070C0"/>
                </a:solidFill>
                <a:sym typeface="+mn-ea"/>
              </a:rPr>
              <a:t>Pass1   </a:t>
            </a:r>
            <a:r>
              <a:rPr lang="en-US" altLang="en-US" i="1">
                <a:solidFill>
                  <a:srgbClr val="0070C0"/>
                </a:solidFill>
                <a:sym typeface="+mn-ea"/>
              </a:rPr>
              <a:t>SC = 2.649e-5, GL = 8, 9, 10</a:t>
            </a:r>
            <a:endParaRPr lang="en-US" altLang="en-US" i="1">
              <a:solidFill>
                <a:srgbClr val="0070C0"/>
              </a:solidFill>
              <a:sym typeface="+mn-ea"/>
            </a:endParaRPr>
          </a:p>
        </p:txBody>
      </p:sp>
      <p:pic>
        <p:nvPicPr>
          <p:cNvPr id="4" name="Content Placeholder 3" descr="Screenshot from 2019-02-24 21-39-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47340" y="1691005"/>
            <a:ext cx="6496685" cy="2374900"/>
          </a:xfrm>
          <a:prstGeom prst="rect">
            <a:avLst/>
          </a:prstGeom>
        </p:spPr>
      </p:pic>
      <p:pic>
        <p:nvPicPr>
          <p:cNvPr id="5" name="Picture 4" descr="Screenshot from 2019-02-24 21-40-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20" y="4736465"/>
            <a:ext cx="6537960" cy="9378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i="1">
                <a:solidFill>
                  <a:srgbClr val="0070C0"/>
                </a:solidFill>
                <a:sym typeface="+mn-ea"/>
              </a:rPr>
              <a:t>Pass1   </a:t>
            </a:r>
            <a:r>
              <a:rPr lang="en-US" altLang="en-US" i="1">
                <a:solidFill>
                  <a:srgbClr val="0070C0"/>
                </a:solidFill>
                <a:sym typeface="+mn-ea"/>
              </a:rPr>
              <a:t>SC = 2.649e-5, GL = 8, 9, 10</a:t>
            </a:r>
            <a:endParaRPr lang="en-US"/>
          </a:p>
        </p:txBody>
      </p:sp>
      <p:pic>
        <p:nvPicPr>
          <p:cNvPr id="4" name="Content Placeholder 3" descr="s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4553585" cy="4351655"/>
          </a:xfrm>
          <a:prstGeom prst="rect">
            <a:avLst/>
          </a:prstGeom>
        </p:spPr>
      </p:pic>
      <p:pic>
        <p:nvPicPr>
          <p:cNvPr id="6" name="Picture 5" descr="gap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035" y="1528445"/>
            <a:ext cx="4723765" cy="45142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i="1">
                <a:solidFill>
                  <a:srgbClr val="0070C0"/>
                </a:solidFill>
                <a:sym typeface="+mn-ea"/>
              </a:rPr>
              <a:t>Pass1   </a:t>
            </a:r>
            <a:r>
              <a:rPr lang="en-US" altLang="en-US" i="1">
                <a:solidFill>
                  <a:srgbClr val="0070C0"/>
                </a:solidFill>
                <a:sym typeface="+mn-ea"/>
              </a:rPr>
              <a:t>SC = 2.649e-5, GL = 8, 9, 10</a:t>
            </a:r>
            <a:endParaRPr lang="en-US"/>
          </a:p>
        </p:txBody>
      </p:sp>
      <p:pic>
        <p:nvPicPr>
          <p:cNvPr id="4" name="Content Placeholder 3" descr="resul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0115" y="1372870"/>
            <a:ext cx="7811135" cy="53200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2603</Words>
  <Application>WPS Presentation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Droid Sans Fallback</vt:lpstr>
      <vt:lpstr>Arial Unicode MS</vt:lpstr>
      <vt:lpstr>OpenSymbol</vt:lpstr>
      <vt:lpstr>Office Theme</vt:lpstr>
      <vt:lpstr>Calibration of Space Charge and Grid Leak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Calibration of Space Charge and Grid Leak</dc:title>
  <dc:creator>xiaohai</dc:creator>
  <cp:lastModifiedBy>xiaohai</cp:lastModifiedBy>
  <cp:revision>29</cp:revision>
  <dcterms:created xsi:type="dcterms:W3CDTF">2019-02-25T03:29:15Z</dcterms:created>
  <dcterms:modified xsi:type="dcterms:W3CDTF">2019-02-25T03:29:15Z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1033-10.1.0.6634</vt:lpwstr>
  </property>
</Properties>
</file>