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0" r:id="rId5"/>
    <p:sldId id="261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82"/>
    <p:restoredTop sz="50000"/>
  </p:normalViewPr>
  <p:slideViewPr>
    <p:cSldViewPr snapToGrid="0" snapToObjects="1">
      <p:cViewPr varScale="1">
        <p:scale>
          <a:sx n="72" d="100"/>
          <a:sy n="72" d="100"/>
        </p:scale>
        <p:origin x="4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4"/>
            <a:ext cx="9144000" cy="6358128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977112" y="4764892"/>
            <a:ext cx="70606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977111" y="2941200"/>
            <a:ext cx="7060697" cy="14436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 algn="ctr">
              <a:defRPr sz="3200" b="1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5300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10000" y="493200"/>
            <a:ext cx="7524000" cy="759600"/>
          </a:xfr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810000" y="1375200"/>
            <a:ext cx="7524000" cy="42840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  <a:lvl2pPr marL="575945" indent="-230505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800">
                <a:solidFill>
                  <a:schemeClr val="accent1"/>
                </a:solidFill>
                <a:latin typeface="+mn-ea"/>
                <a:ea typeface="+mn-ea"/>
              </a:defRPr>
            </a:lvl3pPr>
            <a:lvl4pPr marL="16002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800">
                <a:solidFill>
                  <a:schemeClr val="accent1"/>
                </a:solidFill>
                <a:latin typeface="+mn-ea"/>
                <a:ea typeface="+mn-ea"/>
              </a:defRPr>
            </a:lvl4pPr>
            <a:lvl5pPr marL="20574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800">
                <a:solidFill>
                  <a:schemeClr val="accent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387600" y="2782800"/>
            <a:ext cx="5180400" cy="684000"/>
          </a:xfrm>
        </p:spPr>
        <p:txBody>
          <a:bodyPr anchor="t" anchorCtr="0">
            <a:normAutofit/>
          </a:bodyPr>
          <a:lstStyle>
            <a:lvl1pPr algn="ctr">
              <a:defRPr sz="32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469824" y="3394075"/>
            <a:ext cx="509666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CT2"/>
          <p:cNvSpPr>
            <a:spLocks noGrp="1"/>
          </p:cNvSpPr>
          <p:nvPr>
            <p:ph type="subTitle" idx="1"/>
          </p:nvPr>
        </p:nvSpPr>
        <p:spPr>
          <a:xfrm>
            <a:off x="3387600" y="3470400"/>
            <a:ext cx="4644000" cy="396000"/>
          </a:xfrm>
          <a:prstGeom prst="rect">
            <a:avLst/>
          </a:prstGeom>
          <a:noFill/>
          <a:effectLst/>
        </p:spPr>
        <p:txBody>
          <a:bodyPr lIns="90000" tIns="46800" bIns="4680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65200" y="579600"/>
            <a:ext cx="8010000" cy="699594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65200" y="1432800"/>
            <a:ext cx="3888000" cy="4712400"/>
          </a:xfrm>
        </p:spPr>
        <p:txBody>
          <a:bodyPr>
            <a:normAutofit/>
          </a:bodyPr>
          <a:lstStyle>
            <a:lvl1pPr algn="l">
              <a:defRPr sz="2400"/>
            </a:lvl1pPr>
            <a:lvl2pPr algn="l"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690800" y="1432800"/>
            <a:ext cx="3888000" cy="4712400"/>
          </a:xfrm>
        </p:spPr>
        <p:txBody>
          <a:bodyPr>
            <a:normAutofit/>
          </a:bodyPr>
          <a:lstStyle>
            <a:lvl1pPr algn="l">
              <a:defRPr sz="2400"/>
            </a:lvl1pPr>
            <a:lvl2pPr algn="l"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65200" y="579600"/>
            <a:ext cx="8010000" cy="698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3985975"/>
            <a:ext cx="9144000" cy="1142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6000" rtlCol="0" anchor="ctr">
            <a:normAutofit/>
          </a:bodyPr>
          <a:lstStyle/>
          <a:p>
            <a:pPr lvl="0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形标注 3"/>
          <p:cNvSpPr/>
          <p:nvPr>
            <p:custDataLst>
              <p:tags r:id="rId2"/>
            </p:custDataLst>
          </p:nvPr>
        </p:nvSpPr>
        <p:spPr>
          <a:xfrm rot="437392">
            <a:off x="4386407" y="1468995"/>
            <a:ext cx="2230099" cy="2038373"/>
          </a:xfrm>
          <a:prstGeom prst="wedgeEllipseCallout">
            <a:avLst>
              <a:gd name="adj1" fmla="val -35369"/>
              <a:gd name="adj2" fmla="val 5144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76" y="2855662"/>
            <a:ext cx="1399218" cy="2260625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433104" y="1909823"/>
            <a:ext cx="2141316" cy="1088019"/>
          </a:xfrm>
        </p:spPr>
        <p:txBody>
          <a:bodyPr anchor="ctr" anchorCtr="0">
            <a:normAutofit/>
          </a:bodyPr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039200" y="1494000"/>
            <a:ext cx="4932000" cy="5076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885600" y="1483199"/>
            <a:ext cx="2995200" cy="4140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44400" y="2185200"/>
            <a:ext cx="4726800" cy="343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67377" y="789271"/>
            <a:ext cx="9076623" cy="144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B4AFAD-E1BE-4F10-84C7-1A809DA85A63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DD9-FA9C-448D-88EE-419D2ADC23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" t="6292" r="4684" b="24263"/>
          <a:stretch>
            <a:fillRect/>
          </a:stretch>
        </p:blipFill>
        <p:spPr>
          <a:xfrm>
            <a:off x="1690" y="0"/>
            <a:ext cx="9144000" cy="1600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3291840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9" y="162557"/>
            <a:ext cx="8292046" cy="699594"/>
          </a:xfrm>
          <a:prstGeom prst="rect">
            <a:avLst/>
          </a:prstGeom>
          <a:noFill/>
        </p:spPr>
        <p:txBody>
          <a:bodyPr vert="horz" lIns="91440" tIns="45720" rIns="9000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E0C795-B702-42D2-ADC6-E14A8EB05C2E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C335-96C8-418B-A95D-2012FCCE03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131123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 Black" panose="020B0A04020102020204" pitchFamily="34" charset="0"/>
          <a:ea typeface="微软雅黑" panose="020B050302020402020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3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"/>
        <a:defRPr sz="2400" kern="1200" baseline="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75945" indent="-230505" algn="just" defTabSz="914400" rtl="0" eaLnBrk="1" latinLnBrk="0" hangingPunct="1">
        <a:lnSpc>
          <a:spcPct val="130000"/>
        </a:lnSpc>
        <a:spcBef>
          <a:spcPts val="50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defRPr sz="2000" kern="1200" baseline="0">
          <a:solidFill>
            <a:schemeClr val="tx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4800" dirty="0"/>
              <a:t>三元组提取模型描述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张传奇 方言歌 李京龙 宋林兴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问题简述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8850" y="1925320"/>
            <a:ext cx="7294245" cy="305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>
                <a:sym typeface="+mn-ea"/>
              </a:rPr>
              <a:t>To extract all correct triples, including </a:t>
            </a:r>
            <a:r>
              <a:rPr lang="en-US" altLang="zh-CN" sz="1400" b="1" dirty="0">
                <a:sym typeface="+mn-ea"/>
              </a:rPr>
              <a:t>time</a:t>
            </a:r>
            <a:r>
              <a:rPr lang="en-US" altLang="zh-CN" sz="1400" dirty="0">
                <a:sym typeface="+mn-ea"/>
              </a:rPr>
              <a:t>, </a:t>
            </a:r>
            <a:r>
              <a:rPr lang="en-US" altLang="zh-CN" sz="1400" b="1" dirty="0">
                <a:sym typeface="+mn-ea"/>
              </a:rPr>
              <a:t>attribute</a:t>
            </a:r>
            <a:r>
              <a:rPr lang="en-US" altLang="zh-CN" sz="1400" dirty="0">
                <a:sym typeface="+mn-ea"/>
              </a:rPr>
              <a:t>, and </a:t>
            </a:r>
            <a:r>
              <a:rPr lang="en-US" altLang="zh-CN" sz="1400" b="1" dirty="0">
                <a:sym typeface="+mn-ea"/>
              </a:rPr>
              <a:t>value </a:t>
            </a:r>
            <a:r>
              <a:rPr lang="en-US" altLang="zh-CN" sz="1400" dirty="0">
                <a:sym typeface="+mn-ea"/>
              </a:rPr>
              <a:t>from the given sentences.</a:t>
            </a:r>
          </a:p>
          <a:p>
            <a:pPr algn="l"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 sz="1400" dirty="0">
                <a:sym typeface="+mn-ea"/>
              </a:rPr>
              <a:t>e.g. </a:t>
            </a:r>
            <a:endParaRPr lang="en-US" altLang="zh-CN" sz="1400" dirty="0"/>
          </a:p>
          <a:p>
            <a:pPr marL="0" indent="0" algn="l">
              <a:buNone/>
            </a:pPr>
            <a:r>
              <a:rPr lang="en-US" altLang="zh-CN" sz="1400" dirty="0">
                <a:sym typeface="+mn-ea"/>
              </a:rPr>
              <a:t>sentence1: </a:t>
            </a:r>
            <a:endParaRPr lang="en-US" altLang="zh-CN" sz="1400" dirty="0"/>
          </a:p>
          <a:p>
            <a:pPr marL="0" indent="0" algn="l">
              <a:buNone/>
            </a:pPr>
            <a:r>
              <a:rPr lang="en-US" altLang="zh-CN" sz="1400" dirty="0">
                <a:sym typeface="+mn-ea"/>
              </a:rPr>
              <a:t>	2013</a:t>
            </a:r>
            <a:r>
              <a:rPr lang="zh-CN" altLang="zh-CN" sz="1400" dirty="0">
                <a:sym typeface="+mn-ea"/>
              </a:rPr>
              <a:t>年度、</a:t>
            </a:r>
            <a:r>
              <a:rPr lang="en-US" altLang="zh-CN" sz="1400" dirty="0">
                <a:sym typeface="+mn-ea"/>
              </a:rPr>
              <a:t>2014</a:t>
            </a:r>
            <a:r>
              <a:rPr lang="zh-CN" altLang="zh-CN" sz="1400" dirty="0">
                <a:sym typeface="+mn-ea"/>
              </a:rPr>
              <a:t>年度和</a:t>
            </a:r>
            <a:r>
              <a:rPr lang="en-US" altLang="zh-CN" sz="1400" dirty="0">
                <a:sym typeface="+mn-ea"/>
              </a:rPr>
              <a:t>2015</a:t>
            </a:r>
            <a:r>
              <a:rPr lang="zh-CN" altLang="zh-CN" sz="1400" dirty="0">
                <a:sym typeface="+mn-ea"/>
              </a:rPr>
              <a:t>年</a:t>
            </a:r>
            <a:r>
              <a:rPr lang="en-US" altLang="zh-CN" sz="1400" dirty="0">
                <a:sym typeface="+mn-ea"/>
              </a:rPr>
              <a:t>1-6</a:t>
            </a:r>
            <a:r>
              <a:rPr lang="zh-CN" altLang="zh-CN" sz="1400" dirty="0">
                <a:sym typeface="+mn-ea"/>
              </a:rPr>
              <a:t>月，发行人应付账款余额分别为</a:t>
            </a:r>
            <a:r>
              <a:rPr lang="en-US" altLang="zh-CN" sz="1400" dirty="0">
                <a:sym typeface="+mn-ea"/>
              </a:rPr>
              <a:t>2306</a:t>
            </a:r>
            <a:r>
              <a:rPr lang="zh-CN" altLang="zh-CN" sz="1400" dirty="0">
                <a:sym typeface="+mn-ea"/>
              </a:rPr>
              <a:t>万元、</a:t>
            </a:r>
            <a:r>
              <a:rPr lang="en-US" altLang="zh-CN" sz="1400" dirty="0">
                <a:sym typeface="+mn-ea"/>
              </a:rPr>
              <a:t>635</a:t>
            </a:r>
            <a:r>
              <a:rPr lang="zh-CN" altLang="zh-CN" sz="1400" dirty="0">
                <a:sym typeface="+mn-ea"/>
              </a:rPr>
              <a:t>万元和</a:t>
            </a:r>
            <a:r>
              <a:rPr lang="en-US" altLang="zh-CN" sz="1400" dirty="0">
                <a:sym typeface="+mn-ea"/>
              </a:rPr>
              <a:t>70118</a:t>
            </a:r>
            <a:r>
              <a:rPr lang="zh-CN" altLang="zh-CN" sz="1400" dirty="0">
                <a:sym typeface="+mn-ea"/>
              </a:rPr>
              <a:t>万元。</a:t>
            </a:r>
          </a:p>
          <a:p>
            <a:pPr marL="0" indent="0" algn="l">
              <a:buNone/>
            </a:pP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 sz="1400" dirty="0">
                <a:sym typeface="+mn-ea"/>
              </a:rPr>
              <a:t>all correct  triples in sentence1 should be:</a:t>
            </a:r>
            <a:endParaRPr lang="en-US" altLang="zh-CN" sz="1400" dirty="0"/>
          </a:p>
          <a:p>
            <a:pPr marL="0" indent="0" algn="l">
              <a:buNone/>
            </a:pPr>
            <a:r>
              <a:rPr lang="en-US" altLang="zh-CN" sz="1400" dirty="0">
                <a:latin typeface="+mn-ea"/>
                <a:sym typeface="+mn-ea"/>
              </a:rPr>
              <a:t>	</a:t>
            </a:r>
            <a:r>
              <a:rPr lang="zh-CN" altLang="zh-CN" sz="1400" dirty="0">
                <a:latin typeface="+mn-ea"/>
                <a:sym typeface="+mn-ea"/>
              </a:rPr>
              <a:t>【</a:t>
            </a:r>
            <a:r>
              <a:rPr lang="en-US" altLang="zh-CN" sz="1400" dirty="0">
                <a:latin typeface="+mn-ea"/>
                <a:sym typeface="+mn-ea"/>
              </a:rPr>
              <a:t>2013</a:t>
            </a:r>
            <a:r>
              <a:rPr lang="zh-CN" altLang="zh-CN" sz="1400" dirty="0">
                <a:latin typeface="+mn-ea"/>
                <a:sym typeface="+mn-ea"/>
              </a:rPr>
              <a:t>年度</a:t>
            </a:r>
            <a:r>
              <a:rPr lang="zh-CN" altLang="en-US" sz="1400" dirty="0">
                <a:latin typeface="+mn-ea"/>
                <a:sym typeface="+mn-ea"/>
              </a:rPr>
              <a:t>、</a:t>
            </a:r>
            <a:r>
              <a:rPr lang="zh-CN" altLang="zh-CN" sz="1400" dirty="0">
                <a:latin typeface="+mn-ea"/>
                <a:sym typeface="+mn-ea"/>
              </a:rPr>
              <a:t>应付账款</a:t>
            </a:r>
            <a:r>
              <a:rPr lang="zh-CN" altLang="en-US" sz="1400" dirty="0">
                <a:latin typeface="+mn-ea"/>
                <a:sym typeface="+mn-ea"/>
              </a:rPr>
              <a:t>、</a:t>
            </a:r>
            <a:r>
              <a:rPr lang="en-US" altLang="zh-CN" sz="1400" dirty="0">
                <a:latin typeface="+mn-ea"/>
                <a:sym typeface="+mn-ea"/>
              </a:rPr>
              <a:t>2306</a:t>
            </a:r>
            <a:r>
              <a:rPr lang="zh-CN" altLang="zh-CN" sz="1400" dirty="0">
                <a:latin typeface="+mn-ea"/>
                <a:sym typeface="+mn-ea"/>
              </a:rPr>
              <a:t>万元】</a:t>
            </a:r>
            <a:br>
              <a:rPr lang="en-US" altLang="zh-CN" sz="1400" dirty="0">
                <a:latin typeface="+mn-ea"/>
                <a:sym typeface="+mn-ea"/>
              </a:rPr>
            </a:br>
            <a:r>
              <a:rPr lang="en-US" altLang="zh-CN" sz="1400" dirty="0">
                <a:latin typeface="+mn-ea"/>
                <a:sym typeface="+mn-ea"/>
              </a:rPr>
              <a:t>	</a:t>
            </a:r>
            <a:r>
              <a:rPr lang="zh-CN" altLang="zh-CN" sz="1400" dirty="0">
                <a:latin typeface="+mn-ea"/>
                <a:sym typeface="+mn-ea"/>
              </a:rPr>
              <a:t>【</a:t>
            </a:r>
            <a:r>
              <a:rPr lang="en-US" altLang="zh-CN" sz="1400" dirty="0">
                <a:latin typeface="+mn-ea"/>
                <a:sym typeface="+mn-ea"/>
              </a:rPr>
              <a:t>2014</a:t>
            </a:r>
            <a:r>
              <a:rPr lang="zh-CN" altLang="zh-CN" sz="1400" dirty="0">
                <a:latin typeface="+mn-ea"/>
                <a:sym typeface="+mn-ea"/>
              </a:rPr>
              <a:t>年度、应付账款、</a:t>
            </a:r>
            <a:r>
              <a:rPr lang="en-US" altLang="zh-CN" sz="1400" dirty="0">
                <a:latin typeface="+mn-ea"/>
                <a:sym typeface="+mn-ea"/>
              </a:rPr>
              <a:t>635</a:t>
            </a:r>
            <a:r>
              <a:rPr lang="zh-CN" altLang="zh-CN" sz="1400" dirty="0">
                <a:latin typeface="+mn-ea"/>
                <a:sym typeface="+mn-ea"/>
              </a:rPr>
              <a:t>万元】</a:t>
            </a:r>
            <a:br>
              <a:rPr lang="en-US" altLang="zh-CN" sz="1400" dirty="0">
                <a:latin typeface="+mn-ea"/>
                <a:sym typeface="+mn-ea"/>
              </a:rPr>
            </a:br>
            <a:r>
              <a:rPr lang="en-US" altLang="zh-CN" sz="1400" dirty="0">
                <a:latin typeface="+mn-ea"/>
                <a:sym typeface="+mn-ea"/>
              </a:rPr>
              <a:t>	</a:t>
            </a:r>
            <a:r>
              <a:rPr lang="zh-CN" altLang="zh-CN" sz="1400" dirty="0">
                <a:latin typeface="+mn-ea"/>
                <a:sym typeface="+mn-ea"/>
              </a:rPr>
              <a:t>【</a:t>
            </a:r>
            <a:r>
              <a:rPr lang="en-US" altLang="zh-CN" sz="1400" dirty="0">
                <a:latin typeface="+mn-ea"/>
                <a:sym typeface="+mn-ea"/>
              </a:rPr>
              <a:t>2015</a:t>
            </a:r>
            <a:r>
              <a:rPr lang="zh-CN" altLang="zh-CN" sz="1400" dirty="0">
                <a:latin typeface="+mn-ea"/>
                <a:sym typeface="+mn-ea"/>
              </a:rPr>
              <a:t>年</a:t>
            </a:r>
            <a:r>
              <a:rPr lang="en-US" altLang="zh-CN" sz="1400" dirty="0">
                <a:latin typeface="+mn-ea"/>
                <a:sym typeface="+mn-ea"/>
              </a:rPr>
              <a:t>1-6</a:t>
            </a:r>
            <a:r>
              <a:rPr lang="zh-CN" altLang="zh-CN" sz="1400" dirty="0">
                <a:latin typeface="+mn-ea"/>
                <a:sym typeface="+mn-ea"/>
              </a:rPr>
              <a:t>月、应付账款、</a:t>
            </a:r>
            <a:r>
              <a:rPr lang="en-US" altLang="zh-CN" sz="1400" dirty="0">
                <a:latin typeface="+mn-ea"/>
                <a:sym typeface="+mn-ea"/>
              </a:rPr>
              <a:t>70118</a:t>
            </a:r>
            <a:r>
              <a:rPr lang="zh-CN" altLang="zh-CN" sz="1400" dirty="0">
                <a:latin typeface="+mn-ea"/>
                <a:sym typeface="+mn-ea"/>
              </a:rPr>
              <a:t>万元】</a:t>
            </a:r>
            <a:endParaRPr lang="en-US" altLang="zh-CN" sz="1400" dirty="0">
              <a:latin typeface="+mn-ea"/>
            </a:endParaRPr>
          </a:p>
          <a:p>
            <a:pPr marL="0" indent="0" algn="l">
              <a:buNone/>
            </a:pP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模型图示</a:t>
            </a:r>
          </a:p>
        </p:txBody>
      </p:sp>
      <p:pic>
        <p:nvPicPr>
          <p:cNvPr id="4" name="内容占位符 3" descr="pre_data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690" y="2350770"/>
            <a:ext cx="7960360" cy="4167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4725" y="1586865"/>
            <a:ext cx="296672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>
                <a:ea typeface="微软雅黑" panose="020B0503020204020204" charset="-122"/>
              </a:rPr>
              <a:t>prepare_data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模型图示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0260" y="1543685"/>
            <a:ext cx="296672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>
                <a:ea typeface="微软雅黑" panose="020B0503020204020204" charset="-122"/>
              </a:rPr>
              <a:t>lstm_layer &amp; cost </a:t>
            </a:r>
          </a:p>
        </p:txBody>
      </p:sp>
      <p:pic>
        <p:nvPicPr>
          <p:cNvPr id="6" name="图片 5" descr="lstm_lay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219960"/>
            <a:ext cx="8895715" cy="4559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模型图示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0260" y="1543685"/>
            <a:ext cx="296672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>
                <a:ea typeface="微软雅黑" panose="020B0503020204020204" charset="-122"/>
              </a:rPr>
              <a:t>lstm_layer &amp; cost </a:t>
            </a:r>
          </a:p>
        </p:txBody>
      </p:sp>
      <p:pic>
        <p:nvPicPr>
          <p:cNvPr id="6" name="图片 5" descr="lstm_lay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160655"/>
            <a:ext cx="5420995" cy="2778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" y="3218180"/>
            <a:ext cx="8106410" cy="25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输入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x</a:t>
            </a:r>
            <a:r>
              <a:rPr lang="en-US" altLang="zh-CN" sz="1400" baseline="-25000" dirty="0"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是一个词的词典向量，由参数</a:t>
            </a:r>
            <a:r>
              <a:rPr lang="en-US" altLang="en-US" sz="1400" dirty="0">
                <a:latin typeface="Arial" panose="020B0604020202020204" pitchFamily="34" charset="0"/>
                <a:ea typeface="微软雅黑" panose="020B0503020204020204" charset="-122"/>
              </a:rPr>
              <a:t>dim_proj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决定；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在降维池中，利用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mask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矩阵，对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timestep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维求和：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mask[]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矩阵每一行仅有一个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，对应可能的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times, attributes, values,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即利用一组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mask[0], mask[1], mask[2]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来求得一组可能的三元组。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共有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len(times) * len(attributes) * len(values)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个可能的三元组；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用一个正向一个反向的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lstm layer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得到两组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t</a:t>
            </a:r>
            <a:r>
              <a:rPr lang="en-US" altLang="zh-CN" sz="1400" baseline="-25000" dirty="0"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, a</a:t>
            </a:r>
            <a:r>
              <a:rPr lang="en-US" altLang="zh-CN" sz="1400" baseline="-25000" dirty="0">
                <a:latin typeface="Arial" panose="020B0604020202020204" pitchFamily="34" charset="0"/>
                <a:ea typeface="微软雅黑" panose="020B0503020204020204" charset="-122"/>
              </a:rPr>
              <a:t>j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, v</a:t>
            </a:r>
            <a:r>
              <a:rPr lang="en-US" altLang="zh-CN" sz="1400" baseline="-25000" dirty="0">
                <a:latin typeface="Arial" panose="020B0604020202020204" pitchFamily="34" charset="0"/>
                <a:ea typeface="微软雅黑" panose="020B0503020204020204" charset="-122"/>
              </a:rPr>
              <a:t>k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值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对应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h</a:t>
            </a:r>
            <a:r>
              <a:rPr lang="en-US" altLang="zh-CN" sz="1400" baseline="-25000" dirty="0"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, h</a:t>
            </a:r>
            <a:r>
              <a:rPr lang="en-US" altLang="zh-CN" sz="1400" baseline="-25000" dirty="0">
                <a:latin typeface="Arial" panose="020B0604020202020204" pitchFamily="34" charset="0"/>
                <a:ea typeface="微软雅黑" panose="020B0503020204020204" charset="-122"/>
              </a:rPr>
              <a:t>j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, h</a:t>
            </a:r>
            <a:r>
              <a:rPr lang="en-US" altLang="zh-CN" sz="1400" baseline="-25000" dirty="0">
                <a:latin typeface="Arial" panose="020B0604020202020204" pitchFamily="34" charset="0"/>
                <a:ea typeface="微软雅黑" panose="020B0503020204020204" charset="-122"/>
              </a:rPr>
              <a:t>k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，分别求和取平均得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t, a, v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将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t, a, v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接入下一层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RNN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，最后的输出接入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sigmoid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函数，判断该组三元组是否存在；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cost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函数定义如下：所有可能三元组按字典序排列，存在置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，不存在置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0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，求结果与实际情况的海明距离。而使得海明距离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(cost)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尽量小。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之前的尝试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000" dirty="0"/>
              <a:t>一开始的尝试是将每个词的结果向量，按照三元组的提取方式组合出来，</a:t>
            </a:r>
            <a:r>
              <a:rPr kumimoji="1" lang="en-US" altLang="zh-CN" sz="2000" dirty="0" err="1"/>
              <a:t>ht,ha,hv</a:t>
            </a:r>
            <a:r>
              <a:rPr kumimoji="1" lang="zh-CN" altLang="en-US" sz="2000" dirty="0"/>
              <a:t>，然后将这三者求和直接放进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分类器中，以求判断是否，但是</a:t>
            </a:r>
            <a:r>
              <a:rPr kumimoji="1" lang="en-US" altLang="zh-CN" sz="2000" dirty="0"/>
              <a:t>F1</a:t>
            </a:r>
            <a:r>
              <a:rPr kumimoji="1" lang="zh-CN" altLang="en-US" sz="2000" dirty="0"/>
              <a:t>仅有</a:t>
            </a:r>
            <a:r>
              <a:rPr kumimoji="1" lang="en-US" altLang="zh-CN" sz="2000" dirty="0"/>
              <a:t>10%</a:t>
            </a:r>
            <a:r>
              <a:rPr kumimoji="1" lang="zh-CN" altLang="en-US" sz="2000" dirty="0"/>
              <a:t>。</a:t>
            </a:r>
          </a:p>
          <a:p>
            <a:r>
              <a:rPr kumimoji="1" lang="zh-CN" altLang="en-US" sz="2000" dirty="0"/>
              <a:t>经过讨论之后，我们的分析是，我们在进行这种组合的过程中，忽略了这三个值在原句中的位置信息</a:t>
            </a:r>
          </a:p>
          <a:p>
            <a:r>
              <a:rPr kumimoji="1" lang="zh-CN" altLang="en-US" sz="2000" dirty="0"/>
              <a:t>为了恢复这个位置信息，我们决定再继续嵌套一层</a:t>
            </a:r>
            <a:r>
              <a:rPr kumimoji="1" lang="en-US" altLang="zh-CN" sz="2000" dirty="0"/>
              <a:t>RNN</a:t>
            </a:r>
            <a:r>
              <a:rPr kumimoji="1" lang="zh-CN" altLang="en-US" sz="2000" dirty="0"/>
              <a:t>，输入是各个</a:t>
            </a:r>
            <a:r>
              <a:rPr kumimoji="1" lang="en-US" altLang="zh-CN" sz="2000" dirty="0" err="1"/>
              <a:t>ht,ha,hv</a:t>
            </a:r>
            <a:r>
              <a:rPr kumimoji="1" lang="zh-CN" altLang="en-US" sz="2000" dirty="0"/>
              <a:t>拼接成的向量，但是效果仍不理想</a:t>
            </a:r>
            <a:endParaRPr kumimoji="1" lang="en-US" altLang="zh-CN" sz="2000" dirty="0"/>
          </a:p>
          <a:p>
            <a:r>
              <a:rPr kumimoji="1" lang="zh-CN" altLang="en-US" sz="2000" dirty="0"/>
              <a:t>其实，到这里为止离最后的模型只差接入最后的</a:t>
            </a:r>
            <a:r>
              <a:rPr kumimoji="1" lang="en-US" altLang="zh-CN" sz="2000" dirty="0"/>
              <a:t>RNN</a:t>
            </a:r>
            <a:r>
              <a:rPr kumimoji="1" lang="zh-CN" altLang="en-US" sz="2000"/>
              <a:t>的两个维度的不同了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谢谢观看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感谢老师的指点和同学的建议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2*i*0"/>
  <p:tag name="KSO_WM_TEMPLATE_CATEGORY" val="custom"/>
  <p:tag name="KSO_WM_TEMPLATE_INDEX" val="1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2*i*1"/>
  <p:tag name="KSO_WM_TEMPLATE_CATEGORY" val="custom"/>
  <p:tag name="KSO_WM_TEMPLATE_INDEX" val="1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2*i*3"/>
  <p:tag name="KSO_WM_TEMPLATE_CATEGORY" val="custom"/>
  <p:tag name="KSO_WM_TEMPLATE_INDEX" val="1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52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409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微软雅黑</vt:lpstr>
      <vt:lpstr>Arial</vt:lpstr>
      <vt:lpstr>Arial Black</vt:lpstr>
      <vt:lpstr>Wingdings 2</vt:lpstr>
      <vt:lpstr>A000120140530A99PPBG</vt:lpstr>
      <vt:lpstr>三元组提取模型描述</vt:lpstr>
      <vt:lpstr>问题简述</vt:lpstr>
      <vt:lpstr>模型图示</vt:lpstr>
      <vt:lpstr>模型图示</vt:lpstr>
      <vt:lpstr>模型图示</vt:lpstr>
      <vt:lpstr>之前的尝试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Legend Z</dc:creator>
  <cp:lastModifiedBy>Legend Z</cp:lastModifiedBy>
  <cp:revision>31</cp:revision>
  <dcterms:created xsi:type="dcterms:W3CDTF">2016-12-13T08:54:00Z</dcterms:created>
  <dcterms:modified xsi:type="dcterms:W3CDTF">2016-12-14T12:37:23Z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