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018" r:id="rId2"/>
    <p:sldId id="1039" r:id="rId3"/>
    <p:sldId id="1040" r:id="rId4"/>
    <p:sldId id="1034" r:id="rId5"/>
    <p:sldId id="1037" r:id="rId6"/>
    <p:sldId id="1035" r:id="rId7"/>
    <p:sldId id="1012" r:id="rId8"/>
    <p:sldId id="1013" r:id="rId9"/>
    <p:sldId id="1022" r:id="rId10"/>
    <p:sldId id="982" r:id="rId11"/>
    <p:sldId id="1030" r:id="rId12"/>
    <p:sldId id="1032" r:id="rId13"/>
    <p:sldId id="1029" r:id="rId14"/>
    <p:sldId id="1023" r:id="rId15"/>
    <p:sldId id="1025" r:id="rId16"/>
    <p:sldId id="1036" r:id="rId17"/>
    <p:sldId id="1028" r:id="rId18"/>
    <p:sldId id="1041" r:id="rId19"/>
    <p:sldId id="1042"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33CC"/>
    <a:srgbClr val="0066FF"/>
    <a:srgbClr val="3366FF"/>
    <a:srgbClr val="0066CC"/>
    <a:srgbClr val="FF0000"/>
    <a:srgbClr val="CC3300"/>
    <a:srgbClr val="009242"/>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vertBarState="maximized">
    <p:restoredLeft sz="27822" autoAdjust="0"/>
    <p:restoredTop sz="96721" autoAdjust="0"/>
  </p:normalViewPr>
  <p:slideViewPr>
    <p:cSldViewPr>
      <p:cViewPr>
        <p:scale>
          <a:sx n="70" d="100"/>
          <a:sy n="70" d="100"/>
        </p:scale>
        <p:origin x="-2070" y="-91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1C07728-838D-4718-BE47-E89A171AD5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18C61C-5B2B-4C02-97D8-461B6F13E58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12F0F9-2D47-4B91-BACA-C3E6589CA01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B45088-4B61-4F33-A8DB-DEC49CA143E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3434D4-8E8F-4C8B-A35B-08921FAD3D3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58EFE4-7723-46CB-B42C-DB5C43B2957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73839A-ED66-4A88-976B-58F7B774F85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ED84458-DA03-4B57-BE90-0074BBC13183}"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DDE6832-D361-47FE-A178-84F6A3C2930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22994B8-09EC-40F3-9A5A-8BA66A34BDB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7741FC-EE65-477C-A9B5-46D667462BD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87B18DB-74D6-4417-8281-8817DEFB1022}"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DA2698F8-C654-4C17-9C04-F46EB754330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r>
              <a:rPr lang="en-US" altLang="zh-CN" smtClean="0"/>
              <a:t>1. </a:t>
            </a:r>
            <a:r>
              <a:rPr lang="zh-CN" altLang="en-US" smtClean="0"/>
              <a:t>整数的运算</a:t>
            </a:r>
          </a:p>
        </p:txBody>
      </p:sp>
      <p:sp>
        <p:nvSpPr>
          <p:cNvPr id="4099"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en-US" altLang="zh-CN" sz="3600" dirty="0" smtClean="0">
                <a:latin typeface="微软雅黑" pitchFamily="34" charset="-122"/>
                <a:ea typeface="微软雅黑" pitchFamily="34" charset="-122"/>
              </a:rPr>
              <a:t>Homework</a:t>
            </a:r>
            <a:endParaRPr lang="zh-CN" altLang="en-US" sz="3600" dirty="0" smtClean="0">
              <a:latin typeface="微软雅黑" pitchFamily="34" charset="-122"/>
              <a:ea typeface="微软雅黑" pitchFamily="34" charset="-122"/>
            </a:endParaRPr>
          </a:p>
        </p:txBody>
      </p:sp>
      <p:sp>
        <p:nvSpPr>
          <p:cNvPr id="8197" name="Text Box 59"/>
          <p:cNvSpPr txBox="1">
            <a:spLocks noChangeArrowheads="1"/>
          </p:cNvSpPr>
          <p:nvPr/>
        </p:nvSpPr>
        <p:spPr bwMode="auto">
          <a:xfrm>
            <a:off x="341313" y="850900"/>
            <a:ext cx="8280400" cy="3277820"/>
          </a:xfrm>
          <a:prstGeom prst="rect">
            <a:avLst/>
          </a:prstGeom>
          <a:noFill/>
          <a:ln w="9525">
            <a:noFill/>
            <a:miter lim="800000"/>
            <a:headEnd/>
            <a:tailEnd/>
          </a:ln>
          <a:effectLst/>
        </p:spPr>
        <p:txBody>
          <a:bodyPr wrap="square">
            <a:spAutoFit/>
          </a:bodyPr>
          <a:lstStyle/>
          <a:p>
            <a:pPr>
              <a:spcBef>
                <a:spcPct val="50000"/>
              </a:spcBef>
            </a:pPr>
            <a:r>
              <a:rPr lang="en-US" altLang="zh-CN" b="1" dirty="0" smtClean="0">
                <a:latin typeface="微软雅黑" pitchFamily="34" charset="-122"/>
                <a:ea typeface="微软雅黑" pitchFamily="34" charset="-122"/>
              </a:rPr>
              <a:t>18.  </a:t>
            </a:r>
            <a:r>
              <a:rPr lang="zh-CN" altLang="en-US" b="1" dirty="0" smtClean="0">
                <a:latin typeface="微软雅黑" pitchFamily="34" charset="-122"/>
                <a:ea typeface="微软雅黑" pitchFamily="34" charset="-122"/>
              </a:rPr>
              <a:t>假设以下</a:t>
            </a:r>
            <a:r>
              <a:rPr lang="en-US" altLang="zh-CN" b="1" dirty="0" smtClean="0">
                <a:latin typeface="微软雅黑" pitchFamily="34" charset="-122"/>
                <a:ea typeface="微软雅黑" pitchFamily="34" charset="-122"/>
              </a:rPr>
              <a:t>C</a:t>
            </a:r>
            <a:r>
              <a:rPr lang="zh-CN" altLang="en-US" b="1" dirty="0" smtClean="0">
                <a:latin typeface="微软雅黑" pitchFamily="34" charset="-122"/>
                <a:ea typeface="微软雅黑" pitchFamily="34" charset="-122"/>
              </a:rPr>
              <a:t>语言函数</a:t>
            </a:r>
            <a:r>
              <a:rPr lang="en-US" altLang="zh-CN" b="1" dirty="0" err="1" smtClean="0">
                <a:latin typeface="微软雅黑" pitchFamily="34" charset="-122"/>
                <a:ea typeface="微软雅黑" pitchFamily="34" charset="-122"/>
              </a:rPr>
              <a:t>compare_str_len</a:t>
            </a:r>
            <a:r>
              <a:rPr lang="zh-CN" altLang="en-US" b="1" dirty="0" smtClean="0">
                <a:latin typeface="微软雅黑" pitchFamily="34" charset="-122"/>
                <a:ea typeface="微软雅黑" pitchFamily="34" charset="-122"/>
              </a:rPr>
              <a:t>用来判断两个字符串的长度，当字符串</a:t>
            </a:r>
            <a:r>
              <a:rPr lang="en-US" altLang="zh-CN" b="1" dirty="0" smtClean="0">
                <a:latin typeface="微软雅黑" pitchFamily="34" charset="-122"/>
                <a:ea typeface="微软雅黑" pitchFamily="34" charset="-122"/>
              </a:rPr>
              <a:t>str1</a:t>
            </a:r>
            <a:r>
              <a:rPr lang="zh-CN" altLang="en-US" b="1" dirty="0" smtClean="0">
                <a:latin typeface="微软雅黑" pitchFamily="34" charset="-122"/>
                <a:ea typeface="微软雅黑" pitchFamily="34" charset="-122"/>
              </a:rPr>
              <a:t>的长度大于</a:t>
            </a:r>
            <a:r>
              <a:rPr lang="en-US" altLang="zh-CN" b="1" dirty="0" smtClean="0">
                <a:latin typeface="微软雅黑" pitchFamily="34" charset="-122"/>
                <a:ea typeface="微软雅黑" pitchFamily="34" charset="-122"/>
              </a:rPr>
              <a:t>str2</a:t>
            </a:r>
            <a:r>
              <a:rPr lang="zh-CN" altLang="en-US" b="1" dirty="0" smtClean="0">
                <a:latin typeface="微软雅黑" pitchFamily="34" charset="-122"/>
                <a:ea typeface="微软雅黑" pitchFamily="34" charset="-122"/>
              </a:rPr>
              <a:t>的长度时函数返回值为</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，否则为</a:t>
            </a:r>
            <a:r>
              <a:rPr lang="en-US" altLang="zh-CN" b="1" dirty="0" smtClean="0">
                <a:latin typeface="微软雅黑" pitchFamily="34" charset="-122"/>
                <a:ea typeface="微软雅黑" pitchFamily="34" charset="-122"/>
              </a:rPr>
              <a:t>0</a:t>
            </a:r>
            <a:r>
              <a:rPr lang="zh-CN" altLang="en-US" b="1" dirty="0" smtClean="0">
                <a:latin typeface="微软雅黑" pitchFamily="34" charset="-122"/>
                <a:ea typeface="微软雅黑" pitchFamily="34" charset="-122"/>
              </a:rPr>
              <a:t>。</a:t>
            </a:r>
          </a:p>
          <a:p>
            <a:pPr>
              <a:spcBef>
                <a:spcPct val="50000"/>
              </a:spcBef>
            </a:pPr>
            <a:r>
              <a:rPr lang="en-US" altLang="zh-CN" b="1" dirty="0" smtClean="0">
                <a:latin typeface="微软雅黑" pitchFamily="34" charset="-122"/>
                <a:ea typeface="微软雅黑" pitchFamily="34" charset="-122"/>
              </a:rPr>
              <a:t>1	</a:t>
            </a:r>
            <a:r>
              <a:rPr lang="en-US" altLang="zh-CN" b="1" dirty="0" err="1" smtClean="0">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compare_str_len</a:t>
            </a:r>
            <a:r>
              <a:rPr lang="en-US" altLang="zh-CN" b="1" dirty="0" smtClean="0">
                <a:latin typeface="微软雅黑" pitchFamily="34" charset="-122"/>
                <a:ea typeface="微软雅黑" pitchFamily="34" charset="-122"/>
              </a:rPr>
              <a:t>(char *str1, char *str2) </a:t>
            </a:r>
          </a:p>
          <a:p>
            <a:pPr>
              <a:spcBef>
                <a:spcPct val="50000"/>
              </a:spcBef>
            </a:pPr>
            <a:r>
              <a:rPr lang="en-US" altLang="zh-CN" b="1" dirty="0" smtClean="0">
                <a:latin typeface="微软雅黑" pitchFamily="34" charset="-122"/>
                <a:ea typeface="微软雅黑" pitchFamily="34" charset="-122"/>
              </a:rPr>
              <a:t>2	{</a:t>
            </a:r>
          </a:p>
          <a:p>
            <a:pPr>
              <a:spcBef>
                <a:spcPct val="50000"/>
              </a:spcBef>
            </a:pPr>
            <a:r>
              <a:rPr lang="en-US" altLang="zh-CN" b="1" dirty="0" smtClean="0">
                <a:latin typeface="微软雅黑" pitchFamily="34" charset="-122"/>
                <a:ea typeface="微软雅黑" pitchFamily="34" charset="-122"/>
              </a:rPr>
              <a:t>3		return </a:t>
            </a:r>
            <a:r>
              <a:rPr lang="en-US" altLang="zh-CN" b="1" dirty="0" err="1" smtClean="0">
                <a:latin typeface="微软雅黑" pitchFamily="34" charset="-122"/>
                <a:ea typeface="微软雅黑" pitchFamily="34" charset="-122"/>
              </a:rPr>
              <a:t>strlen</a:t>
            </a:r>
            <a:r>
              <a:rPr lang="en-US" altLang="zh-CN" b="1" dirty="0" smtClean="0">
                <a:latin typeface="微软雅黑" pitchFamily="34" charset="-122"/>
                <a:ea typeface="微软雅黑" pitchFamily="34" charset="-122"/>
              </a:rPr>
              <a:t>(str1) - </a:t>
            </a:r>
            <a:r>
              <a:rPr lang="en-US" altLang="zh-CN" b="1" dirty="0" err="1" smtClean="0">
                <a:latin typeface="微软雅黑" pitchFamily="34" charset="-122"/>
                <a:ea typeface="微软雅黑" pitchFamily="34" charset="-122"/>
              </a:rPr>
              <a:t>strlen</a:t>
            </a:r>
            <a:r>
              <a:rPr lang="en-US" altLang="zh-CN" b="1" dirty="0" smtClean="0">
                <a:latin typeface="微软雅黑" pitchFamily="34" charset="-122"/>
                <a:ea typeface="微软雅黑" pitchFamily="34" charset="-122"/>
              </a:rPr>
              <a:t>(str2) &gt; 0;</a:t>
            </a:r>
          </a:p>
          <a:p>
            <a:pPr>
              <a:spcBef>
                <a:spcPct val="50000"/>
              </a:spcBef>
            </a:pPr>
            <a:r>
              <a:rPr lang="en-US" altLang="zh-CN" b="1" dirty="0" smtClean="0">
                <a:latin typeface="微软雅黑" pitchFamily="34" charset="-122"/>
                <a:ea typeface="微软雅黑" pitchFamily="34" charset="-122"/>
              </a:rPr>
              <a:t>	4  }</a:t>
            </a:r>
          </a:p>
          <a:p>
            <a:pPr>
              <a:spcBef>
                <a:spcPct val="50000"/>
              </a:spcBef>
            </a:pPr>
            <a:r>
              <a:rPr lang="zh-CN" altLang="en-US" b="1" dirty="0" smtClean="0">
                <a:latin typeface="微软雅黑" pitchFamily="34" charset="-122"/>
                <a:ea typeface="微软雅黑" pitchFamily="34" charset="-122"/>
              </a:rPr>
              <a:t>已知</a:t>
            </a:r>
            <a:r>
              <a:rPr lang="en-US" altLang="zh-CN" b="1" dirty="0" smtClean="0">
                <a:latin typeface="微软雅黑" pitchFamily="34" charset="-122"/>
                <a:ea typeface="微软雅黑" pitchFamily="34" charset="-122"/>
              </a:rPr>
              <a:t>C</a:t>
            </a:r>
            <a:r>
              <a:rPr lang="zh-CN" altLang="en-US" b="1" dirty="0" smtClean="0">
                <a:latin typeface="微软雅黑" pitchFamily="34" charset="-122"/>
                <a:ea typeface="微软雅黑" pitchFamily="34" charset="-122"/>
              </a:rPr>
              <a:t>语言标准库函数</a:t>
            </a:r>
            <a:r>
              <a:rPr lang="en-US" altLang="zh-CN" b="1" dirty="0" err="1" smtClean="0">
                <a:latin typeface="微软雅黑" pitchFamily="34" charset="-122"/>
                <a:ea typeface="微软雅黑" pitchFamily="34" charset="-122"/>
              </a:rPr>
              <a:t>strlen</a:t>
            </a:r>
            <a:r>
              <a:rPr lang="zh-CN" altLang="en-US" b="1" dirty="0" smtClean="0">
                <a:latin typeface="微软雅黑" pitchFamily="34" charset="-122"/>
                <a:ea typeface="微软雅黑" pitchFamily="34" charset="-122"/>
              </a:rPr>
              <a:t>原型声明为“</a:t>
            </a:r>
            <a:r>
              <a:rPr lang="en-US" altLang="zh-CN" b="1" dirty="0" err="1" smtClean="0">
                <a:latin typeface="微软雅黑" pitchFamily="34" charset="-122"/>
                <a:ea typeface="微软雅黑" pitchFamily="34" charset="-122"/>
              </a:rPr>
              <a:t>size_t</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strlen</a:t>
            </a:r>
            <a:r>
              <a:rPr lang="en-US" altLang="zh-CN" b="1" dirty="0" smtClean="0">
                <a:latin typeface="微软雅黑" pitchFamily="34" charset="-122"/>
                <a:ea typeface="微软雅黑" pitchFamily="34" charset="-122"/>
              </a:rPr>
              <a:t>(const char *s);”</a:t>
            </a:r>
            <a:r>
              <a:rPr lang="zh-CN" altLang="en-US" b="1" dirty="0" smtClean="0">
                <a:latin typeface="微软雅黑" pitchFamily="34" charset="-122"/>
                <a:ea typeface="微软雅黑" pitchFamily="34" charset="-122"/>
              </a:rPr>
              <a:t>，其中，</a:t>
            </a:r>
            <a:r>
              <a:rPr lang="en-US" altLang="zh-CN" b="1" dirty="0" err="1" smtClean="0">
                <a:latin typeface="微软雅黑" pitchFamily="34" charset="-122"/>
                <a:ea typeface="微软雅黑" pitchFamily="34" charset="-122"/>
              </a:rPr>
              <a:t>size_t</a:t>
            </a:r>
            <a:r>
              <a:rPr lang="zh-CN" altLang="en-US" b="1" dirty="0" smtClean="0">
                <a:latin typeface="微软雅黑" pitchFamily="34" charset="-122"/>
                <a:ea typeface="微软雅黑" pitchFamily="34" charset="-122"/>
              </a:rPr>
              <a:t>被定义为</a:t>
            </a:r>
            <a:r>
              <a:rPr lang="en-US" altLang="zh-CN" b="1" dirty="0" smtClean="0">
                <a:latin typeface="微软雅黑" pitchFamily="34" charset="-122"/>
                <a:ea typeface="微软雅黑" pitchFamily="34" charset="-122"/>
              </a:rPr>
              <a:t>unsigned </a:t>
            </a:r>
            <a:r>
              <a:rPr lang="en-US" altLang="zh-CN" b="1" dirty="0" err="1" smtClean="0">
                <a:latin typeface="微软雅黑" pitchFamily="34" charset="-122"/>
                <a:ea typeface="微软雅黑" pitchFamily="34" charset="-122"/>
              </a:rPr>
              <a:t>int</a:t>
            </a:r>
            <a:r>
              <a:rPr lang="zh-CN" altLang="en-US" b="1" dirty="0" smtClean="0">
                <a:latin typeface="微软雅黑" pitchFamily="34" charset="-122"/>
                <a:ea typeface="微软雅黑" pitchFamily="34" charset="-122"/>
              </a:rPr>
              <a:t>类型。请问：函数</a:t>
            </a:r>
            <a:r>
              <a:rPr lang="en-US" altLang="zh-CN" b="1" dirty="0" err="1" smtClean="0">
                <a:latin typeface="微软雅黑" pitchFamily="34" charset="-122"/>
                <a:ea typeface="微软雅黑" pitchFamily="34" charset="-122"/>
              </a:rPr>
              <a:t>compare_str_len</a:t>
            </a:r>
            <a:r>
              <a:rPr lang="zh-CN" altLang="en-US" b="1" dirty="0" smtClean="0">
                <a:latin typeface="微软雅黑" pitchFamily="34" charset="-122"/>
                <a:ea typeface="微软雅黑" pitchFamily="34" charset="-122"/>
              </a:rPr>
              <a:t>在什么情况下返回的结果不正确？为什么？为使函数正确返回结果应如何修改代码？</a:t>
            </a:r>
          </a:p>
        </p:txBody>
      </p:sp>
      <p:sp>
        <p:nvSpPr>
          <p:cNvPr id="69" name="Text Box 59"/>
          <p:cNvSpPr txBox="1">
            <a:spLocks noChangeArrowheads="1"/>
          </p:cNvSpPr>
          <p:nvPr/>
        </p:nvSpPr>
        <p:spPr bwMode="auto">
          <a:xfrm>
            <a:off x="349250" y="4273550"/>
            <a:ext cx="8280400" cy="2446824"/>
          </a:xfrm>
          <a:prstGeom prst="rect">
            <a:avLst/>
          </a:prstGeom>
          <a:noFill/>
          <a:ln w="9525">
            <a:noFill/>
            <a:miter lim="800000"/>
            <a:headEnd/>
            <a:tailEnd/>
          </a:ln>
          <a:effectLst/>
        </p:spPr>
        <p:txBody>
          <a:bodyPr wrap="square">
            <a:spAutoFit/>
          </a:bodyPr>
          <a:lstStyle/>
          <a:p>
            <a:pPr>
              <a:spcBef>
                <a:spcPct val="50000"/>
              </a:spcBef>
            </a:pPr>
            <a:r>
              <a:rPr lang="zh-CN" altLang="en-US" b="1" dirty="0" smtClean="0">
                <a:solidFill>
                  <a:srgbClr val="FF0000"/>
                </a:solidFill>
                <a:latin typeface="微软雅黑" pitchFamily="34" charset="-122"/>
                <a:ea typeface="微软雅黑" pitchFamily="34" charset="-122"/>
              </a:rPr>
              <a:t>参考答案：</a:t>
            </a:r>
          </a:p>
          <a:p>
            <a:pPr>
              <a:spcBef>
                <a:spcPct val="50000"/>
              </a:spcBef>
            </a:pPr>
            <a:r>
              <a:rPr lang="zh-CN" altLang="en-US" b="1" dirty="0" smtClean="0">
                <a:solidFill>
                  <a:srgbClr val="0000FF"/>
                </a:solidFill>
                <a:latin typeface="微软雅黑" pitchFamily="34" charset="-122"/>
                <a:ea typeface="微软雅黑" pitchFamily="34" charset="-122"/>
              </a:rPr>
              <a:t>因为</a:t>
            </a:r>
            <a:r>
              <a:rPr lang="en-US" altLang="zh-CN" b="1" dirty="0" err="1" smtClean="0">
                <a:solidFill>
                  <a:srgbClr val="0000FF"/>
                </a:solidFill>
                <a:latin typeface="微软雅黑" pitchFamily="34" charset="-122"/>
                <a:ea typeface="微软雅黑" pitchFamily="34" charset="-122"/>
              </a:rPr>
              <a:t>size_t</a:t>
            </a:r>
            <a:r>
              <a:rPr lang="zh-CN" altLang="en-US" b="1" dirty="0" smtClean="0">
                <a:solidFill>
                  <a:srgbClr val="0000FF"/>
                </a:solidFill>
                <a:latin typeface="微软雅黑" pitchFamily="34" charset="-122"/>
                <a:ea typeface="微软雅黑" pitchFamily="34" charset="-122"/>
              </a:rPr>
              <a:t>被定义为</a:t>
            </a:r>
            <a:r>
              <a:rPr lang="en-US" altLang="zh-CN" b="1" dirty="0" smtClean="0">
                <a:solidFill>
                  <a:srgbClr val="0000FF"/>
                </a:solidFill>
                <a:latin typeface="微软雅黑" pitchFamily="34" charset="-122"/>
                <a:ea typeface="微软雅黑" pitchFamily="34" charset="-122"/>
              </a:rPr>
              <a:t>unsigned </a:t>
            </a:r>
            <a:r>
              <a:rPr lang="en-US" altLang="zh-CN" b="1" dirty="0" err="1" smtClean="0">
                <a:solidFill>
                  <a:srgbClr val="0000FF"/>
                </a:solidFill>
                <a:latin typeface="微软雅黑" pitchFamily="34" charset="-122"/>
                <a:ea typeface="微软雅黑" pitchFamily="34" charset="-122"/>
              </a:rPr>
              <a:t>int</a:t>
            </a:r>
            <a:r>
              <a:rPr lang="zh-CN" altLang="en-US" b="1" dirty="0" smtClean="0">
                <a:solidFill>
                  <a:srgbClr val="0000FF"/>
                </a:solidFill>
                <a:latin typeface="微软雅黑" pitchFamily="34" charset="-122"/>
                <a:ea typeface="微软雅黑" pitchFamily="34" charset="-122"/>
              </a:rPr>
              <a:t>类型，因此，库函数</a:t>
            </a:r>
            <a:r>
              <a:rPr lang="en-US" altLang="zh-CN" b="1" dirty="0" err="1" smtClean="0">
                <a:solidFill>
                  <a:srgbClr val="0000FF"/>
                </a:solidFill>
                <a:latin typeface="微软雅黑" pitchFamily="34" charset="-122"/>
                <a:ea typeface="微软雅黑" pitchFamily="34" charset="-122"/>
              </a:rPr>
              <a:t>strlen</a:t>
            </a:r>
            <a:r>
              <a:rPr lang="zh-CN" altLang="en-US" b="1" dirty="0" smtClean="0">
                <a:solidFill>
                  <a:srgbClr val="0000FF"/>
                </a:solidFill>
                <a:latin typeface="微软雅黑" pitchFamily="34" charset="-122"/>
                <a:ea typeface="微软雅黑" pitchFamily="34" charset="-122"/>
              </a:rPr>
              <a:t>的返回值为无符号整数。函数</a:t>
            </a:r>
            <a:r>
              <a:rPr lang="en-US" altLang="zh-CN" b="1" dirty="0" err="1" smtClean="0">
                <a:solidFill>
                  <a:srgbClr val="0000FF"/>
                </a:solidFill>
                <a:latin typeface="微软雅黑" pitchFamily="34" charset="-122"/>
                <a:ea typeface="微软雅黑" pitchFamily="34" charset="-122"/>
              </a:rPr>
              <a:t>compare_str_len</a:t>
            </a:r>
            <a:r>
              <a:rPr lang="zh-CN" altLang="en-US" b="1" dirty="0" smtClean="0">
                <a:solidFill>
                  <a:srgbClr val="0000FF"/>
                </a:solidFill>
                <a:latin typeface="微软雅黑" pitchFamily="34" charset="-122"/>
                <a:ea typeface="微软雅黑" pitchFamily="34" charset="-122"/>
              </a:rPr>
              <a:t>中的返回值是</a:t>
            </a:r>
            <a:r>
              <a:rPr lang="en-US" altLang="zh-CN" b="1" dirty="0" err="1" smtClean="0">
                <a:solidFill>
                  <a:srgbClr val="0000FF"/>
                </a:solidFill>
                <a:latin typeface="微软雅黑" pitchFamily="34" charset="-122"/>
                <a:ea typeface="微软雅黑" pitchFamily="34" charset="-122"/>
              </a:rPr>
              <a:t>strlen</a:t>
            </a:r>
            <a:r>
              <a:rPr lang="en-US" altLang="zh-CN" b="1" dirty="0" smtClean="0">
                <a:solidFill>
                  <a:srgbClr val="0000FF"/>
                </a:solidFill>
                <a:latin typeface="微软雅黑" pitchFamily="34" charset="-122"/>
                <a:ea typeface="微软雅黑" pitchFamily="34" charset="-122"/>
              </a:rPr>
              <a:t>(str1) - </a:t>
            </a:r>
            <a:r>
              <a:rPr lang="en-US" altLang="zh-CN" b="1" dirty="0" err="1" smtClean="0">
                <a:solidFill>
                  <a:srgbClr val="0000FF"/>
                </a:solidFill>
                <a:latin typeface="微软雅黑" pitchFamily="34" charset="-122"/>
                <a:ea typeface="微软雅黑" pitchFamily="34" charset="-122"/>
              </a:rPr>
              <a:t>strlen</a:t>
            </a:r>
            <a:r>
              <a:rPr lang="en-US" altLang="zh-CN" b="1" dirty="0" smtClean="0">
                <a:solidFill>
                  <a:srgbClr val="0000FF"/>
                </a:solidFill>
                <a:latin typeface="微软雅黑" pitchFamily="34" charset="-122"/>
                <a:ea typeface="微软雅黑" pitchFamily="34" charset="-122"/>
              </a:rPr>
              <a:t>(str2) &gt; 0</a:t>
            </a:r>
            <a:r>
              <a:rPr lang="zh-CN" altLang="en-US" b="1" dirty="0" smtClean="0">
                <a:solidFill>
                  <a:srgbClr val="0000FF"/>
                </a:solidFill>
                <a:latin typeface="微软雅黑" pitchFamily="34" charset="-122"/>
                <a:ea typeface="微软雅黑" pitchFamily="34" charset="-122"/>
              </a:rPr>
              <a:t>，这个关系表达式中</a:t>
            </a:r>
            <a:r>
              <a:rPr lang="en-US" altLang="zh-CN" b="1" dirty="0" smtClean="0">
                <a:solidFill>
                  <a:srgbClr val="0000FF"/>
                </a:solidFill>
                <a:latin typeface="微软雅黑" pitchFamily="34" charset="-122"/>
                <a:ea typeface="微软雅黑" pitchFamily="34" charset="-122"/>
              </a:rPr>
              <a:t>&gt;</a:t>
            </a:r>
            <a:r>
              <a:rPr lang="zh-CN" altLang="en-US" b="1" dirty="0" smtClean="0">
                <a:solidFill>
                  <a:srgbClr val="0000FF"/>
                </a:solidFill>
                <a:latin typeface="微软雅黑" pitchFamily="34" charset="-122"/>
                <a:ea typeface="微软雅黑" pitchFamily="34" charset="-122"/>
              </a:rPr>
              <a:t>号左边是两个无符号数相减，其差还是无符号整数，因而总是大于等于</a:t>
            </a:r>
            <a:r>
              <a:rPr lang="en-US" altLang="zh-CN" b="1" dirty="0" smtClean="0">
                <a:solidFill>
                  <a:srgbClr val="0000FF"/>
                </a:solidFill>
                <a:latin typeface="微软雅黑" pitchFamily="34" charset="-122"/>
                <a:ea typeface="微软雅黑" pitchFamily="34" charset="-122"/>
              </a:rPr>
              <a:t>0</a:t>
            </a:r>
            <a:r>
              <a:rPr lang="zh-CN" altLang="en-US" b="1" dirty="0" smtClean="0">
                <a:solidFill>
                  <a:srgbClr val="0000FF"/>
                </a:solidFill>
                <a:latin typeface="微软雅黑" pitchFamily="34" charset="-122"/>
                <a:ea typeface="微软雅黑" pitchFamily="34" charset="-122"/>
              </a:rPr>
              <a:t>，也即在</a:t>
            </a:r>
            <a:r>
              <a:rPr lang="en-US" altLang="zh-CN" b="1" dirty="0" smtClean="0">
                <a:solidFill>
                  <a:srgbClr val="0000FF"/>
                </a:solidFill>
                <a:latin typeface="微软雅黑" pitchFamily="34" charset="-122"/>
                <a:ea typeface="微软雅黑" pitchFamily="34" charset="-122"/>
              </a:rPr>
              <a:t>str1</a:t>
            </a:r>
            <a:r>
              <a:rPr lang="zh-CN" altLang="en-US" b="1" dirty="0" smtClean="0">
                <a:solidFill>
                  <a:srgbClr val="0000FF"/>
                </a:solidFill>
                <a:latin typeface="微软雅黑" pitchFamily="34" charset="-122"/>
                <a:ea typeface="微软雅黑" pitchFamily="34" charset="-122"/>
              </a:rPr>
              <a:t>的长度小于</a:t>
            </a:r>
            <a:r>
              <a:rPr lang="en-US" altLang="zh-CN" b="1" dirty="0" smtClean="0">
                <a:solidFill>
                  <a:srgbClr val="0000FF"/>
                </a:solidFill>
                <a:latin typeface="微软雅黑" pitchFamily="34" charset="-122"/>
                <a:ea typeface="微软雅黑" pitchFamily="34" charset="-122"/>
              </a:rPr>
              <a:t>str2</a:t>
            </a:r>
            <a:r>
              <a:rPr lang="zh-CN" altLang="en-US" b="1" dirty="0" smtClean="0">
                <a:solidFill>
                  <a:srgbClr val="0000FF"/>
                </a:solidFill>
                <a:latin typeface="微软雅黑" pitchFamily="34" charset="-122"/>
                <a:ea typeface="微软雅黑" pitchFamily="34" charset="-122"/>
              </a:rPr>
              <a:t>的长度时结果也为</a:t>
            </a:r>
            <a:r>
              <a:rPr lang="en-US" altLang="zh-CN" b="1" dirty="0" smtClean="0">
                <a:solidFill>
                  <a:srgbClr val="0000FF"/>
                </a:solidFill>
                <a:latin typeface="微软雅黑" pitchFamily="34" charset="-122"/>
                <a:ea typeface="微软雅黑" pitchFamily="34" charset="-122"/>
              </a:rPr>
              <a:t>1</a:t>
            </a:r>
            <a:r>
              <a:rPr lang="zh-CN" altLang="en-US" b="1" dirty="0" smtClean="0">
                <a:solidFill>
                  <a:srgbClr val="0000FF"/>
                </a:solidFill>
                <a:latin typeface="微软雅黑" pitchFamily="34" charset="-122"/>
                <a:ea typeface="微软雅黑" pitchFamily="34" charset="-122"/>
              </a:rPr>
              <a:t>。显然是错误的。</a:t>
            </a:r>
          </a:p>
          <a:p>
            <a:pPr>
              <a:spcBef>
                <a:spcPct val="50000"/>
              </a:spcBef>
            </a:pPr>
            <a:r>
              <a:rPr lang="zh-CN" altLang="en-US" b="1" dirty="0" smtClean="0">
                <a:solidFill>
                  <a:srgbClr val="0000FF"/>
                </a:solidFill>
                <a:latin typeface="微软雅黑" pitchFamily="34" charset="-122"/>
                <a:ea typeface="微软雅黑" pitchFamily="34" charset="-122"/>
              </a:rPr>
              <a:t>只要将第</a:t>
            </a:r>
            <a:r>
              <a:rPr lang="en-US" altLang="zh-CN" b="1" dirty="0" smtClean="0">
                <a:solidFill>
                  <a:srgbClr val="0000FF"/>
                </a:solidFill>
                <a:latin typeface="微软雅黑" pitchFamily="34" charset="-122"/>
                <a:ea typeface="微软雅黑" pitchFamily="34" charset="-122"/>
              </a:rPr>
              <a:t>3</a:t>
            </a:r>
            <a:r>
              <a:rPr lang="zh-CN" altLang="en-US" b="1" dirty="0" smtClean="0">
                <a:solidFill>
                  <a:srgbClr val="0000FF"/>
                </a:solidFill>
                <a:latin typeface="微软雅黑" pitchFamily="34" charset="-122"/>
                <a:ea typeface="微软雅黑" pitchFamily="34" charset="-122"/>
              </a:rPr>
              <a:t>行语句改为以下形式即可：</a:t>
            </a:r>
          </a:p>
          <a:p>
            <a:pPr>
              <a:spcBef>
                <a:spcPct val="50000"/>
              </a:spcBef>
            </a:pPr>
            <a:r>
              <a:rPr lang="en-US" altLang="zh-CN" b="1" dirty="0" smtClean="0">
                <a:solidFill>
                  <a:srgbClr val="0000FF"/>
                </a:solidFill>
                <a:latin typeface="微软雅黑" pitchFamily="34" charset="-122"/>
                <a:ea typeface="微软雅黑" pitchFamily="34" charset="-122"/>
              </a:rPr>
              <a:t>3		return </a:t>
            </a:r>
            <a:r>
              <a:rPr lang="en-US" altLang="zh-CN" b="1" dirty="0" err="1" smtClean="0">
                <a:solidFill>
                  <a:srgbClr val="0000FF"/>
                </a:solidFill>
                <a:latin typeface="微软雅黑" pitchFamily="34" charset="-122"/>
                <a:ea typeface="微软雅黑" pitchFamily="34" charset="-122"/>
              </a:rPr>
              <a:t>strlen</a:t>
            </a:r>
            <a:r>
              <a:rPr lang="en-US" altLang="zh-CN" b="1" dirty="0" smtClean="0">
                <a:solidFill>
                  <a:srgbClr val="0000FF"/>
                </a:solidFill>
                <a:latin typeface="微软雅黑" pitchFamily="34" charset="-122"/>
                <a:ea typeface="微软雅黑" pitchFamily="34" charset="-122"/>
              </a:rPr>
              <a:t>(str1) &gt; </a:t>
            </a:r>
            <a:r>
              <a:rPr lang="en-US" altLang="zh-CN" b="1" dirty="0" err="1" smtClean="0">
                <a:solidFill>
                  <a:srgbClr val="0000FF"/>
                </a:solidFill>
                <a:latin typeface="微软雅黑" pitchFamily="34" charset="-122"/>
                <a:ea typeface="微软雅黑" pitchFamily="34" charset="-122"/>
              </a:rPr>
              <a:t>strlen</a:t>
            </a:r>
            <a:r>
              <a:rPr lang="en-US" altLang="zh-CN" b="1" dirty="0" smtClean="0">
                <a:solidFill>
                  <a:srgbClr val="0000FF"/>
                </a:solidFill>
                <a:latin typeface="微软雅黑" pitchFamily="34" charset="-122"/>
                <a:ea typeface="微软雅黑" pitchFamily="34" charset="-122"/>
              </a:rPr>
              <a:t>(str2) ;</a:t>
            </a:r>
            <a:endParaRPr lang="en-US" altLang="zh-CN" b="1"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en-US" altLang="zh-CN" sz="3600" dirty="0" smtClean="0">
                <a:latin typeface="微软雅黑" pitchFamily="34" charset="-122"/>
                <a:ea typeface="微软雅黑" pitchFamily="34" charset="-122"/>
              </a:rPr>
              <a:t>Homework</a:t>
            </a:r>
            <a:endParaRPr lang="zh-CN" altLang="en-US" sz="3600" dirty="0" smtClean="0">
              <a:latin typeface="微软雅黑" pitchFamily="34" charset="-122"/>
              <a:ea typeface="微软雅黑" pitchFamily="34" charset="-122"/>
            </a:endParaRPr>
          </a:p>
        </p:txBody>
      </p:sp>
      <p:sp>
        <p:nvSpPr>
          <p:cNvPr id="8197" name="Text Box 59"/>
          <p:cNvSpPr txBox="1">
            <a:spLocks noChangeArrowheads="1"/>
          </p:cNvSpPr>
          <p:nvPr/>
        </p:nvSpPr>
        <p:spPr bwMode="auto">
          <a:xfrm>
            <a:off x="341313" y="663982"/>
            <a:ext cx="8280400" cy="3831818"/>
          </a:xfrm>
          <a:prstGeom prst="rect">
            <a:avLst/>
          </a:prstGeom>
          <a:noFill/>
          <a:ln w="9525">
            <a:noFill/>
            <a:miter lim="800000"/>
            <a:headEnd/>
            <a:tailEnd/>
          </a:ln>
          <a:effectLst/>
        </p:spPr>
        <p:txBody>
          <a:bodyPr wrap="square">
            <a:spAutoFit/>
          </a:bodyPr>
          <a:lstStyle/>
          <a:p>
            <a:pPr>
              <a:spcBef>
                <a:spcPct val="50000"/>
              </a:spcBef>
            </a:pPr>
            <a:r>
              <a:rPr lang="en-US" altLang="zh-CN" b="1" dirty="0" smtClean="0">
                <a:latin typeface="微软雅黑" pitchFamily="34" charset="-122"/>
                <a:ea typeface="微软雅黑" pitchFamily="34" charset="-122"/>
              </a:rPr>
              <a:t>19</a:t>
            </a:r>
            <a:r>
              <a:rPr lang="zh-CN" altLang="en-US" b="1" dirty="0" smtClean="0">
                <a:latin typeface="微软雅黑" pitchFamily="34" charset="-122"/>
                <a:ea typeface="微软雅黑" pitchFamily="34" charset="-122"/>
              </a:rPr>
              <a:t>．考虑以下</a:t>
            </a:r>
            <a:r>
              <a:rPr lang="en-US" altLang="zh-CN" b="1" dirty="0" smtClean="0">
                <a:latin typeface="微软雅黑" pitchFamily="34" charset="-122"/>
                <a:ea typeface="微软雅黑" pitchFamily="34" charset="-122"/>
              </a:rPr>
              <a:t>C</a:t>
            </a:r>
            <a:r>
              <a:rPr lang="zh-CN" altLang="en-US" b="1" dirty="0" smtClean="0">
                <a:latin typeface="微软雅黑" pitchFamily="34" charset="-122"/>
                <a:ea typeface="微软雅黑" pitchFamily="34" charset="-122"/>
              </a:rPr>
              <a:t>语言程序代码：</a:t>
            </a:r>
          </a:p>
          <a:p>
            <a:pPr marL="342900" indent="-342900">
              <a:spcBef>
                <a:spcPct val="50000"/>
              </a:spcBef>
              <a:buAutoNum type="arabicPlain"/>
            </a:pPr>
            <a:r>
              <a:rPr lang="en-US" altLang="zh-CN" b="1" dirty="0" err="1" smtClean="0">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func1(unsigned word)  {</a:t>
            </a:r>
          </a:p>
          <a:p>
            <a:pPr marL="342900" indent="-342900">
              <a:spcBef>
                <a:spcPct val="50000"/>
              </a:spcBef>
              <a:buAutoNum type="arabicPlain"/>
            </a:pPr>
            <a:r>
              <a:rPr lang="en-US" altLang="zh-CN" b="1" dirty="0" smtClean="0">
                <a:latin typeface="微软雅黑" pitchFamily="34" charset="-122"/>
                <a:ea typeface="微软雅黑" pitchFamily="34" charset="-122"/>
              </a:rPr>
              <a:t>		return  (</a:t>
            </a:r>
            <a:r>
              <a:rPr lang="en-US" altLang="zh-CN" b="1" dirty="0" err="1" smtClean="0">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 word &lt;&lt;24) &gt;&gt; 24);</a:t>
            </a:r>
          </a:p>
          <a:p>
            <a:pPr marL="342900" indent="-342900">
              <a:spcBef>
                <a:spcPct val="50000"/>
              </a:spcBef>
              <a:buAutoNum type="arabicPlain" startAt="3"/>
            </a:pPr>
            <a:r>
              <a:rPr lang="en-US" altLang="zh-CN" b="1" dirty="0" smtClean="0">
                <a:latin typeface="微软雅黑" pitchFamily="34" charset="-122"/>
                <a:ea typeface="微软雅黑" pitchFamily="34" charset="-122"/>
              </a:rPr>
              <a:t>}</a:t>
            </a:r>
          </a:p>
          <a:p>
            <a:pPr marL="342900" indent="-342900">
              <a:spcBef>
                <a:spcPct val="50000"/>
              </a:spcBef>
              <a:buAutoNum type="arabicPlain" startAt="3"/>
            </a:pPr>
            <a:r>
              <a:rPr lang="en-US" altLang="zh-CN" b="1" dirty="0" err="1" smtClean="0">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func2(unsigned word)  {</a:t>
            </a:r>
          </a:p>
          <a:p>
            <a:pPr>
              <a:spcBef>
                <a:spcPct val="50000"/>
              </a:spcBef>
            </a:pPr>
            <a:r>
              <a:rPr lang="en-US" altLang="zh-CN" b="1" dirty="0" smtClean="0">
                <a:latin typeface="微软雅黑" pitchFamily="34" charset="-122"/>
                <a:ea typeface="微软雅黑" pitchFamily="34" charset="-122"/>
              </a:rPr>
              <a:t>5		return  ( (</a:t>
            </a:r>
            <a:r>
              <a:rPr lang="en-US" altLang="zh-CN" b="1" dirty="0" err="1" smtClean="0">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word &lt;&lt;24 ) &gt;&gt; 24;</a:t>
            </a:r>
          </a:p>
          <a:p>
            <a:pPr>
              <a:spcBef>
                <a:spcPct val="50000"/>
              </a:spcBef>
            </a:pPr>
            <a:r>
              <a:rPr lang="en-US" altLang="zh-CN" b="1" dirty="0" smtClean="0">
                <a:latin typeface="微软雅黑" pitchFamily="34" charset="-122"/>
                <a:ea typeface="微软雅黑" pitchFamily="34" charset="-122"/>
              </a:rPr>
              <a:t>6   }</a:t>
            </a:r>
          </a:p>
          <a:p>
            <a:pPr>
              <a:spcBef>
                <a:spcPct val="50000"/>
              </a:spcBef>
            </a:pPr>
            <a:r>
              <a:rPr lang="zh-CN" altLang="en-US" b="1" dirty="0" smtClean="0">
                <a:latin typeface="微软雅黑" pitchFamily="34" charset="-122"/>
                <a:ea typeface="微软雅黑" pitchFamily="34" charset="-122"/>
              </a:rPr>
              <a:t>假设在一个</a:t>
            </a:r>
            <a:r>
              <a:rPr lang="en-US" altLang="zh-CN" b="1" dirty="0" smtClean="0">
                <a:latin typeface="微软雅黑" pitchFamily="34" charset="-122"/>
                <a:ea typeface="微软雅黑" pitchFamily="34" charset="-122"/>
              </a:rPr>
              <a:t>32</a:t>
            </a:r>
            <a:r>
              <a:rPr lang="zh-CN" altLang="en-US" b="1" dirty="0" smtClean="0">
                <a:latin typeface="微软雅黑" pitchFamily="34" charset="-122"/>
                <a:ea typeface="微软雅黑" pitchFamily="34" charset="-122"/>
              </a:rPr>
              <a:t>位机器上执行这些函数，该机器使用二进制补码表示带符号整数。无符号数采用逻辑移位，带符号整数采用算术移位。请填写表</a:t>
            </a:r>
            <a:r>
              <a:rPr lang="en-US" altLang="zh-CN" b="1" dirty="0" smtClean="0">
                <a:latin typeface="微软雅黑" pitchFamily="34" charset="-122"/>
                <a:ea typeface="微软雅黑" pitchFamily="34" charset="-122"/>
              </a:rPr>
              <a:t>2.14</a:t>
            </a:r>
            <a:r>
              <a:rPr lang="zh-CN" altLang="en-US" b="1" dirty="0" smtClean="0">
                <a:latin typeface="微软雅黑" pitchFamily="34" charset="-122"/>
                <a:ea typeface="微软雅黑" pitchFamily="34" charset="-122"/>
              </a:rPr>
              <a:t>，并说明函数</a:t>
            </a:r>
            <a:r>
              <a:rPr lang="en-US" altLang="zh-CN" b="1" dirty="0" smtClean="0">
                <a:latin typeface="微软雅黑" pitchFamily="34" charset="-122"/>
                <a:ea typeface="微软雅黑" pitchFamily="34" charset="-122"/>
              </a:rPr>
              <a:t>func1</a:t>
            </a:r>
            <a:r>
              <a:rPr lang="zh-CN" altLang="en-US" b="1" dirty="0" smtClean="0">
                <a:latin typeface="微软雅黑" pitchFamily="34" charset="-122"/>
                <a:ea typeface="微软雅黑" pitchFamily="34" charset="-122"/>
              </a:rPr>
              <a:t>和</a:t>
            </a:r>
            <a:r>
              <a:rPr lang="en-US" altLang="zh-CN" b="1" dirty="0" smtClean="0">
                <a:latin typeface="微软雅黑" pitchFamily="34" charset="-122"/>
                <a:ea typeface="微软雅黑" pitchFamily="34" charset="-122"/>
              </a:rPr>
              <a:t>func2</a:t>
            </a:r>
            <a:r>
              <a:rPr lang="zh-CN" altLang="en-US" b="1" dirty="0" smtClean="0">
                <a:latin typeface="微软雅黑" pitchFamily="34" charset="-122"/>
                <a:ea typeface="微软雅黑" pitchFamily="34" charset="-122"/>
              </a:rPr>
              <a:t>的功能。</a:t>
            </a:r>
          </a:p>
        </p:txBody>
      </p:sp>
      <p:sp>
        <p:nvSpPr>
          <p:cNvPr id="69" name="Text Box 59"/>
          <p:cNvSpPr txBox="1">
            <a:spLocks noChangeArrowheads="1"/>
          </p:cNvSpPr>
          <p:nvPr/>
        </p:nvSpPr>
        <p:spPr bwMode="auto">
          <a:xfrm>
            <a:off x="349250" y="4466620"/>
            <a:ext cx="8280400" cy="784830"/>
          </a:xfrm>
          <a:prstGeom prst="rect">
            <a:avLst/>
          </a:prstGeom>
          <a:noFill/>
          <a:ln w="9525">
            <a:noFill/>
            <a:miter lim="800000"/>
            <a:headEnd/>
            <a:tailEnd/>
          </a:ln>
          <a:effectLst/>
        </p:spPr>
        <p:txBody>
          <a:bodyPr wrap="square">
            <a:spAutoFit/>
          </a:bodyPr>
          <a:lstStyle/>
          <a:p>
            <a:pPr>
              <a:spcBef>
                <a:spcPct val="50000"/>
              </a:spcBef>
            </a:pPr>
            <a:r>
              <a:rPr lang="zh-CN" altLang="en-US" b="1" dirty="0" smtClean="0">
                <a:solidFill>
                  <a:srgbClr val="FF0000"/>
                </a:solidFill>
                <a:latin typeface="微软雅黑" pitchFamily="34" charset="-122"/>
                <a:ea typeface="微软雅黑" pitchFamily="34" charset="-122"/>
              </a:rPr>
              <a:t>参考答案：</a:t>
            </a:r>
          </a:p>
          <a:p>
            <a:pPr>
              <a:spcBef>
                <a:spcPct val="50000"/>
              </a:spcBef>
            </a:pPr>
            <a:endParaRPr lang="en-US" altLang="zh-CN" b="1" dirty="0">
              <a:solidFill>
                <a:srgbClr val="0000FF"/>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1476892" y="4933950"/>
            <a:ext cx="6295508" cy="1695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en-US" altLang="zh-CN" sz="3600" dirty="0" smtClean="0">
                <a:latin typeface="微软雅黑" pitchFamily="34" charset="-122"/>
                <a:ea typeface="微软雅黑" pitchFamily="34" charset="-122"/>
              </a:rPr>
              <a:t>Homework</a:t>
            </a:r>
            <a:endParaRPr lang="zh-CN" altLang="en-US" sz="3600" dirty="0" smtClean="0">
              <a:latin typeface="微软雅黑" pitchFamily="34" charset="-122"/>
              <a:ea typeface="微软雅黑" pitchFamily="34" charset="-122"/>
            </a:endParaRPr>
          </a:p>
        </p:txBody>
      </p:sp>
      <p:sp>
        <p:nvSpPr>
          <p:cNvPr id="8197" name="Text Box 59"/>
          <p:cNvSpPr txBox="1">
            <a:spLocks noChangeArrowheads="1"/>
          </p:cNvSpPr>
          <p:nvPr/>
        </p:nvSpPr>
        <p:spPr bwMode="auto">
          <a:xfrm>
            <a:off x="341313" y="663982"/>
            <a:ext cx="8280400" cy="923330"/>
          </a:xfrm>
          <a:prstGeom prst="rect">
            <a:avLst/>
          </a:prstGeom>
          <a:noFill/>
          <a:ln w="9525">
            <a:noFill/>
            <a:miter lim="800000"/>
            <a:headEnd/>
            <a:tailEnd/>
          </a:ln>
          <a:effectLst/>
        </p:spPr>
        <p:txBody>
          <a:bodyPr wrap="square">
            <a:spAutoFit/>
          </a:bodyPr>
          <a:lstStyle/>
          <a:p>
            <a:pPr>
              <a:spcBef>
                <a:spcPct val="50000"/>
              </a:spcBef>
            </a:pPr>
            <a:r>
              <a:rPr lang="en-US" altLang="zh-CN" b="1" dirty="0" smtClean="0">
                <a:latin typeface="微软雅黑" pitchFamily="34" charset="-122"/>
                <a:ea typeface="微软雅黑" pitchFamily="34" charset="-122"/>
              </a:rPr>
              <a:t>24</a:t>
            </a:r>
            <a:r>
              <a:rPr lang="zh-CN" altLang="en-US" b="1" dirty="0" smtClean="0">
                <a:latin typeface="微软雅黑" pitchFamily="34" charset="-122"/>
                <a:ea typeface="微软雅黑" pitchFamily="34" charset="-122"/>
              </a:rPr>
              <a:t>．设一个变量的值为</a:t>
            </a:r>
            <a:r>
              <a:rPr lang="en-US" altLang="zh-CN" b="1" dirty="0" smtClean="0">
                <a:latin typeface="微软雅黑" pitchFamily="34" charset="-122"/>
                <a:ea typeface="微软雅黑" pitchFamily="34" charset="-122"/>
              </a:rPr>
              <a:t>4098</a:t>
            </a:r>
            <a:r>
              <a:rPr lang="zh-CN" altLang="en-US" b="1" dirty="0" smtClean="0">
                <a:latin typeface="微软雅黑" pitchFamily="34" charset="-122"/>
                <a:ea typeface="微软雅黑" pitchFamily="34" charset="-122"/>
              </a:rPr>
              <a:t>，要求分别用</a:t>
            </a:r>
            <a:r>
              <a:rPr lang="en-US" altLang="zh-CN" b="1" dirty="0" smtClean="0">
                <a:latin typeface="微软雅黑" pitchFamily="34" charset="-122"/>
                <a:ea typeface="微软雅黑" pitchFamily="34" charset="-122"/>
              </a:rPr>
              <a:t>32</a:t>
            </a:r>
            <a:r>
              <a:rPr lang="zh-CN" altLang="en-US" b="1" dirty="0" smtClean="0">
                <a:latin typeface="微软雅黑" pitchFamily="34" charset="-122"/>
                <a:ea typeface="微软雅黑" pitchFamily="34" charset="-122"/>
              </a:rPr>
              <a:t>位补码整数和</a:t>
            </a:r>
            <a:r>
              <a:rPr lang="en-US" altLang="zh-CN" b="1" dirty="0" smtClean="0">
                <a:latin typeface="微软雅黑" pitchFamily="34" charset="-122"/>
                <a:ea typeface="微软雅黑" pitchFamily="34" charset="-122"/>
              </a:rPr>
              <a:t>IEEE 754</a:t>
            </a:r>
            <a:r>
              <a:rPr lang="zh-CN" altLang="en-US" b="1" dirty="0" smtClean="0">
                <a:latin typeface="微软雅黑" pitchFamily="34" charset="-122"/>
                <a:ea typeface="微软雅黑" pitchFamily="34" charset="-122"/>
              </a:rPr>
              <a:t>单精度浮点格式表示该变量（结果用十六进制形式表示），并说明哪段二进制位序列在两种表示中完全相同，为什么会相同？</a:t>
            </a:r>
          </a:p>
        </p:txBody>
      </p:sp>
      <p:sp>
        <p:nvSpPr>
          <p:cNvPr id="69" name="Text Box 59"/>
          <p:cNvSpPr txBox="1">
            <a:spLocks noChangeArrowheads="1"/>
          </p:cNvSpPr>
          <p:nvPr/>
        </p:nvSpPr>
        <p:spPr bwMode="auto">
          <a:xfrm>
            <a:off x="349250" y="1784350"/>
            <a:ext cx="8280400" cy="4247317"/>
          </a:xfrm>
          <a:prstGeom prst="rect">
            <a:avLst/>
          </a:prstGeom>
          <a:noFill/>
          <a:ln w="9525">
            <a:noFill/>
            <a:miter lim="800000"/>
            <a:headEnd/>
            <a:tailEnd/>
          </a:ln>
          <a:effectLst/>
        </p:spPr>
        <p:txBody>
          <a:bodyPr wrap="square">
            <a:spAutoFit/>
          </a:bodyPr>
          <a:lstStyle/>
          <a:p>
            <a:pPr>
              <a:spcBef>
                <a:spcPct val="50000"/>
              </a:spcBef>
            </a:pPr>
            <a:r>
              <a:rPr lang="zh-CN" altLang="en-US" b="1" dirty="0" smtClean="0">
                <a:solidFill>
                  <a:srgbClr val="FF0000"/>
                </a:solidFill>
                <a:latin typeface="微软雅黑" pitchFamily="34" charset="-122"/>
                <a:ea typeface="微软雅黑" pitchFamily="34" charset="-122"/>
              </a:rPr>
              <a:t>参考答案：</a:t>
            </a:r>
          </a:p>
          <a:p>
            <a:pPr>
              <a:spcBef>
                <a:spcPct val="50000"/>
              </a:spcBef>
            </a:pPr>
            <a:r>
              <a:rPr lang="en-US" altLang="zh-CN" b="1" dirty="0" smtClean="0">
                <a:solidFill>
                  <a:srgbClr val="0000FF"/>
                </a:solidFill>
                <a:latin typeface="微软雅黑" pitchFamily="34" charset="-122"/>
                <a:ea typeface="微软雅黑" pitchFamily="34" charset="-122"/>
              </a:rPr>
              <a:t>4098 = +1 </a:t>
            </a:r>
            <a:r>
              <a:rPr lang="en-US" altLang="zh-CN" b="1" dirty="0" smtClean="0">
                <a:solidFill>
                  <a:srgbClr val="00B050"/>
                </a:solidFill>
                <a:latin typeface="微软雅黑" pitchFamily="34" charset="-122"/>
                <a:ea typeface="微软雅黑" pitchFamily="34" charset="-122"/>
              </a:rPr>
              <a:t>0000 0000 0010</a:t>
            </a:r>
            <a:r>
              <a:rPr lang="en-US" altLang="zh-CN" b="1" dirty="0" smtClean="0">
                <a:solidFill>
                  <a:srgbClr val="0000FF"/>
                </a:solidFill>
                <a:latin typeface="微软雅黑" pitchFamily="34" charset="-122"/>
                <a:ea typeface="微软雅黑" pitchFamily="34" charset="-122"/>
              </a:rPr>
              <a:t>B = +1. 0000 0000 001 × 2</a:t>
            </a:r>
            <a:r>
              <a:rPr lang="en-US" altLang="zh-CN" b="1" baseline="30000" dirty="0" smtClean="0">
                <a:solidFill>
                  <a:srgbClr val="0000FF"/>
                </a:solidFill>
                <a:latin typeface="微软雅黑" pitchFamily="34" charset="-122"/>
                <a:ea typeface="微软雅黑" pitchFamily="34" charset="-122"/>
              </a:rPr>
              <a:t>12</a:t>
            </a:r>
          </a:p>
          <a:p>
            <a:pPr>
              <a:spcBef>
                <a:spcPct val="50000"/>
              </a:spcBef>
            </a:pPr>
            <a:endParaRPr lang="en-US" altLang="zh-CN" b="1" dirty="0" smtClean="0">
              <a:solidFill>
                <a:srgbClr val="0000FF"/>
              </a:solidFill>
              <a:latin typeface="微软雅黑" pitchFamily="34" charset="-122"/>
              <a:ea typeface="微软雅黑" pitchFamily="34" charset="-122"/>
            </a:endParaRPr>
          </a:p>
          <a:p>
            <a:pPr>
              <a:spcBef>
                <a:spcPct val="50000"/>
              </a:spcBef>
            </a:pPr>
            <a:r>
              <a:rPr lang="en-US" altLang="zh-CN" b="1" dirty="0" smtClean="0">
                <a:solidFill>
                  <a:srgbClr val="0000FF"/>
                </a:solidFill>
                <a:latin typeface="微软雅黑" pitchFamily="34" charset="-122"/>
                <a:ea typeface="微软雅黑" pitchFamily="34" charset="-122"/>
              </a:rPr>
              <a:t>32</a:t>
            </a:r>
            <a:r>
              <a:rPr lang="zh-CN" altLang="en-US" b="1" dirty="0" smtClean="0">
                <a:solidFill>
                  <a:srgbClr val="0000FF"/>
                </a:solidFill>
                <a:latin typeface="微软雅黑" pitchFamily="34" charset="-122"/>
                <a:ea typeface="微软雅黑" pitchFamily="34" charset="-122"/>
              </a:rPr>
              <a:t>位</a:t>
            </a:r>
            <a:r>
              <a:rPr lang="en-US" altLang="zh-CN" b="1" dirty="0" smtClean="0">
                <a:solidFill>
                  <a:srgbClr val="0000FF"/>
                </a:solidFill>
                <a:latin typeface="微软雅黑" pitchFamily="34" charset="-122"/>
                <a:ea typeface="微软雅黑" pitchFamily="34" charset="-122"/>
              </a:rPr>
              <a:t>2-</a:t>
            </a:r>
            <a:r>
              <a:rPr lang="zh-CN" altLang="en-US" b="1" dirty="0" smtClean="0">
                <a:solidFill>
                  <a:srgbClr val="0000FF"/>
                </a:solidFill>
                <a:latin typeface="微软雅黑" pitchFamily="34" charset="-122"/>
                <a:ea typeface="微软雅黑" pitchFamily="34" charset="-122"/>
              </a:rPr>
              <a:t>补码形式为：</a:t>
            </a:r>
            <a:r>
              <a:rPr lang="en-US" altLang="zh-CN" b="1" dirty="0" smtClean="0">
                <a:solidFill>
                  <a:srgbClr val="0000FF"/>
                </a:solidFill>
                <a:latin typeface="微软雅黑" pitchFamily="34" charset="-122"/>
                <a:ea typeface="微软雅黑" pitchFamily="34" charset="-122"/>
              </a:rPr>
              <a:t>0000 0000 0000 0000 0001 </a:t>
            </a:r>
            <a:r>
              <a:rPr lang="en-US" altLang="zh-CN" b="1" dirty="0" smtClean="0">
                <a:solidFill>
                  <a:srgbClr val="00B050"/>
                </a:solidFill>
                <a:latin typeface="微软雅黑" pitchFamily="34" charset="-122"/>
                <a:ea typeface="微软雅黑" pitchFamily="34" charset="-122"/>
              </a:rPr>
              <a:t>0000 0000 0010</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a:t>
            </a:r>
            <a:r>
              <a:rPr lang="en-US" altLang="zh-CN" b="1" dirty="0" smtClean="0">
                <a:solidFill>
                  <a:srgbClr val="0000FF"/>
                </a:solidFill>
                <a:latin typeface="微软雅黑" pitchFamily="34" charset="-122"/>
                <a:ea typeface="微软雅黑" pitchFamily="34" charset="-122"/>
              </a:rPr>
              <a:t>00001002H</a:t>
            </a:r>
            <a:r>
              <a:rPr lang="zh-CN" altLang="en-US" b="1" dirty="0" smtClean="0">
                <a:solidFill>
                  <a:srgbClr val="0000FF"/>
                </a:solidFill>
                <a:latin typeface="微软雅黑" pitchFamily="34" charset="-122"/>
                <a:ea typeface="微软雅黑" pitchFamily="34" charset="-122"/>
              </a:rPr>
              <a:t>）</a:t>
            </a:r>
          </a:p>
          <a:p>
            <a:pPr>
              <a:spcBef>
                <a:spcPct val="50000"/>
              </a:spcBef>
            </a:pPr>
            <a:endParaRPr lang="en-US" altLang="zh-CN" b="1" dirty="0" smtClean="0">
              <a:solidFill>
                <a:srgbClr val="0000FF"/>
              </a:solidFill>
              <a:latin typeface="微软雅黑" pitchFamily="34" charset="-122"/>
              <a:ea typeface="微软雅黑" pitchFamily="34" charset="-122"/>
            </a:endParaRPr>
          </a:p>
          <a:p>
            <a:pPr>
              <a:spcBef>
                <a:spcPct val="50000"/>
              </a:spcBef>
            </a:pPr>
            <a:r>
              <a:rPr lang="en-US" altLang="zh-CN" b="1" dirty="0" smtClean="0">
                <a:solidFill>
                  <a:srgbClr val="0000FF"/>
                </a:solidFill>
                <a:latin typeface="微软雅黑" pitchFamily="34" charset="-122"/>
                <a:ea typeface="微软雅黑" pitchFamily="34" charset="-122"/>
              </a:rPr>
              <a:t>IEEE754</a:t>
            </a:r>
            <a:r>
              <a:rPr lang="zh-CN" altLang="en-US" b="1" dirty="0" smtClean="0">
                <a:solidFill>
                  <a:srgbClr val="0000FF"/>
                </a:solidFill>
                <a:latin typeface="微软雅黑" pitchFamily="34" charset="-122"/>
                <a:ea typeface="微软雅黑" pitchFamily="34" charset="-122"/>
              </a:rPr>
              <a:t>单精度格式为：</a:t>
            </a:r>
            <a:r>
              <a:rPr lang="en-US" altLang="zh-CN" b="1" dirty="0" smtClean="0">
                <a:solidFill>
                  <a:srgbClr val="0000FF"/>
                </a:solidFill>
                <a:latin typeface="微软雅黑" pitchFamily="34" charset="-122"/>
                <a:ea typeface="微软雅黑" pitchFamily="34" charset="-122"/>
              </a:rPr>
              <a:t>0 10001011 </a:t>
            </a:r>
            <a:r>
              <a:rPr lang="en-US" altLang="zh-CN" b="1" dirty="0" smtClean="0">
                <a:solidFill>
                  <a:srgbClr val="00B050"/>
                </a:solidFill>
                <a:latin typeface="微软雅黑" pitchFamily="34" charset="-122"/>
                <a:ea typeface="微软雅黑" pitchFamily="34" charset="-122"/>
              </a:rPr>
              <a:t>0000 0000 0010 </a:t>
            </a:r>
            <a:r>
              <a:rPr lang="en-US" altLang="zh-CN" b="1" dirty="0" smtClean="0">
                <a:solidFill>
                  <a:srgbClr val="0000FF"/>
                </a:solidFill>
                <a:latin typeface="微软雅黑" pitchFamily="34" charset="-122"/>
                <a:ea typeface="微软雅黑" pitchFamily="34" charset="-122"/>
              </a:rPr>
              <a:t>0000 0000 000 </a:t>
            </a:r>
            <a:r>
              <a:rPr lang="zh-CN" altLang="en-US" b="1" dirty="0" smtClean="0">
                <a:solidFill>
                  <a:srgbClr val="0000FF"/>
                </a:solidFill>
                <a:latin typeface="微软雅黑" pitchFamily="34" charset="-122"/>
                <a:ea typeface="微软雅黑" pitchFamily="34" charset="-122"/>
              </a:rPr>
              <a:t>（</a:t>
            </a:r>
            <a:r>
              <a:rPr lang="en-US" altLang="zh-CN" b="1" dirty="0" smtClean="0">
                <a:solidFill>
                  <a:srgbClr val="0000FF"/>
                </a:solidFill>
                <a:latin typeface="微软雅黑" pitchFamily="34" charset="-122"/>
                <a:ea typeface="微软雅黑" pitchFamily="34" charset="-122"/>
              </a:rPr>
              <a:t>45801000H</a:t>
            </a:r>
            <a:r>
              <a:rPr lang="zh-CN" altLang="en-US" b="1" dirty="0" smtClean="0">
                <a:solidFill>
                  <a:srgbClr val="0000FF"/>
                </a:solidFill>
                <a:latin typeface="微软雅黑" pitchFamily="34" charset="-122"/>
                <a:ea typeface="微软雅黑" pitchFamily="34" charset="-122"/>
              </a:rPr>
              <a:t>）</a:t>
            </a:r>
            <a:endParaRPr lang="en-US" altLang="zh-CN" b="1" dirty="0" smtClean="0">
              <a:solidFill>
                <a:srgbClr val="0000FF"/>
              </a:solidFill>
              <a:latin typeface="微软雅黑" pitchFamily="34" charset="-122"/>
              <a:ea typeface="微软雅黑" pitchFamily="34" charset="-122"/>
            </a:endParaRPr>
          </a:p>
          <a:p>
            <a:pPr>
              <a:spcBef>
                <a:spcPct val="50000"/>
              </a:spcBef>
            </a:pPr>
            <a:endParaRPr lang="en-US" altLang="zh-CN" b="1" dirty="0" smtClean="0">
              <a:solidFill>
                <a:srgbClr val="0000FF"/>
              </a:solidFill>
              <a:latin typeface="微软雅黑" pitchFamily="34" charset="-122"/>
              <a:ea typeface="微软雅黑" pitchFamily="34" charset="-122"/>
            </a:endParaRPr>
          </a:p>
          <a:p>
            <a:pPr>
              <a:spcBef>
                <a:spcPct val="50000"/>
              </a:spcBef>
            </a:pPr>
            <a:r>
              <a:rPr lang="zh-CN" altLang="en-US" b="1" dirty="0" smtClean="0">
                <a:solidFill>
                  <a:srgbClr val="0000FF"/>
                </a:solidFill>
                <a:latin typeface="微软雅黑" pitchFamily="34" charset="-122"/>
                <a:ea typeface="微软雅黑" pitchFamily="34" charset="-122"/>
              </a:rPr>
              <a:t>粗体部分为除隐藏位外的有效数字，因此在两种表示中是相同的位序列。</a:t>
            </a:r>
          </a:p>
          <a:p>
            <a:pPr>
              <a:spcBef>
                <a:spcPct val="50000"/>
              </a:spcBef>
            </a:pPr>
            <a:endParaRPr lang="en-US" altLang="zh-CN" b="1" dirty="0">
              <a:solidFill>
                <a:srgbClr val="0000F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blinds(horizontal)">
                                      <p:cBhvr>
                                        <p:cTn id="7" dur="500"/>
                                        <p:tgtEl>
                                          <p:spTgt spid="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
                                            <p:txEl>
                                              <p:pRg st="1" end="1"/>
                                            </p:txEl>
                                          </p:spTgt>
                                        </p:tgtEl>
                                        <p:attrNameLst>
                                          <p:attrName>style.visibility</p:attrName>
                                        </p:attrNameLst>
                                      </p:cBhvr>
                                      <p:to>
                                        <p:strVal val="visible"/>
                                      </p:to>
                                    </p:set>
                                    <p:animEffect transition="in" filter="blinds(horizontal)">
                                      <p:cBhvr>
                                        <p:cTn id="10" dur="500"/>
                                        <p:tgtEl>
                                          <p:spTgt spid="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9">
                                            <p:txEl>
                                              <p:pRg st="3" end="3"/>
                                            </p:txEl>
                                          </p:spTgt>
                                        </p:tgtEl>
                                        <p:attrNameLst>
                                          <p:attrName>style.visibility</p:attrName>
                                        </p:attrNameLst>
                                      </p:cBhvr>
                                      <p:to>
                                        <p:strVal val="visible"/>
                                      </p:to>
                                    </p:set>
                                    <p:animEffect transition="in" filter="blinds(horizontal)">
                                      <p:cBhvr>
                                        <p:cTn id="15" dur="500"/>
                                        <p:tgtEl>
                                          <p:spTgt spid="6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9">
                                            <p:txEl>
                                              <p:pRg st="5" end="5"/>
                                            </p:txEl>
                                          </p:spTgt>
                                        </p:tgtEl>
                                        <p:attrNameLst>
                                          <p:attrName>style.visibility</p:attrName>
                                        </p:attrNameLst>
                                      </p:cBhvr>
                                      <p:to>
                                        <p:strVal val="visible"/>
                                      </p:to>
                                    </p:set>
                                    <p:animEffect transition="in" filter="blinds(horizontal)">
                                      <p:cBhvr>
                                        <p:cTn id="20" dur="500"/>
                                        <p:tgtEl>
                                          <p:spTgt spid="6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9">
                                            <p:txEl>
                                              <p:pRg st="7" end="7"/>
                                            </p:txEl>
                                          </p:spTgt>
                                        </p:tgtEl>
                                        <p:attrNameLst>
                                          <p:attrName>style.visibility</p:attrName>
                                        </p:attrNameLst>
                                      </p:cBhvr>
                                      <p:to>
                                        <p:strVal val="visible"/>
                                      </p:to>
                                    </p:set>
                                    <p:animEffect transition="in" filter="blinds(horizontal)">
                                      <p:cBhvr>
                                        <p:cTn id="25" dur="500"/>
                                        <p:tgtEl>
                                          <p:spTgt spid="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41313" y="863600"/>
            <a:ext cx="8505825" cy="4894263"/>
          </a:xfrm>
          <a:prstGeom prst="rect">
            <a:avLst/>
          </a:prstGeom>
          <a:noFill/>
          <a:ln w="9525">
            <a:noFill/>
            <a:miter lim="800000"/>
            <a:headEnd/>
            <a:tailEnd/>
          </a:ln>
        </p:spPr>
        <p:txBody>
          <a:bodyPr>
            <a:spAutoFit/>
          </a:bodyPr>
          <a:lstStyle/>
          <a:p>
            <a:r>
              <a:rPr lang="zh-CN" altLang="en-US" sz="2400" dirty="0"/>
              <a:t>如何判断一个无符号数相加没有发生溢出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solidFill>
                  <a:srgbClr val="3366FF"/>
                </a:solidFill>
              </a:rPr>
              <a:t>/* Determine whether arguments can be added without overflow */</a:t>
            </a:r>
          </a:p>
          <a:p>
            <a:r>
              <a:rPr lang="en-US" altLang="zh-CN" sz="2400" dirty="0" err="1">
                <a:solidFill>
                  <a:srgbClr val="3366FF"/>
                </a:solidFill>
              </a:rPr>
              <a:t>int</a:t>
            </a:r>
            <a:r>
              <a:rPr lang="en-US" altLang="zh-CN" sz="2400" dirty="0">
                <a:solidFill>
                  <a:srgbClr val="3366FF"/>
                </a:solidFill>
              </a:rPr>
              <a:t> </a:t>
            </a:r>
            <a:r>
              <a:rPr lang="en-US" altLang="zh-CN" sz="2400" dirty="0" err="1">
                <a:solidFill>
                  <a:srgbClr val="3366FF"/>
                </a:solidFill>
              </a:rPr>
              <a:t>uadd_ok</a:t>
            </a:r>
            <a:r>
              <a:rPr lang="en-US" altLang="zh-CN" sz="2400" dirty="0">
                <a:solidFill>
                  <a:srgbClr val="3366FF"/>
                </a:solidFill>
              </a:rPr>
              <a:t>(unsigned x, unsigned y) {</a:t>
            </a:r>
          </a:p>
          <a:p>
            <a:r>
              <a:rPr lang="en-US" altLang="zh-CN" sz="2400" dirty="0">
                <a:solidFill>
                  <a:srgbClr val="3366FF"/>
                </a:solidFill>
              </a:rPr>
              <a:t>     unsigned sum = </a:t>
            </a:r>
            <a:r>
              <a:rPr lang="en-US" altLang="zh-CN" sz="2400" dirty="0" err="1">
                <a:solidFill>
                  <a:srgbClr val="3366FF"/>
                </a:solidFill>
              </a:rPr>
              <a:t>x+y</a:t>
            </a:r>
            <a:r>
              <a:rPr lang="en-US" altLang="zh-CN" sz="2400" dirty="0">
                <a:solidFill>
                  <a:srgbClr val="3366FF"/>
                </a:solidFill>
              </a:rPr>
              <a:t>;</a:t>
            </a:r>
          </a:p>
          <a:p>
            <a:r>
              <a:rPr lang="en-US" altLang="zh-CN" sz="2400" dirty="0">
                <a:solidFill>
                  <a:srgbClr val="3366FF"/>
                </a:solidFill>
              </a:rPr>
              <a:t>     return sum &gt;= x;</a:t>
            </a:r>
          </a:p>
          <a:p>
            <a:r>
              <a:rPr lang="en-US" altLang="zh-CN" sz="2400" dirty="0">
                <a:solidFill>
                  <a:srgbClr val="3366FF"/>
                </a:solidFill>
              </a:rPr>
              <a:t>}</a:t>
            </a:r>
          </a:p>
        </p:txBody>
      </p:sp>
      <p:sp>
        <p:nvSpPr>
          <p:cNvPr id="9219" name="标题 2"/>
          <p:cNvSpPr>
            <a:spLocks noGrp="1"/>
          </p:cNvSpPr>
          <p:nvPr>
            <p:ph type="title"/>
          </p:nvPr>
        </p:nvSpPr>
        <p:spPr/>
        <p:txBody>
          <a:bodyPr/>
          <a:lstStyle/>
          <a:p>
            <a:r>
              <a:rPr lang="zh-CN" altLang="en-US" dirty="0" smtClean="0"/>
              <a:t>例题</a:t>
            </a:r>
            <a:r>
              <a:rPr lang="en-US" altLang="zh-CN" dirty="0" smtClean="0"/>
              <a:t>1</a:t>
            </a:r>
            <a:endParaRPr lang="zh-CN" altLang="en-US" dirty="0" smtClean="0"/>
          </a:p>
        </p:txBody>
      </p:sp>
      <p:pic>
        <p:nvPicPr>
          <p:cNvPr id="9220" name="Picture 4"/>
          <p:cNvPicPr>
            <a:picLocks noChangeAspect="1" noChangeArrowheads="1"/>
          </p:cNvPicPr>
          <p:nvPr/>
        </p:nvPicPr>
        <p:blipFill>
          <a:blip r:embed="rId2"/>
          <a:srcRect/>
          <a:stretch>
            <a:fillRect/>
          </a:stretch>
        </p:blipFill>
        <p:spPr bwMode="auto">
          <a:xfrm>
            <a:off x="1692275" y="1673225"/>
            <a:ext cx="5076825" cy="132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smtClean="0"/>
              <a:t>例题</a:t>
            </a:r>
            <a:r>
              <a:rPr lang="en-US" altLang="zh-CN" dirty="0" smtClean="0"/>
              <a:t>2</a:t>
            </a:r>
            <a:endParaRPr lang="zh-CN" altLang="en-US" dirty="0" smtClean="0"/>
          </a:p>
        </p:txBody>
      </p:sp>
      <p:sp>
        <p:nvSpPr>
          <p:cNvPr id="3" name="内容占位符 2"/>
          <p:cNvSpPr>
            <a:spLocks noGrp="1"/>
          </p:cNvSpPr>
          <p:nvPr>
            <p:ph idx="1"/>
          </p:nvPr>
        </p:nvSpPr>
        <p:spPr/>
        <p:txBody>
          <a:bodyPr/>
          <a:lstStyle/>
          <a:p>
            <a:pPr>
              <a:defRPr/>
            </a:pPr>
            <a:r>
              <a:rPr lang="zh-CN" altLang="en-US" dirty="0" smtClean="0"/>
              <a:t>如何判断一个带符号数相加没有发生溢出</a:t>
            </a:r>
          </a:p>
          <a:p>
            <a:pPr>
              <a:defRPr/>
            </a:pPr>
            <a:endParaRPr lang="en-US" altLang="zh-CN" b="0" dirty="0" smtClean="0"/>
          </a:p>
          <a:p>
            <a:pPr>
              <a:defRPr/>
            </a:pPr>
            <a:endParaRPr lang="en-US" altLang="zh-CN" b="0" dirty="0"/>
          </a:p>
          <a:p>
            <a:pPr>
              <a:defRPr/>
            </a:pPr>
            <a:endParaRPr lang="en-US" altLang="zh-CN" b="0" dirty="0" smtClean="0"/>
          </a:p>
          <a:p>
            <a:pPr marL="0" indent="0">
              <a:buFontTx/>
              <a:buNone/>
              <a:defRPr/>
            </a:pPr>
            <a:r>
              <a:rPr lang="en-US" altLang="zh-CN" b="0" dirty="0" smtClean="0">
                <a:solidFill>
                  <a:srgbClr val="3366FF"/>
                </a:solidFill>
              </a:rPr>
              <a:t>/* </a:t>
            </a:r>
            <a:r>
              <a:rPr lang="en-US" altLang="zh-CN" b="0" dirty="0">
                <a:solidFill>
                  <a:srgbClr val="3366FF"/>
                </a:solidFill>
              </a:rPr>
              <a:t>Determine whether arguments can be added without overflow */</a:t>
            </a:r>
          </a:p>
          <a:p>
            <a:pPr marL="0" indent="0">
              <a:buFontTx/>
              <a:buNone/>
              <a:defRPr/>
            </a:pPr>
            <a:r>
              <a:rPr lang="en-US" altLang="zh-CN" b="0" dirty="0" err="1">
                <a:solidFill>
                  <a:srgbClr val="3366FF"/>
                </a:solidFill>
              </a:rPr>
              <a:t>int</a:t>
            </a:r>
            <a:r>
              <a:rPr lang="en-US" altLang="zh-CN" b="0" dirty="0">
                <a:solidFill>
                  <a:srgbClr val="3366FF"/>
                </a:solidFill>
              </a:rPr>
              <a:t> </a:t>
            </a:r>
            <a:r>
              <a:rPr lang="en-US" altLang="zh-CN" b="0" dirty="0" err="1">
                <a:solidFill>
                  <a:srgbClr val="3366FF"/>
                </a:solidFill>
              </a:rPr>
              <a:t>tadd_ok</a:t>
            </a:r>
            <a:r>
              <a:rPr lang="en-US" altLang="zh-CN" b="0" dirty="0">
                <a:solidFill>
                  <a:srgbClr val="3366FF"/>
                </a:solidFill>
              </a:rPr>
              <a:t>(</a:t>
            </a:r>
            <a:r>
              <a:rPr lang="en-US" altLang="zh-CN" b="0" dirty="0" err="1">
                <a:solidFill>
                  <a:srgbClr val="3366FF"/>
                </a:solidFill>
              </a:rPr>
              <a:t>int</a:t>
            </a:r>
            <a:r>
              <a:rPr lang="en-US" altLang="zh-CN" b="0" dirty="0">
                <a:solidFill>
                  <a:srgbClr val="3366FF"/>
                </a:solidFill>
              </a:rPr>
              <a:t> x, </a:t>
            </a:r>
            <a:r>
              <a:rPr lang="en-US" altLang="zh-CN" b="0" dirty="0" err="1">
                <a:solidFill>
                  <a:srgbClr val="3366FF"/>
                </a:solidFill>
              </a:rPr>
              <a:t>int</a:t>
            </a:r>
            <a:r>
              <a:rPr lang="en-US" altLang="zh-CN" b="0" dirty="0">
                <a:solidFill>
                  <a:srgbClr val="3366FF"/>
                </a:solidFill>
              </a:rPr>
              <a:t> y) {</a:t>
            </a:r>
          </a:p>
          <a:p>
            <a:pPr marL="0" indent="0">
              <a:buFontTx/>
              <a:buNone/>
              <a:defRPr/>
            </a:pPr>
            <a:r>
              <a:rPr lang="en-US" altLang="zh-CN" b="0" dirty="0" smtClean="0">
                <a:solidFill>
                  <a:srgbClr val="3366FF"/>
                </a:solidFill>
              </a:rPr>
              <a:t>	</a:t>
            </a:r>
            <a:r>
              <a:rPr lang="en-US" altLang="zh-CN" b="0" dirty="0" err="1" smtClean="0">
                <a:solidFill>
                  <a:srgbClr val="3366FF"/>
                </a:solidFill>
              </a:rPr>
              <a:t>int</a:t>
            </a:r>
            <a:r>
              <a:rPr lang="en-US" altLang="zh-CN" b="0" dirty="0" smtClean="0">
                <a:solidFill>
                  <a:srgbClr val="3366FF"/>
                </a:solidFill>
              </a:rPr>
              <a:t> </a:t>
            </a:r>
            <a:r>
              <a:rPr lang="en-US" altLang="zh-CN" b="0" dirty="0">
                <a:solidFill>
                  <a:srgbClr val="3366FF"/>
                </a:solidFill>
              </a:rPr>
              <a:t>sum = </a:t>
            </a:r>
            <a:r>
              <a:rPr lang="en-US" altLang="zh-CN" b="0" dirty="0" err="1">
                <a:solidFill>
                  <a:srgbClr val="3366FF"/>
                </a:solidFill>
              </a:rPr>
              <a:t>x+y</a:t>
            </a:r>
            <a:r>
              <a:rPr lang="en-US" altLang="zh-CN" b="0" dirty="0">
                <a:solidFill>
                  <a:srgbClr val="3366FF"/>
                </a:solidFill>
              </a:rPr>
              <a:t>;</a:t>
            </a:r>
          </a:p>
          <a:p>
            <a:pPr marL="0" indent="0">
              <a:buFontTx/>
              <a:buNone/>
              <a:defRPr/>
            </a:pPr>
            <a:r>
              <a:rPr lang="nn-NO" altLang="zh-CN" b="0" dirty="0" smtClean="0">
                <a:solidFill>
                  <a:srgbClr val="3366FF"/>
                </a:solidFill>
              </a:rPr>
              <a:t>	int </a:t>
            </a:r>
            <a:r>
              <a:rPr lang="nn-NO" altLang="zh-CN" b="0" dirty="0">
                <a:solidFill>
                  <a:srgbClr val="3366FF"/>
                </a:solidFill>
              </a:rPr>
              <a:t>neg_over = x &lt; 0 &amp;&amp; y &lt; 0 &amp;&amp; sum &gt;= 0;</a:t>
            </a:r>
          </a:p>
          <a:p>
            <a:pPr marL="0" indent="0">
              <a:buFontTx/>
              <a:buNone/>
              <a:defRPr/>
            </a:pPr>
            <a:r>
              <a:rPr lang="en-US" altLang="zh-CN" b="0" dirty="0" smtClean="0">
                <a:solidFill>
                  <a:srgbClr val="3366FF"/>
                </a:solidFill>
              </a:rPr>
              <a:t>	</a:t>
            </a:r>
            <a:r>
              <a:rPr lang="en-US" altLang="zh-CN" b="0" dirty="0" err="1" smtClean="0">
                <a:solidFill>
                  <a:srgbClr val="3366FF"/>
                </a:solidFill>
              </a:rPr>
              <a:t>int</a:t>
            </a:r>
            <a:r>
              <a:rPr lang="en-US" altLang="zh-CN" b="0" dirty="0" smtClean="0">
                <a:solidFill>
                  <a:srgbClr val="3366FF"/>
                </a:solidFill>
              </a:rPr>
              <a:t> </a:t>
            </a:r>
            <a:r>
              <a:rPr lang="en-US" altLang="zh-CN" b="0" dirty="0" err="1">
                <a:solidFill>
                  <a:srgbClr val="3366FF"/>
                </a:solidFill>
              </a:rPr>
              <a:t>pos_over</a:t>
            </a:r>
            <a:r>
              <a:rPr lang="en-US" altLang="zh-CN" b="0" dirty="0">
                <a:solidFill>
                  <a:srgbClr val="3366FF"/>
                </a:solidFill>
              </a:rPr>
              <a:t> = x &gt;= 0 &amp;&amp; y &gt;= 0 &amp;&amp; sum &lt; 0;</a:t>
            </a:r>
          </a:p>
          <a:p>
            <a:pPr marL="0" indent="0">
              <a:buFontTx/>
              <a:buNone/>
              <a:defRPr/>
            </a:pPr>
            <a:r>
              <a:rPr lang="en-US" altLang="zh-CN" b="0" dirty="0" smtClean="0">
                <a:solidFill>
                  <a:srgbClr val="3366FF"/>
                </a:solidFill>
              </a:rPr>
              <a:t>	return </a:t>
            </a:r>
            <a:r>
              <a:rPr lang="en-US" altLang="zh-CN" b="0" dirty="0">
                <a:solidFill>
                  <a:srgbClr val="3366FF"/>
                </a:solidFill>
              </a:rPr>
              <a:t>!</a:t>
            </a:r>
            <a:r>
              <a:rPr lang="en-US" altLang="zh-CN" b="0" dirty="0" err="1">
                <a:solidFill>
                  <a:srgbClr val="3366FF"/>
                </a:solidFill>
              </a:rPr>
              <a:t>neg_over</a:t>
            </a:r>
            <a:r>
              <a:rPr lang="en-US" altLang="zh-CN" b="0" dirty="0">
                <a:solidFill>
                  <a:srgbClr val="3366FF"/>
                </a:solidFill>
              </a:rPr>
              <a:t> &amp;&amp; !</a:t>
            </a:r>
            <a:r>
              <a:rPr lang="en-US" altLang="zh-CN" b="0" dirty="0" err="1">
                <a:solidFill>
                  <a:srgbClr val="3366FF"/>
                </a:solidFill>
              </a:rPr>
              <a:t>pos_over</a:t>
            </a:r>
            <a:r>
              <a:rPr lang="en-US" altLang="zh-CN" b="0" dirty="0">
                <a:solidFill>
                  <a:srgbClr val="3366FF"/>
                </a:solidFill>
              </a:rPr>
              <a:t>;</a:t>
            </a:r>
          </a:p>
          <a:p>
            <a:pPr marL="0" indent="0">
              <a:buFontTx/>
              <a:buNone/>
              <a:defRPr/>
            </a:pPr>
            <a:r>
              <a:rPr lang="en-US" altLang="zh-CN" b="0" dirty="0" smtClean="0">
                <a:solidFill>
                  <a:srgbClr val="3366FF"/>
                </a:solidFill>
              </a:rPr>
              <a:t>} </a:t>
            </a:r>
            <a:endParaRPr lang="zh-CN" altLang="en-US" dirty="0">
              <a:solidFill>
                <a:srgbClr val="3366FF"/>
              </a:solidFill>
            </a:endParaRPr>
          </a:p>
        </p:txBody>
      </p:sp>
      <p:pic>
        <p:nvPicPr>
          <p:cNvPr id="10244" name="Picture 4"/>
          <p:cNvPicPr>
            <a:picLocks noChangeAspect="1" noChangeArrowheads="1"/>
          </p:cNvPicPr>
          <p:nvPr/>
        </p:nvPicPr>
        <p:blipFill>
          <a:blip r:embed="rId2"/>
          <a:srcRect/>
          <a:stretch>
            <a:fillRect/>
          </a:stretch>
        </p:blipFill>
        <p:spPr bwMode="auto">
          <a:xfrm>
            <a:off x="1646238" y="1314450"/>
            <a:ext cx="5286375"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例题</a:t>
            </a:r>
            <a:r>
              <a:rPr lang="en-US" altLang="zh-CN" dirty="0" smtClean="0"/>
              <a:t>3</a:t>
            </a:r>
            <a:endParaRPr lang="zh-CN" altLang="en-US" dirty="0" smtClean="0"/>
          </a:p>
        </p:txBody>
      </p:sp>
      <p:sp>
        <p:nvSpPr>
          <p:cNvPr id="19459" name="内容占位符 2"/>
          <p:cNvSpPr>
            <a:spLocks noGrp="1"/>
          </p:cNvSpPr>
          <p:nvPr>
            <p:ph idx="1"/>
          </p:nvPr>
        </p:nvSpPr>
        <p:spPr/>
        <p:txBody>
          <a:bodyPr/>
          <a:lstStyle/>
          <a:p>
            <a:pPr marL="0" indent="0">
              <a:buFontTx/>
              <a:buNone/>
            </a:pPr>
            <a:r>
              <a:rPr lang="zh-CN" altLang="en-US" b="0" dirty="0" smtClean="0"/>
              <a:t>本方案检查带符号数相减是否溢出有没有问题？</a:t>
            </a: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r>
              <a:rPr lang="en-US" altLang="zh-CN" b="0" dirty="0" smtClean="0">
                <a:solidFill>
                  <a:srgbClr val="3366FF"/>
                </a:solidFill>
              </a:rPr>
              <a:t>/* Determine whether arguments can be subtracted without overflow */</a:t>
            </a:r>
          </a:p>
          <a:p>
            <a:pPr marL="0" indent="0">
              <a:buFontTx/>
              <a:buNone/>
            </a:pPr>
            <a:r>
              <a:rPr lang="en-US" altLang="zh-CN" b="0" dirty="0" smtClean="0">
                <a:solidFill>
                  <a:srgbClr val="3366FF"/>
                </a:solidFill>
              </a:rPr>
              <a:t>/* WARNING: This code is buggy. */</a:t>
            </a:r>
          </a:p>
          <a:p>
            <a:pPr marL="0" indent="0">
              <a:buFontTx/>
              <a:buNone/>
            </a:pPr>
            <a:r>
              <a:rPr lang="en-US" altLang="zh-CN" b="0" dirty="0" err="1" smtClean="0">
                <a:solidFill>
                  <a:srgbClr val="3366FF"/>
                </a:solidFill>
              </a:rPr>
              <a:t>int</a:t>
            </a:r>
            <a:r>
              <a:rPr lang="en-US" altLang="zh-CN" b="0" dirty="0" smtClean="0">
                <a:solidFill>
                  <a:srgbClr val="3366FF"/>
                </a:solidFill>
              </a:rPr>
              <a:t> </a:t>
            </a:r>
            <a:r>
              <a:rPr lang="en-US" altLang="zh-CN" b="0" dirty="0" err="1" smtClean="0">
                <a:solidFill>
                  <a:srgbClr val="3366FF"/>
                </a:solidFill>
              </a:rPr>
              <a:t>tsub_ok</a:t>
            </a:r>
            <a:r>
              <a:rPr lang="en-US" altLang="zh-CN" b="0" dirty="0" smtClean="0">
                <a:solidFill>
                  <a:srgbClr val="3366FF"/>
                </a:solidFill>
              </a:rPr>
              <a:t>(</a:t>
            </a:r>
            <a:r>
              <a:rPr lang="en-US" altLang="zh-CN" b="0" dirty="0" err="1" smtClean="0">
                <a:solidFill>
                  <a:srgbClr val="3366FF"/>
                </a:solidFill>
              </a:rPr>
              <a:t>int</a:t>
            </a:r>
            <a:r>
              <a:rPr lang="en-US" altLang="zh-CN" b="0" dirty="0" smtClean="0">
                <a:solidFill>
                  <a:srgbClr val="3366FF"/>
                </a:solidFill>
              </a:rPr>
              <a:t> x, </a:t>
            </a:r>
            <a:r>
              <a:rPr lang="en-US" altLang="zh-CN" b="0" dirty="0" err="1" smtClean="0">
                <a:solidFill>
                  <a:srgbClr val="3366FF"/>
                </a:solidFill>
              </a:rPr>
              <a:t>int</a:t>
            </a:r>
            <a:r>
              <a:rPr lang="en-US" altLang="zh-CN" b="0" dirty="0" smtClean="0">
                <a:solidFill>
                  <a:srgbClr val="3366FF"/>
                </a:solidFill>
              </a:rPr>
              <a:t> y) {</a:t>
            </a:r>
          </a:p>
          <a:p>
            <a:pPr marL="0" indent="0">
              <a:buFontTx/>
              <a:buNone/>
            </a:pPr>
            <a:r>
              <a:rPr lang="en-US" altLang="zh-CN" b="0" dirty="0" smtClean="0">
                <a:solidFill>
                  <a:srgbClr val="3366FF"/>
                </a:solidFill>
              </a:rPr>
              <a:t>       return </a:t>
            </a:r>
            <a:r>
              <a:rPr lang="en-US" altLang="zh-CN" b="0" dirty="0" err="1" smtClean="0">
                <a:solidFill>
                  <a:srgbClr val="3366FF"/>
                </a:solidFill>
              </a:rPr>
              <a:t>tadd_ok</a:t>
            </a:r>
            <a:r>
              <a:rPr lang="en-US" altLang="zh-CN" b="0" dirty="0" smtClean="0">
                <a:solidFill>
                  <a:srgbClr val="3366FF"/>
                </a:solidFill>
              </a:rPr>
              <a:t>(x, -y);</a:t>
            </a:r>
          </a:p>
          <a:p>
            <a:pPr marL="0" indent="0">
              <a:buFontTx/>
              <a:buNone/>
            </a:pPr>
            <a:r>
              <a:rPr lang="en-US" altLang="zh-CN" b="0" dirty="0" smtClean="0">
                <a:solidFill>
                  <a:srgbClr val="3366FF"/>
                </a:solidFill>
              </a:rPr>
              <a:t>}  </a:t>
            </a:r>
          </a:p>
          <a:p>
            <a:pPr marL="0" indent="0">
              <a:buFontTx/>
              <a:buNone/>
            </a:pPr>
            <a:r>
              <a:rPr lang="zh-CN" altLang="en-US" dirty="0" smtClean="0">
                <a:solidFill>
                  <a:srgbClr val="C00000"/>
                </a:solidFill>
                <a:latin typeface="微软雅黑" pitchFamily="34" charset="-122"/>
                <a:ea typeface="微软雅黑" pitchFamily="34" charset="-122"/>
              </a:rPr>
              <a:t>当</a:t>
            </a:r>
            <a:r>
              <a:rPr lang="en-US" altLang="zh-CN" dirty="0" smtClean="0">
                <a:solidFill>
                  <a:srgbClr val="C00000"/>
                </a:solidFill>
                <a:latin typeface="微软雅黑" pitchFamily="34" charset="-122"/>
                <a:ea typeface="微软雅黑" pitchFamily="34" charset="-122"/>
              </a:rPr>
              <a:t>x&lt;0</a:t>
            </a:r>
            <a:r>
              <a:rPr lang="zh-CN" altLang="en-US" dirty="0" smtClean="0">
                <a:solidFill>
                  <a:srgbClr val="C00000"/>
                </a:solidFill>
                <a:latin typeface="微软雅黑" pitchFamily="34" charset="-122"/>
                <a:ea typeface="微软雅黑" pitchFamily="34" charset="-122"/>
              </a:rPr>
              <a:t>，</a:t>
            </a:r>
            <a:r>
              <a:rPr lang="en-US" altLang="zh-CN" dirty="0" smtClean="0">
                <a:solidFill>
                  <a:srgbClr val="C00000"/>
                </a:solidFill>
                <a:latin typeface="微软雅黑" pitchFamily="34" charset="-122"/>
                <a:ea typeface="微软雅黑" pitchFamily="34" charset="-122"/>
              </a:rPr>
              <a:t>y=0x80000000</a:t>
            </a:r>
            <a:r>
              <a:rPr lang="zh-CN" altLang="en-US" dirty="0" smtClean="0">
                <a:solidFill>
                  <a:srgbClr val="C00000"/>
                </a:solidFill>
                <a:latin typeface="微软雅黑" pitchFamily="34" charset="-122"/>
                <a:ea typeface="微软雅黑" pitchFamily="34" charset="-122"/>
              </a:rPr>
              <a:t>时，该函数判断错误</a:t>
            </a:r>
          </a:p>
        </p:txBody>
      </p:sp>
      <p:pic>
        <p:nvPicPr>
          <p:cNvPr id="11268" name="Picture 4"/>
          <p:cNvPicPr>
            <a:picLocks noChangeAspect="1" noChangeArrowheads="1"/>
          </p:cNvPicPr>
          <p:nvPr/>
        </p:nvPicPr>
        <p:blipFill>
          <a:blip r:embed="rId2"/>
          <a:srcRect/>
          <a:stretch>
            <a:fillRect/>
          </a:stretch>
        </p:blipFill>
        <p:spPr bwMode="auto">
          <a:xfrm>
            <a:off x="1827213" y="1628775"/>
            <a:ext cx="5172075" cy="1257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例题</a:t>
            </a:r>
            <a:r>
              <a:rPr lang="en-US" altLang="zh-CN" dirty="0" smtClean="0"/>
              <a:t>3</a:t>
            </a:r>
            <a:endParaRPr lang="zh-CN" altLang="en-US" dirty="0" smtClean="0"/>
          </a:p>
        </p:txBody>
      </p:sp>
      <p:sp>
        <p:nvSpPr>
          <p:cNvPr id="19459" name="内容占位符 2"/>
          <p:cNvSpPr>
            <a:spLocks noGrp="1"/>
          </p:cNvSpPr>
          <p:nvPr>
            <p:ph idx="1"/>
          </p:nvPr>
        </p:nvSpPr>
        <p:spPr>
          <a:xfrm>
            <a:off x="468313" y="836612"/>
            <a:ext cx="8229600" cy="5748337"/>
          </a:xfrm>
        </p:spPr>
        <p:txBody>
          <a:bodyPr/>
          <a:lstStyle/>
          <a:p>
            <a:pPr marL="0" indent="0">
              <a:buFontTx/>
              <a:buNone/>
            </a:pPr>
            <a:r>
              <a:rPr lang="zh-CN" altLang="en-US" b="0" dirty="0" smtClean="0"/>
              <a:t>本方案检查带符号数相减是否溢出有没有问题？</a:t>
            </a: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r>
              <a:rPr lang="en-US" altLang="zh-CN" b="0" dirty="0" smtClean="0">
                <a:solidFill>
                  <a:srgbClr val="3366FF"/>
                </a:solidFill>
              </a:rPr>
              <a:t>/* Determine whether arguments can be subtracted without overflow */</a:t>
            </a:r>
          </a:p>
          <a:p>
            <a:pPr>
              <a:buNone/>
            </a:pPr>
            <a:r>
              <a:rPr lang="en-US" altLang="zh-CN" sz="2000" dirty="0" err="1" smtClean="0">
                <a:solidFill>
                  <a:srgbClr val="3366FF"/>
                </a:solidFill>
              </a:rPr>
              <a:t>int</a:t>
            </a:r>
            <a:r>
              <a:rPr lang="en-US" altLang="zh-CN" sz="2000" dirty="0" smtClean="0">
                <a:solidFill>
                  <a:srgbClr val="3366FF"/>
                </a:solidFill>
              </a:rPr>
              <a:t> </a:t>
            </a:r>
            <a:r>
              <a:rPr lang="en-US" altLang="zh-CN" sz="2000" dirty="0" err="1" smtClean="0">
                <a:solidFill>
                  <a:srgbClr val="3366FF"/>
                </a:solidFill>
              </a:rPr>
              <a:t>tsub_ok</a:t>
            </a:r>
            <a:r>
              <a:rPr lang="en-US" altLang="zh-CN" sz="2000" dirty="0" smtClean="0">
                <a:solidFill>
                  <a:srgbClr val="3366FF"/>
                </a:solidFill>
              </a:rPr>
              <a:t>(</a:t>
            </a:r>
            <a:r>
              <a:rPr lang="en-US" altLang="zh-CN" sz="2000" dirty="0" err="1" smtClean="0">
                <a:solidFill>
                  <a:srgbClr val="3366FF"/>
                </a:solidFill>
              </a:rPr>
              <a:t>int</a:t>
            </a:r>
            <a:r>
              <a:rPr lang="en-US" altLang="zh-CN" sz="2000" dirty="0" smtClean="0">
                <a:solidFill>
                  <a:srgbClr val="3366FF"/>
                </a:solidFill>
              </a:rPr>
              <a:t> x, </a:t>
            </a:r>
            <a:r>
              <a:rPr lang="en-US" altLang="zh-CN" sz="2000" dirty="0" err="1" smtClean="0">
                <a:solidFill>
                  <a:srgbClr val="3366FF"/>
                </a:solidFill>
              </a:rPr>
              <a:t>int</a:t>
            </a:r>
            <a:r>
              <a:rPr lang="en-US" altLang="zh-CN" sz="2000" dirty="0" smtClean="0">
                <a:solidFill>
                  <a:srgbClr val="3366FF"/>
                </a:solidFill>
              </a:rPr>
              <a:t> y) {</a:t>
            </a:r>
          </a:p>
          <a:p>
            <a:pPr>
              <a:buNone/>
            </a:pPr>
            <a:r>
              <a:rPr lang="en-US" altLang="zh-CN" sz="2000" dirty="0" smtClean="0">
                <a:solidFill>
                  <a:srgbClr val="3366FF"/>
                </a:solidFill>
              </a:rPr>
              <a:t>	</a:t>
            </a:r>
            <a:r>
              <a:rPr lang="en-US" altLang="zh-CN" sz="2000" dirty="0" err="1" smtClean="0">
                <a:solidFill>
                  <a:srgbClr val="3366FF"/>
                </a:solidFill>
              </a:rPr>
              <a:t>int</a:t>
            </a:r>
            <a:r>
              <a:rPr lang="en-US" altLang="zh-CN" sz="2000" dirty="0" smtClean="0">
                <a:solidFill>
                  <a:srgbClr val="3366FF"/>
                </a:solidFill>
              </a:rPr>
              <a:t> diff = x-y;</a:t>
            </a:r>
          </a:p>
          <a:p>
            <a:pPr>
              <a:buNone/>
            </a:pPr>
            <a:r>
              <a:rPr lang="en-US" altLang="zh-CN" sz="2000" dirty="0" smtClean="0">
                <a:solidFill>
                  <a:srgbClr val="3366FF"/>
                </a:solidFill>
              </a:rPr>
              <a:t>	</a:t>
            </a:r>
            <a:r>
              <a:rPr lang="en-US" altLang="zh-CN" sz="2000" dirty="0" err="1" smtClean="0">
                <a:solidFill>
                  <a:srgbClr val="3366FF"/>
                </a:solidFill>
              </a:rPr>
              <a:t>int</a:t>
            </a:r>
            <a:r>
              <a:rPr lang="en-US" altLang="zh-CN" sz="2000" dirty="0" smtClean="0">
                <a:solidFill>
                  <a:srgbClr val="3366FF"/>
                </a:solidFill>
              </a:rPr>
              <a:t> </a:t>
            </a:r>
            <a:r>
              <a:rPr lang="en-US" altLang="zh-CN" sz="2000" dirty="0" err="1" smtClean="0">
                <a:solidFill>
                  <a:srgbClr val="3366FF"/>
                </a:solidFill>
              </a:rPr>
              <a:t>neg_over</a:t>
            </a:r>
            <a:r>
              <a:rPr lang="en-US" altLang="zh-CN" sz="2000" dirty="0" smtClean="0">
                <a:solidFill>
                  <a:srgbClr val="3366FF"/>
                </a:solidFill>
              </a:rPr>
              <a:t> = x &lt; 0 &amp;&amp; y &gt;= 0 &amp;&amp; diff &gt;= 0;</a:t>
            </a:r>
          </a:p>
          <a:p>
            <a:pPr>
              <a:buNone/>
            </a:pPr>
            <a:r>
              <a:rPr lang="en-US" altLang="zh-CN" sz="2000" dirty="0" smtClean="0">
                <a:solidFill>
                  <a:srgbClr val="3366FF"/>
                </a:solidFill>
              </a:rPr>
              <a:t>	</a:t>
            </a:r>
            <a:r>
              <a:rPr lang="en-US" altLang="zh-CN" sz="2000" dirty="0" err="1" smtClean="0">
                <a:solidFill>
                  <a:srgbClr val="3366FF"/>
                </a:solidFill>
              </a:rPr>
              <a:t>int</a:t>
            </a:r>
            <a:r>
              <a:rPr lang="en-US" altLang="zh-CN" sz="2000" dirty="0" smtClean="0">
                <a:solidFill>
                  <a:srgbClr val="3366FF"/>
                </a:solidFill>
              </a:rPr>
              <a:t> </a:t>
            </a:r>
            <a:r>
              <a:rPr lang="en-US" altLang="zh-CN" sz="2000" dirty="0" err="1" smtClean="0">
                <a:solidFill>
                  <a:srgbClr val="3366FF"/>
                </a:solidFill>
              </a:rPr>
              <a:t>pos_over</a:t>
            </a:r>
            <a:r>
              <a:rPr lang="en-US" altLang="zh-CN" sz="2000" dirty="0" smtClean="0">
                <a:solidFill>
                  <a:srgbClr val="3366FF"/>
                </a:solidFill>
              </a:rPr>
              <a:t> = x &gt;= 0 &amp;&amp; y &lt; 0 &amp;&amp; diff &lt; 0;</a:t>
            </a:r>
          </a:p>
          <a:p>
            <a:pPr>
              <a:buNone/>
            </a:pPr>
            <a:r>
              <a:rPr lang="en-US" altLang="zh-CN" sz="2000" dirty="0" smtClean="0">
                <a:solidFill>
                  <a:srgbClr val="3366FF"/>
                </a:solidFill>
              </a:rPr>
              <a:t>	return !</a:t>
            </a:r>
            <a:r>
              <a:rPr lang="en-US" altLang="zh-CN" sz="2000" dirty="0" err="1" smtClean="0">
                <a:solidFill>
                  <a:srgbClr val="3366FF"/>
                </a:solidFill>
              </a:rPr>
              <a:t>neg_over</a:t>
            </a:r>
            <a:r>
              <a:rPr lang="en-US" altLang="zh-CN" sz="2000" dirty="0" smtClean="0">
                <a:solidFill>
                  <a:srgbClr val="3366FF"/>
                </a:solidFill>
              </a:rPr>
              <a:t> &amp;&amp; !</a:t>
            </a:r>
            <a:r>
              <a:rPr lang="en-US" altLang="zh-CN" sz="2000" dirty="0" err="1" smtClean="0">
                <a:solidFill>
                  <a:srgbClr val="3366FF"/>
                </a:solidFill>
              </a:rPr>
              <a:t>pos_over</a:t>
            </a:r>
            <a:r>
              <a:rPr lang="en-US" altLang="zh-CN" sz="2000" dirty="0" smtClean="0">
                <a:solidFill>
                  <a:srgbClr val="3366FF"/>
                </a:solidFill>
              </a:rPr>
              <a:t>;</a:t>
            </a:r>
          </a:p>
          <a:p>
            <a:pPr>
              <a:buNone/>
            </a:pPr>
            <a:r>
              <a:rPr lang="en-US" altLang="zh-CN" sz="2000" dirty="0" smtClean="0">
                <a:solidFill>
                  <a:srgbClr val="3366FF"/>
                </a:solidFill>
              </a:rPr>
              <a:t>}</a:t>
            </a:r>
            <a:endParaRPr lang="zh-CN" altLang="en-US" sz="2000" dirty="0" smtClean="0">
              <a:solidFill>
                <a:srgbClr val="3366FF"/>
              </a:solidFill>
              <a:latin typeface="微软雅黑" pitchFamily="34" charset="-122"/>
              <a:ea typeface="微软雅黑" pitchFamily="34" charset="-122"/>
            </a:endParaRPr>
          </a:p>
        </p:txBody>
      </p:sp>
      <p:pic>
        <p:nvPicPr>
          <p:cNvPr id="11268" name="Picture 4"/>
          <p:cNvPicPr>
            <a:picLocks noChangeAspect="1" noChangeArrowheads="1"/>
          </p:cNvPicPr>
          <p:nvPr/>
        </p:nvPicPr>
        <p:blipFill>
          <a:blip r:embed="rId2"/>
          <a:srcRect/>
          <a:stretch>
            <a:fillRect/>
          </a:stretch>
        </p:blipFill>
        <p:spPr bwMode="auto">
          <a:xfrm>
            <a:off x="1827213" y="1628775"/>
            <a:ext cx="5172075"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例题</a:t>
            </a:r>
            <a:r>
              <a:rPr lang="en-US" altLang="zh-CN" dirty="0" smtClean="0"/>
              <a:t>5</a:t>
            </a:r>
            <a:endParaRPr lang="zh-CN" altLang="en-US" dirty="0" smtClean="0"/>
          </a:p>
        </p:txBody>
      </p:sp>
      <p:sp>
        <p:nvSpPr>
          <p:cNvPr id="20483" name="内容占位符 2"/>
          <p:cNvSpPr>
            <a:spLocks noGrp="1"/>
          </p:cNvSpPr>
          <p:nvPr>
            <p:ph idx="1"/>
          </p:nvPr>
        </p:nvSpPr>
        <p:spPr/>
        <p:txBody>
          <a:bodyPr/>
          <a:lstStyle/>
          <a:p>
            <a:pPr marL="0" indent="0">
              <a:lnSpc>
                <a:spcPct val="90000"/>
              </a:lnSpc>
              <a:buFontTx/>
              <a:buNone/>
            </a:pPr>
            <a:r>
              <a:rPr lang="zh-CN" altLang="en-US" b="0" dirty="0" smtClean="0"/>
              <a:t>在</a:t>
            </a:r>
            <a:r>
              <a:rPr lang="en-US" altLang="zh-CN" b="0" dirty="0" smtClean="0"/>
              <a:t>32</a:t>
            </a:r>
            <a:r>
              <a:rPr lang="zh-CN" altLang="en-US" b="0" dirty="0" smtClean="0"/>
              <a:t>位机器上，带符号移位使用算术移位，无符号使用逻辑移位。</a:t>
            </a:r>
            <a:endParaRPr lang="en-US" altLang="zh-CN" b="0" dirty="0" smtClean="0"/>
          </a:p>
          <a:p>
            <a:pPr marL="0" indent="0">
              <a:lnSpc>
                <a:spcPct val="90000"/>
              </a:lnSpc>
              <a:buFontTx/>
              <a:buNone/>
            </a:pPr>
            <a:r>
              <a:rPr lang="en-US" altLang="zh-CN" b="0" dirty="0" err="1" smtClean="0"/>
              <a:t>int</a:t>
            </a:r>
            <a:r>
              <a:rPr lang="en-US" altLang="zh-CN" b="0" dirty="0" smtClean="0"/>
              <a:t> x = random();//</a:t>
            </a:r>
            <a:r>
              <a:rPr lang="zh-CN" altLang="en-US" b="0" dirty="0" smtClean="0"/>
              <a:t>随机值</a:t>
            </a:r>
            <a:r>
              <a:rPr lang="en-US" altLang="zh-CN" b="0" dirty="0" smtClean="0"/>
              <a:t> </a:t>
            </a:r>
          </a:p>
          <a:p>
            <a:pPr marL="0" indent="0">
              <a:lnSpc>
                <a:spcPct val="90000"/>
              </a:lnSpc>
              <a:buFontTx/>
              <a:buNone/>
            </a:pPr>
            <a:r>
              <a:rPr lang="en-US" altLang="zh-CN" b="0" dirty="0" err="1" smtClean="0"/>
              <a:t>int</a:t>
            </a:r>
            <a:r>
              <a:rPr lang="en-US" altLang="zh-CN" b="0" dirty="0" smtClean="0"/>
              <a:t> y = random(); //</a:t>
            </a:r>
            <a:r>
              <a:rPr lang="zh-CN" altLang="en-US" b="0" dirty="0" smtClean="0"/>
              <a:t>随机值</a:t>
            </a:r>
            <a:endParaRPr lang="en-US" altLang="zh-CN" b="0" dirty="0" smtClean="0"/>
          </a:p>
          <a:p>
            <a:pPr marL="0" indent="0">
              <a:lnSpc>
                <a:spcPct val="90000"/>
              </a:lnSpc>
              <a:buFontTx/>
              <a:buNone/>
            </a:pPr>
            <a:r>
              <a:rPr lang="en-US" altLang="zh-CN" b="0" dirty="0" smtClean="0"/>
              <a:t>unsigned </a:t>
            </a:r>
            <a:r>
              <a:rPr lang="en-US" altLang="zh-CN" b="0" dirty="0" err="1" smtClean="0"/>
              <a:t>ux</a:t>
            </a:r>
            <a:r>
              <a:rPr lang="en-US" altLang="zh-CN" b="0" dirty="0" smtClean="0"/>
              <a:t> = x;</a:t>
            </a:r>
          </a:p>
          <a:p>
            <a:pPr marL="0" indent="0">
              <a:lnSpc>
                <a:spcPct val="90000"/>
              </a:lnSpc>
              <a:buFontTx/>
              <a:buNone/>
            </a:pPr>
            <a:r>
              <a:rPr lang="en-US" altLang="zh-CN" b="0" dirty="0" smtClean="0"/>
              <a:t>unsigned </a:t>
            </a:r>
            <a:r>
              <a:rPr lang="en-US" altLang="zh-CN" b="0" dirty="0" err="1" smtClean="0"/>
              <a:t>uy</a:t>
            </a:r>
            <a:r>
              <a:rPr lang="en-US" altLang="zh-CN" b="0" dirty="0" smtClean="0"/>
              <a:t> = y;</a:t>
            </a:r>
          </a:p>
          <a:p>
            <a:pPr marL="0" indent="0">
              <a:lnSpc>
                <a:spcPct val="90000"/>
              </a:lnSpc>
              <a:buFontTx/>
              <a:buNone/>
            </a:pPr>
            <a:r>
              <a:rPr lang="zh-CN" altLang="en-US" b="0" dirty="0" smtClean="0"/>
              <a:t>判断下列表达式的值，为什么？</a:t>
            </a:r>
            <a:endParaRPr lang="en-US" altLang="zh-CN" b="0" dirty="0" smtClean="0"/>
          </a:p>
          <a:p>
            <a:pPr marL="0" indent="0">
              <a:lnSpc>
                <a:spcPct val="90000"/>
              </a:lnSpc>
              <a:buFontTx/>
              <a:buNone/>
            </a:pPr>
            <a:endParaRPr lang="en-US" altLang="zh-CN" b="0" dirty="0" smtClean="0"/>
          </a:p>
          <a:p>
            <a:pPr marL="0" indent="0">
              <a:lnSpc>
                <a:spcPct val="90000"/>
              </a:lnSpc>
              <a:buFontTx/>
              <a:buNone/>
            </a:pPr>
            <a:r>
              <a:rPr lang="en-US" altLang="zh-CN" b="0" dirty="0" smtClean="0"/>
              <a:t>(x &gt; 0) || (x-1 &lt; 0)</a:t>
            </a:r>
          </a:p>
          <a:p>
            <a:pPr marL="0" indent="0">
              <a:lnSpc>
                <a:spcPct val="90000"/>
              </a:lnSpc>
              <a:buFontTx/>
              <a:buNone/>
            </a:pPr>
            <a:r>
              <a:rPr lang="en-US" altLang="zh-CN" b="0" dirty="0" smtClean="0"/>
              <a:t>(x &amp; 7) != 7 || (x&lt;&lt;29 &lt; 0)</a:t>
            </a:r>
          </a:p>
          <a:p>
            <a:pPr marL="0" indent="0">
              <a:lnSpc>
                <a:spcPct val="90000"/>
              </a:lnSpc>
              <a:buFontTx/>
              <a:buNone/>
            </a:pPr>
            <a:r>
              <a:rPr lang="en-US" altLang="zh-CN" b="0" dirty="0" smtClean="0"/>
              <a:t>(x * x) &gt;= 0</a:t>
            </a:r>
          </a:p>
          <a:p>
            <a:pPr marL="0" indent="0">
              <a:lnSpc>
                <a:spcPct val="90000"/>
              </a:lnSpc>
              <a:buFontTx/>
              <a:buNone/>
            </a:pPr>
            <a:r>
              <a:rPr lang="en-US" altLang="zh-CN" b="0" dirty="0" smtClean="0"/>
              <a:t>x &lt; 0 || -x &lt;= 0</a:t>
            </a:r>
          </a:p>
          <a:p>
            <a:pPr marL="0" indent="0">
              <a:lnSpc>
                <a:spcPct val="90000"/>
              </a:lnSpc>
              <a:buFontTx/>
              <a:buNone/>
            </a:pPr>
            <a:r>
              <a:rPr lang="en-US" altLang="zh-CN" b="0" dirty="0" smtClean="0"/>
              <a:t>x &gt; 0 || -x &gt;= 0</a:t>
            </a:r>
          </a:p>
          <a:p>
            <a:pPr marL="0" indent="0">
              <a:lnSpc>
                <a:spcPct val="90000"/>
              </a:lnSpc>
              <a:buFontTx/>
              <a:buNone/>
            </a:pPr>
            <a:r>
              <a:rPr lang="en-US" altLang="zh-CN" b="0" dirty="0" err="1" smtClean="0"/>
              <a:t>x+y</a:t>
            </a:r>
            <a:r>
              <a:rPr lang="en-US" altLang="zh-CN" b="0" dirty="0" smtClean="0"/>
              <a:t> == </a:t>
            </a:r>
            <a:r>
              <a:rPr lang="en-US" altLang="zh-CN" b="0" dirty="0" err="1" smtClean="0"/>
              <a:t>uy+ux</a:t>
            </a:r>
            <a:endParaRPr lang="en-US" altLang="zh-CN" b="0" dirty="0" smtClean="0"/>
          </a:p>
        </p:txBody>
      </p:sp>
      <p:sp>
        <p:nvSpPr>
          <p:cNvPr id="4" name="TextBox 3"/>
          <p:cNvSpPr txBox="1">
            <a:spLocks noChangeArrowheads="1"/>
          </p:cNvSpPr>
          <p:nvPr/>
        </p:nvSpPr>
        <p:spPr bwMode="auto">
          <a:xfrm>
            <a:off x="4260850" y="3917950"/>
            <a:ext cx="4667250" cy="461665"/>
          </a:xfrm>
          <a:prstGeom prst="rect">
            <a:avLst/>
          </a:prstGeom>
          <a:noFill/>
          <a:ln w="9525">
            <a:noFill/>
            <a:miter lim="800000"/>
            <a:headEnd/>
            <a:tailEnd/>
          </a:ln>
        </p:spPr>
        <p:txBody>
          <a:bodyPr wrap="square">
            <a:spAutoFit/>
          </a:bodyPr>
          <a:lstStyle/>
          <a:p>
            <a:r>
              <a:rPr lang="en-US" altLang="zh-CN" sz="2400" b="1" dirty="0" smtClean="0">
                <a:solidFill>
                  <a:srgbClr val="C00000"/>
                </a:solidFill>
              </a:rPr>
              <a:t>false: x = 0x80000000</a:t>
            </a:r>
            <a:endParaRPr lang="zh-CN" altLang="en-US" sz="2400" b="1" dirty="0">
              <a:solidFill>
                <a:srgbClr val="C00000"/>
              </a:solidFill>
            </a:endParaRPr>
          </a:p>
        </p:txBody>
      </p:sp>
      <p:sp>
        <p:nvSpPr>
          <p:cNvPr id="5" name="TextBox 4"/>
          <p:cNvSpPr txBox="1">
            <a:spLocks noChangeArrowheads="1"/>
          </p:cNvSpPr>
          <p:nvPr/>
        </p:nvSpPr>
        <p:spPr bwMode="auto">
          <a:xfrm>
            <a:off x="4260850" y="4318000"/>
            <a:ext cx="946150" cy="461963"/>
          </a:xfrm>
          <a:prstGeom prst="rect">
            <a:avLst/>
          </a:prstGeom>
          <a:noFill/>
          <a:ln w="9525">
            <a:noFill/>
            <a:miter lim="800000"/>
            <a:headEnd/>
            <a:tailEnd/>
          </a:ln>
        </p:spPr>
        <p:txBody>
          <a:bodyPr>
            <a:spAutoFit/>
          </a:bodyPr>
          <a:lstStyle/>
          <a:p>
            <a:r>
              <a:rPr lang="en-US" altLang="zh-CN" sz="2400" b="1" dirty="0">
                <a:solidFill>
                  <a:srgbClr val="C00000"/>
                </a:solidFill>
              </a:rPr>
              <a:t>true</a:t>
            </a:r>
            <a:endParaRPr lang="zh-CN" altLang="en-US" sz="2400" b="1" dirty="0">
              <a:solidFill>
                <a:srgbClr val="C00000"/>
              </a:solidFill>
            </a:endParaRPr>
          </a:p>
        </p:txBody>
      </p:sp>
      <p:sp>
        <p:nvSpPr>
          <p:cNvPr id="6" name="TextBox 5"/>
          <p:cNvSpPr txBox="1">
            <a:spLocks noChangeArrowheads="1"/>
          </p:cNvSpPr>
          <p:nvPr/>
        </p:nvSpPr>
        <p:spPr bwMode="auto">
          <a:xfrm>
            <a:off x="4260850" y="4718050"/>
            <a:ext cx="4667250" cy="461665"/>
          </a:xfrm>
          <a:prstGeom prst="rect">
            <a:avLst/>
          </a:prstGeom>
          <a:noFill/>
          <a:ln w="9525">
            <a:noFill/>
            <a:miter lim="800000"/>
            <a:headEnd/>
            <a:tailEnd/>
          </a:ln>
        </p:spPr>
        <p:txBody>
          <a:bodyPr wrap="square">
            <a:spAutoFit/>
          </a:bodyPr>
          <a:lstStyle/>
          <a:p>
            <a:r>
              <a:rPr lang="en-US" altLang="zh-CN" sz="2400" b="1" dirty="0" smtClean="0">
                <a:solidFill>
                  <a:srgbClr val="C00000"/>
                </a:solidFill>
              </a:rPr>
              <a:t>false: </a:t>
            </a:r>
            <a:r>
              <a:rPr lang="nl-NL" altLang="zh-CN" sz="2000" b="1" dirty="0" smtClean="0">
                <a:solidFill>
                  <a:srgbClr val="C00000"/>
                </a:solidFill>
              </a:rPr>
              <a:t>x = 0xFFFF, x*x = 0xFFFE0001</a:t>
            </a:r>
            <a:endParaRPr lang="zh-CN" altLang="en-US" sz="2400" b="1" dirty="0">
              <a:solidFill>
                <a:srgbClr val="C00000"/>
              </a:solidFill>
            </a:endParaRPr>
          </a:p>
        </p:txBody>
      </p:sp>
      <p:sp>
        <p:nvSpPr>
          <p:cNvPr id="7" name="TextBox 6"/>
          <p:cNvSpPr txBox="1">
            <a:spLocks noChangeArrowheads="1"/>
          </p:cNvSpPr>
          <p:nvPr/>
        </p:nvSpPr>
        <p:spPr bwMode="auto">
          <a:xfrm>
            <a:off x="4260850" y="5118100"/>
            <a:ext cx="946150" cy="461963"/>
          </a:xfrm>
          <a:prstGeom prst="rect">
            <a:avLst/>
          </a:prstGeom>
          <a:noFill/>
          <a:ln w="9525">
            <a:noFill/>
            <a:miter lim="800000"/>
            <a:headEnd/>
            <a:tailEnd/>
          </a:ln>
        </p:spPr>
        <p:txBody>
          <a:bodyPr>
            <a:spAutoFit/>
          </a:bodyPr>
          <a:lstStyle/>
          <a:p>
            <a:r>
              <a:rPr lang="en-US" altLang="zh-CN" sz="2400" b="1" dirty="0">
                <a:solidFill>
                  <a:srgbClr val="C00000"/>
                </a:solidFill>
              </a:rPr>
              <a:t>true</a:t>
            </a:r>
            <a:endParaRPr lang="zh-CN" altLang="en-US" sz="2400" b="1" dirty="0">
              <a:solidFill>
                <a:srgbClr val="C00000"/>
              </a:solidFill>
            </a:endParaRPr>
          </a:p>
        </p:txBody>
      </p:sp>
      <p:sp>
        <p:nvSpPr>
          <p:cNvPr id="8" name="TextBox 7"/>
          <p:cNvSpPr txBox="1">
            <a:spLocks noChangeArrowheads="1"/>
          </p:cNvSpPr>
          <p:nvPr/>
        </p:nvSpPr>
        <p:spPr bwMode="auto">
          <a:xfrm>
            <a:off x="4260850" y="5518150"/>
            <a:ext cx="4711700" cy="461963"/>
          </a:xfrm>
          <a:prstGeom prst="rect">
            <a:avLst/>
          </a:prstGeom>
          <a:noFill/>
          <a:ln w="9525">
            <a:noFill/>
            <a:miter lim="800000"/>
            <a:headEnd/>
            <a:tailEnd/>
          </a:ln>
        </p:spPr>
        <p:txBody>
          <a:bodyPr wrap="square">
            <a:spAutoFit/>
          </a:bodyPr>
          <a:lstStyle/>
          <a:p>
            <a:r>
              <a:rPr lang="en-US" altLang="zh-CN" sz="2400" b="1" dirty="0" smtClean="0">
                <a:solidFill>
                  <a:srgbClr val="C00000"/>
                </a:solidFill>
              </a:rPr>
              <a:t>false: x = 0x80000000</a:t>
            </a:r>
            <a:endParaRPr lang="zh-CN" altLang="en-US" sz="2400" b="1" dirty="0">
              <a:solidFill>
                <a:srgbClr val="C00000"/>
              </a:solidFill>
            </a:endParaRPr>
          </a:p>
        </p:txBody>
      </p:sp>
      <p:sp>
        <p:nvSpPr>
          <p:cNvPr id="10" name="TextBox 9"/>
          <p:cNvSpPr txBox="1">
            <a:spLocks noChangeArrowheads="1"/>
          </p:cNvSpPr>
          <p:nvPr/>
        </p:nvSpPr>
        <p:spPr bwMode="auto">
          <a:xfrm>
            <a:off x="4260850" y="5945187"/>
            <a:ext cx="946150" cy="461963"/>
          </a:xfrm>
          <a:prstGeom prst="rect">
            <a:avLst/>
          </a:prstGeom>
          <a:noFill/>
          <a:ln w="9525">
            <a:noFill/>
            <a:miter lim="800000"/>
            <a:headEnd/>
            <a:tailEnd/>
          </a:ln>
        </p:spPr>
        <p:txBody>
          <a:bodyPr>
            <a:spAutoFit/>
          </a:bodyPr>
          <a:lstStyle/>
          <a:p>
            <a:r>
              <a:rPr lang="en-US" altLang="zh-CN" sz="2400" b="1" dirty="0">
                <a:solidFill>
                  <a:srgbClr val="C00000"/>
                </a:solidFill>
              </a:rPr>
              <a:t>true</a:t>
            </a:r>
            <a:endParaRPr lang="zh-CN" alt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8425"/>
            <a:ext cx="8229600" cy="561975"/>
          </a:xfrm>
        </p:spPr>
        <p:txBody>
          <a:bodyPr/>
          <a:lstStyle/>
          <a:p>
            <a:r>
              <a:rPr lang="zh-CN" altLang="en-US" sz="3600" smtClean="0">
                <a:latin typeface="微软雅黑" pitchFamily="34" charset="-122"/>
                <a:ea typeface="微软雅黑" pitchFamily="34" charset="-122"/>
              </a:rPr>
              <a:t>整数溢出漏洞</a:t>
            </a:r>
          </a:p>
        </p:txBody>
      </p:sp>
      <p:sp>
        <p:nvSpPr>
          <p:cNvPr id="14339" name="Rectangle 3"/>
          <p:cNvSpPr>
            <a:spLocks noGrp="1" noChangeArrowheads="1"/>
          </p:cNvSpPr>
          <p:nvPr>
            <p:ph type="body" idx="1"/>
          </p:nvPr>
        </p:nvSpPr>
        <p:spPr>
          <a:xfrm>
            <a:off x="206375" y="728663"/>
            <a:ext cx="8640763" cy="765175"/>
          </a:xfrm>
        </p:spPr>
        <p:txBody>
          <a:bodyPr/>
          <a:lstStyle/>
          <a:p>
            <a:r>
              <a:rPr lang="zh-CN" altLang="en-US" sz="2200" smtClean="0">
                <a:solidFill>
                  <a:srgbClr val="0000FF"/>
                </a:solidFill>
                <a:latin typeface="微软雅黑" pitchFamily="34" charset="-122"/>
                <a:ea typeface="微软雅黑" pitchFamily="34" charset="-122"/>
              </a:rPr>
              <a:t>说明以下程序存在什么漏洞，引起该漏洞的原因是什么。</a:t>
            </a:r>
            <a:r>
              <a:rPr lang="zh-CN" altLang="en-US" smtClean="0">
                <a:solidFill>
                  <a:srgbClr val="0000FF"/>
                </a:solidFill>
                <a:latin typeface="微软雅黑" pitchFamily="34" charset="-122"/>
                <a:ea typeface="微软雅黑" pitchFamily="34" charset="-122"/>
              </a:rPr>
              <a:t> </a:t>
            </a:r>
          </a:p>
        </p:txBody>
      </p:sp>
      <p:sp>
        <p:nvSpPr>
          <p:cNvPr id="14340" name="Rectangle 6"/>
          <p:cNvSpPr>
            <a:spLocks noChangeArrowheads="1"/>
          </p:cNvSpPr>
          <p:nvPr/>
        </p:nvSpPr>
        <p:spPr bwMode="auto">
          <a:xfrm>
            <a:off x="71438" y="1223963"/>
            <a:ext cx="8229600" cy="4483100"/>
          </a:xfrm>
          <a:prstGeom prst="rect">
            <a:avLst/>
          </a:prstGeom>
          <a:noFill/>
          <a:ln w="9525">
            <a:noFill/>
            <a:miter lim="800000"/>
            <a:headEnd/>
            <a:tailEnd/>
          </a:ln>
        </p:spPr>
        <p:txBody>
          <a:bodyPr/>
          <a:lstStyle/>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复制数组到堆中，</a:t>
            </a:r>
            <a:r>
              <a:rPr lang="en-US" altLang="zh-CN" sz="2000" b="1">
                <a:latin typeface="微软雅黑" pitchFamily="34" charset="-122"/>
                <a:ea typeface="微软雅黑" pitchFamily="34" charset="-122"/>
              </a:rPr>
              <a:t>count</a:t>
            </a:r>
            <a:r>
              <a:rPr lang="zh-CN" altLang="en-US" sz="2000" b="1">
                <a:latin typeface="微软雅黑" pitchFamily="34" charset="-122"/>
                <a:ea typeface="微软雅黑" pitchFamily="34" charset="-122"/>
              </a:rPr>
              <a:t>为数组元素个数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int copy_array(int *array, int count) {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 </a:t>
            </a:r>
            <a:r>
              <a:rPr lang="zh-CN" altLang="en-US" sz="2000" b="1">
                <a:latin typeface="微软雅黑" pitchFamily="34" charset="-122"/>
                <a:ea typeface="微软雅黑" pitchFamily="34" charset="-122"/>
              </a:rPr>
              <a:t>在堆区申请一块内存 *</a:t>
            </a:r>
            <a:r>
              <a:rPr lang="en-US" altLang="zh-CN" sz="2000" b="1">
                <a:latin typeface="微软雅黑" pitchFamily="34" charset="-122"/>
                <a:ea typeface="微软雅黑" pitchFamily="34" charset="-122"/>
              </a:rPr>
              <a:t>/</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int *myarray = (int *) </a:t>
            </a:r>
            <a:r>
              <a:rPr lang="en-US" altLang="zh-CN" sz="2000" b="1">
                <a:solidFill>
                  <a:srgbClr val="0000FF"/>
                </a:solidFill>
                <a:latin typeface="微软雅黑" pitchFamily="34" charset="-122"/>
                <a:ea typeface="微软雅黑" pitchFamily="34" charset="-122"/>
              </a:rPr>
              <a:t>malloc(</a:t>
            </a:r>
            <a:r>
              <a:rPr lang="en-US" altLang="zh-CN" sz="2000" b="1">
                <a:solidFill>
                  <a:srgbClr val="FF0000"/>
                </a:solidFill>
                <a:latin typeface="微软雅黑" pitchFamily="34" charset="-122"/>
                <a:ea typeface="微软雅黑" pitchFamily="34" charset="-122"/>
              </a:rPr>
              <a:t>count*sizeof(int)</a:t>
            </a:r>
            <a:r>
              <a:rPr lang="en-US" altLang="zh-CN" sz="2000" b="1">
                <a:solidFill>
                  <a:srgbClr val="0000FF"/>
                </a:solidFill>
                <a:latin typeface="微软雅黑" pitchFamily="34" charset="-122"/>
                <a:ea typeface="微软雅黑" pitchFamily="34" charset="-122"/>
              </a:rPr>
              <a:t>)</a:t>
            </a:r>
            <a:r>
              <a:rPr lang="en-US" altLang="zh-CN" sz="2000" b="1">
                <a:latin typeface="微软雅黑" pitchFamily="34" charset="-122"/>
                <a:ea typeface="微软雅黑" pitchFamily="34" charset="-122"/>
              </a:rPr>
              <a: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if (myarray == NULL)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-1;</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for (i = 0; i &lt; count; 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myarray[i] = array[i];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return count; </a:t>
            </a:r>
          </a:p>
          <a:p>
            <a:pPr marL="457200" indent="-457200" eaLnBrk="0" hangingPunct="0">
              <a:lnSpc>
                <a:spcPct val="115000"/>
              </a:lnSpc>
              <a:spcBef>
                <a:spcPct val="5000"/>
              </a:spcBef>
            </a:pPr>
            <a:r>
              <a:rPr lang="en-US" altLang="zh-CN" sz="2000" b="1">
                <a:latin typeface="微软雅黑" pitchFamily="34" charset="-122"/>
                <a:ea typeface="微软雅黑" pitchFamily="34" charset="-122"/>
              </a:rPr>
              <a:t>} </a:t>
            </a:r>
            <a:endParaRPr lang="zh-CN" altLang="en-US" sz="2000" b="1">
              <a:latin typeface="微软雅黑" pitchFamily="34" charset="-122"/>
              <a:ea typeface="微软雅黑" pitchFamily="34" charset="-122"/>
            </a:endParaRPr>
          </a:p>
        </p:txBody>
      </p:sp>
      <p:sp>
        <p:nvSpPr>
          <p:cNvPr id="14341" name="Rectangle 7"/>
          <p:cNvSpPr>
            <a:spLocks noChangeArrowheads="1"/>
          </p:cNvSpPr>
          <p:nvPr/>
        </p:nvSpPr>
        <p:spPr bwMode="auto">
          <a:xfrm>
            <a:off x="1196975" y="5319713"/>
            <a:ext cx="3735388" cy="1431925"/>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14342" name="AutoShape 8"/>
          <p:cNvSpPr>
            <a:spLocks noChangeArrowheads="1"/>
          </p:cNvSpPr>
          <p:nvPr/>
        </p:nvSpPr>
        <p:spPr bwMode="auto">
          <a:xfrm>
            <a:off x="4843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3" name="Rectangle 9"/>
          <p:cNvSpPr>
            <a:spLocks noChangeArrowheads="1"/>
          </p:cNvSpPr>
          <p:nvPr/>
        </p:nvSpPr>
        <p:spPr bwMode="auto">
          <a:xfrm>
            <a:off x="5651500" y="5678488"/>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14344" name="Rectangle 10"/>
          <p:cNvSpPr>
            <a:spLocks noChangeArrowheads="1"/>
          </p:cNvSpPr>
          <p:nvPr/>
        </p:nvSpPr>
        <p:spPr bwMode="auto">
          <a:xfrm>
            <a:off x="4751388" y="3249613"/>
            <a:ext cx="3984625" cy="1997075"/>
          </a:xfrm>
          <a:prstGeom prst="rect">
            <a:avLst/>
          </a:prstGeom>
          <a:noFill/>
          <a:ln w="9525">
            <a:noFill/>
            <a:miter lim="800000"/>
            <a:headEnd/>
            <a:tailEnd/>
          </a:ln>
          <a:effectLst/>
        </p:spPr>
        <p:txBody>
          <a:bodyPr>
            <a:spAutoFit/>
          </a:bodyPr>
          <a:lstStyle/>
          <a:p>
            <a:pPr eaLnBrk="0" hangingPunct="0">
              <a:lnSpc>
                <a:spcPct val="125000"/>
              </a:lnSpc>
              <a:spcBef>
                <a:spcPct val="20000"/>
              </a:spcBef>
            </a:pPr>
            <a:r>
              <a:rPr lang="zh-CN" altLang="en-US" sz="2000" b="1" dirty="0">
                <a:ea typeface="微软雅黑" pitchFamily="34" charset="-122"/>
              </a:rPr>
              <a:t>攻击者可构造特殊参数来触发整数溢出，以一段</a:t>
            </a:r>
            <a:r>
              <a:rPr lang="zh-CN" altLang="en-US" sz="2000" b="1" dirty="0">
                <a:solidFill>
                  <a:srgbClr val="008000"/>
                </a:solidFill>
                <a:ea typeface="微软雅黑" pitchFamily="34" charset="-122"/>
              </a:rPr>
              <a:t>预设信息</a:t>
            </a:r>
            <a:r>
              <a:rPr lang="zh-CN" altLang="en-US" sz="2000" b="1" dirty="0">
                <a:solidFill>
                  <a:srgbClr val="FF3300"/>
                </a:solidFill>
                <a:ea typeface="微软雅黑" pitchFamily="34" charset="-122"/>
              </a:rPr>
              <a:t>覆盖一个已分配的堆缓冲区</a:t>
            </a:r>
            <a:r>
              <a:rPr lang="zh-CN" altLang="en-US" sz="2000" b="1" dirty="0">
                <a:ea typeface="微软雅黑" pitchFamily="34" charset="-122"/>
              </a:rPr>
              <a:t>，造成远程服务崩溃或者改变内存数据并执行任意代码。</a:t>
            </a:r>
          </a:p>
        </p:txBody>
      </p:sp>
      <p:sp>
        <p:nvSpPr>
          <p:cNvPr id="14345" name="Line 11"/>
          <p:cNvSpPr>
            <a:spLocks noChangeShapeType="1"/>
          </p:cNvSpPr>
          <p:nvPr/>
        </p:nvSpPr>
        <p:spPr bwMode="auto">
          <a:xfrm flipH="1">
            <a:off x="3897313" y="4014788"/>
            <a:ext cx="2744787" cy="269875"/>
          </a:xfrm>
          <a:prstGeom prst="line">
            <a:avLst/>
          </a:prstGeom>
          <a:noFill/>
          <a:ln w="38100">
            <a:solidFill>
              <a:srgbClr val="FF0000"/>
            </a:solidFill>
            <a:round/>
            <a:headEnd/>
            <a:tailEnd type="triangle" w="med" len="med"/>
          </a:ln>
          <a:effectLst/>
        </p:spPr>
        <p:txBody>
          <a:bodyPr/>
          <a:lstStyle/>
          <a:p>
            <a:endParaRPr lang="zh-CN" altLang="en-US"/>
          </a:p>
        </p:txBody>
      </p:sp>
      <p:sp>
        <p:nvSpPr>
          <p:cNvPr id="14346" name="Rectangle 12"/>
          <p:cNvSpPr>
            <a:spLocks noChangeArrowheads="1"/>
          </p:cNvSpPr>
          <p:nvPr/>
        </p:nvSpPr>
        <p:spPr bwMode="auto">
          <a:xfrm>
            <a:off x="5472113" y="1179513"/>
            <a:ext cx="3544887" cy="1474787"/>
          </a:xfrm>
          <a:prstGeom prst="rect">
            <a:avLst/>
          </a:prstGeom>
          <a:noFill/>
          <a:ln w="9525">
            <a:solidFill>
              <a:srgbClr val="CC3300"/>
            </a:solidFill>
            <a:miter lim="800000"/>
            <a:headEnd/>
            <a:tailEnd/>
          </a:ln>
          <a:effectLst/>
        </p:spPr>
        <p:txBody>
          <a:bodyPr>
            <a:spAutoFit/>
          </a:bodyPr>
          <a:lstStyle/>
          <a:p>
            <a:r>
              <a:rPr lang="en-US" altLang="zh-CN" b="1">
                <a:solidFill>
                  <a:srgbClr val="CC3300"/>
                </a:solidFill>
                <a:latin typeface="微软雅黑" pitchFamily="34" charset="-122"/>
                <a:ea typeface="微软雅黑" pitchFamily="34" charset="-122"/>
              </a:rPr>
              <a:t>2002</a:t>
            </a:r>
            <a:r>
              <a:rPr lang="zh-CN" altLang="en-US" b="1">
                <a:solidFill>
                  <a:srgbClr val="CC3300"/>
                </a:solidFill>
                <a:latin typeface="微软雅黑" pitchFamily="34" charset="-122"/>
                <a:ea typeface="微软雅黑" pitchFamily="34" charset="-122"/>
              </a:rPr>
              <a:t>年，</a:t>
            </a:r>
            <a:r>
              <a:rPr lang="en-US" altLang="zh-CN" b="1">
                <a:solidFill>
                  <a:srgbClr val="CC3300"/>
                </a:solidFill>
                <a:latin typeface="微软雅黑" pitchFamily="34" charset="-122"/>
                <a:ea typeface="微软雅黑" pitchFamily="34" charset="-122"/>
              </a:rPr>
              <a:t>Sun Microsystems</a:t>
            </a:r>
            <a:r>
              <a:rPr lang="zh-CN" altLang="en-US" b="1">
                <a:solidFill>
                  <a:srgbClr val="CC3300"/>
                </a:solidFill>
                <a:latin typeface="微软雅黑" pitchFamily="34" charset="-122"/>
                <a:ea typeface="微软雅黑" pitchFamily="34" charset="-122"/>
              </a:rPr>
              <a:t>公司的</a:t>
            </a:r>
            <a:r>
              <a:rPr lang="en-US" altLang="zh-CN" b="1">
                <a:solidFill>
                  <a:srgbClr val="CC3300"/>
                </a:solidFill>
                <a:latin typeface="微软雅黑" pitchFamily="34" charset="-122"/>
                <a:ea typeface="微软雅黑" pitchFamily="34" charset="-122"/>
              </a:rPr>
              <a:t>RPC XDR</a:t>
            </a:r>
            <a:r>
              <a:rPr lang="zh-CN" altLang="en-US" b="1">
                <a:solidFill>
                  <a:srgbClr val="CC3300"/>
                </a:solidFill>
                <a:latin typeface="微软雅黑" pitchFamily="34" charset="-122"/>
                <a:ea typeface="微软雅黑" pitchFamily="34" charset="-122"/>
              </a:rPr>
              <a:t>库带的</a:t>
            </a:r>
            <a:r>
              <a:rPr lang="en-US" altLang="zh-CN" b="1">
                <a:solidFill>
                  <a:srgbClr val="CC3300"/>
                </a:solidFill>
                <a:latin typeface="微软雅黑" pitchFamily="34" charset="-122"/>
                <a:ea typeface="微软雅黑" pitchFamily="34" charset="-122"/>
              </a:rPr>
              <a:t>xdr_array</a:t>
            </a:r>
            <a:r>
              <a:rPr lang="zh-CN" altLang="en-US" b="1">
                <a:solidFill>
                  <a:srgbClr val="CC3300"/>
                </a:solidFill>
                <a:latin typeface="微软雅黑" pitchFamily="34" charset="-122"/>
                <a:ea typeface="微软雅黑" pitchFamily="34" charset="-122"/>
              </a:rPr>
              <a:t>函数发生整数溢出漏洞，攻击者可利用该漏洞从远程或本地获取</a:t>
            </a:r>
            <a:r>
              <a:rPr lang="en-US" altLang="zh-CN" b="1">
                <a:solidFill>
                  <a:srgbClr val="CC3300"/>
                </a:solidFill>
                <a:latin typeface="微软雅黑" pitchFamily="34" charset="-122"/>
                <a:ea typeface="微软雅黑" pitchFamily="34" charset="-122"/>
              </a:rPr>
              <a:t>root</a:t>
            </a:r>
            <a:r>
              <a:rPr lang="zh-CN" altLang="en-US" b="1">
                <a:solidFill>
                  <a:srgbClr val="CC3300"/>
                </a:solidFill>
                <a:latin typeface="微软雅黑" pitchFamily="34" charset="-122"/>
                <a:ea typeface="微软雅黑" pitchFamily="34" charset="-122"/>
              </a:rPr>
              <a:t>权限。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468313" y="836613"/>
            <a:ext cx="8229600" cy="2814637"/>
          </a:xfrm>
        </p:spPr>
        <p:txBody>
          <a:bodyPr/>
          <a:lstStyle/>
          <a:p>
            <a:pPr>
              <a:buNone/>
            </a:pPr>
            <a:r>
              <a:rPr lang="en-US" altLang="zh-CN" sz="2000" b="0" dirty="0" smtClean="0"/>
              <a:t>31</a:t>
            </a:r>
            <a:r>
              <a:rPr lang="zh-CN" altLang="en-US" sz="2000" b="0" dirty="0" smtClean="0"/>
              <a:t>．对于第</a:t>
            </a:r>
            <a:r>
              <a:rPr lang="en-US" altLang="zh-CN" sz="2000" b="0" dirty="0" smtClean="0"/>
              <a:t>2.7.5</a:t>
            </a:r>
            <a:r>
              <a:rPr lang="zh-CN" altLang="en-US" sz="2000" b="0" dirty="0" smtClean="0"/>
              <a:t>节中例</a:t>
            </a:r>
            <a:r>
              <a:rPr lang="en-US" altLang="zh-CN" sz="2000" b="0" dirty="0" smtClean="0"/>
              <a:t>2.31</a:t>
            </a:r>
            <a:r>
              <a:rPr lang="zh-CN" altLang="en-US" sz="2000" b="0" dirty="0" smtClean="0"/>
              <a:t>存在的整数溢出漏洞，如果将其中的第</a:t>
            </a:r>
            <a:r>
              <a:rPr lang="en-US" altLang="zh-CN" sz="2000" b="0" dirty="0" smtClean="0"/>
              <a:t>5</a:t>
            </a:r>
            <a:r>
              <a:rPr lang="zh-CN" altLang="en-US" sz="2000" b="0" dirty="0" smtClean="0"/>
              <a:t>行改为以下两个语句：</a:t>
            </a:r>
          </a:p>
          <a:p>
            <a:pPr>
              <a:buNone/>
            </a:pPr>
            <a:r>
              <a:rPr lang="en-US" altLang="zh-CN" sz="2000" b="0" dirty="0" smtClean="0"/>
              <a:t>	unsigned long </a:t>
            </a:r>
            <a:r>
              <a:rPr lang="en-US" altLang="zh-CN" sz="2000" b="0" dirty="0" err="1" smtClean="0"/>
              <a:t>long</a:t>
            </a:r>
            <a:r>
              <a:rPr lang="en-US" altLang="zh-CN" sz="2000" b="0" dirty="0" smtClean="0"/>
              <a:t> </a:t>
            </a:r>
            <a:r>
              <a:rPr lang="en-US" altLang="zh-CN" sz="2000" b="0" dirty="0" err="1" smtClean="0"/>
              <a:t>arraysize</a:t>
            </a:r>
            <a:r>
              <a:rPr lang="en-US" altLang="zh-CN" sz="2000" b="0" dirty="0" smtClean="0"/>
              <a:t>=count*(unsigned long </a:t>
            </a:r>
            <a:r>
              <a:rPr lang="en-US" altLang="zh-CN" sz="2000" b="0" dirty="0" err="1" smtClean="0"/>
              <a:t>long</a:t>
            </a:r>
            <a:r>
              <a:rPr lang="en-US" altLang="zh-CN" sz="2000" b="0" dirty="0" smtClean="0"/>
              <a:t>)</a:t>
            </a:r>
            <a:r>
              <a:rPr lang="en-US" altLang="zh-CN" sz="2000" b="0" dirty="0" err="1" smtClean="0"/>
              <a:t>sizeof</a:t>
            </a:r>
            <a:r>
              <a:rPr lang="en-US" altLang="zh-CN" sz="2000" b="0" dirty="0" smtClean="0"/>
              <a:t>(</a:t>
            </a:r>
            <a:r>
              <a:rPr lang="en-US" altLang="zh-CN" sz="2000" b="0" dirty="0" err="1" smtClean="0"/>
              <a:t>int</a:t>
            </a:r>
            <a:r>
              <a:rPr lang="en-US" altLang="zh-CN" sz="2000" b="0" dirty="0" smtClean="0"/>
              <a:t>);    </a:t>
            </a:r>
          </a:p>
          <a:p>
            <a:pPr>
              <a:buNone/>
            </a:pPr>
            <a:r>
              <a:rPr lang="en-US" altLang="zh-CN" sz="2000" b="0" dirty="0" smtClean="0"/>
              <a:t>	</a:t>
            </a:r>
            <a:r>
              <a:rPr lang="en-US" altLang="zh-CN" sz="2000" b="0" dirty="0" err="1" smtClean="0"/>
              <a:t>int</a:t>
            </a:r>
            <a:r>
              <a:rPr lang="en-US" altLang="zh-CN" sz="2000" b="0" dirty="0" smtClean="0"/>
              <a:t> *</a:t>
            </a:r>
            <a:r>
              <a:rPr lang="en-US" altLang="zh-CN" sz="2000" b="0" dirty="0" err="1" smtClean="0"/>
              <a:t>myarray</a:t>
            </a:r>
            <a:r>
              <a:rPr lang="en-US" altLang="zh-CN" sz="2000" b="0" dirty="0" smtClean="0"/>
              <a:t> = (</a:t>
            </a:r>
            <a:r>
              <a:rPr lang="en-US" altLang="zh-CN" sz="2000" b="0" dirty="0" err="1" smtClean="0"/>
              <a:t>int</a:t>
            </a:r>
            <a:r>
              <a:rPr lang="en-US" altLang="zh-CN" sz="2000" b="0" dirty="0" smtClean="0"/>
              <a:t> *) </a:t>
            </a:r>
            <a:r>
              <a:rPr lang="en-US" altLang="zh-CN" sz="2000" b="0" dirty="0" err="1" smtClean="0"/>
              <a:t>malloc</a:t>
            </a:r>
            <a:r>
              <a:rPr lang="en-US" altLang="zh-CN" sz="2000" b="0" dirty="0" smtClean="0"/>
              <a:t>(</a:t>
            </a:r>
            <a:r>
              <a:rPr lang="en-US" altLang="zh-CN" sz="2000" b="0" dirty="0" err="1" smtClean="0"/>
              <a:t>arraysize</a:t>
            </a:r>
            <a:r>
              <a:rPr lang="en-US" altLang="zh-CN" sz="2000" b="0" dirty="0" smtClean="0"/>
              <a:t>); </a:t>
            </a:r>
          </a:p>
          <a:p>
            <a:pPr>
              <a:buNone/>
            </a:pPr>
            <a:r>
              <a:rPr lang="en-US" altLang="zh-CN" sz="2000" b="0" dirty="0" smtClean="0"/>
              <a:t>     </a:t>
            </a:r>
            <a:r>
              <a:rPr lang="zh-CN" altLang="en-US" sz="2000" b="0" dirty="0" smtClean="0"/>
              <a:t>已知</a:t>
            </a:r>
            <a:r>
              <a:rPr lang="en-US" altLang="zh-CN" sz="2000" b="0" dirty="0" smtClean="0"/>
              <a:t>C</a:t>
            </a:r>
            <a:r>
              <a:rPr lang="zh-CN" altLang="en-US" sz="2000" b="0" dirty="0" smtClean="0"/>
              <a:t>语言标准库函数</a:t>
            </a:r>
            <a:r>
              <a:rPr lang="en-US" altLang="zh-CN" sz="2000" b="0" dirty="0" err="1" smtClean="0"/>
              <a:t>malloc</a:t>
            </a:r>
            <a:r>
              <a:rPr lang="zh-CN" altLang="en-US" sz="2000" b="0" dirty="0" smtClean="0"/>
              <a:t>的原型声明为“</a:t>
            </a:r>
            <a:r>
              <a:rPr lang="en-US" altLang="zh-CN" sz="2000" b="0" dirty="0" smtClean="0"/>
              <a:t>void *</a:t>
            </a:r>
            <a:r>
              <a:rPr lang="en-US" altLang="zh-CN" sz="2000" b="0" dirty="0" err="1" smtClean="0"/>
              <a:t>malloc</a:t>
            </a:r>
            <a:r>
              <a:rPr lang="en-US" altLang="zh-CN" sz="2000" b="0" dirty="0" smtClean="0"/>
              <a:t>(</a:t>
            </a:r>
            <a:r>
              <a:rPr lang="en-US" altLang="zh-CN" sz="2000" b="0" dirty="0" err="1" smtClean="0"/>
              <a:t>size_t</a:t>
            </a:r>
            <a:r>
              <a:rPr lang="en-US" altLang="zh-CN" sz="2000" b="0" dirty="0" smtClean="0"/>
              <a:t> size);”</a:t>
            </a:r>
            <a:r>
              <a:rPr lang="zh-CN" altLang="en-US" sz="2000" b="0" dirty="0" smtClean="0"/>
              <a:t>，其中，</a:t>
            </a:r>
            <a:r>
              <a:rPr lang="en-US" altLang="zh-CN" sz="2000" b="0" dirty="0" err="1" smtClean="0"/>
              <a:t>size_t</a:t>
            </a:r>
            <a:r>
              <a:rPr lang="zh-CN" altLang="en-US" sz="2000" b="0" dirty="0" smtClean="0"/>
              <a:t>定义为</a:t>
            </a:r>
            <a:r>
              <a:rPr lang="en-US" altLang="zh-CN" sz="2000" b="0" dirty="0" smtClean="0"/>
              <a:t>unsigned </a:t>
            </a:r>
            <a:r>
              <a:rPr lang="en-US" altLang="zh-CN" sz="2000" b="0" dirty="0" err="1" smtClean="0"/>
              <a:t>int</a:t>
            </a:r>
            <a:r>
              <a:rPr lang="zh-CN" altLang="en-US" sz="2000" b="0" dirty="0" smtClean="0"/>
              <a:t>类型，则上述改动能否消除整数溢出漏洞？若能则说明理由；若不能则给出修改方案。</a:t>
            </a:r>
          </a:p>
          <a:p>
            <a:endParaRPr lang="zh-CN" altLang="en-US" dirty="0"/>
          </a:p>
        </p:txBody>
      </p:sp>
      <p:sp>
        <p:nvSpPr>
          <p:cNvPr id="4" name="内容占位符 2"/>
          <p:cNvSpPr txBox="1">
            <a:spLocks/>
          </p:cNvSpPr>
          <p:nvPr/>
        </p:nvSpPr>
        <p:spPr bwMode="auto">
          <a:xfrm>
            <a:off x="476250" y="3740150"/>
            <a:ext cx="8229600" cy="2814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lnSpc>
                <a:spcPct val="115000"/>
              </a:lnSpc>
              <a:spcBef>
                <a:spcPct val="20000"/>
              </a:spcBef>
            </a:pPr>
            <a:r>
              <a:rPr lang="zh-CN" altLang="en-US" sz="2000" kern="0" dirty="0" smtClean="0">
                <a:solidFill>
                  <a:srgbClr val="FF0000"/>
                </a:solidFill>
                <a:latin typeface="+mn-lt"/>
                <a:ea typeface="+mn-ea"/>
              </a:rPr>
              <a:t>上述改动无法消除整数溢出漏洞，这种改动方式虽然使得</a:t>
            </a:r>
            <a:r>
              <a:rPr lang="en-US" altLang="zh-CN" sz="2000" kern="0" dirty="0" err="1" smtClean="0">
                <a:solidFill>
                  <a:srgbClr val="FF0000"/>
                </a:solidFill>
                <a:latin typeface="+mn-lt"/>
                <a:ea typeface="+mn-ea"/>
              </a:rPr>
              <a:t>arraysize</a:t>
            </a:r>
            <a:r>
              <a:rPr lang="zh-CN" altLang="en-US" sz="2000" kern="0" dirty="0" smtClean="0">
                <a:solidFill>
                  <a:srgbClr val="FF0000"/>
                </a:solidFill>
                <a:latin typeface="+mn-lt"/>
                <a:ea typeface="+mn-ea"/>
              </a:rPr>
              <a:t>的表示范围扩大了，避免了</a:t>
            </a:r>
            <a:r>
              <a:rPr lang="en-US" altLang="zh-CN" sz="2000" kern="0" dirty="0" err="1" smtClean="0">
                <a:solidFill>
                  <a:srgbClr val="FF0000"/>
                </a:solidFill>
                <a:latin typeface="+mn-lt"/>
                <a:ea typeface="+mn-ea"/>
              </a:rPr>
              <a:t>arraysize</a:t>
            </a:r>
            <a:r>
              <a:rPr lang="zh-CN" altLang="en-US" sz="2000" kern="0" dirty="0" smtClean="0">
                <a:solidFill>
                  <a:srgbClr val="FF0000"/>
                </a:solidFill>
                <a:latin typeface="+mn-lt"/>
                <a:ea typeface="+mn-ea"/>
              </a:rPr>
              <a:t>的溢出，不过，当调用</a:t>
            </a:r>
            <a:r>
              <a:rPr lang="en-US" altLang="zh-CN" sz="2000" kern="0" dirty="0" err="1" smtClean="0">
                <a:solidFill>
                  <a:srgbClr val="FF0000"/>
                </a:solidFill>
                <a:latin typeface="+mn-lt"/>
                <a:ea typeface="+mn-ea"/>
              </a:rPr>
              <a:t>malloc</a:t>
            </a:r>
            <a:r>
              <a:rPr lang="zh-CN" altLang="en-US" sz="2000" kern="0" dirty="0" smtClean="0">
                <a:solidFill>
                  <a:srgbClr val="FF0000"/>
                </a:solidFill>
                <a:latin typeface="+mn-lt"/>
                <a:ea typeface="+mn-ea"/>
              </a:rPr>
              <a:t>函数时，若</a:t>
            </a:r>
            <a:r>
              <a:rPr lang="en-US" altLang="zh-CN" sz="2000" kern="0" dirty="0" err="1" smtClean="0">
                <a:solidFill>
                  <a:srgbClr val="FF0000"/>
                </a:solidFill>
                <a:latin typeface="+mn-lt"/>
                <a:ea typeface="+mn-ea"/>
              </a:rPr>
              <a:t>arraysize</a:t>
            </a:r>
            <a:r>
              <a:rPr lang="zh-CN" altLang="en-US" sz="2000" kern="0" dirty="0" smtClean="0">
                <a:solidFill>
                  <a:srgbClr val="FF0000"/>
                </a:solidFill>
                <a:latin typeface="+mn-lt"/>
                <a:ea typeface="+mn-ea"/>
              </a:rPr>
              <a:t>的值大于</a:t>
            </a:r>
            <a:r>
              <a:rPr lang="en-US" altLang="zh-CN" sz="2000" kern="0" dirty="0" smtClean="0">
                <a:solidFill>
                  <a:srgbClr val="FF0000"/>
                </a:solidFill>
                <a:latin typeface="+mn-lt"/>
                <a:ea typeface="+mn-ea"/>
              </a:rPr>
              <a:t>32</a:t>
            </a:r>
            <a:r>
              <a:rPr lang="zh-CN" altLang="en-US" sz="2000" kern="0" dirty="0" smtClean="0">
                <a:solidFill>
                  <a:srgbClr val="FF0000"/>
                </a:solidFill>
                <a:latin typeface="+mn-lt"/>
                <a:ea typeface="+mn-ea"/>
              </a:rPr>
              <a:t>位的</a:t>
            </a:r>
            <a:r>
              <a:rPr lang="en-US" altLang="zh-CN" sz="2000" kern="0" dirty="0" smtClean="0">
                <a:solidFill>
                  <a:srgbClr val="FF0000"/>
                </a:solidFill>
                <a:latin typeface="+mn-lt"/>
                <a:ea typeface="+mn-ea"/>
              </a:rPr>
              <a:t>unsigned </a:t>
            </a:r>
            <a:r>
              <a:rPr lang="en-US" altLang="zh-CN" sz="2000" kern="0" dirty="0" err="1" smtClean="0">
                <a:solidFill>
                  <a:srgbClr val="FF0000"/>
                </a:solidFill>
                <a:latin typeface="+mn-lt"/>
                <a:ea typeface="+mn-ea"/>
              </a:rPr>
              <a:t>int</a:t>
            </a:r>
            <a:r>
              <a:rPr lang="zh-CN" altLang="en-US" sz="2000" kern="0" dirty="0" smtClean="0">
                <a:solidFill>
                  <a:srgbClr val="FF0000"/>
                </a:solidFill>
                <a:latin typeface="+mn-lt"/>
                <a:ea typeface="+mn-ea"/>
              </a:rPr>
              <a:t>的最大可表示值，则</a:t>
            </a:r>
            <a:r>
              <a:rPr lang="en-US" altLang="zh-CN" sz="2000" kern="0" dirty="0" err="1" smtClean="0">
                <a:solidFill>
                  <a:srgbClr val="FF0000"/>
                </a:solidFill>
                <a:latin typeface="+mn-lt"/>
                <a:ea typeface="+mn-ea"/>
              </a:rPr>
              <a:t>malloc</a:t>
            </a:r>
            <a:r>
              <a:rPr lang="zh-CN" altLang="en-US" sz="2000" kern="0" dirty="0" smtClean="0">
                <a:solidFill>
                  <a:srgbClr val="FF0000"/>
                </a:solidFill>
                <a:latin typeface="+mn-lt"/>
                <a:ea typeface="+mn-ea"/>
              </a:rPr>
              <a:t>函数还是只能按</a:t>
            </a:r>
            <a:r>
              <a:rPr lang="en-US" altLang="zh-CN" sz="2000" kern="0" dirty="0" smtClean="0">
                <a:solidFill>
                  <a:srgbClr val="FF0000"/>
                </a:solidFill>
                <a:latin typeface="+mn-lt"/>
                <a:ea typeface="+mn-ea"/>
              </a:rPr>
              <a:t>32</a:t>
            </a:r>
            <a:r>
              <a:rPr lang="zh-CN" altLang="en-US" sz="2000" kern="0" dirty="0" smtClean="0">
                <a:solidFill>
                  <a:srgbClr val="FF0000"/>
                </a:solidFill>
                <a:latin typeface="+mn-lt"/>
                <a:ea typeface="+mn-ea"/>
              </a:rPr>
              <a:t>位数给出的值去申请空间，同样会发生整数溢出漏洞。</a:t>
            </a:r>
          </a:p>
          <a:p>
            <a:pPr lvl="0" eaLnBrk="0" hangingPunct="0">
              <a:lnSpc>
                <a:spcPct val="115000"/>
              </a:lnSpc>
              <a:spcBef>
                <a:spcPct val="20000"/>
              </a:spcBef>
            </a:pPr>
            <a:endParaRPr lang="en-US" altLang="zh-CN" sz="2000" kern="0" dirty="0" smtClean="0">
              <a:solidFill>
                <a:srgbClr val="FF0000"/>
              </a:solidFill>
              <a:latin typeface="+mn-lt"/>
              <a:ea typeface="+mn-ea"/>
            </a:endParaRPr>
          </a:p>
          <a:p>
            <a:pPr lvl="0" eaLnBrk="0" hangingPunct="0">
              <a:lnSpc>
                <a:spcPct val="115000"/>
              </a:lnSpc>
              <a:spcBef>
                <a:spcPct val="20000"/>
              </a:spcBef>
            </a:pPr>
            <a:r>
              <a:rPr lang="zh-CN" altLang="en-US" sz="2000" kern="0" dirty="0" smtClean="0">
                <a:solidFill>
                  <a:srgbClr val="FF0000"/>
                </a:solidFill>
                <a:latin typeface="+mn-lt"/>
                <a:ea typeface="+mn-ea"/>
              </a:rPr>
              <a:t>程序应该在调用</a:t>
            </a:r>
            <a:r>
              <a:rPr lang="en-US" altLang="zh-CN" sz="2000" kern="0" dirty="0" err="1" smtClean="0">
                <a:solidFill>
                  <a:srgbClr val="FF0000"/>
                </a:solidFill>
                <a:latin typeface="+mn-lt"/>
                <a:ea typeface="+mn-ea"/>
              </a:rPr>
              <a:t>malloc</a:t>
            </a:r>
            <a:r>
              <a:rPr lang="zh-CN" altLang="en-US" sz="2000" kern="0" dirty="0" smtClean="0">
                <a:solidFill>
                  <a:srgbClr val="FF0000"/>
                </a:solidFill>
                <a:latin typeface="+mn-lt"/>
                <a:ea typeface="+mn-ea"/>
              </a:rPr>
              <a:t>函数之前检测所申请的空间大小是否大于</a:t>
            </a:r>
            <a:r>
              <a:rPr lang="en-US" altLang="zh-CN" sz="2000" kern="0" dirty="0" smtClean="0">
                <a:solidFill>
                  <a:srgbClr val="FF0000"/>
                </a:solidFill>
                <a:latin typeface="+mn-lt"/>
                <a:ea typeface="+mn-ea"/>
              </a:rPr>
              <a:t>32</a:t>
            </a:r>
            <a:r>
              <a:rPr lang="zh-CN" altLang="en-US" sz="2000" kern="0" dirty="0" smtClean="0">
                <a:solidFill>
                  <a:srgbClr val="FF0000"/>
                </a:solidFill>
                <a:latin typeface="+mn-lt"/>
                <a:ea typeface="+mn-ea"/>
              </a:rPr>
              <a:t>位无符号整数的可表示范围，若是，则返回</a:t>
            </a:r>
            <a:r>
              <a:rPr lang="en-US" altLang="zh-CN" sz="2000" kern="0" dirty="0" smtClean="0">
                <a:solidFill>
                  <a:srgbClr val="FF0000"/>
                </a:solidFill>
                <a:latin typeface="+mn-lt"/>
                <a:ea typeface="+mn-ea"/>
              </a:rPr>
              <a:t>-1</a:t>
            </a:r>
            <a:r>
              <a:rPr lang="zh-CN" altLang="en-US" sz="2000" kern="0" dirty="0" smtClean="0">
                <a:solidFill>
                  <a:srgbClr val="FF0000"/>
                </a:solidFill>
                <a:latin typeface="+mn-lt"/>
                <a:ea typeface="+mn-ea"/>
              </a:rPr>
              <a:t>，表示不成功；否则再申请空间并继续进行数组复制。</a:t>
            </a:r>
          </a:p>
          <a:p>
            <a:pPr marR="0" lvl="0" algn="l" defTabSz="914400" rtl="0" eaLnBrk="0" fontAlgn="base" latinLnBrk="0" hangingPunct="0">
              <a:lnSpc>
                <a:spcPct val="115000"/>
              </a:lnSpc>
              <a:spcBef>
                <a:spcPct val="20000"/>
              </a:spcBef>
              <a:spcAft>
                <a:spcPct val="0"/>
              </a:spcAft>
              <a:buClrTx/>
              <a:buSzTx/>
              <a:buFontTx/>
              <a:buNone/>
              <a:tabLst/>
              <a:defRPr/>
            </a:pPr>
            <a:endParaRPr kumimoji="0" lang="zh-CN" altLang="en-US" sz="2000" i="0" u="none" strike="noStrike" kern="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语言中整数常量的类型</a:t>
            </a:r>
            <a:endParaRPr lang="zh-CN" altLang="en-US" dirty="0"/>
          </a:p>
        </p:txBody>
      </p:sp>
      <p:sp>
        <p:nvSpPr>
          <p:cNvPr id="4" name="TextBox 3"/>
          <p:cNvSpPr txBox="1"/>
          <p:nvPr/>
        </p:nvSpPr>
        <p:spPr>
          <a:xfrm>
            <a:off x="260350" y="1028700"/>
            <a:ext cx="8578850" cy="2554545"/>
          </a:xfrm>
          <a:prstGeom prst="rect">
            <a:avLst/>
          </a:prstGeom>
          <a:noFill/>
        </p:spPr>
        <p:txBody>
          <a:bodyPr wrap="square" rtlCol="0">
            <a:spAutoFit/>
          </a:bodyPr>
          <a:lstStyle/>
          <a:p>
            <a:r>
              <a:rPr lang="en-US" altLang="zh-CN" sz="2000" dirty="0" smtClean="0"/>
              <a:t>A plain decimal constant will be fitted into the first in the list that can hold the value:</a:t>
            </a:r>
          </a:p>
          <a:p>
            <a:r>
              <a:rPr lang="en-US" altLang="zh-CN" sz="2000" b="1" i="1" dirty="0" err="1" smtClean="0">
                <a:solidFill>
                  <a:srgbClr val="FF0000"/>
                </a:solidFill>
              </a:rPr>
              <a:t>Int</a:t>
            </a:r>
            <a:r>
              <a:rPr lang="en-US" altLang="zh-CN" sz="2000" b="1" i="1" dirty="0" smtClean="0">
                <a:solidFill>
                  <a:srgbClr val="FF0000"/>
                </a:solidFill>
              </a:rPr>
              <a:t>	unsigned </a:t>
            </a:r>
            <a:r>
              <a:rPr lang="en-US" altLang="zh-CN" sz="2000" b="1" i="1" dirty="0" err="1" smtClean="0">
                <a:solidFill>
                  <a:srgbClr val="FF0000"/>
                </a:solidFill>
              </a:rPr>
              <a:t>int</a:t>
            </a:r>
            <a:r>
              <a:rPr lang="en-US" altLang="zh-CN" sz="2000" b="1" i="1" dirty="0" smtClean="0">
                <a:solidFill>
                  <a:srgbClr val="FF0000"/>
                </a:solidFill>
              </a:rPr>
              <a:t> (C90)	long (long) 	unsigned long (long)</a:t>
            </a:r>
          </a:p>
          <a:p>
            <a:r>
              <a:rPr lang="en-US" altLang="zh-CN" sz="2000" dirty="0" smtClean="0"/>
              <a:t>Plain octal or hexadecimal constants will use the list:</a:t>
            </a:r>
          </a:p>
          <a:p>
            <a:r>
              <a:rPr lang="en-US" altLang="zh-CN" sz="2000" b="1" i="1" dirty="0" err="1" smtClean="0">
                <a:solidFill>
                  <a:srgbClr val="FF0000"/>
                </a:solidFill>
              </a:rPr>
              <a:t>int</a:t>
            </a:r>
            <a:r>
              <a:rPr lang="en-US" altLang="zh-CN" sz="2000" b="1" i="1" dirty="0" smtClean="0">
                <a:solidFill>
                  <a:srgbClr val="FF0000"/>
                </a:solidFill>
              </a:rPr>
              <a:t> 	unsigned </a:t>
            </a:r>
            <a:r>
              <a:rPr lang="en-US" altLang="zh-CN" sz="2000" b="1" i="1" dirty="0" err="1" smtClean="0">
                <a:solidFill>
                  <a:srgbClr val="FF0000"/>
                </a:solidFill>
              </a:rPr>
              <a:t>int</a:t>
            </a:r>
            <a:r>
              <a:rPr lang="en-US" altLang="zh-CN" sz="2000" b="1" i="1" dirty="0" smtClean="0">
                <a:solidFill>
                  <a:srgbClr val="FF0000"/>
                </a:solidFill>
              </a:rPr>
              <a:t> 	long (long) 	unsigned long (long)</a:t>
            </a:r>
          </a:p>
          <a:p>
            <a:endParaRPr lang="en-US" altLang="zh-CN" sz="2000" dirty="0" smtClean="0"/>
          </a:p>
          <a:p>
            <a:r>
              <a:rPr lang="en-US" altLang="zh-CN" sz="2000" u="sng" dirty="0" smtClean="0">
                <a:solidFill>
                  <a:srgbClr val="3366FF"/>
                </a:solidFill>
              </a:rPr>
              <a:t>There are </a:t>
            </a:r>
            <a:r>
              <a:rPr lang="en-US" altLang="zh-CN" sz="2000" b="1" i="1" u="sng" dirty="0" smtClean="0">
                <a:solidFill>
                  <a:srgbClr val="3366FF"/>
                </a:solidFill>
              </a:rPr>
              <a:t>no</a:t>
            </a:r>
            <a:r>
              <a:rPr lang="en-US" altLang="zh-CN" sz="2000" u="sng" dirty="0" smtClean="0">
                <a:solidFill>
                  <a:srgbClr val="3366FF"/>
                </a:solidFill>
              </a:rPr>
              <a:t> negative constants; writing </a:t>
            </a:r>
            <a:r>
              <a:rPr lang="en-US" altLang="zh-CN" sz="2000" b="1" u="sng" dirty="0" smtClean="0">
                <a:solidFill>
                  <a:srgbClr val="3366FF"/>
                </a:solidFill>
              </a:rPr>
              <a:t>-23</a:t>
            </a:r>
            <a:r>
              <a:rPr lang="en-US" altLang="zh-CN" sz="2000" u="sng" dirty="0" smtClean="0">
                <a:solidFill>
                  <a:srgbClr val="3366FF"/>
                </a:solidFill>
              </a:rPr>
              <a:t> is an expression involving </a:t>
            </a:r>
            <a:r>
              <a:rPr lang="en-US" altLang="zh-CN" sz="2000" b="1" i="1" u="sng" dirty="0" smtClean="0">
                <a:solidFill>
                  <a:srgbClr val="3366FF"/>
                </a:solidFill>
              </a:rPr>
              <a:t>a positive constant</a:t>
            </a:r>
            <a:r>
              <a:rPr lang="en-US" altLang="zh-CN" sz="2000" u="sng" dirty="0" smtClean="0">
                <a:solidFill>
                  <a:srgbClr val="3366FF"/>
                </a:solidFill>
              </a:rPr>
              <a:t> and </a:t>
            </a:r>
            <a:r>
              <a:rPr lang="en-US" altLang="zh-CN" sz="2000" b="1" i="1" u="sng" dirty="0" smtClean="0">
                <a:solidFill>
                  <a:srgbClr val="3366FF"/>
                </a:solidFill>
              </a:rPr>
              <a:t>an operator</a:t>
            </a:r>
            <a:r>
              <a:rPr lang="en-US" altLang="zh-CN" sz="2000" u="sng" dirty="0" smtClean="0">
                <a:solidFill>
                  <a:srgbClr val="3366FF"/>
                </a:solidFill>
              </a:rPr>
              <a:t>.</a:t>
            </a:r>
            <a:endParaRPr lang="zh-CN" altLang="en-US" sz="2000" u="sng" dirty="0">
              <a:solidFill>
                <a:srgbClr val="3366FF"/>
              </a:solidFill>
            </a:endParaRPr>
          </a:p>
        </p:txBody>
      </p:sp>
      <p:sp>
        <p:nvSpPr>
          <p:cNvPr id="6" name="矩形 1"/>
          <p:cNvSpPr>
            <a:spLocks noChangeArrowheads="1"/>
          </p:cNvSpPr>
          <p:nvPr/>
        </p:nvSpPr>
        <p:spPr bwMode="auto">
          <a:xfrm>
            <a:off x="341313" y="3829050"/>
            <a:ext cx="2852737" cy="2862322"/>
          </a:xfrm>
          <a:prstGeom prst="rect">
            <a:avLst/>
          </a:prstGeom>
          <a:noFill/>
          <a:ln w="9525">
            <a:noFill/>
            <a:miter lim="800000"/>
            <a:headEnd/>
            <a:tailEnd/>
          </a:ln>
        </p:spPr>
        <p:txBody>
          <a:bodyPr wrap="square">
            <a:spAutoFit/>
          </a:bodyPr>
          <a:lstStyle/>
          <a:p>
            <a:pPr lvl="1">
              <a:lnSpc>
                <a:spcPct val="150000"/>
              </a:lnSpc>
            </a:pPr>
            <a:r>
              <a:rPr lang="en-US" altLang="zh-CN" sz="2400" dirty="0" smtClean="0"/>
              <a:t>2147483647</a:t>
            </a:r>
          </a:p>
          <a:p>
            <a:pPr lvl="1">
              <a:lnSpc>
                <a:spcPct val="150000"/>
              </a:lnSpc>
            </a:pPr>
            <a:r>
              <a:rPr lang="en-US" altLang="zh-CN" sz="2400" dirty="0" smtClean="0"/>
              <a:t>2147483648</a:t>
            </a:r>
            <a:endParaRPr lang="en-US" altLang="zh-CN" sz="2400" dirty="0"/>
          </a:p>
          <a:p>
            <a:pPr lvl="1">
              <a:lnSpc>
                <a:spcPct val="150000"/>
              </a:lnSpc>
            </a:pPr>
            <a:r>
              <a:rPr lang="en-US" altLang="zh-CN" sz="2400" dirty="0"/>
              <a:t>-</a:t>
            </a:r>
            <a:r>
              <a:rPr lang="en-US" altLang="zh-CN" sz="2400" dirty="0" smtClean="0"/>
              <a:t>2147483647</a:t>
            </a:r>
            <a:endParaRPr lang="en-US" altLang="zh-CN" sz="2400" dirty="0"/>
          </a:p>
          <a:p>
            <a:pPr lvl="1">
              <a:lnSpc>
                <a:spcPct val="150000"/>
              </a:lnSpc>
            </a:pPr>
            <a:r>
              <a:rPr lang="en-US" altLang="zh-CN" sz="2400" dirty="0" smtClean="0"/>
              <a:t>-2147483648</a:t>
            </a:r>
          </a:p>
          <a:p>
            <a:pPr lvl="1">
              <a:lnSpc>
                <a:spcPct val="150000"/>
              </a:lnSpc>
            </a:pPr>
            <a:r>
              <a:rPr lang="en-US" altLang="zh-CN" sz="2400" dirty="0" smtClean="0"/>
              <a:t>2147483647U</a:t>
            </a:r>
            <a:endParaRPr lang="en-US" altLang="zh-CN" sz="2400" dirty="0" smtClean="0"/>
          </a:p>
        </p:txBody>
      </p:sp>
      <p:sp>
        <p:nvSpPr>
          <p:cNvPr id="7" name="矩形 1"/>
          <p:cNvSpPr>
            <a:spLocks noChangeArrowheads="1"/>
          </p:cNvSpPr>
          <p:nvPr/>
        </p:nvSpPr>
        <p:spPr bwMode="auto">
          <a:xfrm>
            <a:off x="3363913" y="3811528"/>
            <a:ext cx="5253037" cy="2862322"/>
          </a:xfrm>
          <a:prstGeom prst="rect">
            <a:avLst/>
          </a:prstGeom>
          <a:noFill/>
          <a:ln w="9525">
            <a:noFill/>
            <a:miter lim="800000"/>
            <a:headEnd/>
            <a:tailEnd/>
          </a:ln>
        </p:spPr>
        <p:txBody>
          <a:bodyPr wrap="square">
            <a:spAutoFit/>
          </a:bodyPr>
          <a:lstStyle/>
          <a:p>
            <a:pPr lvl="1">
              <a:lnSpc>
                <a:spcPct val="150000"/>
              </a:lnSpc>
            </a:pPr>
            <a:r>
              <a:rPr lang="en-US" altLang="zh-CN" sz="2400" dirty="0" err="1" smtClean="0">
                <a:solidFill>
                  <a:srgbClr val="FF0000"/>
                </a:solidFill>
              </a:rPr>
              <a:t>int</a:t>
            </a:r>
            <a:endParaRPr lang="en-US" altLang="zh-CN" sz="2400" dirty="0" smtClean="0">
              <a:solidFill>
                <a:srgbClr val="FF0000"/>
              </a:solidFill>
            </a:endParaRPr>
          </a:p>
          <a:p>
            <a:pPr lvl="1">
              <a:lnSpc>
                <a:spcPct val="150000"/>
              </a:lnSpc>
            </a:pPr>
            <a:r>
              <a:rPr lang="en-US" altLang="zh-CN" sz="2400" dirty="0" smtClean="0">
                <a:solidFill>
                  <a:srgbClr val="FF0000"/>
                </a:solidFill>
              </a:rPr>
              <a:t>unsigned </a:t>
            </a:r>
            <a:r>
              <a:rPr lang="en-US" altLang="zh-CN" sz="2400" dirty="0" err="1" smtClean="0">
                <a:solidFill>
                  <a:srgbClr val="FF0000"/>
                </a:solidFill>
              </a:rPr>
              <a:t>int</a:t>
            </a:r>
            <a:r>
              <a:rPr lang="en-US" altLang="zh-CN" sz="2400" dirty="0" smtClean="0">
                <a:solidFill>
                  <a:srgbClr val="FF0000"/>
                </a:solidFill>
              </a:rPr>
              <a:t> </a:t>
            </a:r>
            <a:r>
              <a:rPr lang="zh-CN" altLang="en-US" sz="2400" dirty="0" smtClean="0">
                <a:solidFill>
                  <a:srgbClr val="FF0000"/>
                </a:solidFill>
              </a:rPr>
              <a:t> </a:t>
            </a:r>
            <a:r>
              <a:rPr lang="en-US" altLang="zh-CN" sz="2400" dirty="0" smtClean="0">
                <a:solidFill>
                  <a:srgbClr val="FF0000"/>
                </a:solidFill>
              </a:rPr>
              <a:t>(C90) / long (C99)</a:t>
            </a:r>
            <a:endParaRPr lang="en-US" altLang="zh-CN" sz="2400" dirty="0">
              <a:solidFill>
                <a:srgbClr val="FF0000"/>
              </a:solidFill>
            </a:endParaRPr>
          </a:p>
          <a:p>
            <a:pPr lvl="1">
              <a:lnSpc>
                <a:spcPct val="150000"/>
              </a:lnSpc>
            </a:pPr>
            <a:r>
              <a:rPr lang="en-US" altLang="zh-CN" sz="2400" dirty="0" err="1" smtClean="0">
                <a:solidFill>
                  <a:srgbClr val="FF0000"/>
                </a:solidFill>
              </a:rPr>
              <a:t>int</a:t>
            </a:r>
            <a:endParaRPr lang="en-US" altLang="zh-CN" sz="2400" dirty="0">
              <a:solidFill>
                <a:srgbClr val="FF0000"/>
              </a:solidFill>
            </a:endParaRPr>
          </a:p>
          <a:p>
            <a:pPr lvl="1">
              <a:lnSpc>
                <a:spcPct val="150000"/>
              </a:lnSpc>
            </a:pPr>
            <a:r>
              <a:rPr lang="en-US" altLang="zh-CN" sz="2400" dirty="0" smtClean="0">
                <a:solidFill>
                  <a:srgbClr val="FF0000"/>
                </a:solidFill>
              </a:rPr>
              <a:t>unsigned </a:t>
            </a:r>
            <a:r>
              <a:rPr lang="en-US" altLang="zh-CN" sz="2400" dirty="0" err="1" smtClean="0">
                <a:solidFill>
                  <a:srgbClr val="FF0000"/>
                </a:solidFill>
              </a:rPr>
              <a:t>int</a:t>
            </a:r>
            <a:r>
              <a:rPr lang="en-US" altLang="zh-CN" sz="2400" dirty="0" smtClean="0">
                <a:solidFill>
                  <a:srgbClr val="FF0000"/>
                </a:solidFill>
              </a:rPr>
              <a:t> </a:t>
            </a:r>
            <a:r>
              <a:rPr lang="zh-CN" altLang="en-US" sz="2400" dirty="0" smtClean="0">
                <a:solidFill>
                  <a:srgbClr val="FF0000"/>
                </a:solidFill>
              </a:rPr>
              <a:t> </a:t>
            </a:r>
            <a:r>
              <a:rPr lang="en-US" altLang="zh-CN" sz="2400" dirty="0" smtClean="0">
                <a:solidFill>
                  <a:srgbClr val="FF0000"/>
                </a:solidFill>
              </a:rPr>
              <a:t>(C90) / long (C99)</a:t>
            </a:r>
          </a:p>
          <a:p>
            <a:pPr lvl="1">
              <a:lnSpc>
                <a:spcPct val="150000"/>
              </a:lnSpc>
            </a:pPr>
            <a:r>
              <a:rPr lang="en-US" altLang="zh-CN" sz="2400" dirty="0" smtClean="0">
                <a:solidFill>
                  <a:srgbClr val="FF0000"/>
                </a:solidFill>
              </a:rPr>
              <a:t>unsigned </a:t>
            </a:r>
            <a:r>
              <a:rPr lang="en-US" altLang="zh-CN" sz="2400" dirty="0" err="1" smtClean="0">
                <a:solidFill>
                  <a:srgbClr val="FF0000"/>
                </a:solidFill>
              </a:rPr>
              <a:t>int</a:t>
            </a:r>
            <a:endParaRPr lang="en-US" altLang="zh-CN"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语言整数运算中的类型转换</a:t>
            </a:r>
            <a:endParaRPr lang="zh-CN" altLang="en-US" dirty="0"/>
          </a:p>
        </p:txBody>
      </p:sp>
      <p:sp>
        <p:nvSpPr>
          <p:cNvPr id="3" name="内容占位符 2"/>
          <p:cNvSpPr>
            <a:spLocks noGrp="1"/>
          </p:cNvSpPr>
          <p:nvPr>
            <p:ph idx="1"/>
          </p:nvPr>
        </p:nvSpPr>
        <p:spPr/>
        <p:txBody>
          <a:bodyPr/>
          <a:lstStyle/>
          <a:p>
            <a:r>
              <a:rPr lang="zh-CN" altLang="en-US" dirty="0" smtClean="0"/>
              <a:t>三种常见转换情况：</a:t>
            </a:r>
            <a:endParaRPr lang="en-US" altLang="zh-CN" dirty="0" smtClean="0"/>
          </a:p>
          <a:p>
            <a:pPr lvl="1">
              <a:lnSpc>
                <a:spcPct val="200000"/>
              </a:lnSpc>
            </a:pPr>
            <a:r>
              <a:rPr lang="zh-CN" altLang="en-US" dirty="0" smtClean="0"/>
              <a:t>表达式中操作数类型不一致而引起的转换（</a:t>
            </a:r>
            <a:r>
              <a:rPr lang="en-US" altLang="zh-CN" dirty="0" smtClean="0"/>
              <a:t>Usual Arithmetic Conversions</a:t>
            </a:r>
            <a:r>
              <a:rPr lang="zh-CN" altLang="en-US" dirty="0" smtClean="0"/>
              <a:t>）</a:t>
            </a:r>
            <a:endParaRPr lang="en-US" altLang="zh-CN" dirty="0" smtClean="0"/>
          </a:p>
          <a:p>
            <a:pPr lvl="2">
              <a:lnSpc>
                <a:spcPct val="200000"/>
              </a:lnSpc>
            </a:pPr>
            <a:r>
              <a:rPr lang="zh-CN" altLang="en-US" dirty="0" smtClean="0"/>
              <a:t>例：</a:t>
            </a:r>
            <a:r>
              <a:rPr lang="en-US" altLang="zh-CN" dirty="0" smtClean="0"/>
              <a:t>20*1.5-199 &gt; -100U</a:t>
            </a:r>
          </a:p>
          <a:p>
            <a:pPr lvl="1">
              <a:lnSpc>
                <a:spcPct val="200000"/>
              </a:lnSpc>
            </a:pPr>
            <a:r>
              <a:rPr lang="zh-CN" altLang="en-US" dirty="0" smtClean="0"/>
              <a:t>赋值操作引发的类型转换（</a:t>
            </a:r>
            <a:r>
              <a:rPr lang="en-US" altLang="zh-CN" dirty="0" smtClean="0"/>
              <a:t>Conversion During Assignment</a:t>
            </a:r>
            <a:r>
              <a:rPr lang="zh-CN" altLang="en-US" dirty="0" smtClean="0"/>
              <a:t>）</a:t>
            </a:r>
            <a:endParaRPr lang="en-US" altLang="zh-CN" dirty="0" smtClean="0"/>
          </a:p>
          <a:p>
            <a:pPr lvl="2">
              <a:lnSpc>
                <a:spcPct val="200000"/>
              </a:lnSpc>
            </a:pPr>
            <a:r>
              <a:rPr lang="zh-CN" altLang="en-US" dirty="0" smtClean="0"/>
              <a:t>例</a:t>
            </a:r>
            <a:r>
              <a:rPr lang="zh-CN" altLang="en-US" dirty="0" smtClean="0"/>
              <a:t>：</a:t>
            </a:r>
            <a:r>
              <a:rPr lang="en-US" altLang="zh-CN" dirty="0" smtClean="0"/>
              <a:t>unsigned </a:t>
            </a:r>
            <a:r>
              <a:rPr lang="en-US" altLang="zh-CN" dirty="0" err="1" smtClean="0"/>
              <a:t>int</a:t>
            </a:r>
            <a:r>
              <a:rPr lang="en-US" altLang="zh-CN" dirty="0" smtClean="0"/>
              <a:t> x;  x = </a:t>
            </a:r>
            <a:r>
              <a:rPr lang="en-US" altLang="zh-CN" dirty="0" smtClean="0"/>
              <a:t>-</a:t>
            </a:r>
            <a:r>
              <a:rPr lang="en-US" altLang="zh-CN" dirty="0" smtClean="0"/>
              <a:t>1;</a:t>
            </a:r>
            <a:endParaRPr lang="en-US" altLang="zh-CN" dirty="0" smtClean="0"/>
          </a:p>
          <a:p>
            <a:pPr lvl="1">
              <a:lnSpc>
                <a:spcPct val="200000"/>
              </a:lnSpc>
            </a:pPr>
            <a:r>
              <a:rPr lang="zh-CN" altLang="en-US" dirty="0" smtClean="0"/>
              <a:t>强制类型转换（</a:t>
            </a:r>
            <a:r>
              <a:rPr lang="en-US" altLang="zh-CN" dirty="0" smtClean="0"/>
              <a:t>Type </a:t>
            </a:r>
            <a:r>
              <a:rPr lang="en-US" altLang="zh-CN" dirty="0" smtClean="0"/>
              <a:t>Casting</a:t>
            </a:r>
            <a:r>
              <a:rPr lang="zh-CN" altLang="en-US" dirty="0" smtClean="0"/>
              <a:t>）</a:t>
            </a:r>
            <a:endParaRPr lang="en-US" altLang="zh-CN" dirty="0" smtClean="0"/>
          </a:p>
          <a:p>
            <a:pPr lvl="2">
              <a:lnSpc>
                <a:spcPct val="200000"/>
              </a:lnSpc>
            </a:pPr>
            <a:r>
              <a:rPr lang="zh-CN" altLang="en-US" dirty="0" smtClean="0"/>
              <a:t>例</a:t>
            </a:r>
            <a:r>
              <a:rPr lang="zh-CN" altLang="en-US" dirty="0" smtClean="0"/>
              <a:t>：</a:t>
            </a:r>
            <a:r>
              <a:rPr lang="en-US" altLang="zh-CN" dirty="0" smtClean="0"/>
              <a:t> (unsigned </a:t>
            </a:r>
            <a:r>
              <a:rPr lang="en-US" altLang="zh-CN" dirty="0" err="1" smtClean="0"/>
              <a:t>int</a:t>
            </a:r>
            <a:r>
              <a:rPr lang="en-US" altLang="zh-CN" dirty="0" smtClean="0"/>
              <a:t>)199</a:t>
            </a:r>
            <a:endParaRPr lang="en-US" altLang="zh-CN" dirty="0" smtClean="0"/>
          </a:p>
          <a:p>
            <a:pPr lvl="1">
              <a:lnSpc>
                <a:spcPct val="200000"/>
              </a:lnSpc>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Usual Arithmetic Conversions</a:t>
            </a:r>
            <a:endParaRPr lang="zh-CN" altLang="en-US" dirty="0"/>
          </a:p>
        </p:txBody>
      </p:sp>
      <p:sp>
        <p:nvSpPr>
          <p:cNvPr id="3" name="内容占位符 2"/>
          <p:cNvSpPr>
            <a:spLocks noGrp="1"/>
          </p:cNvSpPr>
          <p:nvPr>
            <p:ph idx="1"/>
          </p:nvPr>
        </p:nvSpPr>
        <p:spPr>
          <a:xfrm>
            <a:off x="468313" y="836612"/>
            <a:ext cx="8229600" cy="6021387"/>
          </a:xfrm>
        </p:spPr>
        <p:txBody>
          <a:bodyPr/>
          <a:lstStyle/>
          <a:p>
            <a:pPr marL="0" indent="0">
              <a:buNone/>
            </a:pPr>
            <a:r>
              <a:rPr lang="en-US" altLang="zh-CN" b="0" dirty="0" smtClean="0"/>
              <a:t>If the operands in an expression have different types, there have to be conversions</a:t>
            </a:r>
          </a:p>
          <a:p>
            <a:pPr lvl="1"/>
            <a:r>
              <a:rPr lang="en-US" altLang="zh-CN" b="0" dirty="0" smtClean="0"/>
              <a:t>to convert the operand of the </a:t>
            </a:r>
            <a:r>
              <a:rPr lang="en-US" altLang="zh-CN" b="0" i="1" u="sng" dirty="0" smtClean="0"/>
              <a:t>narrower</a:t>
            </a:r>
            <a:r>
              <a:rPr lang="en-US" altLang="zh-CN" b="0" dirty="0" smtClean="0"/>
              <a:t> type to the type of the other operand, which is the " narrowest" type that will safely accommodate both values – </a:t>
            </a:r>
            <a:r>
              <a:rPr lang="en-US" altLang="zh-CN" i="1" dirty="0" smtClean="0">
                <a:solidFill>
                  <a:srgbClr val="00B050"/>
                </a:solidFill>
              </a:rPr>
              <a:t>promotion</a:t>
            </a:r>
          </a:p>
          <a:p>
            <a:pPr marL="457200" indent="-457200">
              <a:buFont typeface="+mj-lt"/>
              <a:buAutoNum type="arabicPeriod"/>
            </a:pPr>
            <a:r>
              <a:rPr lang="en-US" altLang="zh-CN" b="0" dirty="0" smtClean="0"/>
              <a:t>If either operand is a </a:t>
            </a:r>
            <a:r>
              <a:rPr lang="en-US" altLang="zh-CN" dirty="0" smtClean="0">
                <a:solidFill>
                  <a:srgbClr val="FF0000"/>
                </a:solidFill>
              </a:rPr>
              <a:t>long double</a:t>
            </a:r>
            <a:r>
              <a:rPr lang="en-US" altLang="zh-CN" b="0" dirty="0" smtClean="0"/>
              <a:t>, then the other one is converted to </a:t>
            </a:r>
            <a:r>
              <a:rPr lang="en-US" altLang="zh-CN" dirty="0" smtClean="0">
                <a:solidFill>
                  <a:srgbClr val="FF0000"/>
                </a:solidFill>
              </a:rPr>
              <a:t>long double</a:t>
            </a:r>
            <a:r>
              <a:rPr lang="en-US" altLang="zh-CN" b="0" dirty="0" smtClean="0"/>
              <a:t> and also the type of result.</a:t>
            </a:r>
          </a:p>
          <a:p>
            <a:pPr marL="457200" indent="-457200">
              <a:buFont typeface="+mj-lt"/>
              <a:buAutoNum type="arabicPeriod"/>
            </a:pPr>
            <a:r>
              <a:rPr lang="en-US" altLang="zh-CN" b="0" dirty="0" smtClean="0"/>
              <a:t>Otherwise, </a:t>
            </a:r>
            <a:r>
              <a:rPr lang="en-US" altLang="zh-CN" dirty="0" smtClean="0">
                <a:solidFill>
                  <a:srgbClr val="FF0000"/>
                </a:solidFill>
              </a:rPr>
              <a:t>double </a:t>
            </a:r>
            <a:r>
              <a:rPr lang="en-US" altLang="zh-CN" b="0" dirty="0" smtClean="0"/>
              <a:t>…</a:t>
            </a:r>
          </a:p>
          <a:p>
            <a:pPr marL="457200" indent="-457200">
              <a:buFont typeface="+mj-lt"/>
              <a:buAutoNum type="arabicPeriod"/>
            </a:pPr>
            <a:r>
              <a:rPr lang="en-US" altLang="zh-CN" b="0" dirty="0" smtClean="0"/>
              <a:t>Otherwise, </a:t>
            </a:r>
            <a:r>
              <a:rPr lang="en-US" altLang="zh-CN" dirty="0" smtClean="0">
                <a:solidFill>
                  <a:srgbClr val="FF0000"/>
                </a:solidFill>
              </a:rPr>
              <a:t>float</a:t>
            </a:r>
            <a:r>
              <a:rPr lang="en-US" altLang="zh-CN" b="0" dirty="0" smtClean="0"/>
              <a:t> …</a:t>
            </a:r>
          </a:p>
          <a:p>
            <a:pPr marL="457200" indent="-457200">
              <a:buFont typeface="+mj-lt"/>
              <a:buAutoNum type="arabicPeriod"/>
            </a:pPr>
            <a:r>
              <a:rPr lang="en-US" altLang="zh-CN" b="0" dirty="0" smtClean="0"/>
              <a:t>Otherwise the </a:t>
            </a:r>
            <a:r>
              <a:rPr lang="en-US" altLang="zh-CN" i="1" dirty="0" smtClean="0">
                <a:solidFill>
                  <a:srgbClr val="00B050"/>
                </a:solidFill>
              </a:rPr>
              <a:t>integral promotions</a:t>
            </a:r>
            <a:r>
              <a:rPr lang="en-US" altLang="zh-CN" b="0" dirty="0" smtClean="0"/>
              <a:t> are applied:</a:t>
            </a:r>
          </a:p>
          <a:p>
            <a:pPr marL="914400" lvl="1" indent="-457200">
              <a:buFont typeface="+mj-ea"/>
              <a:buAutoNum type="circleNumDbPlain"/>
            </a:pPr>
            <a:r>
              <a:rPr lang="en-US" altLang="zh-CN" b="0" dirty="0" smtClean="0"/>
              <a:t>If either operand is an </a:t>
            </a:r>
            <a:r>
              <a:rPr lang="en-US" altLang="zh-CN" dirty="0" smtClean="0">
                <a:solidFill>
                  <a:srgbClr val="FF0000"/>
                </a:solidFill>
              </a:rPr>
              <a:t>unsigned long </a:t>
            </a:r>
            <a:r>
              <a:rPr lang="en-US" altLang="zh-CN" dirty="0" err="1" smtClean="0">
                <a:solidFill>
                  <a:srgbClr val="FF0000"/>
                </a:solidFill>
              </a:rPr>
              <a:t>int</a:t>
            </a:r>
            <a:r>
              <a:rPr lang="en-US" altLang="zh-CN" b="0" dirty="0" smtClean="0">
                <a:solidFill>
                  <a:srgbClr val="FF0000"/>
                </a:solidFill>
              </a:rPr>
              <a:t> …</a:t>
            </a:r>
            <a:endParaRPr lang="en-US" altLang="zh-CN" b="0" dirty="0" smtClean="0"/>
          </a:p>
          <a:p>
            <a:pPr marL="914400" lvl="1" indent="-457200">
              <a:buFont typeface="+mj-ea"/>
              <a:buAutoNum type="circleNumDbPlain"/>
            </a:pPr>
            <a:r>
              <a:rPr lang="en-US" altLang="zh-CN" b="0" dirty="0" smtClean="0"/>
              <a:t>Otherwise, </a:t>
            </a:r>
            <a:r>
              <a:rPr lang="en-US" altLang="zh-CN" dirty="0" smtClean="0">
                <a:solidFill>
                  <a:srgbClr val="FF0000"/>
                </a:solidFill>
              </a:rPr>
              <a:t>long </a:t>
            </a:r>
            <a:r>
              <a:rPr lang="en-US" altLang="zh-CN" dirty="0" err="1" smtClean="0">
                <a:solidFill>
                  <a:srgbClr val="FF0000"/>
                </a:solidFill>
              </a:rPr>
              <a:t>int</a:t>
            </a:r>
            <a:r>
              <a:rPr lang="en-US" altLang="zh-CN" b="0" dirty="0" smtClean="0"/>
              <a:t> ...</a:t>
            </a:r>
          </a:p>
          <a:p>
            <a:pPr marL="914400" lvl="1" indent="-457200">
              <a:buFont typeface="+mj-ea"/>
              <a:buAutoNum type="circleNumDbPlain"/>
            </a:pPr>
            <a:r>
              <a:rPr lang="en-US" altLang="zh-CN" b="0" dirty="0" smtClean="0"/>
              <a:t>Otherwise, </a:t>
            </a:r>
            <a:r>
              <a:rPr lang="en-US" altLang="zh-CN" dirty="0" smtClean="0">
                <a:solidFill>
                  <a:srgbClr val="FF0000"/>
                </a:solidFill>
              </a:rPr>
              <a:t>unsigned </a:t>
            </a:r>
            <a:r>
              <a:rPr lang="en-US" altLang="zh-CN" dirty="0" err="1" smtClean="0">
                <a:solidFill>
                  <a:srgbClr val="FF0000"/>
                </a:solidFill>
              </a:rPr>
              <a:t>int</a:t>
            </a:r>
            <a:r>
              <a:rPr lang="en-US" altLang="zh-CN" b="0" dirty="0" smtClean="0"/>
              <a:t> ...</a:t>
            </a:r>
          </a:p>
          <a:p>
            <a:pPr marL="914400" lvl="1" indent="-457200">
              <a:buFont typeface="+mj-ea"/>
              <a:buAutoNum type="circleNumDbPlain"/>
            </a:pPr>
            <a:r>
              <a:rPr lang="en-US" altLang="zh-CN" b="0" dirty="0" smtClean="0"/>
              <a:t>Finally, both operands must be of type </a:t>
            </a:r>
            <a:r>
              <a:rPr lang="en-US" altLang="zh-CN" dirty="0" err="1" smtClean="0">
                <a:solidFill>
                  <a:srgbClr val="FF0000"/>
                </a:solidFill>
              </a:rPr>
              <a:t>int</a:t>
            </a:r>
            <a:r>
              <a:rPr lang="en-US" altLang="zh-CN" b="0" dirty="0" smtClean="0"/>
              <a:t>, so that is the result.</a:t>
            </a:r>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Conversion During Assignment</a:t>
            </a:r>
            <a:endParaRPr lang="zh-CN" altLang="en-US" dirty="0"/>
          </a:p>
        </p:txBody>
      </p:sp>
      <p:sp>
        <p:nvSpPr>
          <p:cNvPr id="3" name="内容占位符 2"/>
          <p:cNvSpPr>
            <a:spLocks noGrp="1"/>
          </p:cNvSpPr>
          <p:nvPr>
            <p:ph idx="1"/>
          </p:nvPr>
        </p:nvSpPr>
        <p:spPr>
          <a:xfrm>
            <a:off x="468313" y="836613"/>
            <a:ext cx="8229600" cy="3392488"/>
          </a:xfrm>
        </p:spPr>
        <p:txBody>
          <a:bodyPr/>
          <a:lstStyle/>
          <a:p>
            <a:r>
              <a:rPr lang="en-US" altLang="zh-CN" sz="3200" b="0" dirty="0" smtClean="0"/>
              <a:t>The usual arithmetic conversions don't apply to assignment. Instead, C follows the simple rule: </a:t>
            </a:r>
          </a:p>
          <a:p>
            <a:pPr lvl="1"/>
            <a:r>
              <a:rPr lang="en-US" altLang="zh-CN" sz="2800" dirty="0" smtClean="0"/>
              <a:t>The expression on the right side of the assignment is converted to the type of the variable on the left side.</a:t>
            </a:r>
          </a:p>
          <a:p>
            <a:pPr lvl="1"/>
            <a:endParaRPr lang="en-US" altLang="zh-CN" sz="2800" dirty="0" smtClean="0"/>
          </a:p>
        </p:txBody>
      </p:sp>
      <p:sp>
        <p:nvSpPr>
          <p:cNvPr id="4" name="TextBox 3"/>
          <p:cNvSpPr txBox="1"/>
          <p:nvPr/>
        </p:nvSpPr>
        <p:spPr>
          <a:xfrm>
            <a:off x="171450" y="4297819"/>
            <a:ext cx="3600450" cy="1815882"/>
          </a:xfrm>
          <a:prstGeom prst="rect">
            <a:avLst/>
          </a:prstGeom>
          <a:noFill/>
        </p:spPr>
        <p:txBody>
          <a:bodyPr wrap="square" rtlCol="0">
            <a:spAutoFit/>
          </a:bodyPr>
          <a:lstStyle/>
          <a:p>
            <a:r>
              <a:rPr lang="zh-CN" altLang="en-US" sz="2800" dirty="0" smtClean="0"/>
              <a:t>下述代码有无问题？</a:t>
            </a:r>
            <a:endParaRPr lang="nn-NO" altLang="zh-CN" sz="2800" dirty="0" smtClean="0"/>
          </a:p>
          <a:p>
            <a:pPr lvl="1">
              <a:buNone/>
            </a:pPr>
            <a:r>
              <a:rPr lang="nn-NO" altLang="zh-CN" sz="2800" dirty="0" smtClean="0"/>
              <a:t>short j = 30000;</a:t>
            </a:r>
          </a:p>
          <a:p>
            <a:pPr lvl="1">
              <a:buNone/>
            </a:pPr>
            <a:r>
              <a:rPr lang="nn-NO" altLang="zh-CN" sz="2800" dirty="0" smtClean="0"/>
              <a:t>int  i;</a:t>
            </a:r>
          </a:p>
          <a:p>
            <a:pPr lvl="1">
              <a:buNone/>
            </a:pPr>
            <a:r>
              <a:rPr lang="nn-NO" altLang="zh-CN" sz="2800" dirty="0" smtClean="0"/>
              <a:t>i = j * j;</a:t>
            </a:r>
            <a:endParaRPr lang="en-US" altLang="zh-CN" sz="2800" dirty="0" smtClean="0"/>
          </a:p>
        </p:txBody>
      </p:sp>
      <p:sp>
        <p:nvSpPr>
          <p:cNvPr id="5" name="TextBox 4"/>
          <p:cNvSpPr txBox="1"/>
          <p:nvPr/>
        </p:nvSpPr>
        <p:spPr>
          <a:xfrm>
            <a:off x="3594100" y="4304387"/>
            <a:ext cx="2711450" cy="1384995"/>
          </a:xfrm>
          <a:prstGeom prst="rect">
            <a:avLst/>
          </a:prstGeom>
          <a:noFill/>
        </p:spPr>
        <p:txBody>
          <a:bodyPr wrap="square" rtlCol="0">
            <a:spAutoFit/>
          </a:bodyPr>
          <a:lstStyle/>
          <a:p>
            <a:r>
              <a:rPr lang="en-US" altLang="zh-CN" sz="2800" b="1" dirty="0" smtClean="0">
                <a:solidFill>
                  <a:srgbClr val="FF0000"/>
                </a:solidFill>
              </a:rPr>
              <a:t>Overflow</a:t>
            </a:r>
            <a:r>
              <a:rPr lang="zh-CN" altLang="en-US" sz="2800" b="1" dirty="0" smtClean="0">
                <a:solidFill>
                  <a:srgbClr val="FF0000"/>
                </a:solidFill>
              </a:rPr>
              <a:t>！</a:t>
            </a:r>
            <a:endParaRPr lang="en-US" altLang="zh-CN" sz="2800" b="1" dirty="0" smtClean="0">
              <a:solidFill>
                <a:srgbClr val="FF0000"/>
              </a:solidFill>
            </a:endParaRPr>
          </a:p>
          <a:p>
            <a:r>
              <a:rPr lang="zh-CN" altLang="en-US" sz="2800" dirty="0" smtClean="0">
                <a:solidFill>
                  <a:srgbClr val="FF0000"/>
                </a:solidFill>
              </a:rPr>
              <a:t>可改为</a:t>
            </a:r>
            <a:endParaRPr lang="nn-NO" altLang="zh-CN" sz="2800" dirty="0" smtClean="0">
              <a:solidFill>
                <a:srgbClr val="FF0000"/>
              </a:solidFill>
            </a:endParaRPr>
          </a:p>
          <a:p>
            <a:pPr lvl="1">
              <a:buNone/>
            </a:pPr>
            <a:r>
              <a:rPr lang="en-US" altLang="zh-CN" sz="2800" dirty="0" err="1" smtClean="0">
                <a:solidFill>
                  <a:srgbClr val="FF0000"/>
                </a:solidFill>
              </a:rPr>
              <a:t>i</a:t>
            </a:r>
            <a:r>
              <a:rPr lang="en-US" altLang="zh-CN" sz="2800" dirty="0" smtClean="0">
                <a:solidFill>
                  <a:srgbClr val="FF0000"/>
                </a:solidFill>
              </a:rPr>
              <a:t> = (</a:t>
            </a:r>
            <a:r>
              <a:rPr lang="en-US" altLang="zh-CN" sz="2800" dirty="0" err="1" smtClean="0">
                <a:solidFill>
                  <a:srgbClr val="FF0000"/>
                </a:solidFill>
              </a:rPr>
              <a:t>int</a:t>
            </a:r>
            <a:r>
              <a:rPr lang="en-US" altLang="zh-CN" sz="2800" dirty="0" smtClean="0">
                <a:solidFill>
                  <a:srgbClr val="FF0000"/>
                </a:solidFill>
              </a:rPr>
              <a:t>) j * j ;</a:t>
            </a:r>
          </a:p>
        </p:txBody>
      </p:sp>
      <p:sp>
        <p:nvSpPr>
          <p:cNvPr id="6" name="TextBox 5"/>
          <p:cNvSpPr txBox="1"/>
          <p:nvPr/>
        </p:nvSpPr>
        <p:spPr>
          <a:xfrm>
            <a:off x="6261100" y="4184650"/>
            <a:ext cx="2711450" cy="2554545"/>
          </a:xfrm>
          <a:prstGeom prst="rect">
            <a:avLst/>
          </a:prstGeom>
          <a:noFill/>
          <a:ln>
            <a:solidFill>
              <a:srgbClr val="0033CC"/>
            </a:solidFill>
          </a:ln>
        </p:spPr>
        <p:txBody>
          <a:bodyPr wrap="square" rtlCol="0">
            <a:spAutoFit/>
          </a:bodyPr>
          <a:lstStyle/>
          <a:p>
            <a:r>
              <a:rPr lang="en-US" altLang="zh-CN" sz="2000" dirty="0" smtClean="0">
                <a:solidFill>
                  <a:srgbClr val="00B050"/>
                </a:solidFill>
              </a:rPr>
              <a:t>Since the </a:t>
            </a:r>
            <a:r>
              <a:rPr lang="en-US" altLang="zh-CN" sz="2000" b="1" u="sng" dirty="0" smtClean="0">
                <a:solidFill>
                  <a:srgbClr val="00B050"/>
                </a:solidFill>
              </a:rPr>
              <a:t>cast operator takes precedence</a:t>
            </a:r>
            <a:r>
              <a:rPr lang="en-US" altLang="zh-CN" sz="2000" dirty="0" smtClean="0">
                <a:solidFill>
                  <a:srgbClr val="00B050"/>
                </a:solidFill>
              </a:rPr>
              <a:t> over *. </a:t>
            </a:r>
          </a:p>
          <a:p>
            <a:pPr lvl="1"/>
            <a:r>
              <a:rPr lang="en-US" altLang="zh-CN" sz="2000" dirty="0" smtClean="0">
                <a:solidFill>
                  <a:srgbClr val="00B050"/>
                </a:solidFill>
              </a:rPr>
              <a:t>The first j is converted to </a:t>
            </a:r>
            <a:r>
              <a:rPr lang="en-US" altLang="zh-CN" sz="2000" dirty="0" err="1" smtClean="0">
                <a:solidFill>
                  <a:srgbClr val="00B050"/>
                </a:solidFill>
              </a:rPr>
              <a:t>int</a:t>
            </a:r>
            <a:r>
              <a:rPr lang="en-US" altLang="zh-CN" sz="2000" dirty="0" smtClean="0">
                <a:solidFill>
                  <a:srgbClr val="00B050"/>
                </a:solidFill>
              </a:rPr>
              <a:t>, forcing the second j to be converted as well.</a:t>
            </a:r>
          </a:p>
        </p:txBody>
      </p:sp>
      <p:sp>
        <p:nvSpPr>
          <p:cNvPr id="7" name="TextBox 6"/>
          <p:cNvSpPr txBox="1"/>
          <p:nvPr/>
        </p:nvSpPr>
        <p:spPr>
          <a:xfrm>
            <a:off x="260350" y="6229350"/>
            <a:ext cx="5467350" cy="461665"/>
          </a:xfrm>
          <a:prstGeom prst="rect">
            <a:avLst/>
          </a:prstGeom>
          <a:noFill/>
        </p:spPr>
        <p:txBody>
          <a:bodyPr wrap="square" rtlCol="0">
            <a:spAutoFit/>
          </a:bodyPr>
          <a:lstStyle/>
          <a:p>
            <a:r>
              <a:rPr lang="zh-CN" altLang="en-US" sz="2400" b="1" dirty="0" smtClean="0">
                <a:solidFill>
                  <a:srgbClr val="0066CC"/>
                </a:solidFill>
              </a:rPr>
              <a:t>改成“</a:t>
            </a:r>
            <a:r>
              <a:rPr lang="en-US" altLang="zh-CN" sz="2400" b="1" dirty="0" err="1" smtClean="0">
                <a:solidFill>
                  <a:srgbClr val="0066CC"/>
                </a:solidFill>
              </a:rPr>
              <a:t>i</a:t>
            </a:r>
            <a:r>
              <a:rPr lang="en-US" altLang="zh-CN" sz="2400" b="1" dirty="0" smtClean="0">
                <a:solidFill>
                  <a:srgbClr val="0066CC"/>
                </a:solidFill>
              </a:rPr>
              <a:t> = (</a:t>
            </a:r>
            <a:r>
              <a:rPr lang="en-US" altLang="zh-CN" sz="2400" b="1" dirty="0" err="1" smtClean="0">
                <a:solidFill>
                  <a:srgbClr val="0066CC"/>
                </a:solidFill>
              </a:rPr>
              <a:t>int</a:t>
            </a:r>
            <a:r>
              <a:rPr lang="en-US" altLang="zh-CN" sz="2400" b="1" dirty="0" smtClean="0">
                <a:solidFill>
                  <a:srgbClr val="0066CC"/>
                </a:solidFill>
              </a:rPr>
              <a:t>) ( j * j ) ;</a:t>
            </a:r>
            <a:r>
              <a:rPr lang="zh-CN" altLang="en-US" sz="2400" b="1" dirty="0" smtClean="0">
                <a:solidFill>
                  <a:srgbClr val="0066CC"/>
                </a:solidFill>
              </a:rPr>
              <a:t>”又如何？</a:t>
            </a:r>
            <a:endParaRPr lang="zh-CN" altLang="en-US" sz="2400" b="1" dirty="0">
              <a:solidFill>
                <a:srgbClr val="0066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Casting in C</a:t>
            </a:r>
            <a:endParaRPr lang="zh-CN" altLang="en-US" dirty="0"/>
          </a:p>
        </p:txBody>
      </p:sp>
      <p:sp>
        <p:nvSpPr>
          <p:cNvPr id="3" name="内容占位符 2"/>
          <p:cNvSpPr>
            <a:spLocks noGrp="1"/>
          </p:cNvSpPr>
          <p:nvPr>
            <p:ph idx="1"/>
          </p:nvPr>
        </p:nvSpPr>
        <p:spPr>
          <a:xfrm>
            <a:off x="468313" y="836613"/>
            <a:ext cx="4903787" cy="3525837"/>
          </a:xfrm>
        </p:spPr>
        <p:txBody>
          <a:bodyPr/>
          <a:lstStyle/>
          <a:p>
            <a:pPr>
              <a:buNone/>
            </a:pPr>
            <a:r>
              <a:rPr lang="en-US" altLang="zh-CN" b="0" dirty="0" smtClean="0">
                <a:solidFill>
                  <a:srgbClr val="00B050"/>
                </a:solidFill>
              </a:rPr>
              <a:t>float</a:t>
            </a:r>
            <a:r>
              <a:rPr lang="en-US" altLang="zh-CN" b="0" dirty="0" smtClean="0"/>
              <a:t> quotient;</a:t>
            </a:r>
          </a:p>
          <a:p>
            <a:pPr>
              <a:buNone/>
            </a:pPr>
            <a:r>
              <a:rPr lang="en-US" altLang="zh-CN" b="0" dirty="0" err="1" smtClean="0">
                <a:solidFill>
                  <a:srgbClr val="00B050"/>
                </a:solidFill>
              </a:rPr>
              <a:t>int</a:t>
            </a:r>
            <a:r>
              <a:rPr lang="en-US" altLang="zh-CN" b="0" dirty="0" smtClean="0"/>
              <a:t> dividend=30, divisor=50;</a:t>
            </a:r>
          </a:p>
          <a:p>
            <a:pPr>
              <a:buNone/>
            </a:pPr>
            <a:r>
              <a:rPr lang="en-US" altLang="zh-CN" b="0" dirty="0" smtClean="0"/>
              <a:t>quotient = dividend / divisor;</a:t>
            </a:r>
          </a:p>
          <a:p>
            <a:r>
              <a:rPr lang="en-US" altLang="zh-CN" b="0" dirty="0" smtClean="0"/>
              <a:t>quotient = ?</a:t>
            </a:r>
          </a:p>
          <a:p>
            <a:endParaRPr lang="en-US" altLang="zh-CN" b="0" dirty="0" smtClean="0"/>
          </a:p>
          <a:p>
            <a:pPr>
              <a:buNone/>
            </a:pPr>
            <a:r>
              <a:rPr lang="en-US" altLang="zh-CN" b="0" dirty="0" smtClean="0"/>
              <a:t>quotient = (float) dividend / divisor;</a:t>
            </a:r>
          </a:p>
          <a:p>
            <a:r>
              <a:rPr lang="en-US" altLang="zh-CN" b="0" dirty="0" smtClean="0"/>
              <a:t>quotient = </a:t>
            </a:r>
            <a:r>
              <a:rPr lang="en-US" altLang="zh-CN" b="0" dirty="0" smtClean="0"/>
              <a:t>?</a:t>
            </a:r>
            <a:endParaRPr lang="en-US" altLang="zh-CN" b="0" dirty="0" smtClean="0"/>
          </a:p>
        </p:txBody>
      </p:sp>
      <p:sp>
        <p:nvSpPr>
          <p:cNvPr id="4" name="TextBox 3"/>
          <p:cNvSpPr txBox="1"/>
          <p:nvPr/>
        </p:nvSpPr>
        <p:spPr>
          <a:xfrm>
            <a:off x="5372100" y="1059240"/>
            <a:ext cx="3778250" cy="1569660"/>
          </a:xfrm>
          <a:prstGeom prst="rect">
            <a:avLst/>
          </a:prstGeom>
          <a:noFill/>
        </p:spPr>
        <p:txBody>
          <a:bodyPr wrap="square" rtlCol="0">
            <a:spAutoFit/>
          </a:bodyPr>
          <a:lstStyle/>
          <a:p>
            <a:r>
              <a:rPr lang="en-US" altLang="zh-CN" sz="2400" dirty="0" smtClean="0">
                <a:solidFill>
                  <a:srgbClr val="FF0000"/>
                </a:solidFill>
              </a:rPr>
              <a:t>The result of the division-an integer - will be converted to float before being stored in quotient.</a:t>
            </a:r>
          </a:p>
        </p:txBody>
      </p:sp>
      <p:sp>
        <p:nvSpPr>
          <p:cNvPr id="5" name="TextBox 4"/>
          <p:cNvSpPr txBox="1"/>
          <p:nvPr/>
        </p:nvSpPr>
        <p:spPr>
          <a:xfrm>
            <a:off x="5372100" y="3206571"/>
            <a:ext cx="3778250" cy="1200329"/>
          </a:xfrm>
          <a:prstGeom prst="rect">
            <a:avLst/>
          </a:prstGeom>
          <a:noFill/>
        </p:spPr>
        <p:txBody>
          <a:bodyPr wrap="square" rtlCol="0">
            <a:spAutoFit/>
          </a:bodyPr>
          <a:lstStyle/>
          <a:p>
            <a:r>
              <a:rPr lang="en-US" altLang="zh-CN" sz="2400" dirty="0" smtClean="0">
                <a:solidFill>
                  <a:srgbClr val="0066FF"/>
                </a:solidFill>
              </a:rPr>
              <a:t>The dividend and divisor are converted to float before the division.</a:t>
            </a:r>
          </a:p>
        </p:txBody>
      </p:sp>
      <p:sp>
        <p:nvSpPr>
          <p:cNvPr id="6" name="内容占位符 2"/>
          <p:cNvSpPr txBox="1">
            <a:spLocks/>
          </p:cNvSpPr>
          <p:nvPr/>
        </p:nvSpPr>
        <p:spPr bwMode="auto">
          <a:xfrm>
            <a:off x="527050" y="5029200"/>
            <a:ext cx="8178799" cy="1289050"/>
          </a:xfrm>
          <a:prstGeom prst="rect">
            <a:avLst/>
          </a:prstGeom>
          <a:noFill/>
          <a:ln w="9525">
            <a:solidFill>
              <a:srgbClr val="0033CC"/>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15000"/>
              </a:lnSpc>
              <a:spcBef>
                <a:spcPct val="20000"/>
              </a:spcBef>
              <a:spcAft>
                <a:spcPct val="0"/>
              </a:spcAft>
              <a:buClrTx/>
              <a:buSzTx/>
              <a:buFontTx/>
              <a:buNone/>
              <a:tabLst/>
              <a:defRPr/>
            </a:pPr>
            <a:r>
              <a:rPr kumimoji="0" lang="en-US" altLang="zh-CN" sz="2400" b="1" i="0" u="sng" strike="noStrike" kern="0" cap="none" spc="0" normalizeH="0" baseline="0" noProof="0" dirty="0" smtClean="0">
                <a:ln>
                  <a:noFill/>
                </a:ln>
                <a:solidFill>
                  <a:srgbClr val="0066FF"/>
                </a:solidFill>
                <a:effectLst/>
                <a:uLnTx/>
                <a:uFillTx/>
                <a:latin typeface="+mn-lt"/>
                <a:ea typeface="+mn-ea"/>
                <a:cs typeface="+mn-cs"/>
              </a:rPr>
              <a:t>C regards type cast </a:t>
            </a:r>
            <a:r>
              <a:rPr kumimoji="0" lang="en-US" altLang="zh-CN" sz="2400" b="1" i="0" u="sng" strike="noStrike" kern="0" cap="none" spc="0" normalizeH="0" baseline="0" noProof="0" dirty="0" smtClean="0">
                <a:ln>
                  <a:noFill/>
                </a:ln>
                <a:solidFill>
                  <a:srgbClr val="00B050"/>
                </a:solidFill>
                <a:effectLst/>
                <a:uLnTx/>
                <a:uFillTx/>
                <a:latin typeface="+mn-lt"/>
                <a:ea typeface="+mn-ea"/>
                <a:cs typeface="+mn-cs"/>
              </a:rPr>
              <a:t>(type-name)</a:t>
            </a:r>
            <a:r>
              <a:rPr kumimoji="0" lang="en-US" altLang="zh-CN" sz="2400" b="1" i="0" u="sng" strike="noStrike" kern="0" cap="none" spc="0" normalizeH="0" baseline="0" noProof="0" dirty="0" smtClean="0">
                <a:ln>
                  <a:noFill/>
                </a:ln>
                <a:solidFill>
                  <a:srgbClr val="0066FF"/>
                </a:solidFill>
                <a:effectLst/>
                <a:uLnTx/>
                <a:uFillTx/>
                <a:latin typeface="+mn-lt"/>
                <a:ea typeface="+mn-ea"/>
                <a:cs typeface="+mn-cs"/>
              </a:rPr>
              <a:t> as a unary operator, which has higher precedence than binary operator.</a:t>
            </a:r>
            <a:endParaRPr kumimoji="0" lang="zh-CN" altLang="en-US" sz="2400" b="1" i="0" u="sng" strike="noStrike" kern="0" cap="none" spc="0" normalizeH="0" baseline="0" noProof="0" dirty="0">
              <a:ln>
                <a:noFill/>
              </a:ln>
              <a:solidFill>
                <a:srgbClr val="0066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blinds(horizontal)">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76250" y="38100"/>
            <a:ext cx="8229600" cy="600075"/>
          </a:xfrm>
        </p:spPr>
        <p:txBody>
          <a:bodyPr lIns="63500" tIns="25400" rIns="63500" bIns="25400" anchor="t">
            <a:spAutoFit/>
          </a:bodyPr>
          <a:lstStyle/>
          <a:p>
            <a:r>
              <a:rPr lang="zh-CN" altLang="en-US" sz="3600" smtClean="0">
                <a:latin typeface="微软雅黑" pitchFamily="34" charset="-122"/>
                <a:ea typeface="微软雅黑" pitchFamily="34" charset="-122"/>
              </a:rPr>
              <a:t>整数的位扩展</a:t>
            </a:r>
          </a:p>
        </p:txBody>
      </p:sp>
      <p:sp>
        <p:nvSpPr>
          <p:cNvPr id="5123" name="Rectangle 3"/>
          <p:cNvSpPr>
            <a:spLocks noGrp="1" noChangeArrowheads="1"/>
          </p:cNvSpPr>
          <p:nvPr>
            <p:ph type="body" idx="4294967295"/>
          </p:nvPr>
        </p:nvSpPr>
        <p:spPr>
          <a:xfrm>
            <a:off x="404813" y="736600"/>
            <a:ext cx="6597650" cy="3571875"/>
          </a:xfrm>
        </p:spPr>
        <p:txBody>
          <a:bodyPr lIns="63500" tIns="25400" rIns="63500" bIns="25400">
            <a:spAutoFit/>
          </a:bodyPr>
          <a:lstStyle/>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例</a:t>
            </a:r>
            <a:r>
              <a:rPr lang="en-US" altLang="zh-CN" sz="2200" smtClean="0">
                <a:solidFill>
                  <a:srgbClr val="CC0000"/>
                </a:solidFill>
                <a:latin typeface="微软雅黑" pitchFamily="34" charset="-122"/>
                <a:ea typeface="微软雅黑" pitchFamily="34" charset="-122"/>
              </a:rPr>
              <a:t>1</a:t>
            </a:r>
            <a:r>
              <a:rPr lang="zh-CN" altLang="en-US" sz="2200" smtClean="0">
                <a:solidFill>
                  <a:srgbClr val="CC0000"/>
                </a:solidFill>
                <a:latin typeface="微软雅黑" pitchFamily="34" charset="-122"/>
                <a:ea typeface="微软雅黑" pitchFamily="34" charset="-122"/>
              </a:rPr>
              <a:t>（扩展操作）：</a:t>
            </a:r>
          </a:p>
          <a:p>
            <a:pPr marL="685800" lvl="1" indent="-190500">
              <a:lnSpc>
                <a:spcPct val="100000"/>
              </a:lnSpc>
              <a:buFontTx/>
              <a:buNone/>
            </a:pPr>
            <a:r>
              <a:rPr lang="zh-CN" altLang="en-US" sz="2200" smtClean="0">
                <a:solidFill>
                  <a:srgbClr val="CC0000"/>
                </a:solidFill>
                <a:latin typeface="微软雅黑" pitchFamily="34" charset="-122"/>
                <a:ea typeface="微软雅黑" pitchFamily="34" charset="-122"/>
              </a:rPr>
              <a:t>  在大端机上输出</a:t>
            </a:r>
            <a:r>
              <a:rPr lang="en-US" altLang="zh-CN" sz="2200" smtClean="0">
                <a:solidFill>
                  <a:srgbClr val="CC0000"/>
                </a:solidFill>
                <a:latin typeface="微软雅黑" pitchFamily="34" charset="-122"/>
                <a:ea typeface="微软雅黑" pitchFamily="34" charset="-122"/>
              </a:rPr>
              <a:t>si, usi, i, ui</a:t>
            </a:r>
            <a:r>
              <a:rPr lang="zh-CN" altLang="en-US" sz="2200" smtClean="0">
                <a:solidFill>
                  <a:srgbClr val="CC0000"/>
                </a:solidFill>
                <a:latin typeface="微软雅黑" pitchFamily="34" charset="-122"/>
                <a:ea typeface="微软雅黑" pitchFamily="34" charset="-122"/>
              </a:rPr>
              <a:t>的十进制和十六进制值是什么？</a:t>
            </a:r>
            <a:endParaRPr lang="en-US" altLang="zh-CN" sz="2200" smtClean="0">
              <a:solidFill>
                <a:srgbClr val="CC0000"/>
              </a:solidFill>
              <a:latin typeface="微软雅黑" pitchFamily="34" charset="-122"/>
              <a:ea typeface="微软雅黑" pitchFamily="34" charset="-122"/>
            </a:endParaRPr>
          </a:p>
          <a:p>
            <a:pPr marL="685800" lvl="1" indent="-190500">
              <a:lnSpc>
                <a:spcPct val="100000"/>
              </a:lnSpc>
              <a:buFontTx/>
              <a:buNone/>
            </a:pPr>
            <a:endParaRPr lang="en-US" altLang="zh-CN" sz="2200" smtClean="0">
              <a:solidFill>
                <a:srgbClr val="CC0000"/>
              </a:solidFill>
              <a:latin typeface="微软雅黑" pitchFamily="34" charset="-122"/>
              <a:ea typeface="微软雅黑" pitchFamily="34" charset="-122"/>
            </a:endParaRP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short  si = -32768;</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unsigned short  usi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int  i = si;</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int  i2 = usi</a:t>
            </a:r>
            <a:r>
              <a:rPr lang="zh-CN" altLang="en-US" sz="2200" smtClean="0">
                <a:latin typeface="微软雅黑" pitchFamily="34" charset="-122"/>
                <a:ea typeface="微软雅黑" pitchFamily="34" charset="-122"/>
              </a:rPr>
              <a:t>；</a:t>
            </a:r>
            <a:endParaRPr lang="en-US" altLang="zh-CN" sz="2200" smtClean="0">
              <a:latin typeface="微软雅黑" pitchFamily="34" charset="-122"/>
              <a:ea typeface="微软雅黑" pitchFamily="34" charset="-122"/>
            </a:endParaRP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unsingned  ui = usi ;</a:t>
            </a:r>
          </a:p>
          <a:p>
            <a:pPr marL="685800" lvl="1" indent="-190500">
              <a:lnSpc>
                <a:spcPct val="100000"/>
              </a:lnSpc>
              <a:spcBef>
                <a:spcPct val="0"/>
              </a:spcBef>
              <a:buFontTx/>
              <a:buNone/>
            </a:pPr>
            <a:r>
              <a:rPr lang="en-US" altLang="zh-CN" sz="2200" smtClean="0">
                <a:latin typeface="微软雅黑" pitchFamily="34" charset="-122"/>
                <a:ea typeface="微软雅黑" pitchFamily="34" charset="-122"/>
              </a:rPr>
              <a:t>unsingned  ui2 = si ;</a:t>
            </a:r>
            <a:endParaRPr lang="zh-CN" altLang="en-US" sz="2200" smtClean="0">
              <a:latin typeface="微软雅黑" pitchFamily="34" charset="-122"/>
              <a:ea typeface="微软雅黑" pitchFamily="34" charset="-122"/>
            </a:endParaRPr>
          </a:p>
        </p:txBody>
      </p:sp>
      <p:sp>
        <p:nvSpPr>
          <p:cNvPr id="5124" name="Rectangle 4"/>
          <p:cNvSpPr>
            <a:spLocks noChangeArrowheads="1"/>
          </p:cNvSpPr>
          <p:nvPr/>
        </p:nvSpPr>
        <p:spPr bwMode="auto">
          <a:xfrm>
            <a:off x="476250" y="4418013"/>
            <a:ext cx="4760913" cy="2308225"/>
          </a:xfrm>
          <a:prstGeom prst="rect">
            <a:avLst/>
          </a:prstGeom>
          <a:noFill/>
          <a:ln w="12700">
            <a:noFill/>
            <a:miter lim="800000"/>
            <a:headEnd/>
            <a:tailEnd/>
          </a:ln>
        </p:spPr>
        <p:txBody>
          <a:bodyPr wrap="none" anchor="ctr">
            <a:spAutoFit/>
          </a:bodyPr>
          <a:lstStyle/>
          <a:p>
            <a:pPr indent="288925" eaLnBrk="0" hangingPunct="0"/>
            <a:r>
              <a:rPr lang="pt-BR" altLang="zh-CN" sz="2400" b="1" dirty="0"/>
              <a:t>si = -32768    80 00</a:t>
            </a:r>
            <a:endParaRPr lang="en-US" altLang="zh-CN" sz="2400" b="1" dirty="0"/>
          </a:p>
          <a:p>
            <a:pPr indent="288925" eaLnBrk="0" hangingPunct="0"/>
            <a:r>
              <a:rPr lang="pt-BR" altLang="zh-CN" sz="2400" b="1" dirty="0"/>
              <a:t>usi = 32768   80 00</a:t>
            </a:r>
            <a:endParaRPr lang="en-US" altLang="zh-CN" sz="2400" b="1" dirty="0"/>
          </a:p>
          <a:p>
            <a:pPr indent="288925" eaLnBrk="0" hangingPunct="0"/>
            <a:r>
              <a:rPr lang="en-US" altLang="zh-CN" sz="2400" b="1" dirty="0" err="1"/>
              <a:t>i</a:t>
            </a:r>
            <a:r>
              <a:rPr lang="en-US" altLang="zh-CN" sz="2400" b="1" dirty="0"/>
              <a:t> = -32768     FF </a:t>
            </a:r>
            <a:r>
              <a:rPr lang="en-US" altLang="zh-CN" sz="2400" b="1" dirty="0" err="1"/>
              <a:t>FF</a:t>
            </a:r>
            <a:r>
              <a:rPr lang="en-US" altLang="zh-CN" sz="2400" b="1" dirty="0"/>
              <a:t> 80 00</a:t>
            </a:r>
          </a:p>
          <a:p>
            <a:pPr indent="288925" eaLnBrk="0" hangingPunct="0"/>
            <a:r>
              <a:rPr lang="en-US" altLang="zh-CN" sz="2400" b="1" dirty="0"/>
              <a:t>i2=32768      00 00 80 00</a:t>
            </a:r>
          </a:p>
          <a:p>
            <a:pPr indent="288925" eaLnBrk="0" hangingPunct="0"/>
            <a:r>
              <a:rPr lang="en-US" altLang="zh-CN" sz="2400" b="1" dirty="0" err="1"/>
              <a:t>ui</a:t>
            </a:r>
            <a:r>
              <a:rPr lang="en-US" altLang="zh-CN" sz="2400" b="1" dirty="0"/>
              <a:t> = 32768    00 00 80 00</a:t>
            </a:r>
          </a:p>
          <a:p>
            <a:pPr indent="288925" eaLnBrk="0" hangingPunct="0"/>
            <a:r>
              <a:rPr lang="en-US" altLang="zh-CN" sz="2400" b="1" dirty="0"/>
              <a:t>ui2 = 4294934528 FF </a:t>
            </a:r>
            <a:r>
              <a:rPr lang="en-US" altLang="zh-CN" sz="2400" b="1" dirty="0" err="1"/>
              <a:t>FF</a:t>
            </a:r>
            <a:r>
              <a:rPr lang="en-US" altLang="zh-CN" sz="2400" b="1" dirty="0"/>
              <a:t> 80 00</a:t>
            </a:r>
          </a:p>
        </p:txBody>
      </p:sp>
      <p:sp>
        <p:nvSpPr>
          <p:cNvPr id="5125" name="矩形 1"/>
          <p:cNvSpPr>
            <a:spLocks noChangeArrowheads="1"/>
          </p:cNvSpPr>
          <p:nvPr/>
        </p:nvSpPr>
        <p:spPr bwMode="auto">
          <a:xfrm>
            <a:off x="4572000" y="2543175"/>
            <a:ext cx="4572000" cy="646331"/>
          </a:xfrm>
          <a:prstGeom prst="rect">
            <a:avLst/>
          </a:prstGeom>
          <a:noFill/>
          <a:ln w="9525">
            <a:noFill/>
            <a:miter lim="800000"/>
            <a:headEnd/>
            <a:tailEnd/>
          </a:ln>
        </p:spPr>
        <p:txBody>
          <a:bodyPr>
            <a:spAutoFit/>
          </a:bodyPr>
          <a:lstStyle/>
          <a:p>
            <a:r>
              <a:rPr lang="en-US" altLang="zh-CN" b="1" dirty="0">
                <a:solidFill>
                  <a:srgbClr val="C00000"/>
                </a:solidFill>
                <a:latin typeface="微软雅黑" pitchFamily="34" charset="-122"/>
                <a:ea typeface="微软雅黑" pitchFamily="34" charset="-122"/>
              </a:rPr>
              <a:t>0 </a:t>
            </a:r>
            <a:r>
              <a:rPr lang="zh-CN" altLang="en-US" b="1" dirty="0">
                <a:solidFill>
                  <a:srgbClr val="C00000"/>
                </a:solidFill>
                <a:latin typeface="微软雅黑" pitchFamily="34" charset="-122"/>
                <a:ea typeface="微软雅黑" pitchFamily="34" charset="-122"/>
              </a:rPr>
              <a:t>扩展用于无符号数</a:t>
            </a:r>
            <a:r>
              <a:rPr lang="zh-CN" altLang="en-US" b="1" dirty="0" smtClean="0">
                <a:solidFill>
                  <a:srgbClr val="C00000"/>
                </a:solidFill>
                <a:latin typeface="微软雅黑" pitchFamily="34" charset="-122"/>
                <a:ea typeface="微软雅黑" pitchFamily="34" charset="-122"/>
              </a:rPr>
              <a:t>，在</a:t>
            </a:r>
            <a:r>
              <a:rPr lang="zh-CN" altLang="en-US" b="1" dirty="0">
                <a:solidFill>
                  <a:srgbClr val="C00000"/>
                </a:solidFill>
                <a:latin typeface="微软雅黑" pitchFamily="34" charset="-122"/>
                <a:ea typeface="微软雅黑" pitchFamily="34" charset="-122"/>
              </a:rPr>
              <a:t>短的无符号数前面添加足够的</a:t>
            </a:r>
            <a:r>
              <a:rPr lang="en-US" altLang="zh-CN" b="1" dirty="0">
                <a:solidFill>
                  <a:srgbClr val="C00000"/>
                </a:solidFill>
                <a:latin typeface="微软雅黑" pitchFamily="34" charset="-122"/>
                <a:ea typeface="微软雅黑" pitchFamily="34" charset="-122"/>
              </a:rPr>
              <a:t>0 </a:t>
            </a:r>
            <a:endParaRPr lang="zh-CN" altLang="en-US" b="1" dirty="0">
              <a:solidFill>
                <a:srgbClr val="C00000"/>
              </a:solidFill>
              <a:latin typeface="微软雅黑" pitchFamily="34" charset="-122"/>
              <a:ea typeface="微软雅黑" pitchFamily="34" charset="-122"/>
            </a:endParaRPr>
          </a:p>
        </p:txBody>
      </p:sp>
      <p:sp>
        <p:nvSpPr>
          <p:cNvPr id="5126" name="矩形 2"/>
          <p:cNvSpPr>
            <a:spLocks noChangeArrowheads="1"/>
          </p:cNvSpPr>
          <p:nvPr/>
        </p:nvSpPr>
        <p:spPr bwMode="auto">
          <a:xfrm>
            <a:off x="4578350" y="3251200"/>
            <a:ext cx="4572000" cy="646331"/>
          </a:xfrm>
          <a:prstGeom prst="rect">
            <a:avLst/>
          </a:prstGeom>
          <a:noFill/>
          <a:ln w="9525">
            <a:noFill/>
            <a:miter lim="800000"/>
            <a:headEnd/>
            <a:tailEnd/>
          </a:ln>
        </p:spPr>
        <p:txBody>
          <a:bodyPr>
            <a:spAutoFit/>
          </a:bodyPr>
          <a:lstStyle/>
          <a:p>
            <a:r>
              <a:rPr lang="zh-CN" altLang="en-US" b="1" dirty="0">
                <a:solidFill>
                  <a:srgbClr val="C00000"/>
                </a:solidFill>
                <a:latin typeface="微软雅黑" pitchFamily="34" charset="-122"/>
                <a:ea typeface="微软雅黑" pitchFamily="34" charset="-122"/>
              </a:rPr>
              <a:t>符号扩展用于补码表示的带符号整数</a:t>
            </a:r>
            <a:r>
              <a:rPr lang="zh-CN" altLang="en-US" b="1" dirty="0" smtClean="0">
                <a:solidFill>
                  <a:srgbClr val="C00000"/>
                </a:solidFill>
                <a:latin typeface="微软雅黑" pitchFamily="34" charset="-122"/>
                <a:ea typeface="微软雅黑" pitchFamily="34" charset="-122"/>
              </a:rPr>
              <a:t>，在</a:t>
            </a:r>
            <a:r>
              <a:rPr lang="zh-CN" altLang="en-US" b="1" dirty="0">
                <a:solidFill>
                  <a:srgbClr val="C00000"/>
                </a:solidFill>
                <a:latin typeface="微软雅黑" pitchFamily="34" charset="-122"/>
                <a:ea typeface="微软雅黑" pitchFamily="34" charset="-122"/>
              </a:rPr>
              <a:t>短的带符号整数前添加足够多的</a:t>
            </a:r>
            <a:r>
              <a:rPr lang="zh-CN" altLang="en-US" b="1" dirty="0" smtClean="0">
                <a:solidFill>
                  <a:srgbClr val="C00000"/>
                </a:solidFill>
                <a:latin typeface="微软雅黑" pitchFamily="34" charset="-122"/>
                <a:ea typeface="微软雅黑" pitchFamily="34" charset="-122"/>
              </a:rPr>
              <a:t>符号位。</a:t>
            </a:r>
            <a:endParaRPr lang="zh-CN" altLang="en-US" b="1" dirty="0">
              <a:solidFill>
                <a:srgbClr val="C00000"/>
              </a:solidFill>
              <a:latin typeface="微软雅黑" pitchFamily="34" charset="-122"/>
              <a:ea typeface="微软雅黑" pitchFamily="34" charset="-122"/>
            </a:endParaRPr>
          </a:p>
        </p:txBody>
      </p:sp>
      <p:sp>
        <p:nvSpPr>
          <p:cNvPr id="5127" name="矩形 6"/>
          <p:cNvSpPr>
            <a:spLocks noChangeArrowheads="1"/>
          </p:cNvSpPr>
          <p:nvPr/>
        </p:nvSpPr>
        <p:spPr bwMode="auto">
          <a:xfrm>
            <a:off x="4572000" y="1808163"/>
            <a:ext cx="4572000" cy="646331"/>
          </a:xfrm>
          <a:prstGeom prst="rect">
            <a:avLst/>
          </a:prstGeom>
          <a:noFill/>
          <a:ln w="9525">
            <a:noFill/>
            <a:miter lim="800000"/>
            <a:headEnd/>
            <a:tailEnd/>
          </a:ln>
        </p:spPr>
        <p:txBody>
          <a:bodyPr>
            <a:spAutoFit/>
          </a:bodyPr>
          <a:lstStyle/>
          <a:p>
            <a:r>
              <a:rPr lang="zh-CN" altLang="en-US" b="1" dirty="0">
                <a:solidFill>
                  <a:srgbClr val="C00000"/>
                </a:solidFill>
                <a:latin typeface="微软雅黑" pitchFamily="34" charset="-122"/>
                <a:ea typeface="微软雅黑" pitchFamily="34" charset="-122"/>
              </a:rPr>
              <a:t>宽度相同的无符号数和带符号数之间的转换原则是保持机器表示不变。</a:t>
            </a:r>
          </a:p>
        </p:txBody>
      </p:sp>
      <p:sp>
        <p:nvSpPr>
          <p:cNvPr id="10" name="TextBox 9"/>
          <p:cNvSpPr txBox="1"/>
          <p:nvPr/>
        </p:nvSpPr>
        <p:spPr>
          <a:xfrm>
            <a:off x="5105400" y="4184650"/>
            <a:ext cx="3949700" cy="2123658"/>
          </a:xfrm>
          <a:prstGeom prst="rect">
            <a:avLst/>
          </a:prstGeom>
          <a:solidFill>
            <a:srgbClr val="FFFF00"/>
          </a:solidFill>
          <a:ln w="19050">
            <a:solidFill>
              <a:srgbClr val="0033CC"/>
            </a:solidFill>
          </a:ln>
        </p:spPr>
        <p:txBody>
          <a:bodyPr wrap="square" rtlCol="0">
            <a:spAutoFit/>
          </a:bodyPr>
          <a:lstStyle/>
          <a:p>
            <a:r>
              <a:rPr lang="en-US" altLang="zh-CN" sz="2000" b="1" u="sng" dirty="0" smtClean="0">
                <a:solidFill>
                  <a:srgbClr val="0066FF"/>
                </a:solidFill>
              </a:rPr>
              <a:t>Relative order of conversion </a:t>
            </a:r>
            <a:r>
              <a:rPr lang="en-US" altLang="zh-CN" sz="2000" b="1" u="sng" dirty="0" smtClean="0">
                <a:solidFill>
                  <a:srgbClr val="0066FF"/>
                </a:solidFill>
              </a:rPr>
              <a:t>between data </a:t>
            </a:r>
            <a:r>
              <a:rPr lang="en-US" altLang="zh-CN" sz="2000" b="1" u="sng" dirty="0" smtClean="0">
                <a:solidFill>
                  <a:srgbClr val="0066FF"/>
                </a:solidFill>
              </a:rPr>
              <a:t>size and signed/unsigned:</a:t>
            </a:r>
          </a:p>
          <a:p>
            <a:r>
              <a:rPr lang="en-US" altLang="zh-CN" sz="2400" b="1" u="sng" dirty="0" smtClean="0">
                <a:solidFill>
                  <a:srgbClr val="FF0000"/>
                </a:solidFill>
              </a:rPr>
              <a:t>First change the size and then convert between signed/unsigned</a:t>
            </a:r>
            <a:endParaRPr lang="zh-CN" altLang="en-US" sz="2400" b="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76250" y="38100"/>
            <a:ext cx="8229600" cy="600075"/>
          </a:xfrm>
        </p:spPr>
        <p:txBody>
          <a:bodyPr lIns="63500" tIns="25400" rIns="63500" bIns="25400" anchor="t">
            <a:spAutoFit/>
          </a:bodyPr>
          <a:lstStyle/>
          <a:p>
            <a:r>
              <a:rPr lang="zh-CN" altLang="en-US" sz="3600" smtClean="0">
                <a:latin typeface="微软雅黑" pitchFamily="34" charset="-122"/>
                <a:ea typeface="微软雅黑" pitchFamily="34" charset="-122"/>
              </a:rPr>
              <a:t>整数的位截断</a:t>
            </a:r>
          </a:p>
        </p:txBody>
      </p:sp>
      <p:sp>
        <p:nvSpPr>
          <p:cNvPr id="6147" name="Rectangle 6"/>
          <p:cNvSpPr>
            <a:spLocks noChangeArrowheads="1"/>
          </p:cNvSpPr>
          <p:nvPr/>
        </p:nvSpPr>
        <p:spPr bwMode="auto">
          <a:xfrm>
            <a:off x="431800" y="908050"/>
            <a:ext cx="6435725" cy="1431925"/>
          </a:xfrm>
          <a:prstGeom prst="rect">
            <a:avLst/>
          </a:prstGeom>
          <a:solidFill>
            <a:schemeClr val="bg1"/>
          </a:solidFill>
          <a:ln w="12700">
            <a:noFill/>
            <a:miter lim="800000"/>
            <a:headEnd/>
            <a:tailEnd/>
          </a:ln>
        </p:spPr>
        <p:txBody>
          <a:bodyPr>
            <a:spAutoFit/>
          </a:bodyPr>
          <a:lstStyle/>
          <a:p>
            <a:pPr marL="457200" indent="-457200" eaLnBrk="0" hangingPunct="0"/>
            <a:r>
              <a:rPr lang="zh-CN" altLang="en-US" sz="2200" b="1">
                <a:solidFill>
                  <a:srgbClr val="CC0000"/>
                </a:solidFill>
                <a:latin typeface="微软雅黑" pitchFamily="34" charset="-122"/>
                <a:ea typeface="微软雅黑" pitchFamily="34" charset="-122"/>
              </a:rPr>
              <a:t>例</a:t>
            </a:r>
            <a:r>
              <a:rPr lang="en-US" altLang="zh-CN" sz="2200" b="1">
                <a:solidFill>
                  <a:srgbClr val="CC0000"/>
                </a:solidFill>
                <a:latin typeface="微软雅黑" pitchFamily="34" charset="-122"/>
                <a:ea typeface="微软雅黑" pitchFamily="34" charset="-122"/>
              </a:rPr>
              <a:t>2</a:t>
            </a:r>
            <a:r>
              <a:rPr lang="zh-CN" altLang="en-US" sz="2200" b="1">
                <a:solidFill>
                  <a:srgbClr val="CC0000"/>
                </a:solidFill>
                <a:latin typeface="微软雅黑" pitchFamily="34" charset="-122"/>
                <a:ea typeface="微软雅黑" pitchFamily="34" charset="-122"/>
              </a:rPr>
              <a:t>（截断操作）：</a:t>
            </a:r>
            <a:r>
              <a:rPr lang="en-US" altLang="zh-CN" sz="2200" b="1">
                <a:solidFill>
                  <a:srgbClr val="CC0000"/>
                </a:solidFill>
                <a:latin typeface="微软雅黑" pitchFamily="34" charset="-122"/>
                <a:ea typeface="微软雅黑" pitchFamily="34" charset="-122"/>
              </a:rPr>
              <a:t>i </a:t>
            </a:r>
            <a:r>
              <a:rPr lang="zh-CN" altLang="en-US" sz="2200" b="1">
                <a:solidFill>
                  <a:srgbClr val="CC0000"/>
                </a:solidFill>
                <a:latin typeface="微软雅黑" pitchFamily="34" charset="-122"/>
                <a:ea typeface="微软雅黑" pitchFamily="34" charset="-122"/>
              </a:rPr>
              <a:t>和 </a:t>
            </a:r>
            <a:r>
              <a:rPr lang="en-US" altLang="zh-CN" sz="2200" b="1">
                <a:solidFill>
                  <a:srgbClr val="CC0000"/>
                </a:solidFill>
                <a:latin typeface="微软雅黑" pitchFamily="34" charset="-122"/>
                <a:ea typeface="微软雅黑" pitchFamily="34" charset="-122"/>
              </a:rPr>
              <a:t>j </a:t>
            </a:r>
            <a:r>
              <a:rPr lang="zh-CN" altLang="en-US" sz="2200" b="1">
                <a:solidFill>
                  <a:srgbClr val="CC0000"/>
                </a:solidFill>
                <a:latin typeface="微软雅黑" pitchFamily="34" charset="-122"/>
                <a:ea typeface="微软雅黑" pitchFamily="34" charset="-122"/>
              </a:rPr>
              <a:t>是否相等？</a:t>
            </a:r>
            <a:endParaRPr lang="en-US" altLang="zh-CN" sz="2200" b="1">
              <a:solidFill>
                <a:srgbClr val="CC0000"/>
              </a:solidFill>
              <a:latin typeface="微软雅黑" pitchFamily="34" charset="-122"/>
              <a:ea typeface="微软雅黑" pitchFamily="34" charset="-122"/>
            </a:endParaRPr>
          </a:p>
          <a:p>
            <a:pPr marL="457200" indent="-457200" eaLnBrk="0" hangingPunct="0"/>
            <a:r>
              <a:rPr lang="en-US" altLang="zh-CN" sz="2200" b="1">
                <a:latin typeface="微软雅黑" pitchFamily="34" charset="-122"/>
                <a:ea typeface="微软雅黑" pitchFamily="34" charset="-122"/>
              </a:rPr>
              <a:t>int i = 32768;</a:t>
            </a:r>
          </a:p>
          <a:p>
            <a:pPr marL="457200" indent="-457200" eaLnBrk="0" hangingPunct="0"/>
            <a:r>
              <a:rPr lang="en-US" altLang="zh-CN" sz="2200" b="1">
                <a:latin typeface="微软雅黑" pitchFamily="34" charset="-122"/>
                <a:ea typeface="微软雅黑" pitchFamily="34" charset="-122"/>
              </a:rPr>
              <a:t>short si = (short) i;</a:t>
            </a:r>
          </a:p>
          <a:p>
            <a:pPr marL="457200" indent="-457200" eaLnBrk="0" hangingPunct="0"/>
            <a:r>
              <a:rPr lang="en-US" altLang="zh-CN" sz="2200" b="1">
                <a:latin typeface="微软雅黑" pitchFamily="34" charset="-122"/>
                <a:ea typeface="微软雅黑" pitchFamily="34" charset="-122"/>
              </a:rPr>
              <a:t>int j = si;</a:t>
            </a:r>
          </a:p>
        </p:txBody>
      </p:sp>
      <p:sp>
        <p:nvSpPr>
          <p:cNvPr id="6148" name="Rectangle 7"/>
          <p:cNvSpPr>
            <a:spLocks noChangeArrowheads="1"/>
          </p:cNvSpPr>
          <p:nvPr/>
        </p:nvSpPr>
        <p:spPr bwMode="auto">
          <a:xfrm>
            <a:off x="250825" y="2798763"/>
            <a:ext cx="4906963" cy="1431925"/>
          </a:xfrm>
          <a:prstGeom prst="rect">
            <a:avLst/>
          </a:prstGeom>
          <a:noFill/>
          <a:ln w="12700">
            <a:noFill/>
            <a:miter lim="800000"/>
            <a:headEnd/>
            <a:tailEnd/>
          </a:ln>
        </p:spPr>
        <p:txBody>
          <a:bodyPr anchor="ctr">
            <a:spAutoFit/>
          </a:bodyPr>
          <a:lstStyle/>
          <a:p>
            <a:pPr indent="288925" eaLnBrk="0" hangingPunct="0"/>
            <a:r>
              <a:rPr lang="zh-CN" altLang="pt-BR" sz="2200" b="1">
                <a:solidFill>
                  <a:schemeClr val="accent2"/>
                </a:solidFill>
                <a:ea typeface="黑体" pitchFamily="49" charset="-122"/>
              </a:rPr>
              <a:t>不相等！</a:t>
            </a:r>
          </a:p>
          <a:p>
            <a:pPr indent="288925" eaLnBrk="0" hangingPunct="0"/>
            <a:r>
              <a:rPr lang="pt-BR" altLang="zh-CN" sz="2200" b="1">
                <a:solidFill>
                  <a:schemeClr val="accent2"/>
                </a:solidFill>
                <a:ea typeface="黑体" pitchFamily="49" charset="-122"/>
              </a:rPr>
              <a:t>i = 32768   00 00 80 00</a:t>
            </a:r>
            <a:endParaRPr lang="en-US" altLang="zh-CN" sz="2200" b="1">
              <a:solidFill>
                <a:schemeClr val="accent2"/>
              </a:solidFill>
              <a:ea typeface="黑体" pitchFamily="49" charset="-122"/>
            </a:endParaRPr>
          </a:p>
          <a:p>
            <a:pPr indent="288925" eaLnBrk="0" hangingPunct="0"/>
            <a:r>
              <a:rPr lang="en-US" altLang="zh-CN" sz="2200" b="1">
                <a:solidFill>
                  <a:schemeClr val="accent2"/>
                </a:solidFill>
                <a:ea typeface="黑体" pitchFamily="49" charset="-122"/>
              </a:rPr>
              <a:t>si = -32768   80 00 </a:t>
            </a:r>
          </a:p>
          <a:p>
            <a:pPr indent="288925" eaLnBrk="0" hangingPunct="0"/>
            <a:r>
              <a:rPr lang="en-US" altLang="zh-CN" sz="2200" b="1">
                <a:solidFill>
                  <a:schemeClr val="accent2"/>
                </a:solidFill>
                <a:ea typeface="黑体" pitchFamily="49" charset="-122"/>
              </a:rPr>
              <a:t>j = -32768     FF FF 80 00</a:t>
            </a:r>
          </a:p>
        </p:txBody>
      </p:sp>
      <p:sp>
        <p:nvSpPr>
          <p:cNvPr id="6149" name="Text Box 8"/>
          <p:cNvSpPr txBox="1">
            <a:spLocks noChangeArrowheads="1"/>
          </p:cNvSpPr>
          <p:nvPr/>
        </p:nvSpPr>
        <p:spPr bwMode="auto">
          <a:xfrm>
            <a:off x="296863" y="4733925"/>
            <a:ext cx="8415337"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微软雅黑" pitchFamily="34" charset="-122"/>
                <a:ea typeface="微软雅黑" pitchFamily="34" charset="-122"/>
              </a:rPr>
              <a:t>原因：对</a:t>
            </a:r>
            <a:r>
              <a:rPr lang="en-US" altLang="zh-CN" sz="2200" b="1">
                <a:solidFill>
                  <a:srgbClr val="FF0066"/>
                </a:solidFill>
                <a:latin typeface="微软雅黑" pitchFamily="34" charset="-122"/>
                <a:ea typeface="微软雅黑" pitchFamily="34" charset="-122"/>
              </a:rPr>
              <a:t>i</a:t>
            </a:r>
            <a:r>
              <a:rPr lang="zh-CN" altLang="en-US" sz="2200" b="1">
                <a:solidFill>
                  <a:srgbClr val="FF0066"/>
                </a:solidFill>
                <a:latin typeface="微软雅黑" pitchFamily="34" charset="-122"/>
                <a:ea typeface="微软雅黑" pitchFamily="34" charset="-122"/>
              </a:rPr>
              <a:t>截断时发生了“溢出”，即：</a:t>
            </a:r>
            <a:r>
              <a:rPr lang="en-US" altLang="zh-CN" sz="2200" b="1">
                <a:solidFill>
                  <a:srgbClr val="FF0066"/>
                </a:solidFill>
                <a:latin typeface="微软雅黑" pitchFamily="34" charset="-122"/>
                <a:ea typeface="微软雅黑" pitchFamily="34" charset="-122"/>
              </a:rPr>
              <a:t>32768</a:t>
            </a:r>
            <a:r>
              <a:rPr lang="zh-CN" altLang="en-US" sz="2200" b="1">
                <a:solidFill>
                  <a:srgbClr val="FF0066"/>
                </a:solidFill>
                <a:latin typeface="微软雅黑" pitchFamily="34" charset="-122"/>
                <a:ea typeface="微软雅黑" pitchFamily="34" charset="-122"/>
              </a:rPr>
              <a:t>截断为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位数时，因其超出</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位能表示的最大值，故无法截断为正确的</a:t>
            </a:r>
            <a:r>
              <a:rPr lang="en-US" altLang="zh-CN" sz="2200" b="1">
                <a:solidFill>
                  <a:srgbClr val="FF0066"/>
                </a:solidFill>
                <a:latin typeface="微软雅黑" pitchFamily="34" charset="-122"/>
                <a:ea typeface="微软雅黑" pitchFamily="34" charset="-122"/>
              </a:rPr>
              <a:t>16</a:t>
            </a:r>
            <a:r>
              <a:rPr lang="zh-CN" altLang="en-US" sz="2200" b="1">
                <a:solidFill>
                  <a:srgbClr val="FF0066"/>
                </a:solidFill>
                <a:latin typeface="微软雅黑" pitchFamily="34" charset="-122"/>
                <a:ea typeface="微软雅黑" pitchFamily="34" charset="-122"/>
              </a:rPr>
              <a:t>位数！</a:t>
            </a:r>
            <a:endParaRPr lang="en-US" altLang="zh-CN" sz="2200" b="1">
              <a:solidFill>
                <a:srgbClr val="FF0066"/>
              </a:solidFill>
              <a:latin typeface="微软雅黑" pitchFamily="34" charset="-122"/>
              <a:ea typeface="微软雅黑" pitchFamily="34" charset="-122"/>
            </a:endParaRPr>
          </a:p>
        </p:txBody>
      </p:sp>
      <p:sp>
        <p:nvSpPr>
          <p:cNvPr id="6150" name="矩形 1"/>
          <p:cNvSpPr>
            <a:spLocks noChangeArrowheads="1"/>
          </p:cNvSpPr>
          <p:nvPr/>
        </p:nvSpPr>
        <p:spPr bwMode="auto">
          <a:xfrm>
            <a:off x="3536950" y="1816100"/>
            <a:ext cx="5427663" cy="1016000"/>
          </a:xfrm>
          <a:prstGeom prst="rect">
            <a:avLst/>
          </a:prstGeom>
          <a:noFill/>
          <a:ln w="9525">
            <a:noFill/>
            <a:miter lim="800000"/>
            <a:headEnd/>
            <a:tailEnd/>
          </a:ln>
        </p:spPr>
        <p:txBody>
          <a:bodyPr wrap="none">
            <a:spAutoFit/>
          </a:bodyPr>
          <a:lstStyle/>
          <a:p>
            <a:r>
              <a:rPr lang="zh-CN" altLang="en-US" sz="2000" b="1">
                <a:solidFill>
                  <a:srgbClr val="C00000"/>
                </a:solidFill>
                <a:latin typeface="微软雅黑" pitchFamily="34" charset="-122"/>
                <a:ea typeface="微软雅黑" pitchFamily="34" charset="-122"/>
              </a:rPr>
              <a:t>位截断发生在将长数转换为短数时。当将一个</a:t>
            </a:r>
            <a:endParaRPr lang="en-US" altLang="zh-CN" sz="2000" b="1">
              <a:solidFill>
                <a:srgbClr val="C00000"/>
              </a:solidFill>
              <a:latin typeface="微软雅黑" pitchFamily="34" charset="-122"/>
              <a:ea typeface="微软雅黑" pitchFamily="34" charset="-122"/>
            </a:endParaRPr>
          </a:p>
          <a:p>
            <a:r>
              <a:rPr lang="zh-CN" altLang="en-US" sz="2000" b="1">
                <a:solidFill>
                  <a:srgbClr val="C00000"/>
                </a:solidFill>
                <a:latin typeface="微软雅黑" pitchFamily="34" charset="-122"/>
                <a:ea typeface="微软雅黑" pitchFamily="34" charset="-122"/>
              </a:rPr>
              <a:t>有</a:t>
            </a:r>
            <a:r>
              <a:rPr lang="en-US" altLang="zh-CN" sz="2000" b="1">
                <a:solidFill>
                  <a:srgbClr val="C00000"/>
                </a:solidFill>
                <a:latin typeface="微软雅黑" pitchFamily="34" charset="-122"/>
                <a:ea typeface="微软雅黑" pitchFamily="34" charset="-122"/>
              </a:rPr>
              <a:t>w</a:t>
            </a:r>
            <a:r>
              <a:rPr lang="zh-CN" altLang="en-US" sz="2000" b="1">
                <a:solidFill>
                  <a:srgbClr val="C00000"/>
                </a:solidFill>
                <a:latin typeface="微软雅黑" pitchFamily="34" charset="-122"/>
                <a:ea typeface="微软雅黑" pitchFamily="34" charset="-122"/>
              </a:rPr>
              <a:t>位的长数截断为</a:t>
            </a:r>
            <a:r>
              <a:rPr lang="en-US" altLang="zh-CN" sz="2000" b="1">
                <a:solidFill>
                  <a:srgbClr val="C00000"/>
                </a:solidFill>
                <a:latin typeface="微软雅黑" pitchFamily="34" charset="-122"/>
                <a:ea typeface="微软雅黑" pitchFamily="34" charset="-122"/>
              </a:rPr>
              <a:t>k</a:t>
            </a:r>
            <a:r>
              <a:rPr lang="zh-CN" altLang="en-US" sz="2000" b="1">
                <a:solidFill>
                  <a:srgbClr val="C00000"/>
                </a:solidFill>
                <a:latin typeface="微软雅黑" pitchFamily="34" charset="-122"/>
                <a:ea typeface="微软雅黑" pitchFamily="34" charset="-122"/>
              </a:rPr>
              <a:t>位的短数时，就是丢弃高</a:t>
            </a:r>
            <a:endParaRPr lang="en-US" altLang="zh-CN" sz="2000" b="1">
              <a:solidFill>
                <a:srgbClr val="C00000"/>
              </a:solidFill>
              <a:latin typeface="微软雅黑" pitchFamily="34" charset="-122"/>
              <a:ea typeface="微软雅黑" pitchFamily="34" charset="-122"/>
            </a:endParaRPr>
          </a:p>
          <a:p>
            <a:r>
              <a:rPr lang="en-US" altLang="zh-CN" sz="2000" b="1">
                <a:solidFill>
                  <a:srgbClr val="C00000"/>
                </a:solidFill>
                <a:latin typeface="微软雅黑" pitchFamily="34" charset="-122"/>
                <a:ea typeface="微软雅黑" pitchFamily="34" charset="-122"/>
              </a:rPr>
              <a:t>w-k</a:t>
            </a:r>
            <a:r>
              <a:rPr lang="zh-CN" altLang="en-US" sz="2000" b="1">
                <a:solidFill>
                  <a:srgbClr val="C00000"/>
                </a:solidFill>
                <a:latin typeface="微软雅黑" pitchFamily="34" charset="-122"/>
                <a:ea typeface="微软雅黑" pitchFamily="34" charset="-122"/>
              </a:rPr>
              <a:t>位。截断操作会产生溢出。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341313" y="863600"/>
            <a:ext cx="8505825" cy="4456113"/>
          </a:xfrm>
          <a:prstGeom prst="rect">
            <a:avLst/>
          </a:prstGeom>
          <a:noFill/>
          <a:ln w="9525">
            <a:noFill/>
            <a:miter lim="800000"/>
            <a:headEnd/>
            <a:tailEnd/>
          </a:ln>
        </p:spPr>
        <p:txBody>
          <a:bodyPr>
            <a:spAutoFit/>
          </a:bodyPr>
          <a:lstStyle/>
          <a:p>
            <a:pPr>
              <a:lnSpc>
                <a:spcPct val="150000"/>
              </a:lnSpc>
            </a:pPr>
            <a:r>
              <a:rPr lang="zh-CN" altLang="en-US" sz="2400" dirty="0"/>
              <a:t>判断下列表达式的真假</a:t>
            </a:r>
            <a:endParaRPr lang="en-US" altLang="zh-CN" sz="2400" dirty="0"/>
          </a:p>
          <a:p>
            <a:pPr lvl="1">
              <a:lnSpc>
                <a:spcPct val="150000"/>
              </a:lnSpc>
            </a:pPr>
            <a:r>
              <a:rPr lang="en-US" altLang="zh-CN" sz="2400" dirty="0"/>
              <a:t>-2147483647-1 == </a:t>
            </a:r>
            <a:r>
              <a:rPr lang="en-US" altLang="zh-CN" sz="2400" dirty="0" smtClean="0"/>
              <a:t>2147483648</a:t>
            </a:r>
            <a:endParaRPr lang="en-US" altLang="zh-CN" sz="2400" dirty="0"/>
          </a:p>
          <a:p>
            <a:pPr lvl="1">
              <a:lnSpc>
                <a:spcPct val="150000"/>
              </a:lnSpc>
            </a:pPr>
            <a:r>
              <a:rPr lang="en-US" altLang="zh-CN" sz="2400" dirty="0"/>
              <a:t>-2147483647-1 &lt; 2147483647</a:t>
            </a:r>
          </a:p>
          <a:p>
            <a:pPr lvl="1">
              <a:lnSpc>
                <a:spcPct val="150000"/>
              </a:lnSpc>
            </a:pPr>
            <a:r>
              <a:rPr lang="en-US" altLang="zh-CN" sz="2400" dirty="0"/>
              <a:t>-2147483647-1U &lt; 2147483647</a:t>
            </a:r>
          </a:p>
          <a:p>
            <a:pPr lvl="1">
              <a:lnSpc>
                <a:spcPct val="150000"/>
              </a:lnSpc>
            </a:pPr>
            <a:r>
              <a:rPr lang="en-US" altLang="zh-CN" sz="2400" dirty="0"/>
              <a:t>-2147483647-1 &lt; -2147483647</a:t>
            </a:r>
          </a:p>
          <a:p>
            <a:pPr lvl="1">
              <a:lnSpc>
                <a:spcPct val="150000"/>
              </a:lnSpc>
            </a:pPr>
            <a:r>
              <a:rPr lang="en-US" altLang="zh-CN" sz="2400" dirty="0"/>
              <a:t>-2147483647-1U &lt; -2147483647</a:t>
            </a:r>
          </a:p>
          <a:p>
            <a:pPr>
              <a:lnSpc>
                <a:spcPct val="150000"/>
              </a:lnSpc>
            </a:pPr>
            <a:endParaRPr lang="en-US" altLang="zh-CN" sz="2400" dirty="0"/>
          </a:p>
          <a:p>
            <a:pPr>
              <a:lnSpc>
                <a:spcPct val="150000"/>
              </a:lnSpc>
            </a:pPr>
            <a:endParaRPr lang="en-US" altLang="zh-CN" sz="2400" dirty="0"/>
          </a:p>
        </p:txBody>
      </p:sp>
      <p:sp>
        <p:nvSpPr>
          <p:cNvPr id="7171" name="标题 2"/>
          <p:cNvSpPr>
            <a:spLocks noGrp="1"/>
          </p:cNvSpPr>
          <p:nvPr>
            <p:ph type="title"/>
          </p:nvPr>
        </p:nvSpPr>
        <p:spPr/>
        <p:txBody>
          <a:bodyPr/>
          <a:lstStyle/>
          <a:p>
            <a:r>
              <a:rPr lang="zh-CN" altLang="en-US" dirty="0" smtClean="0"/>
              <a:t>例题</a:t>
            </a:r>
          </a:p>
        </p:txBody>
      </p:sp>
      <p:sp>
        <p:nvSpPr>
          <p:cNvPr id="7172" name="TextBox 4"/>
          <p:cNvSpPr txBox="1">
            <a:spLocks noChangeArrowheads="1"/>
          </p:cNvSpPr>
          <p:nvPr/>
        </p:nvSpPr>
        <p:spPr bwMode="auto">
          <a:xfrm>
            <a:off x="6102350" y="1527175"/>
            <a:ext cx="944563"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3" name="TextBox 5"/>
          <p:cNvSpPr txBox="1">
            <a:spLocks noChangeArrowheads="1"/>
          </p:cNvSpPr>
          <p:nvPr/>
        </p:nvSpPr>
        <p:spPr bwMode="auto">
          <a:xfrm>
            <a:off x="6102350" y="1976438"/>
            <a:ext cx="944563" cy="461962"/>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4" name="TextBox 6"/>
          <p:cNvSpPr txBox="1">
            <a:spLocks noChangeArrowheads="1"/>
          </p:cNvSpPr>
          <p:nvPr/>
        </p:nvSpPr>
        <p:spPr bwMode="auto">
          <a:xfrm>
            <a:off x="6102350" y="3192463"/>
            <a:ext cx="944563" cy="461962"/>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5" name="TextBox 7"/>
          <p:cNvSpPr txBox="1">
            <a:spLocks noChangeArrowheads="1"/>
          </p:cNvSpPr>
          <p:nvPr/>
        </p:nvSpPr>
        <p:spPr bwMode="auto">
          <a:xfrm>
            <a:off x="6102350" y="3698875"/>
            <a:ext cx="944563" cy="461963"/>
          </a:xfrm>
          <a:prstGeom prst="rect">
            <a:avLst/>
          </a:prstGeom>
          <a:noFill/>
          <a:ln w="9525">
            <a:noFill/>
            <a:miter lim="800000"/>
            <a:headEnd/>
            <a:tailEnd/>
          </a:ln>
        </p:spPr>
        <p:txBody>
          <a:bodyPr>
            <a:spAutoFit/>
          </a:bodyPr>
          <a:lstStyle/>
          <a:p>
            <a:r>
              <a:rPr lang="en-US" altLang="zh-CN" sz="2400" b="1">
                <a:solidFill>
                  <a:srgbClr val="C00000"/>
                </a:solidFill>
              </a:rPr>
              <a:t>true</a:t>
            </a:r>
            <a:endParaRPr lang="zh-CN" altLang="en-US" sz="2400" b="1">
              <a:solidFill>
                <a:srgbClr val="C00000"/>
              </a:solidFill>
            </a:endParaRPr>
          </a:p>
        </p:txBody>
      </p:sp>
      <p:sp>
        <p:nvSpPr>
          <p:cNvPr id="7176" name="TextBox 8"/>
          <p:cNvSpPr txBox="1">
            <a:spLocks noChangeArrowheads="1"/>
          </p:cNvSpPr>
          <p:nvPr/>
        </p:nvSpPr>
        <p:spPr bwMode="auto">
          <a:xfrm>
            <a:off x="6102350" y="2562225"/>
            <a:ext cx="944563" cy="461963"/>
          </a:xfrm>
          <a:prstGeom prst="rect">
            <a:avLst/>
          </a:prstGeom>
          <a:noFill/>
          <a:ln w="9525">
            <a:noFill/>
            <a:miter lim="800000"/>
            <a:headEnd/>
            <a:tailEnd/>
          </a:ln>
        </p:spPr>
        <p:txBody>
          <a:bodyPr>
            <a:spAutoFit/>
          </a:bodyPr>
          <a:lstStyle/>
          <a:p>
            <a:r>
              <a:rPr lang="en-US" altLang="zh-CN" sz="2400" b="1">
                <a:solidFill>
                  <a:srgbClr val="C00000"/>
                </a:solidFill>
              </a:rPr>
              <a:t>false</a:t>
            </a:r>
            <a:endParaRPr lang="zh-CN" altLang="en-US" sz="2400" b="1">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26242</TotalTime>
  <Words>1672</Words>
  <Application>Microsoft Office PowerPoint</Application>
  <PresentationFormat>全屏显示(4:3)</PresentationFormat>
  <Paragraphs>233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默认设计模板</vt:lpstr>
      <vt:lpstr>1. 整数的运算</vt:lpstr>
      <vt:lpstr>C语言中整数常量的类型</vt:lpstr>
      <vt:lpstr>C语言整数运算中的类型转换</vt:lpstr>
      <vt:lpstr>Usual Arithmetic Conversions</vt:lpstr>
      <vt:lpstr>Conversion During Assignment</vt:lpstr>
      <vt:lpstr>Type Casting in C</vt:lpstr>
      <vt:lpstr>整数的位扩展</vt:lpstr>
      <vt:lpstr>整数的位截断</vt:lpstr>
      <vt:lpstr>例题</vt:lpstr>
      <vt:lpstr>Homework</vt:lpstr>
      <vt:lpstr>Homework</vt:lpstr>
      <vt:lpstr>Homework</vt:lpstr>
      <vt:lpstr>例题1</vt:lpstr>
      <vt:lpstr>例题2</vt:lpstr>
      <vt:lpstr>例题3</vt:lpstr>
      <vt:lpstr>例题3</vt:lpstr>
      <vt:lpstr>例题5</vt:lpstr>
      <vt:lpstr>整数溢出漏洞</vt:lpstr>
      <vt:lpstr>Homework</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1996</cp:revision>
  <dcterms:created xsi:type="dcterms:W3CDTF">2008-04-26T09:05:28Z</dcterms:created>
  <dcterms:modified xsi:type="dcterms:W3CDTF">2016-09-20T08:18:16Z</dcterms:modified>
</cp:coreProperties>
</file>