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1050" r:id="rId3"/>
    <p:sldId id="1052" r:id="rId4"/>
    <p:sldId id="1038" r:id="rId5"/>
    <p:sldId id="1076" r:id="rId6"/>
    <p:sldId id="1066" r:id="rId7"/>
    <p:sldId id="1078" r:id="rId8"/>
    <p:sldId id="1046" r:id="rId9"/>
    <p:sldId id="1067" r:id="rId10"/>
    <p:sldId id="1070" r:id="rId11"/>
    <p:sldId id="1071" r:id="rId12"/>
    <p:sldId id="1077" r:id="rId13"/>
    <p:sldId id="1064" r:id="rId14"/>
    <p:sldId id="1065" r:id="rId15"/>
    <p:sldId id="1074" r:id="rId16"/>
    <p:sldId id="1080" r:id="rId17"/>
    <p:sldId id="1073" r:id="rId18"/>
    <p:sldId id="1056" r:id="rId19"/>
    <p:sldId id="1057" r:id="rId20"/>
    <p:sldId id="105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FF"/>
    <a:srgbClr val="008000"/>
    <a:srgbClr val="FF0000"/>
    <a:srgbClr val="0033CC"/>
    <a:srgbClr val="3366FF"/>
    <a:srgbClr val="0066CC"/>
    <a:srgbClr val="CC3300"/>
    <a:srgbClr val="009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444" autoAdjust="0"/>
    <p:restoredTop sz="96721" autoAdjust="0"/>
  </p:normalViewPr>
  <p:slideViewPr>
    <p:cSldViewPr>
      <p:cViewPr>
        <p:scale>
          <a:sx n="70" d="100"/>
          <a:sy n="70" d="100"/>
        </p:scale>
        <p:origin x="-2718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1C07728-838D-4718-BE47-E89A171AD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C07728-838D-4718-BE47-E89A171AD5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8C61C-5B2B-4C02-97D8-461B6F13E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2F0F9-2D47-4B91-BACA-C3E6589CA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45088-4B61-4F33-A8DB-DEC49CA14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434D4-8E8F-4C8B-A35B-08921FAD3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8EFE4-7723-46CB-B42C-DB5C43B29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3839A-ED66-4A88-976B-58F7B774F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84458-DA03-4B57-BE90-0074BBC13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E6832-D361-47FE-A178-84F6A3C29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994B8-09EC-40F3-9A5A-8BA66A34B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741FC-EE65-477C-A9B5-46D667462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B18DB-74D6-4417-8281-8817DEFB1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A2698F8-C654-4C17-9C04-F46EB7543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en.wikipedia.org/wiki/File:William_Kahan.jp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75000"/>
              </a:spcBef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第三讲 数值的运算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sz="28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4768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计算浮点数</a:t>
            </a:r>
            <a:r>
              <a:rPr lang="en-US" i="1" dirty="0" smtClean="0"/>
              <a:t>f</a:t>
            </a:r>
            <a:r>
              <a:rPr lang="zh-CN" altLang="en-US" dirty="0" smtClean="0"/>
              <a:t>的负数</a:t>
            </a:r>
            <a:r>
              <a:rPr lang="en-US" dirty="0" smtClean="0"/>
              <a:t>-</a:t>
            </a:r>
            <a:r>
              <a:rPr lang="en-US" i="1" dirty="0" smtClean="0"/>
              <a:t>f</a:t>
            </a:r>
            <a:r>
              <a:rPr lang="zh-CN" altLang="en-US" dirty="0" smtClean="0"/>
              <a:t>。若</a:t>
            </a:r>
            <a:r>
              <a:rPr lang="en-US" i="1" dirty="0" smtClean="0"/>
              <a:t>f</a:t>
            </a:r>
            <a:r>
              <a:rPr lang="zh-CN" altLang="en-US" dirty="0" smtClean="0"/>
              <a:t>为</a:t>
            </a:r>
            <a:r>
              <a:rPr lang="en-US" dirty="0" err="1" smtClean="0"/>
              <a:t>NaN</a:t>
            </a:r>
            <a:r>
              <a:rPr lang="zh-CN" altLang="en-US" dirty="0" smtClean="0"/>
              <a:t>，则返回</a:t>
            </a:r>
            <a:r>
              <a:rPr lang="en-US" i="1" dirty="0" smtClean="0"/>
              <a:t>f</a:t>
            </a:r>
            <a:r>
              <a:rPr lang="zh-CN" altLang="en-US" dirty="0" smtClean="0"/>
              <a:t>，否则返回</a:t>
            </a:r>
            <a:r>
              <a:rPr lang="en-US" dirty="0" smtClean="0"/>
              <a:t>-</a:t>
            </a:r>
            <a:r>
              <a:rPr lang="en-US" i="1" dirty="0" smtClean="0"/>
              <a:t>f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7050" y="2051050"/>
            <a:ext cx="82296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66FF"/>
                </a:solidFill>
              </a:rPr>
              <a:t>float_bits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 err="1" smtClean="0">
                <a:solidFill>
                  <a:srgbClr val="0066FF"/>
                </a:solidFill>
              </a:rPr>
              <a:t>float_neg</a:t>
            </a:r>
            <a:r>
              <a:rPr lang="en-US" sz="2000" dirty="0" smtClean="0">
                <a:solidFill>
                  <a:srgbClr val="0066FF"/>
                </a:solidFill>
              </a:rPr>
              <a:t>(</a:t>
            </a:r>
            <a:r>
              <a:rPr lang="en-US" sz="2000" dirty="0" err="1" smtClean="0">
                <a:solidFill>
                  <a:srgbClr val="0066FF"/>
                </a:solidFill>
              </a:rPr>
              <a:t>float_bits</a:t>
            </a:r>
            <a:r>
              <a:rPr lang="en-US" sz="2000" dirty="0" smtClean="0">
                <a:solidFill>
                  <a:srgbClr val="0066FF"/>
                </a:solidFill>
              </a:rPr>
              <a:t> f) {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	unsigned exp=f&gt;&gt;23&amp;0xFF;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	unsigned </a:t>
            </a:r>
            <a:r>
              <a:rPr lang="en-US" sz="2000" dirty="0" err="1" smtClean="0">
                <a:solidFill>
                  <a:srgbClr val="0066FF"/>
                </a:solidFill>
              </a:rPr>
              <a:t>frac</a:t>
            </a:r>
            <a:r>
              <a:rPr lang="en-US" sz="2000" dirty="0" smtClean="0">
                <a:solidFill>
                  <a:srgbClr val="0066FF"/>
                </a:solidFill>
              </a:rPr>
              <a:t>=f&amp;0x7FFFFF;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	if (exp==0xFF)&amp;&amp;(</a:t>
            </a:r>
            <a:r>
              <a:rPr lang="en-US" sz="2000" dirty="0" err="1" smtClean="0">
                <a:solidFill>
                  <a:srgbClr val="0066FF"/>
                </a:solidFill>
              </a:rPr>
              <a:t>frac</a:t>
            </a:r>
            <a:r>
              <a:rPr lang="en-US" sz="2000" dirty="0" smtClean="0">
                <a:solidFill>
                  <a:srgbClr val="0066FF"/>
                </a:solidFill>
              </a:rPr>
              <a:t>!=0)  /* f</a:t>
            </a:r>
            <a:r>
              <a:rPr lang="zh-CN" altLang="en-US" sz="2000" dirty="0" smtClean="0">
                <a:solidFill>
                  <a:srgbClr val="0066FF"/>
                </a:solidFill>
              </a:rPr>
              <a:t>为</a:t>
            </a:r>
            <a:r>
              <a:rPr lang="en-US" sz="2000" dirty="0" err="1" smtClean="0">
                <a:solidFill>
                  <a:srgbClr val="0066FF"/>
                </a:solidFill>
              </a:rPr>
              <a:t>NaN</a:t>
            </a:r>
            <a:r>
              <a:rPr lang="en-US" sz="2000" dirty="0" smtClean="0">
                <a:solidFill>
                  <a:srgbClr val="0066FF"/>
                </a:solidFill>
              </a:rPr>
              <a:t> */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		return f;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	else 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	return f ^ 0x80000000;</a:t>
            </a:r>
            <a:endParaRPr lang="zh-CN" altLang="en-US" sz="2000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66FF"/>
                </a:solidFill>
              </a:rPr>
              <a:t>}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4768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计算</a:t>
            </a:r>
            <a:r>
              <a:rPr lang="en-US" dirty="0" smtClean="0"/>
              <a:t>0.5*</a:t>
            </a:r>
            <a:r>
              <a:rPr lang="en-US" i="1" dirty="0" smtClean="0"/>
              <a:t>f</a:t>
            </a:r>
            <a:r>
              <a:rPr lang="zh-CN" altLang="en-US" dirty="0" smtClean="0"/>
              <a:t>。若</a:t>
            </a:r>
            <a:r>
              <a:rPr lang="en-US" i="1" dirty="0" smtClean="0"/>
              <a:t>f</a:t>
            </a:r>
            <a:r>
              <a:rPr lang="zh-CN" altLang="en-US" dirty="0" smtClean="0"/>
              <a:t>为</a:t>
            </a:r>
            <a:r>
              <a:rPr lang="en-US" dirty="0" err="1" smtClean="0"/>
              <a:t>NaN</a:t>
            </a:r>
            <a:r>
              <a:rPr lang="zh-CN" altLang="en-US" dirty="0" smtClean="0"/>
              <a:t>，则返回</a:t>
            </a:r>
            <a:r>
              <a:rPr lang="en-US" i="1" dirty="0" smtClean="0"/>
              <a:t>f</a:t>
            </a:r>
            <a:r>
              <a:rPr lang="zh-CN" altLang="en-US" dirty="0" smtClean="0"/>
              <a:t>，否则返回</a:t>
            </a:r>
            <a:r>
              <a:rPr lang="en-US" dirty="0" smtClean="0"/>
              <a:t>0.5*</a:t>
            </a:r>
            <a:r>
              <a:rPr lang="en-US" i="1" dirty="0" smtClean="0"/>
              <a:t>f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7050" y="1517650"/>
            <a:ext cx="82296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solidFill>
                  <a:srgbClr val="0066FF"/>
                </a:solidFill>
              </a:rPr>
              <a:t>float_bits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err="1" smtClean="0">
                <a:solidFill>
                  <a:srgbClr val="0066FF"/>
                </a:solidFill>
              </a:rPr>
              <a:t>float_half</a:t>
            </a:r>
            <a:r>
              <a:rPr lang="en-US" dirty="0" smtClean="0">
                <a:solidFill>
                  <a:srgbClr val="0066FF"/>
                </a:solidFill>
              </a:rPr>
              <a:t>(</a:t>
            </a:r>
            <a:r>
              <a:rPr lang="en-US" dirty="0" err="1" smtClean="0">
                <a:solidFill>
                  <a:srgbClr val="0066FF"/>
                </a:solidFill>
              </a:rPr>
              <a:t>float_bits</a:t>
            </a:r>
            <a:r>
              <a:rPr lang="en-US" dirty="0" smtClean="0">
                <a:solidFill>
                  <a:srgbClr val="0066FF"/>
                </a:solidFill>
              </a:rPr>
              <a:t> f) {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unsigned sign=f&gt;&gt;31;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unsigned exp=f&gt;&gt;23&amp;0xFF;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unsigned 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=f&amp;0x7FFFFF;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if (exp==0xFF)&amp;&amp;(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!=0)  /* f</a:t>
            </a:r>
            <a:r>
              <a:rPr lang="zh-CN" altLang="en-US" dirty="0" smtClean="0">
                <a:solidFill>
                  <a:srgbClr val="0066FF"/>
                </a:solidFill>
              </a:rPr>
              <a:t>为</a:t>
            </a:r>
            <a:r>
              <a:rPr lang="en-US" dirty="0" err="1" smtClean="0">
                <a:solidFill>
                  <a:srgbClr val="0066FF"/>
                </a:solidFill>
              </a:rPr>
              <a:t>NaN</a:t>
            </a:r>
            <a:r>
              <a:rPr lang="en-US" dirty="0" smtClean="0">
                <a:solidFill>
                  <a:srgbClr val="0066FF"/>
                </a:solidFill>
              </a:rPr>
              <a:t> */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return f;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else if ((exp==0)||(exp==0xFF)) &amp;&amp; (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==0)  /* f</a:t>
            </a:r>
            <a:r>
              <a:rPr lang="zh-CN" altLang="en-US" dirty="0" smtClean="0">
                <a:solidFill>
                  <a:srgbClr val="0066FF"/>
                </a:solidFill>
              </a:rPr>
              <a:t>为</a:t>
            </a:r>
            <a:r>
              <a:rPr lang="en-US" dirty="0" smtClean="0">
                <a:solidFill>
                  <a:srgbClr val="0066FF"/>
                </a:solidFill>
              </a:rPr>
              <a:t>0 </a:t>
            </a:r>
            <a:r>
              <a:rPr lang="zh-CN" altLang="en-US" dirty="0" smtClean="0">
                <a:solidFill>
                  <a:srgbClr val="0066FF"/>
                </a:solidFill>
              </a:rPr>
              <a:t>或∞</a:t>
            </a:r>
            <a:r>
              <a:rPr lang="en-US" dirty="0" smtClean="0">
                <a:solidFill>
                  <a:srgbClr val="0066FF"/>
                </a:solidFill>
              </a:rPr>
              <a:t>*/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return f;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else if (exp==0) &amp;&amp; (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!=0)  /* f</a:t>
            </a:r>
            <a:r>
              <a:rPr lang="zh-CN" altLang="en-US" dirty="0" smtClean="0">
                <a:solidFill>
                  <a:srgbClr val="0066FF"/>
                </a:solidFill>
              </a:rPr>
              <a:t>为非规格化数</a:t>
            </a:r>
            <a:r>
              <a:rPr lang="en-US" dirty="0" smtClean="0">
                <a:solidFill>
                  <a:srgbClr val="0066FF"/>
                </a:solidFill>
              </a:rPr>
              <a:t> */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return sign&lt;&lt;31 | 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&gt;&gt;1;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else {  /* f</a:t>
            </a:r>
            <a:r>
              <a:rPr lang="zh-CN" altLang="en-US" dirty="0" smtClean="0">
                <a:solidFill>
                  <a:srgbClr val="0066FF"/>
                </a:solidFill>
              </a:rPr>
              <a:t>为规格化数</a:t>
            </a:r>
            <a:r>
              <a:rPr lang="en-US" dirty="0" smtClean="0">
                <a:solidFill>
                  <a:srgbClr val="0066FF"/>
                </a:solidFill>
              </a:rPr>
              <a:t> */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exp=exp+0xFF;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if (exp!=0)  /* 0.5*f</a:t>
            </a:r>
            <a:r>
              <a:rPr lang="zh-CN" altLang="en-US" dirty="0" smtClean="0">
                <a:solidFill>
                  <a:srgbClr val="0066FF"/>
                </a:solidFill>
              </a:rPr>
              <a:t>为规格化数</a:t>
            </a:r>
            <a:r>
              <a:rPr lang="en-US" dirty="0" smtClean="0">
                <a:solidFill>
                  <a:srgbClr val="0066FF"/>
                </a:solidFill>
              </a:rPr>
              <a:t>*/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	return  sign&lt;&lt;31 | exp &lt;&lt; 23 | 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else  /* 0.5*f</a:t>
            </a:r>
            <a:r>
              <a:rPr lang="zh-CN" altLang="en-US" dirty="0" smtClean="0">
                <a:solidFill>
                  <a:srgbClr val="0066FF"/>
                </a:solidFill>
              </a:rPr>
              <a:t>为非规格化数</a:t>
            </a:r>
            <a:r>
              <a:rPr lang="en-US" dirty="0" smtClean="0">
                <a:solidFill>
                  <a:srgbClr val="0066FF"/>
                </a:solidFill>
              </a:rPr>
              <a:t>*/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	return sign&lt;&lt;31 | (</a:t>
            </a:r>
            <a:r>
              <a:rPr lang="en-US" dirty="0" err="1" smtClean="0">
                <a:solidFill>
                  <a:srgbClr val="0066FF"/>
                </a:solidFill>
              </a:rPr>
              <a:t>frac</a:t>
            </a:r>
            <a:r>
              <a:rPr lang="en-US" dirty="0" smtClean="0">
                <a:solidFill>
                  <a:srgbClr val="0066FF"/>
                </a:solidFill>
              </a:rPr>
              <a:t> | 0x800000)&gt;&gt;1;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		}</a:t>
            </a:r>
            <a:endParaRPr lang="zh-CN" altLang="en-US" dirty="0" smtClean="0">
              <a:solidFill>
                <a:srgbClr val="0066FF"/>
              </a:solidFill>
            </a:endParaRPr>
          </a:p>
          <a:p>
            <a:r>
              <a:rPr lang="en-US" dirty="0" smtClean="0">
                <a:solidFill>
                  <a:srgbClr val="0066FF"/>
                </a:solidFill>
              </a:rPr>
              <a:t>}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4768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计算</a:t>
            </a:r>
            <a:r>
              <a:rPr lang="en-US" dirty="0" smtClean="0"/>
              <a:t>2.0*</a:t>
            </a:r>
            <a:r>
              <a:rPr lang="en-US" i="1" dirty="0" smtClean="0"/>
              <a:t>f</a:t>
            </a:r>
            <a:r>
              <a:rPr lang="zh-CN" altLang="en-US" dirty="0" smtClean="0"/>
              <a:t>。若</a:t>
            </a:r>
            <a:r>
              <a:rPr lang="en-US" i="1" dirty="0" smtClean="0"/>
              <a:t>f</a:t>
            </a:r>
            <a:r>
              <a:rPr lang="zh-CN" altLang="en-US" dirty="0" smtClean="0"/>
              <a:t>为</a:t>
            </a:r>
            <a:r>
              <a:rPr lang="en-US" dirty="0" err="1" smtClean="0"/>
              <a:t>NaN</a:t>
            </a:r>
            <a:r>
              <a:rPr lang="zh-CN" altLang="en-US" dirty="0" smtClean="0"/>
              <a:t>，则返回</a:t>
            </a:r>
            <a:r>
              <a:rPr lang="en-US" i="1" dirty="0" smtClean="0"/>
              <a:t>f</a:t>
            </a:r>
            <a:r>
              <a:rPr lang="zh-CN" altLang="en-US" dirty="0" smtClean="0"/>
              <a:t>，否则返回</a:t>
            </a:r>
            <a:r>
              <a:rPr lang="en-US" dirty="0" smtClean="0"/>
              <a:t>2.0*</a:t>
            </a:r>
            <a:r>
              <a:rPr lang="en-US" i="1" dirty="0" smtClean="0"/>
              <a:t>f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7050" y="1517650"/>
            <a:ext cx="82296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0066FF"/>
                </a:solidFill>
              </a:rPr>
              <a:t>float_bits</a:t>
            </a:r>
            <a:r>
              <a:rPr lang="en-US" sz="1600" dirty="0" smtClean="0">
                <a:solidFill>
                  <a:srgbClr val="0066FF"/>
                </a:solidFill>
              </a:rPr>
              <a:t> </a:t>
            </a:r>
            <a:r>
              <a:rPr lang="en-US" sz="1600" dirty="0" err="1" smtClean="0">
                <a:solidFill>
                  <a:srgbClr val="0066FF"/>
                </a:solidFill>
              </a:rPr>
              <a:t>float_twice</a:t>
            </a:r>
            <a:r>
              <a:rPr lang="en-US" sz="1600" dirty="0" smtClean="0">
                <a:solidFill>
                  <a:srgbClr val="0066FF"/>
                </a:solidFill>
              </a:rPr>
              <a:t>(</a:t>
            </a:r>
            <a:r>
              <a:rPr lang="en-US" sz="1600" dirty="0" err="1" smtClean="0">
                <a:solidFill>
                  <a:srgbClr val="0066FF"/>
                </a:solidFill>
              </a:rPr>
              <a:t>float_bits</a:t>
            </a:r>
            <a:r>
              <a:rPr lang="en-US" sz="1600" dirty="0" smtClean="0">
                <a:solidFill>
                  <a:srgbClr val="0066FF"/>
                </a:solidFill>
              </a:rPr>
              <a:t> f) {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unsigned sign=f&gt;&gt;31;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unsigned exp=f&gt;&gt;23&amp;0xFF;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unsigned </a:t>
            </a:r>
            <a:r>
              <a:rPr lang="en-US" sz="1600" dirty="0" err="1" smtClean="0">
                <a:solidFill>
                  <a:srgbClr val="0066FF"/>
                </a:solidFill>
              </a:rPr>
              <a:t>frac</a:t>
            </a:r>
            <a:r>
              <a:rPr lang="en-US" sz="1600" dirty="0" smtClean="0">
                <a:solidFill>
                  <a:srgbClr val="0066FF"/>
                </a:solidFill>
              </a:rPr>
              <a:t>=f&amp;0x7FFFFF;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if (exp==0xFF)&amp;&amp;(</a:t>
            </a:r>
            <a:r>
              <a:rPr lang="en-US" sz="1600" dirty="0" err="1" smtClean="0">
                <a:solidFill>
                  <a:srgbClr val="0066FF"/>
                </a:solidFill>
              </a:rPr>
              <a:t>frac</a:t>
            </a:r>
            <a:r>
              <a:rPr lang="en-US" sz="1600" dirty="0" smtClean="0">
                <a:solidFill>
                  <a:srgbClr val="0066FF"/>
                </a:solidFill>
              </a:rPr>
              <a:t>!=0)  /* f</a:t>
            </a:r>
            <a:r>
              <a:rPr lang="zh-CN" altLang="en-US" sz="1600" dirty="0" smtClean="0">
                <a:solidFill>
                  <a:srgbClr val="0066FF"/>
                </a:solidFill>
              </a:rPr>
              <a:t>为</a:t>
            </a:r>
            <a:r>
              <a:rPr lang="en-US" sz="1600" dirty="0" err="1" smtClean="0">
                <a:solidFill>
                  <a:srgbClr val="0066FF"/>
                </a:solidFill>
              </a:rPr>
              <a:t>NaN</a:t>
            </a:r>
            <a:r>
              <a:rPr lang="en-US" sz="1600" dirty="0" smtClean="0">
                <a:solidFill>
                  <a:srgbClr val="0066FF"/>
                </a:solidFill>
              </a:rPr>
              <a:t> 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return f;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else if ((exp==0)||(exp==0xFF)) &amp;&amp; (</a:t>
            </a:r>
            <a:r>
              <a:rPr lang="en-US" sz="1600" dirty="0" err="1" smtClean="0">
                <a:solidFill>
                  <a:srgbClr val="0066FF"/>
                </a:solidFill>
              </a:rPr>
              <a:t>frac</a:t>
            </a:r>
            <a:r>
              <a:rPr lang="en-US" sz="1600" dirty="0" smtClean="0">
                <a:solidFill>
                  <a:srgbClr val="0066FF"/>
                </a:solidFill>
              </a:rPr>
              <a:t>==0)  /* f</a:t>
            </a:r>
            <a:r>
              <a:rPr lang="zh-CN" altLang="en-US" sz="1600" dirty="0" smtClean="0">
                <a:solidFill>
                  <a:srgbClr val="0066FF"/>
                </a:solidFill>
              </a:rPr>
              <a:t>为</a:t>
            </a:r>
            <a:r>
              <a:rPr lang="en-US" sz="1600" dirty="0" smtClean="0">
                <a:solidFill>
                  <a:srgbClr val="0066FF"/>
                </a:solidFill>
              </a:rPr>
              <a:t>0 </a:t>
            </a:r>
            <a:r>
              <a:rPr lang="zh-CN" altLang="en-US" sz="1600" dirty="0" smtClean="0">
                <a:solidFill>
                  <a:srgbClr val="0066FF"/>
                </a:solidFill>
              </a:rPr>
              <a:t>或∞</a:t>
            </a:r>
            <a:r>
              <a:rPr lang="en-US" sz="1600" dirty="0" smtClean="0">
                <a:solidFill>
                  <a:srgbClr val="0066FF"/>
                </a:solidFill>
              </a:rPr>
              <a:t>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return f;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else if (exp==0) &amp;&amp; (</a:t>
            </a:r>
            <a:r>
              <a:rPr lang="en-US" sz="1600" dirty="0" err="1" smtClean="0">
                <a:solidFill>
                  <a:srgbClr val="0066FF"/>
                </a:solidFill>
              </a:rPr>
              <a:t>frac</a:t>
            </a:r>
            <a:r>
              <a:rPr lang="en-US" sz="1600" dirty="0" smtClean="0">
                <a:solidFill>
                  <a:srgbClr val="0066FF"/>
                </a:solidFill>
              </a:rPr>
              <a:t>!=0)  {  /* f</a:t>
            </a:r>
            <a:r>
              <a:rPr lang="zh-CN" altLang="en-US" sz="1600" dirty="0" smtClean="0">
                <a:solidFill>
                  <a:srgbClr val="0066FF"/>
                </a:solidFill>
              </a:rPr>
              <a:t>为非规格化数</a:t>
            </a:r>
            <a:r>
              <a:rPr lang="en-US" sz="1600" dirty="0" smtClean="0">
                <a:solidFill>
                  <a:srgbClr val="0066FF"/>
                </a:solidFill>
              </a:rPr>
              <a:t> */</a:t>
            </a:r>
          </a:p>
          <a:p>
            <a:r>
              <a:rPr lang="en-US" sz="1600" dirty="0" smtClean="0">
                <a:solidFill>
                  <a:srgbClr val="0066FF"/>
                </a:solidFill>
              </a:rPr>
              <a:t>        if (frac&amp;0x400000)  /* f</a:t>
            </a:r>
            <a:r>
              <a:rPr lang="zh-CN" altLang="en-US" sz="1600" dirty="0" smtClean="0">
                <a:solidFill>
                  <a:srgbClr val="0066FF"/>
                </a:solidFill>
              </a:rPr>
              <a:t>的尾数第一位为</a:t>
            </a:r>
            <a:r>
              <a:rPr lang="en-US" sz="1600" dirty="0" smtClean="0">
                <a:solidFill>
                  <a:srgbClr val="0066FF"/>
                </a:solidFill>
              </a:rPr>
              <a:t>1 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    return sign&lt;&lt;31 | 1&lt;&lt;23 | (frac&amp;0x3FFFFF)&lt;&lt;1;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else  /* f</a:t>
            </a:r>
            <a:r>
              <a:rPr lang="zh-CN" altLang="en-US" sz="1600" dirty="0" smtClean="0">
                <a:solidFill>
                  <a:srgbClr val="0066FF"/>
                </a:solidFill>
              </a:rPr>
              <a:t>的尾数第一位为</a:t>
            </a:r>
            <a:r>
              <a:rPr lang="en-US" sz="1600" dirty="0" smtClean="0">
                <a:solidFill>
                  <a:srgbClr val="0066FF"/>
                </a:solidFill>
              </a:rPr>
              <a:t>0 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    return sign&lt;&lt;31 | </a:t>
            </a:r>
            <a:r>
              <a:rPr lang="en-US" sz="1600" dirty="0" err="1" smtClean="0">
                <a:solidFill>
                  <a:srgbClr val="0066FF"/>
                </a:solidFill>
              </a:rPr>
              <a:t>frac</a:t>
            </a:r>
            <a:r>
              <a:rPr lang="en-US" sz="1600" dirty="0" smtClean="0">
                <a:solidFill>
                  <a:srgbClr val="0066FF"/>
                </a:solidFill>
              </a:rPr>
              <a:t>&lt;&lt;1;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}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else {  /* f</a:t>
            </a:r>
            <a:r>
              <a:rPr lang="zh-CN" altLang="en-US" sz="1600" dirty="0" smtClean="0">
                <a:solidFill>
                  <a:srgbClr val="0066FF"/>
                </a:solidFill>
              </a:rPr>
              <a:t>为规格化数</a:t>
            </a:r>
            <a:r>
              <a:rPr lang="en-US" sz="1600" dirty="0" smtClean="0">
                <a:solidFill>
                  <a:srgbClr val="0066FF"/>
                </a:solidFill>
              </a:rPr>
              <a:t> 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exp=exp+0x01;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if (exp!=0xFF)  /* 2.0*f</a:t>
            </a:r>
            <a:r>
              <a:rPr lang="zh-CN" altLang="en-US" sz="1600" dirty="0" smtClean="0">
                <a:solidFill>
                  <a:srgbClr val="0066FF"/>
                </a:solidFill>
              </a:rPr>
              <a:t>为规格化数</a:t>
            </a:r>
            <a:r>
              <a:rPr lang="en-US" sz="1600" dirty="0" smtClean="0">
                <a:solidFill>
                  <a:srgbClr val="0066FF"/>
                </a:solidFill>
              </a:rPr>
              <a:t> 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    return  sign&lt;&lt;31 | exp &lt;&lt; 23 | </a:t>
            </a:r>
            <a:r>
              <a:rPr lang="en-US" sz="1600" dirty="0" err="1" smtClean="0">
                <a:solidFill>
                  <a:srgbClr val="0066FF"/>
                </a:solidFill>
              </a:rPr>
              <a:t>frac</a:t>
            </a:r>
            <a:r>
              <a:rPr lang="en-US" sz="1600" dirty="0" smtClean="0">
                <a:solidFill>
                  <a:srgbClr val="0066FF"/>
                </a:solidFill>
              </a:rPr>
              <a:t>;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else  /* 2.0*f</a:t>
            </a:r>
            <a:r>
              <a:rPr lang="zh-CN" altLang="en-US" sz="1600" dirty="0" smtClean="0">
                <a:solidFill>
                  <a:srgbClr val="0066FF"/>
                </a:solidFill>
              </a:rPr>
              <a:t>发生阶码溢出</a:t>
            </a:r>
            <a:r>
              <a:rPr lang="en-US" sz="1600" dirty="0" smtClean="0">
                <a:solidFill>
                  <a:srgbClr val="0066FF"/>
                </a:solidFill>
              </a:rPr>
              <a:t>*/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r>
              <a:rPr lang="en-US" sz="1600" dirty="0" smtClean="0">
                <a:solidFill>
                  <a:srgbClr val="0066FF"/>
                </a:solidFill>
              </a:rPr>
              <a:t>            return sign&lt;&lt;31 | exp&lt;&lt;23 ;</a:t>
            </a:r>
          </a:p>
          <a:p>
            <a:r>
              <a:rPr lang="en-US" sz="1600" dirty="0" smtClean="0">
                <a:solidFill>
                  <a:srgbClr val="0066FF"/>
                </a:solidFill>
              </a:rPr>
              <a:t>    }</a:t>
            </a:r>
            <a:endParaRPr lang="zh-CN" altLang="en-US" sz="1600" dirty="0" smtClean="0">
              <a:solidFill>
                <a:srgbClr val="0066FF"/>
              </a:solidFill>
            </a:endParaRPr>
          </a:p>
          <a:p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浮点数累加</a:t>
            </a:r>
            <a:endParaRPr lang="zh-CN" altLang="en-US" dirty="0" smtClean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850900"/>
            <a:ext cx="5534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4806950"/>
            <a:ext cx="61499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38900" y="850900"/>
            <a:ext cx="24447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对阶引入精度损失，舍入误差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大数吃小数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Kahan</a:t>
            </a:r>
            <a:r>
              <a:rPr lang="zh-CN" altLang="en-US" dirty="0" smtClean="0"/>
              <a:t>累加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83200" y="3206750"/>
            <a:ext cx="3600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将每次累加因舍入造成的截断误差保存起来，再加入到下一次的累加中。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 r="30081" b="16117"/>
          <a:stretch>
            <a:fillRect/>
          </a:stretch>
        </p:blipFill>
        <p:spPr bwMode="auto">
          <a:xfrm>
            <a:off x="220662" y="1206500"/>
            <a:ext cx="4129088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 b="35600"/>
          <a:stretch>
            <a:fillRect/>
          </a:stretch>
        </p:blipFill>
        <p:spPr bwMode="auto">
          <a:xfrm>
            <a:off x="215900" y="5607050"/>
            <a:ext cx="6170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571500" y="717550"/>
            <a:ext cx="799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http://</a:t>
            </a:r>
            <a:r>
              <a:rPr lang="en-US" altLang="zh-CN" sz="2400" dirty="0" smtClean="0"/>
              <a:t>en.wikipedia.org/wiki/Kahan_summation_algorithm</a:t>
            </a:r>
            <a:endParaRPr lang="zh-CN" altLang="en-US" sz="2400" dirty="0"/>
          </a:p>
        </p:txBody>
      </p:sp>
      <p:pic>
        <p:nvPicPr>
          <p:cNvPr id="12" name="Picture 2" descr="William Kahan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0" y="1384300"/>
            <a:ext cx="20955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Alignment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Why? </a:t>
            </a:r>
            <a:r>
              <a:rPr lang="en-US" altLang="zh-CN" sz="2000" b="0" dirty="0" smtClean="0"/>
              <a:t>The alignment conditions are imposed to improve memory system performance—the memory interface is designed in most processors to read or write aligned blocks that are 8 or 16 bytes long.</a:t>
            </a:r>
          </a:p>
          <a:p>
            <a:r>
              <a:rPr lang="en-US" altLang="zh-CN" sz="2000" b="0" dirty="0" smtClean="0"/>
              <a:t>Linux IA-32</a:t>
            </a:r>
            <a:r>
              <a:rPr lang="zh-CN" altLang="en-US" sz="2000" b="0" dirty="0" smtClean="0"/>
              <a:t>：</a:t>
            </a:r>
            <a:r>
              <a:rPr lang="en-US" altLang="zh-CN" sz="2000" b="0" dirty="0" smtClean="0"/>
              <a:t>2-byte data types must have an address that is a multiple of 2, while any larger data types must have an address that is a multiple of 4.</a:t>
            </a:r>
          </a:p>
          <a:p>
            <a:r>
              <a:rPr lang="en-US" altLang="zh-CN" sz="2000" b="0" dirty="0" smtClean="0"/>
              <a:t>Windows</a:t>
            </a:r>
            <a:r>
              <a:rPr lang="zh-CN" altLang="en-US" sz="2000" b="0" dirty="0" smtClean="0"/>
              <a:t>：</a:t>
            </a:r>
            <a:r>
              <a:rPr lang="en-US" altLang="zh-CN" sz="2000" b="0" dirty="0" smtClean="0"/>
              <a:t>For any scalar data type requiring K bytes, its starting address must be a multiple of K.</a:t>
            </a:r>
          </a:p>
          <a:p>
            <a:r>
              <a:rPr lang="en-US" altLang="zh-CN" sz="2000" dirty="0" smtClean="0"/>
              <a:t>How?</a:t>
            </a:r>
            <a:r>
              <a:rPr lang="en-US" altLang="zh-CN" sz="2000" b="0" dirty="0" smtClean="0"/>
              <a:t> The </a:t>
            </a:r>
            <a:r>
              <a:rPr lang="en-US" altLang="zh-CN" sz="2000" b="0" dirty="0" smtClean="0"/>
              <a:t>compiler</a:t>
            </a:r>
            <a:r>
              <a:rPr lang="en-US" altLang="zh-CN" sz="2000" b="0" dirty="0" smtClean="0"/>
              <a:t>:</a:t>
            </a:r>
            <a:r>
              <a:rPr lang="en-US" altLang="zh-CN" sz="2000" b="0" dirty="0" smtClean="0"/>
              <a:t> </a:t>
            </a:r>
            <a:endParaRPr lang="en-US" altLang="zh-CN" sz="2000" b="0" dirty="0" smtClean="0"/>
          </a:p>
          <a:p>
            <a:pPr lvl="1"/>
            <a:r>
              <a:rPr lang="en-US" altLang="zh-CN" sz="1600" b="0" dirty="0" smtClean="0"/>
              <a:t>Insert gaps in the field allocation - to ensure that each structure element satisfies its alignment requirement.</a:t>
            </a:r>
          </a:p>
          <a:p>
            <a:pPr lvl="1"/>
            <a:r>
              <a:rPr lang="en-US" altLang="zh-CN" sz="1600" b="0" dirty="0" smtClean="0"/>
              <a:t>Add padding to the end of the structure - so that each element in an array of structures will satisfy its alignment requirement.</a:t>
            </a:r>
            <a:endParaRPr lang="zh-CN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Alignment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66788"/>
            <a:ext cx="3970337" cy="5218112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Linux IA-32</a:t>
            </a:r>
            <a:r>
              <a:rPr lang="zh-CN" altLang="en-US" dirty="0" smtClean="0"/>
              <a:t>上的一结构变量声明：</a:t>
            </a: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char a;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short b;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double c;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char</a:t>
            </a:r>
            <a:r>
              <a:rPr lang="zh-CN" altLang="en-US" dirty="0" smtClean="0"/>
              <a:t>*</a:t>
            </a:r>
            <a:r>
              <a:rPr lang="en-US" altLang="zh-CN" dirty="0" smtClean="0"/>
              <a:t> d;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float e;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char f;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g;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	void* h;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}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38650" y="984250"/>
            <a:ext cx="44450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每个结构成员相对结构起始存储位置的偏移是多少</a:t>
            </a:r>
            <a:r>
              <a:rPr lang="zh-CN" altLang="en-US" sz="2400" kern="0" dirty="0" smtClean="0">
                <a:latin typeface="+mn-lt"/>
                <a:ea typeface="+mn-ea"/>
              </a:rPr>
              <a:t>？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0, 2, 4, 12, 16, 20, 24,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32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结构变量的总大小是多少？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</a:rPr>
              <a:t>	36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重新安排结构中各成员的顺序以使结构总大小最小。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	c g d e h b a f = 32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628650"/>
            <a:ext cx="4127499" cy="2889250"/>
          </a:xfrm>
        </p:spPr>
        <p:txBody>
          <a:bodyPr/>
          <a:lstStyle/>
          <a:p>
            <a:r>
              <a:rPr lang="en-US" altLang="zh-CN" dirty="0" smtClean="0"/>
              <a:t>data1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data2</a:t>
            </a:r>
            <a:r>
              <a:rPr lang="zh-CN" altLang="en-US" dirty="0" smtClean="0"/>
              <a:t>在内存中的大小是多少？</a:t>
            </a:r>
            <a:endParaRPr lang="en-US" altLang="zh-CN" dirty="0" smtClean="0"/>
          </a:p>
          <a:p>
            <a:r>
              <a:rPr lang="zh-CN" altLang="en-US" dirty="0" smtClean="0"/>
              <a:t>程序的输出是什么？为什么？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t="56564"/>
          <a:stretch>
            <a:fillRect/>
          </a:stretch>
        </p:blipFill>
        <p:spPr bwMode="auto">
          <a:xfrm>
            <a:off x="0" y="3473450"/>
            <a:ext cx="55054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b="44790"/>
          <a:stretch>
            <a:fillRect/>
          </a:stretch>
        </p:blipFill>
        <p:spPr bwMode="auto">
          <a:xfrm>
            <a:off x="3905250" y="717550"/>
            <a:ext cx="5238750" cy="409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747837"/>
          </a:xfrm>
        </p:spPr>
        <p:txBody>
          <a:bodyPr/>
          <a:lstStyle/>
          <a:p>
            <a:pPr>
              <a:buNone/>
            </a:pPr>
            <a:r>
              <a:rPr lang="en-US" altLang="zh-CN" sz="2000" b="0" dirty="0" smtClean="0"/>
              <a:t>34.  </a:t>
            </a:r>
            <a:r>
              <a:rPr lang="zh-CN" altLang="en-US" sz="2000" b="0" dirty="0" smtClean="0"/>
              <a:t>无符号整数变量</a:t>
            </a:r>
            <a:r>
              <a:rPr lang="en-US" altLang="zh-CN" sz="2000" b="0" dirty="0" err="1" smtClean="0"/>
              <a:t>ux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uy</a:t>
            </a:r>
            <a:r>
              <a:rPr lang="zh-CN" altLang="en-US" sz="2000" b="0" dirty="0" smtClean="0"/>
              <a:t>的声明和初始化如下：</a:t>
            </a:r>
          </a:p>
          <a:p>
            <a:pPr>
              <a:buNone/>
            </a:pPr>
            <a:r>
              <a:rPr lang="zh-CN" altLang="en-US" sz="2000" b="0" dirty="0" smtClean="0"/>
              <a:t>    </a:t>
            </a:r>
            <a:r>
              <a:rPr lang="en-US" altLang="zh-CN" sz="2000" b="0" dirty="0" smtClean="0"/>
              <a:t>unsigned </a:t>
            </a:r>
            <a:r>
              <a:rPr lang="en-US" altLang="zh-CN" sz="2000" b="0" dirty="0" err="1" smtClean="0"/>
              <a:t>ux</a:t>
            </a:r>
            <a:r>
              <a:rPr lang="en-US" altLang="zh-CN" sz="2000" b="0" dirty="0" smtClean="0"/>
              <a:t>=x;      unsigned </a:t>
            </a:r>
            <a:r>
              <a:rPr lang="en-US" altLang="zh-CN" sz="2000" b="0" dirty="0" err="1" smtClean="0"/>
              <a:t>uy</a:t>
            </a:r>
            <a:r>
              <a:rPr lang="en-US" altLang="zh-CN" sz="2000" b="0" dirty="0" smtClean="0"/>
              <a:t>=y;</a:t>
            </a:r>
          </a:p>
          <a:p>
            <a:pPr>
              <a:buNone/>
            </a:pPr>
            <a:r>
              <a:rPr lang="en-US" altLang="zh-CN" sz="2000" b="0" dirty="0" smtClean="0"/>
              <a:t>    </a:t>
            </a:r>
            <a:r>
              <a:rPr lang="zh-CN" altLang="en-US" sz="2000" b="0" dirty="0" smtClean="0"/>
              <a:t>若</a:t>
            </a:r>
            <a:r>
              <a:rPr lang="en-US" altLang="zh-CN" sz="2000" b="0" dirty="0" err="1" smtClean="0"/>
              <a:t>sizeof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)=4</a:t>
            </a:r>
            <a:r>
              <a:rPr lang="zh-CN" altLang="en-US" sz="2000" b="0" dirty="0" smtClean="0"/>
              <a:t>，则对于任意</a:t>
            </a:r>
            <a:r>
              <a:rPr lang="en-US" altLang="zh-CN" sz="2000" b="0" dirty="0" err="1" smtClean="0"/>
              <a:t>int</a:t>
            </a:r>
            <a:r>
              <a:rPr lang="zh-CN" altLang="en-US" sz="2000" b="0" dirty="0" smtClean="0"/>
              <a:t>型变量</a:t>
            </a:r>
            <a:r>
              <a:rPr lang="en-US" altLang="zh-CN" sz="2000" b="0" dirty="0" smtClean="0"/>
              <a:t>x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，判断以下关系表达式是否永真。若永真则给出证明；若不永真则给出结果为假时</a:t>
            </a:r>
            <a:r>
              <a:rPr lang="en-US" altLang="zh-CN" sz="2000" b="0" dirty="0" smtClean="0"/>
              <a:t>x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的取值。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6250" y="2540000"/>
            <a:ext cx="82296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3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x&lt;0 || -x&lt;=0	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永真。若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x&gt;0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符号位为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且数值部分为非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（至少有一位是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），从而使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的符号位一定是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，即则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-x&lt;0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；若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x=0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，则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-x=0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。综上，只要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x&lt;0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为假，则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-x&lt;=0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一定为真，因而是永真。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4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x&gt;0 || -x&gt;=0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非永真。当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x=-2 147 483 648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时，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x&lt;0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，且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的机器数都为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80000000H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，即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-x&lt;0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。此时，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x&gt;0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-x&gt;=0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两者都不成立。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6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x&gt;y==(-x&lt;-y)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非永真。当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x=-2 147 483 648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任意（除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外），或者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y=-2 147 483 648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任意（除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外）时不等。因为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型负数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是最小负数，该数取负后结果仍为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，而不是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2 147 483 648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792287"/>
          </a:xfrm>
        </p:spPr>
        <p:txBody>
          <a:bodyPr/>
          <a:lstStyle/>
          <a:p>
            <a:pPr>
              <a:buNone/>
            </a:pPr>
            <a:r>
              <a:rPr lang="en-US" altLang="zh-CN" sz="2000" b="0" dirty="0" smtClean="0"/>
              <a:t>34.  </a:t>
            </a:r>
            <a:r>
              <a:rPr lang="zh-CN" altLang="en-US" sz="2000" b="0" dirty="0" smtClean="0"/>
              <a:t>无符号整数变量</a:t>
            </a:r>
            <a:r>
              <a:rPr lang="en-US" altLang="zh-CN" sz="2000" b="0" dirty="0" err="1" smtClean="0"/>
              <a:t>ux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uy</a:t>
            </a:r>
            <a:r>
              <a:rPr lang="zh-CN" altLang="en-US" sz="2000" b="0" dirty="0" smtClean="0"/>
              <a:t>的声明和初始化如下：</a:t>
            </a:r>
          </a:p>
          <a:p>
            <a:pPr>
              <a:buNone/>
            </a:pPr>
            <a:r>
              <a:rPr lang="zh-CN" altLang="en-US" sz="2000" b="0" dirty="0" smtClean="0"/>
              <a:t>    </a:t>
            </a:r>
            <a:r>
              <a:rPr lang="en-US" altLang="zh-CN" sz="2000" b="0" dirty="0" smtClean="0"/>
              <a:t>unsigned </a:t>
            </a:r>
            <a:r>
              <a:rPr lang="en-US" altLang="zh-CN" sz="2000" b="0" dirty="0" err="1" smtClean="0"/>
              <a:t>ux</a:t>
            </a:r>
            <a:r>
              <a:rPr lang="en-US" altLang="zh-CN" sz="2000" b="0" dirty="0" smtClean="0"/>
              <a:t>=x;      unsigned </a:t>
            </a:r>
            <a:r>
              <a:rPr lang="en-US" altLang="zh-CN" sz="2000" b="0" dirty="0" err="1" smtClean="0"/>
              <a:t>uy</a:t>
            </a:r>
            <a:r>
              <a:rPr lang="en-US" altLang="zh-CN" sz="2000" b="0" dirty="0" smtClean="0"/>
              <a:t>=y;</a:t>
            </a:r>
          </a:p>
          <a:p>
            <a:pPr>
              <a:buNone/>
            </a:pPr>
            <a:r>
              <a:rPr lang="en-US" altLang="zh-CN" sz="2000" b="0" dirty="0" smtClean="0"/>
              <a:t>    </a:t>
            </a:r>
            <a:r>
              <a:rPr lang="zh-CN" altLang="en-US" sz="2000" b="0" dirty="0" smtClean="0"/>
              <a:t>若</a:t>
            </a:r>
            <a:r>
              <a:rPr lang="en-US" altLang="zh-CN" sz="2000" b="0" dirty="0" err="1" smtClean="0"/>
              <a:t>sizeof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)=4</a:t>
            </a:r>
            <a:r>
              <a:rPr lang="zh-CN" altLang="en-US" sz="2000" b="0" dirty="0" smtClean="0"/>
              <a:t>，则对于任意</a:t>
            </a:r>
            <a:r>
              <a:rPr lang="en-US" altLang="zh-CN" sz="2000" b="0" dirty="0" err="1" smtClean="0"/>
              <a:t>int</a:t>
            </a:r>
            <a:r>
              <a:rPr lang="zh-CN" altLang="en-US" sz="2000" b="0" dirty="0" smtClean="0"/>
              <a:t>型变量</a:t>
            </a:r>
            <a:r>
              <a:rPr lang="en-US" altLang="zh-CN" sz="2000" b="0" dirty="0" smtClean="0"/>
              <a:t>x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，判断以下关系表达式是否永真。若永真则给出证明；若不永真则给出结果为假时</a:t>
            </a:r>
            <a:r>
              <a:rPr lang="en-US" altLang="zh-CN" sz="2000" b="0" dirty="0" smtClean="0"/>
              <a:t>x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的取值。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6250" y="2881313"/>
            <a:ext cx="8229600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7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~x+~y==~(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x+y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)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永假。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[-x]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=~[x]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[-y]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=~[y]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，故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~[x]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+~[y]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=[-x]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+[-y]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-2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[-(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x+y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)]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=~[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x+y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+1, 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故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~[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x+y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=[-(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x+y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)]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-1=[-x]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+[-y]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由此可见，左边比右边少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8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(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int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) (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ux-uy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) ==-(y-x)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永真。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) 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ux-uy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=[x-y]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=[x]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+[-y]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=[-y+ x]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 [-(y-x)]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补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9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((x&gt;&gt;2)&lt;&lt;2) &lt;= x	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永真。因为右移总是向负无穷大方向取整。					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 smtClean="0"/>
              <a:t>整数变量与常数之间的除运算</a:t>
            </a:r>
            <a:r>
              <a:rPr lang="zh-CN" altLang="en-US" sz="3600" dirty="0" smtClean="0"/>
              <a:t> 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19150"/>
            <a:ext cx="8596313" cy="5715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不能整除时，采用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朝零舍入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截断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方式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无符号数、带符号正整数（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floor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移出的低位直接丢弃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带符号负整数（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ceiling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加偏移量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2200" i="1" baseline="30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-1)</a:t>
            </a:r>
            <a:r>
              <a:rPr lang="zh-CN" altLang="en-US" sz="2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然后再右移</a:t>
            </a:r>
            <a:r>
              <a:rPr lang="en-US" altLang="zh-CN" sz="2200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位 ，低位截断（这里</a:t>
            </a:r>
            <a:r>
              <a:rPr lang="en-US" altLang="zh-CN" sz="2200" i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是右移位数）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   举例： 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无符号数   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14/4=3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0000 1110&gt;&gt;2=0000 0011</a:t>
            </a:r>
            <a:endParaRPr lang="zh-CN" altLang="en-US" sz="2200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带符号负整数  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-14/4=-3</a:t>
            </a:r>
            <a:endParaRPr lang="zh-CN" altLang="en-US" sz="2200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若直接截断，则 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1111 0010 &gt;&gt;2=1111 1100=-4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≠-3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应先</a:t>
            </a:r>
            <a:r>
              <a:rPr lang="zh-CN" altLang="en-US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纠偏，再右移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k=2, 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故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(-14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+2</a:t>
            </a:r>
            <a:r>
              <a:rPr lang="en-US" altLang="zh-CN" sz="2200" baseline="30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-1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)/4=-3</a:t>
            </a:r>
            <a:endParaRPr lang="zh-CN" altLang="en-US" sz="2200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</a:t>
            </a:r>
            <a:r>
              <a:rPr lang="zh-CN" altLang="en-US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即： 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1111 0010</a:t>
            </a:r>
            <a:r>
              <a:rPr lang="en-US" altLang="zh-CN" sz="2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+0000 0011</a:t>
            </a: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=1111 0101</a:t>
            </a:r>
            <a:endParaRPr lang="zh-CN" altLang="en-US" sz="2200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   1111 0101&gt;&gt;2=1111 1101=-3</a:t>
            </a:r>
            <a:endParaRPr lang="zh-CN" altLang="en-US" sz="2200" dirty="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747837"/>
          </a:xfrm>
        </p:spPr>
        <p:txBody>
          <a:bodyPr/>
          <a:lstStyle/>
          <a:p>
            <a:pPr>
              <a:buNone/>
            </a:pPr>
            <a:r>
              <a:rPr lang="en-US" altLang="zh-CN" sz="2000" b="0" dirty="0" smtClean="0"/>
              <a:t>34.  </a:t>
            </a:r>
            <a:r>
              <a:rPr lang="zh-CN" altLang="en-US" sz="2000" b="0" dirty="0" smtClean="0"/>
              <a:t>无符号整数变量</a:t>
            </a:r>
            <a:r>
              <a:rPr lang="en-US" altLang="zh-CN" sz="2000" b="0" dirty="0" err="1" smtClean="0"/>
              <a:t>ux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uy</a:t>
            </a:r>
            <a:r>
              <a:rPr lang="zh-CN" altLang="en-US" sz="2000" b="0" dirty="0" smtClean="0"/>
              <a:t>的声明和初始化如下：</a:t>
            </a:r>
          </a:p>
          <a:p>
            <a:pPr>
              <a:buNone/>
            </a:pPr>
            <a:r>
              <a:rPr lang="zh-CN" altLang="en-US" sz="2000" b="0" dirty="0" smtClean="0"/>
              <a:t>    </a:t>
            </a:r>
            <a:r>
              <a:rPr lang="en-US" altLang="zh-CN" sz="2000" b="0" dirty="0" smtClean="0"/>
              <a:t>unsigned </a:t>
            </a:r>
            <a:r>
              <a:rPr lang="en-US" altLang="zh-CN" sz="2000" b="0" dirty="0" err="1" smtClean="0"/>
              <a:t>ux</a:t>
            </a:r>
            <a:r>
              <a:rPr lang="en-US" altLang="zh-CN" sz="2000" b="0" dirty="0" smtClean="0"/>
              <a:t>=x;       unsigned </a:t>
            </a:r>
            <a:r>
              <a:rPr lang="en-US" altLang="zh-CN" sz="2000" b="0" dirty="0" err="1" smtClean="0"/>
              <a:t>uy</a:t>
            </a:r>
            <a:r>
              <a:rPr lang="en-US" altLang="zh-CN" sz="2000" b="0" dirty="0" smtClean="0"/>
              <a:t>=y;</a:t>
            </a:r>
          </a:p>
          <a:p>
            <a:pPr>
              <a:buNone/>
            </a:pPr>
            <a:r>
              <a:rPr lang="en-US" altLang="zh-CN" sz="2000" b="0" dirty="0" smtClean="0"/>
              <a:t>    </a:t>
            </a:r>
            <a:r>
              <a:rPr lang="zh-CN" altLang="en-US" sz="2000" b="0" dirty="0" smtClean="0"/>
              <a:t>若</a:t>
            </a:r>
            <a:r>
              <a:rPr lang="en-US" altLang="zh-CN" sz="2000" b="0" dirty="0" err="1" smtClean="0"/>
              <a:t>sizeof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)=4</a:t>
            </a:r>
            <a:r>
              <a:rPr lang="zh-CN" altLang="en-US" sz="2000" b="0" dirty="0" smtClean="0"/>
              <a:t>，则对于任意</a:t>
            </a:r>
            <a:r>
              <a:rPr lang="en-US" altLang="zh-CN" sz="2000" b="0" dirty="0" err="1" smtClean="0"/>
              <a:t>int</a:t>
            </a:r>
            <a:r>
              <a:rPr lang="zh-CN" altLang="en-US" sz="2000" b="0" dirty="0" smtClean="0"/>
              <a:t>型变量</a:t>
            </a:r>
            <a:r>
              <a:rPr lang="en-US" altLang="zh-CN" sz="2000" b="0" dirty="0" smtClean="0"/>
              <a:t>x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，判断以下关系表达式是否永真。若永真则给出证明；若不永真则给出结果为假时</a:t>
            </a:r>
            <a:r>
              <a:rPr lang="en-US" altLang="zh-CN" sz="2000" b="0" dirty="0" smtClean="0"/>
              <a:t>x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y</a:t>
            </a:r>
            <a:r>
              <a:rPr lang="zh-CN" altLang="en-US" sz="2000" b="0" dirty="0" smtClean="0"/>
              <a:t>的取值。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6250" y="2762250"/>
            <a:ext cx="8407400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10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x*4+y*8==(x&lt;&lt;2)+(y&lt;&lt;3)</a:t>
            </a:r>
          </a:p>
          <a:p>
            <a:pPr marL="342900" lvl="0" indent="127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永真。因为带符号整数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乘以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2k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完全等于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左移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k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位，无论结果是否溢出。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11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x/4+y/8==(x&gt;&gt;2)+(y&gt;&gt;3)			  </a:t>
            </a:r>
          </a:p>
          <a:p>
            <a:pPr marL="342900" lvl="0" indent="127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非永真。当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x=-1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或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y=-1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时，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x/4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或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y/8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等于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，但是，因为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的机器数为全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，所以，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x&gt;&gt;2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或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y&gt;&gt;3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还是等于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。此外，当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或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为负数且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不能被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整除或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不能被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整除，则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x/4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不等于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x&gt;&gt;2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y/8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不等于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y&gt;&gt;3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12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x*y==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ux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*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uy</a:t>
            </a:r>
            <a:endParaRPr lang="en-US" altLang="zh-CN" kern="0" dirty="0" smtClean="0">
              <a:solidFill>
                <a:srgbClr val="0066FF"/>
              </a:solidFill>
              <a:latin typeface="+mn-lt"/>
              <a:ea typeface="+mn-ea"/>
            </a:endParaRPr>
          </a:p>
          <a:p>
            <a:pPr marL="342900" lvl="0" indent="-6985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永真。根据第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2.7.5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节内容可知，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x*y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的低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32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位和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ux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uy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的低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32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位是完全一样的位序列。</a:t>
            </a:r>
          </a:p>
          <a:p>
            <a:pPr marL="342900" lvl="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（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14</a:t>
            </a:r>
            <a:r>
              <a:rPr lang="zh-CN" altLang="en-US" kern="0" dirty="0" smtClean="0">
                <a:solidFill>
                  <a:srgbClr val="0066FF"/>
                </a:solidFill>
                <a:latin typeface="+mn-lt"/>
                <a:ea typeface="+mn-ea"/>
              </a:rPr>
              <a:t>）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x*~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y+ux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*</a:t>
            </a:r>
            <a:r>
              <a:rPr lang="en-US" altLang="zh-CN" kern="0" dirty="0" err="1" smtClean="0">
                <a:solidFill>
                  <a:srgbClr val="0066FF"/>
                </a:solidFill>
                <a:latin typeface="+mn-lt"/>
                <a:ea typeface="+mn-ea"/>
              </a:rPr>
              <a:t>uy</a:t>
            </a:r>
            <a:r>
              <a:rPr lang="en-US" altLang="zh-CN" kern="0" dirty="0" smtClean="0">
                <a:solidFill>
                  <a:srgbClr val="0066FF"/>
                </a:solidFill>
                <a:latin typeface="+mn-lt"/>
                <a:ea typeface="+mn-ea"/>
              </a:rPr>
              <a:t>==-x</a:t>
            </a:r>
          </a:p>
          <a:p>
            <a:pPr marL="342900" lvl="0" indent="-6985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永真。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-y=~y+1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，即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~y=-y-1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。而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ux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altLang="zh-CN" kern="0" dirty="0" err="1" smtClean="0">
                <a:solidFill>
                  <a:srgbClr val="FF0000"/>
                </a:solidFill>
                <a:latin typeface="+mn-lt"/>
                <a:ea typeface="+mn-ea"/>
              </a:rPr>
              <a:t>uy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=x*y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，因此等式左边为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  <a:ea typeface="+mn-ea"/>
              </a:rPr>
              <a:t>x*(-y-1)+x*y=-x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0" smtClean="0"/>
              <a:t>写一段实现</a:t>
            </a:r>
            <a:r>
              <a:rPr lang="en-US" altLang="zh-CN" b="0" smtClean="0"/>
              <a:t>x/16</a:t>
            </a:r>
            <a:r>
              <a:rPr lang="zh-CN" altLang="en-US" b="0" smtClean="0"/>
              <a:t>功能的代码，不允许用乘、除、取模、条件、比较或循环语句。</a:t>
            </a:r>
            <a:endParaRPr lang="zh-CN" altLang="en-US" smtClean="0"/>
          </a:p>
          <a:p>
            <a:pPr marL="0" indent="0">
              <a:buFontTx/>
              <a:buNone/>
            </a:pPr>
            <a:r>
              <a:rPr lang="en-US" altLang="zh-CN" b="0" smtClean="0"/>
              <a:t>int div16(int x) {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      /* Compute bias to be either 0 (x &gt;= 0) or 15 (x &lt; 0) */</a:t>
            </a:r>
          </a:p>
          <a:p>
            <a:pPr marL="0" indent="0">
              <a:buFontTx/>
              <a:buNone/>
            </a:pPr>
            <a:r>
              <a:rPr lang="fr-FR" altLang="zh-CN" b="0" smtClean="0"/>
              <a:t>      int bias = (x &gt;&gt; 31) &amp; 0xF;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      return (x + bias) &gt;&gt; 4;</a:t>
            </a:r>
          </a:p>
          <a:p>
            <a:pPr marL="0" indent="0">
              <a:buFontTx/>
              <a:buNone/>
            </a:pPr>
            <a:r>
              <a:rPr lang="en-US" altLang="zh-CN" b="0" smtClean="0"/>
              <a:t>}</a:t>
            </a:r>
            <a:endParaRPr lang="zh-CN" alt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4229100"/>
            <a:ext cx="8640763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为正数，则将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右移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位得到商；若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为负数，则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需要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加一个偏移量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-1)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后再右移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位得到商。因为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16=2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，所以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k=4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即结果为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" pitchFamily="2" charset="2"/>
              </a:rPr>
              <a:t>: (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x&gt;=0 ? x : (x+15))&gt;&gt;4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但题目要求不能用比较和条件语句，要找一个计算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偏移量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bias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的方式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这里，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为正时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bias=0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为负时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bias=15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可以从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的符号得到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x&gt;&gt;31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得到的是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位符号，取出最低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位，就是偏移量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6021387"/>
          </a:xfrm>
        </p:spPr>
        <p:txBody>
          <a:bodyPr/>
          <a:lstStyle/>
          <a:p>
            <a:pPr>
              <a:buNone/>
            </a:pPr>
            <a:r>
              <a:rPr lang="en-US" altLang="zh-CN" sz="2000" b="0" dirty="0" smtClean="0"/>
              <a:t>21</a:t>
            </a:r>
            <a:r>
              <a:rPr lang="zh-CN" altLang="en-US" sz="2000" b="0" dirty="0" smtClean="0"/>
              <a:t>．以下是两段</a:t>
            </a:r>
            <a:r>
              <a:rPr lang="en-US" altLang="zh-CN" sz="2000" b="0" dirty="0" smtClean="0"/>
              <a:t>C</a:t>
            </a:r>
            <a:r>
              <a:rPr lang="zh-CN" altLang="en-US" sz="2000" b="0" dirty="0" smtClean="0"/>
              <a:t>语言代码，函数</a:t>
            </a:r>
            <a:r>
              <a:rPr lang="en-US" altLang="zh-CN" sz="2000" b="0" dirty="0" err="1" smtClean="0"/>
              <a:t>arith</a:t>
            </a:r>
            <a:r>
              <a:rPr lang="en-US" altLang="zh-CN" sz="2000" b="0" dirty="0" smtClean="0"/>
              <a:t>( )</a:t>
            </a:r>
            <a:r>
              <a:rPr lang="zh-CN" altLang="en-US" sz="2000" b="0" dirty="0" smtClean="0"/>
              <a:t>是直接用</a:t>
            </a:r>
            <a:r>
              <a:rPr lang="en-US" altLang="zh-CN" sz="2000" b="0" dirty="0" smtClean="0"/>
              <a:t>C</a:t>
            </a:r>
            <a:r>
              <a:rPr lang="zh-CN" altLang="en-US" sz="2000" b="0" dirty="0" smtClean="0"/>
              <a:t>语言写的，而</a:t>
            </a:r>
            <a:r>
              <a:rPr lang="en-US" altLang="zh-CN" sz="2000" b="0" dirty="0" err="1" smtClean="0"/>
              <a:t>optarith</a:t>
            </a:r>
            <a:r>
              <a:rPr lang="en-US" altLang="zh-CN" sz="2000" b="0" dirty="0" smtClean="0"/>
              <a:t>( )</a:t>
            </a:r>
            <a:r>
              <a:rPr lang="zh-CN" altLang="en-US" sz="2000" b="0" dirty="0" smtClean="0"/>
              <a:t>是对</a:t>
            </a:r>
            <a:r>
              <a:rPr lang="en-US" altLang="zh-CN" sz="2000" b="0" dirty="0" err="1" smtClean="0"/>
              <a:t>arith</a:t>
            </a:r>
            <a:r>
              <a:rPr lang="en-US" altLang="zh-CN" sz="2000" b="0" dirty="0" smtClean="0"/>
              <a:t>( )</a:t>
            </a:r>
            <a:r>
              <a:rPr lang="zh-CN" altLang="en-US" sz="2000" b="0" dirty="0" smtClean="0"/>
              <a:t>函数以某个确定的</a:t>
            </a:r>
            <a:r>
              <a:rPr lang="en-US" altLang="zh-CN" sz="2000" b="0" dirty="0" smtClean="0"/>
              <a:t>M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N</a:t>
            </a:r>
            <a:r>
              <a:rPr lang="zh-CN" altLang="en-US" sz="2000" b="0" dirty="0" smtClean="0"/>
              <a:t>编译生成的机器代码反编译生成的。根据</a:t>
            </a:r>
            <a:r>
              <a:rPr lang="en-US" altLang="zh-CN" sz="2000" b="0" dirty="0" err="1" smtClean="0"/>
              <a:t>optarith</a:t>
            </a:r>
            <a:r>
              <a:rPr lang="en-US" altLang="zh-CN" sz="2000" b="0" dirty="0" smtClean="0"/>
              <a:t>( )</a:t>
            </a:r>
            <a:r>
              <a:rPr lang="zh-CN" altLang="en-US" sz="2000" b="0" dirty="0" smtClean="0"/>
              <a:t>，可以推断函数</a:t>
            </a:r>
            <a:r>
              <a:rPr lang="en-US" altLang="zh-CN" sz="2000" b="0" dirty="0" err="1" smtClean="0"/>
              <a:t>arith</a:t>
            </a:r>
            <a:r>
              <a:rPr lang="en-US" altLang="zh-CN" sz="2000" b="0" dirty="0" smtClean="0"/>
              <a:t>( ) </a:t>
            </a:r>
            <a:r>
              <a:rPr lang="zh-CN" altLang="en-US" sz="2000" b="0" dirty="0" smtClean="0"/>
              <a:t>中</a:t>
            </a:r>
            <a:r>
              <a:rPr lang="en-US" altLang="zh-CN" sz="2000" b="0" dirty="0" smtClean="0"/>
              <a:t>M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N</a:t>
            </a:r>
            <a:r>
              <a:rPr lang="zh-CN" altLang="en-US" sz="2000" b="0" dirty="0" smtClean="0"/>
              <a:t>的值各是多少？</a:t>
            </a:r>
          </a:p>
          <a:p>
            <a:pPr>
              <a:buNone/>
            </a:pP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	</a:t>
            </a:r>
            <a:r>
              <a:rPr lang="en-US" altLang="zh-CN" sz="1600" b="0" dirty="0" err="1" smtClean="0"/>
              <a:t>arith</a:t>
            </a:r>
            <a:r>
              <a:rPr lang="en-US" altLang="zh-CN" sz="1600" b="0" dirty="0" smtClean="0"/>
              <a:t>	(</a:t>
            </a: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x,  </a:t>
            </a: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y) {</a:t>
            </a:r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 result = 0 ;</a:t>
            </a:r>
          </a:p>
          <a:p>
            <a:pPr>
              <a:buNone/>
            </a:pPr>
            <a:r>
              <a:rPr lang="en-US" altLang="zh-CN" sz="1600" b="0" dirty="0" smtClean="0"/>
              <a:t>	result = x*M + y/N;   </a:t>
            </a:r>
          </a:p>
          <a:p>
            <a:pPr>
              <a:buNone/>
            </a:pPr>
            <a:r>
              <a:rPr lang="en-US" altLang="zh-CN" sz="1600" b="0" dirty="0" smtClean="0"/>
              <a:t>	return result;</a:t>
            </a:r>
          </a:p>
          <a:p>
            <a:pPr>
              <a:buNone/>
            </a:pPr>
            <a:r>
              <a:rPr lang="en-US" altLang="zh-CN" sz="1600" b="0" dirty="0" smtClean="0"/>
              <a:t>}</a:t>
            </a:r>
          </a:p>
          <a:p>
            <a:pPr>
              <a:buNone/>
            </a:pP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</a:t>
            </a:r>
            <a:r>
              <a:rPr lang="en-US" altLang="zh-CN" sz="1600" b="0" dirty="0" err="1" smtClean="0"/>
              <a:t>optarith</a:t>
            </a:r>
            <a:r>
              <a:rPr lang="en-US" altLang="zh-CN" sz="1600" b="0" dirty="0" smtClean="0"/>
              <a:t> ( </a:t>
            </a: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x,  </a:t>
            </a: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y) {</a:t>
            </a:r>
          </a:p>
          <a:p>
            <a:pPr>
              <a:buNone/>
            </a:pPr>
            <a:r>
              <a:rPr lang="en-US" altLang="zh-CN" sz="1600" b="0" dirty="0" smtClean="0"/>
              <a:t>	</a:t>
            </a:r>
            <a:r>
              <a:rPr lang="en-US" altLang="zh-CN" sz="1600" b="0" dirty="0" err="1" smtClean="0"/>
              <a:t>int</a:t>
            </a:r>
            <a:r>
              <a:rPr lang="en-US" altLang="zh-CN" sz="1600" b="0" dirty="0" smtClean="0"/>
              <a:t>  t = x;</a:t>
            </a:r>
          </a:p>
          <a:p>
            <a:pPr>
              <a:buNone/>
            </a:pPr>
            <a:r>
              <a:rPr lang="en-US" altLang="zh-CN" sz="1600" b="0" dirty="0" smtClean="0"/>
              <a:t>	x &lt;&lt; = 4;</a:t>
            </a:r>
          </a:p>
          <a:p>
            <a:pPr>
              <a:buNone/>
            </a:pPr>
            <a:r>
              <a:rPr lang="en-US" altLang="zh-CN" sz="1600" b="0" dirty="0" smtClean="0"/>
              <a:t>	x – = t;</a:t>
            </a:r>
          </a:p>
          <a:p>
            <a:pPr>
              <a:buNone/>
            </a:pPr>
            <a:r>
              <a:rPr lang="en-US" altLang="zh-CN" sz="1600" b="0" dirty="0" smtClean="0"/>
              <a:t>	if ( y &lt; 0 )  y += 3;</a:t>
            </a:r>
          </a:p>
          <a:p>
            <a:pPr>
              <a:buNone/>
            </a:pPr>
            <a:r>
              <a:rPr lang="en-US" altLang="zh-CN" sz="1600" b="0" dirty="0" smtClean="0"/>
              <a:t>	y&gt;&gt;2;</a:t>
            </a:r>
          </a:p>
          <a:p>
            <a:pPr>
              <a:buNone/>
            </a:pPr>
            <a:r>
              <a:rPr lang="en-US" altLang="zh-CN" sz="1600" b="0" dirty="0" smtClean="0"/>
              <a:t>	return </a:t>
            </a:r>
            <a:r>
              <a:rPr lang="en-US" altLang="zh-CN" sz="1600" b="0" dirty="0" err="1" smtClean="0"/>
              <a:t>x+y</a:t>
            </a:r>
            <a:r>
              <a:rPr lang="en-US" altLang="zh-CN" sz="1600" b="0" dirty="0" smtClean="0"/>
              <a:t>;</a:t>
            </a:r>
          </a:p>
          <a:p>
            <a:pPr>
              <a:buNone/>
            </a:pPr>
            <a:r>
              <a:rPr lang="en-US" altLang="zh-CN" sz="1600" b="0" dirty="0" smtClean="0"/>
              <a:t>}</a:t>
            </a:r>
          </a:p>
          <a:p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771900" y="2184400"/>
            <a:ext cx="4933950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可以看出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x*M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和“</a:t>
            </a:r>
            <a:r>
              <a:rPr lang="en-US" altLang="zh-CN" sz="2000" kern="0" dirty="0" err="1" smtClean="0">
                <a:solidFill>
                  <a:srgbClr val="FF0000"/>
                </a:solidFill>
                <a:latin typeface="+mn-lt"/>
                <a:ea typeface="+mn-ea"/>
              </a:rPr>
              <a:t>int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 t = x; x &lt;&lt; = 4; x-=t;”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三句对应，这些语句实现了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x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乘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15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的功能（左移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位相当于乘以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，然后再减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），因此，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M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等于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15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；</a:t>
            </a:r>
            <a:endParaRPr lang="en-US" altLang="zh-CN" sz="20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endParaRPr lang="zh-CN" altLang="en-US" sz="20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y/N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与“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if ( y &lt; 0 ) y += 3; y&gt;&gt;2;”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两句对应，第二句“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y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右移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位”实现了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y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除以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的功能，因此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是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4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。而第一句“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if ( y &lt; 0 ) y += 3;”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主要用于对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y= –1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时进行调整，若不调整，则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–1&gt;&gt;2= –1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而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–1/4=0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，两者不等；调整后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–1+3=2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lt"/>
                <a:ea typeface="+mn-ea"/>
              </a:rPr>
              <a:t>2&gt;&gt;2=0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lt"/>
                <a:ea typeface="+mn-ea"/>
              </a:rPr>
              <a:t>，两者相等。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整数变量与常数之间的乘运算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考虑计算整数变量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乘上常量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的表达式</a:t>
            </a:r>
            <a:r>
              <a:rPr lang="en-US" altLang="zh-CN" dirty="0" smtClean="0"/>
              <a:t> x * K</a:t>
            </a:r>
            <a:r>
              <a:rPr lang="zh-CN" altLang="en-US" dirty="0" smtClean="0"/>
              <a:t>。其中，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的二进制表示为（连续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的子串的组合）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 [(0 . . . 0)(1 . . . 1)(0 . . . 0) . . . (1 . . . 1)].</a:t>
            </a:r>
          </a:p>
          <a:p>
            <a:pPr algn="ctr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14</a:t>
            </a:r>
            <a:r>
              <a:rPr lang="zh-CN" altLang="en-US" dirty="0" smtClean="0"/>
              <a:t>可表示为</a:t>
            </a:r>
            <a:r>
              <a:rPr lang="en-US" altLang="zh-CN" dirty="0" smtClean="0"/>
              <a:t>[(0 . . . 0)(111)(0)]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中从高第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位到低第</a:t>
            </a:r>
            <a:r>
              <a:rPr lang="en-US" altLang="zh-CN" dirty="0" smtClean="0"/>
              <a:t> m</a:t>
            </a:r>
            <a:r>
              <a:rPr lang="zh-CN" altLang="en-US" dirty="0" smtClean="0"/>
              <a:t>位的连续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串，可以表示为：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2^n + 2^(n-1) + … + 2^m</a:t>
            </a:r>
          </a:p>
          <a:p>
            <a:pPr lvl="1"/>
            <a:r>
              <a:rPr lang="en-US" altLang="zh-CN" dirty="0" smtClean="0"/>
              <a:t>2^(n+1) – 2^m 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x*K </a:t>
            </a:r>
            <a:r>
              <a:rPr lang="zh-CN" altLang="en-US" dirty="0" smtClean="0"/>
              <a:t>可通过组合以下移位实现：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(x&lt;&lt;n) + (x&lt;&lt;n−1) + . . . + (x&lt;&lt;m)</a:t>
            </a:r>
          </a:p>
          <a:p>
            <a:pPr lvl="1"/>
            <a:r>
              <a:rPr lang="en-US" altLang="zh-CN" dirty="0" smtClean="0"/>
              <a:t>(x&lt;&lt;n+1) - (x&lt;&lt;m)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2747963"/>
            <a:ext cx="8229600" cy="130333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123456789 == (</a:t>
            </a:r>
            <a:r>
              <a:rPr lang="en-US" dirty="0" err="1" smtClean="0"/>
              <a:t>int</a:t>
            </a:r>
            <a:r>
              <a:rPr lang="en-US" dirty="0" smtClean="0"/>
              <a:t>)(float)123456789	</a:t>
            </a:r>
            <a:r>
              <a:rPr lang="en-US" altLang="zh-CN" dirty="0" smtClean="0">
                <a:solidFill>
                  <a:srgbClr val="FF0000"/>
                </a:solidFill>
              </a:rPr>
              <a:t>True or False?</a:t>
            </a:r>
          </a:p>
          <a:p>
            <a:pPr marL="0" lvl="0" indent="0">
              <a:buNone/>
            </a:pPr>
            <a:r>
              <a:rPr lang="en-US" altLang="zh-CN" sz="2000" dirty="0" smtClean="0">
                <a:solidFill>
                  <a:srgbClr val="0066FF"/>
                </a:solidFill>
              </a:rPr>
              <a:t>False</a:t>
            </a:r>
            <a:r>
              <a:rPr lang="zh-CN" altLang="en-US" sz="2000" dirty="0" smtClean="0">
                <a:solidFill>
                  <a:srgbClr val="0066FF"/>
                </a:solidFill>
              </a:rPr>
              <a:t>。整数</a:t>
            </a:r>
            <a:r>
              <a:rPr lang="en-US" sz="2000" dirty="0" smtClean="0">
                <a:solidFill>
                  <a:srgbClr val="0066FF"/>
                </a:solidFill>
              </a:rPr>
              <a:t>123456789</a:t>
            </a:r>
            <a:r>
              <a:rPr lang="zh-CN" altLang="en-US" sz="2000" dirty="0" smtClean="0">
                <a:solidFill>
                  <a:srgbClr val="0066FF"/>
                </a:solidFill>
              </a:rPr>
              <a:t>的有效位数为</a:t>
            </a:r>
            <a:r>
              <a:rPr lang="en-US" sz="2000" dirty="0" smtClean="0">
                <a:solidFill>
                  <a:srgbClr val="0066FF"/>
                </a:solidFill>
              </a:rPr>
              <a:t>9</a:t>
            </a:r>
            <a:r>
              <a:rPr lang="zh-CN" altLang="en-US" sz="2000" dirty="0" smtClean="0">
                <a:solidFill>
                  <a:srgbClr val="0066FF"/>
                </a:solidFill>
              </a:rPr>
              <a:t>位，转换为</a:t>
            </a:r>
            <a:r>
              <a:rPr lang="en-US" sz="2000" dirty="0" smtClean="0">
                <a:solidFill>
                  <a:srgbClr val="0066FF"/>
                </a:solidFill>
              </a:rPr>
              <a:t>float</a:t>
            </a:r>
            <a:r>
              <a:rPr lang="zh-CN" altLang="en-US" sz="2000" dirty="0" smtClean="0">
                <a:solidFill>
                  <a:srgbClr val="0066FF"/>
                </a:solidFill>
              </a:rPr>
              <a:t>型数据后肯定发生了有效位数丢失，再转换为</a:t>
            </a:r>
            <a:r>
              <a:rPr lang="en-US" sz="2000" dirty="0" err="1" smtClean="0">
                <a:solidFill>
                  <a:srgbClr val="0066FF"/>
                </a:solidFill>
              </a:rPr>
              <a:t>int</a:t>
            </a:r>
            <a:r>
              <a:rPr lang="zh-CN" altLang="en-US" sz="2000" dirty="0" smtClean="0">
                <a:solidFill>
                  <a:srgbClr val="0066FF"/>
                </a:solidFill>
              </a:rPr>
              <a:t>型数据时，已经不是</a:t>
            </a:r>
            <a:r>
              <a:rPr lang="en-US" sz="2000" dirty="0" smtClean="0">
                <a:solidFill>
                  <a:srgbClr val="0066FF"/>
                </a:solidFill>
              </a:rPr>
              <a:t>123456789</a:t>
            </a:r>
            <a:r>
              <a:rPr lang="zh-CN" altLang="en-US" sz="2000" dirty="0" smtClean="0">
                <a:solidFill>
                  <a:srgbClr val="0066FF"/>
                </a:solidFill>
              </a:rPr>
              <a:t>了。</a:t>
            </a:r>
            <a:endParaRPr lang="en-US" altLang="zh-CN" sz="2000" dirty="0" smtClean="0">
              <a:solidFill>
                <a:srgbClr val="0066FF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7050" y="414020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 == (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)(float)123456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True or False?</a:t>
            </a:r>
          </a:p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数据改为</a:t>
            </a:r>
            <a:r>
              <a:rPr lang="en-US" sz="2000" b="1" dirty="0" smtClean="0">
                <a:solidFill>
                  <a:srgbClr val="0066FF"/>
                </a:solidFill>
              </a:rPr>
              <a:t>123456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后，有效位数只有</a:t>
            </a:r>
            <a:r>
              <a:rPr lang="en-US" sz="2000" b="1" dirty="0" smtClean="0">
                <a:solidFill>
                  <a:srgbClr val="0066FF"/>
                </a:solidFill>
              </a:rPr>
              <a:t>6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位，转换为</a:t>
            </a:r>
            <a:r>
              <a:rPr lang="en-US" sz="2000" b="1" dirty="0" smtClean="0">
                <a:solidFill>
                  <a:srgbClr val="0066FF"/>
                </a:solidFill>
              </a:rPr>
              <a:t>float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型数据后有效位数没有丢失，因而数据没变，再转换为</a:t>
            </a:r>
            <a:r>
              <a:rPr lang="en-US" sz="2000" b="1" dirty="0" err="1" smtClean="0">
                <a:solidFill>
                  <a:srgbClr val="0066FF"/>
                </a:solidFill>
              </a:rPr>
              <a:t>int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型数据时，还是</a:t>
            </a:r>
            <a:r>
              <a:rPr lang="en-US" sz="2000" b="1" dirty="0" smtClean="0">
                <a:solidFill>
                  <a:srgbClr val="0066FF"/>
                </a:solidFill>
              </a:rPr>
              <a:t>123456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。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71500" y="5429250"/>
            <a:ext cx="822960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123456789 == (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)(double)123456789</a:t>
            </a:r>
            <a:r>
              <a:rPr lang="en-US" sz="2400" b="1" kern="0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True or False?</a:t>
            </a:r>
          </a:p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66FF"/>
                </a:solidFill>
              </a:rPr>
              <a:t>True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。整数</a:t>
            </a:r>
            <a:r>
              <a:rPr lang="en-US" sz="2000" b="1" dirty="0" smtClean="0">
                <a:solidFill>
                  <a:srgbClr val="0066FF"/>
                </a:solidFill>
              </a:rPr>
              <a:t>123456789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的有效位数为</a:t>
            </a:r>
            <a:r>
              <a:rPr lang="en-US" sz="2000" b="1" dirty="0" smtClean="0">
                <a:solidFill>
                  <a:srgbClr val="0066FF"/>
                </a:solidFill>
              </a:rPr>
              <a:t>9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位，转换为</a:t>
            </a:r>
            <a:r>
              <a:rPr lang="en-US" sz="2000" b="1" dirty="0" smtClean="0">
                <a:solidFill>
                  <a:srgbClr val="0066FF"/>
                </a:solidFill>
              </a:rPr>
              <a:t>double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型数据后，不会发生有效位数丢失，再转换为</a:t>
            </a:r>
            <a:r>
              <a:rPr lang="en-US" sz="2000" b="1" dirty="0" err="1" smtClean="0">
                <a:solidFill>
                  <a:srgbClr val="0066FF"/>
                </a:solidFill>
              </a:rPr>
              <a:t>int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型数据时，还是</a:t>
            </a:r>
            <a:r>
              <a:rPr lang="en-US" sz="2000" b="1" dirty="0" smtClean="0">
                <a:solidFill>
                  <a:srgbClr val="0066FF"/>
                </a:solidFill>
              </a:rPr>
              <a:t>123456789</a:t>
            </a:r>
            <a:r>
              <a:rPr lang="zh-CN" altLang="en-US" sz="2000" b="1" dirty="0" smtClean="0">
                <a:solidFill>
                  <a:srgbClr val="0066FF"/>
                </a:solidFill>
              </a:rPr>
              <a:t>。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6250" y="806450"/>
            <a:ext cx="8229600" cy="18224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8000"/>
                </a:solidFill>
              </a:rPr>
              <a:t>在</a:t>
            </a:r>
            <a:r>
              <a:rPr lang="en-US" sz="2000" dirty="0" smtClean="0">
                <a:solidFill>
                  <a:srgbClr val="008000"/>
                </a:solidFill>
              </a:rPr>
              <a:t>C</a:t>
            </a:r>
            <a:r>
              <a:rPr lang="zh-CN" altLang="en-US" sz="2000" dirty="0" smtClean="0">
                <a:solidFill>
                  <a:srgbClr val="008000"/>
                </a:solidFill>
              </a:rPr>
              <a:t>语言中， </a:t>
            </a:r>
            <a:r>
              <a:rPr lang="en-US" sz="2000" dirty="0" smtClean="0">
                <a:solidFill>
                  <a:srgbClr val="008000"/>
                </a:solidFill>
              </a:rPr>
              <a:t>float</a:t>
            </a:r>
            <a:r>
              <a:rPr lang="zh-CN" altLang="en-US" sz="2000" dirty="0" smtClean="0">
                <a:solidFill>
                  <a:srgbClr val="008000"/>
                </a:solidFill>
              </a:rPr>
              <a:t>类型对应</a:t>
            </a:r>
            <a:r>
              <a:rPr lang="en-US" sz="2000" dirty="0" smtClean="0">
                <a:solidFill>
                  <a:srgbClr val="008000"/>
                </a:solidFill>
              </a:rPr>
              <a:t>IEEE 754</a:t>
            </a:r>
            <a:r>
              <a:rPr lang="zh-CN" altLang="en-US" sz="2000" dirty="0" smtClean="0">
                <a:solidFill>
                  <a:srgbClr val="008000"/>
                </a:solidFill>
              </a:rPr>
              <a:t>单精度浮点数格式，也即</a:t>
            </a:r>
            <a:r>
              <a:rPr lang="en-US" sz="2000" dirty="0" smtClean="0">
                <a:solidFill>
                  <a:srgbClr val="008000"/>
                </a:solidFill>
              </a:rPr>
              <a:t>float</a:t>
            </a:r>
            <a:r>
              <a:rPr lang="zh-CN" altLang="en-US" sz="2000" dirty="0" smtClean="0">
                <a:solidFill>
                  <a:srgbClr val="008000"/>
                </a:solidFill>
              </a:rPr>
              <a:t>型数据的有效位数只有</a:t>
            </a:r>
            <a:r>
              <a:rPr lang="en-US" sz="2000" dirty="0" smtClean="0">
                <a:solidFill>
                  <a:srgbClr val="008000"/>
                </a:solidFill>
              </a:rPr>
              <a:t>24</a:t>
            </a:r>
            <a:r>
              <a:rPr lang="zh-CN" altLang="en-US" sz="2000" dirty="0" smtClean="0">
                <a:solidFill>
                  <a:srgbClr val="008000"/>
                </a:solidFill>
              </a:rPr>
              <a:t>位（相当于有</a:t>
            </a:r>
            <a:r>
              <a:rPr lang="en-US" sz="2000" dirty="0" smtClean="0">
                <a:solidFill>
                  <a:srgbClr val="008000"/>
                </a:solidFill>
              </a:rPr>
              <a:t>7</a:t>
            </a:r>
            <a:r>
              <a:rPr lang="zh-CN" altLang="en-US" sz="2000" dirty="0" smtClean="0">
                <a:solidFill>
                  <a:srgbClr val="008000"/>
                </a:solidFill>
              </a:rPr>
              <a:t>位十进制有效位数）；</a:t>
            </a:r>
            <a:r>
              <a:rPr lang="en-US" sz="2000" dirty="0" smtClean="0">
                <a:solidFill>
                  <a:srgbClr val="008000"/>
                </a:solidFill>
              </a:rPr>
              <a:t>double</a:t>
            </a:r>
            <a:r>
              <a:rPr lang="zh-CN" altLang="en-US" sz="2000" dirty="0" smtClean="0">
                <a:solidFill>
                  <a:srgbClr val="008000"/>
                </a:solidFill>
              </a:rPr>
              <a:t>类型对应</a:t>
            </a:r>
            <a:r>
              <a:rPr lang="en-US" sz="2000" dirty="0" smtClean="0">
                <a:solidFill>
                  <a:srgbClr val="008000"/>
                </a:solidFill>
              </a:rPr>
              <a:t>IEEE 754</a:t>
            </a:r>
            <a:r>
              <a:rPr lang="zh-CN" altLang="en-US" sz="2000" dirty="0" smtClean="0">
                <a:solidFill>
                  <a:srgbClr val="008000"/>
                </a:solidFill>
              </a:rPr>
              <a:t>双精度浮点数格式，有效位数有</a:t>
            </a:r>
            <a:r>
              <a:rPr lang="en-US" sz="2000" dirty="0" smtClean="0">
                <a:solidFill>
                  <a:srgbClr val="008000"/>
                </a:solidFill>
              </a:rPr>
              <a:t>53</a:t>
            </a:r>
            <a:r>
              <a:rPr lang="zh-CN" altLang="en-US" sz="2000" dirty="0" smtClean="0">
                <a:solidFill>
                  <a:srgbClr val="008000"/>
                </a:solidFill>
              </a:rPr>
              <a:t>位（相当于有</a:t>
            </a:r>
            <a:r>
              <a:rPr lang="en-US" sz="2000" dirty="0" smtClean="0">
                <a:solidFill>
                  <a:srgbClr val="008000"/>
                </a:solidFill>
              </a:rPr>
              <a:t>17</a:t>
            </a:r>
            <a:r>
              <a:rPr lang="zh-CN" altLang="en-US" sz="2000" dirty="0" smtClean="0">
                <a:solidFill>
                  <a:srgbClr val="008000"/>
                </a:solidFill>
              </a:rPr>
              <a:t>位十进制有效位数）；</a:t>
            </a:r>
            <a:r>
              <a:rPr lang="en-US" sz="2000" dirty="0" err="1" smtClean="0">
                <a:solidFill>
                  <a:srgbClr val="008000"/>
                </a:solidFill>
              </a:rPr>
              <a:t>int</a:t>
            </a:r>
            <a:r>
              <a:rPr lang="zh-CN" altLang="en-US" sz="2000" dirty="0" smtClean="0">
                <a:solidFill>
                  <a:srgbClr val="008000"/>
                </a:solidFill>
              </a:rPr>
              <a:t>类型为</a:t>
            </a:r>
            <a:r>
              <a:rPr lang="en-US" sz="2000" dirty="0" smtClean="0">
                <a:solidFill>
                  <a:srgbClr val="008000"/>
                </a:solidFill>
              </a:rPr>
              <a:t>32</a:t>
            </a:r>
            <a:r>
              <a:rPr lang="zh-CN" altLang="en-US" sz="2000" dirty="0" smtClean="0">
                <a:solidFill>
                  <a:srgbClr val="008000"/>
                </a:solidFill>
              </a:rPr>
              <a:t>位整数，其有效位数为</a:t>
            </a:r>
            <a:r>
              <a:rPr lang="en-US" sz="2000" dirty="0" smtClean="0">
                <a:solidFill>
                  <a:srgbClr val="008000"/>
                </a:solidFill>
              </a:rPr>
              <a:t>31</a:t>
            </a:r>
            <a:r>
              <a:rPr lang="zh-CN" altLang="en-US" sz="2000" dirty="0" smtClean="0">
                <a:solidFill>
                  <a:srgbClr val="008000"/>
                </a:solidFill>
              </a:rPr>
              <a:t>位（最大数为</a:t>
            </a:r>
            <a:r>
              <a:rPr lang="en-US" sz="2000" dirty="0" smtClean="0">
                <a:solidFill>
                  <a:srgbClr val="008000"/>
                </a:solidFill>
              </a:rPr>
              <a:t>2147483647</a:t>
            </a:r>
            <a:r>
              <a:rPr lang="zh-CN" altLang="en-US" sz="2000" dirty="0" smtClean="0">
                <a:solidFill>
                  <a:srgbClr val="008000"/>
                </a:solidFill>
              </a:rPr>
              <a:t>，相当于</a:t>
            </a:r>
            <a:r>
              <a:rPr lang="en-US" sz="2000" dirty="0" smtClean="0">
                <a:solidFill>
                  <a:srgbClr val="008000"/>
                </a:solidFill>
              </a:rPr>
              <a:t>10</a:t>
            </a:r>
            <a:r>
              <a:rPr lang="zh-CN" altLang="en-US" sz="2000" dirty="0" smtClean="0">
                <a:solidFill>
                  <a:srgbClr val="008000"/>
                </a:solidFill>
              </a:rPr>
              <a:t>位十进制有效位数）。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613" y="84138"/>
            <a:ext cx="665162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dirty="0" smtClean="0">
                <a:latin typeface="黑体" pitchFamily="49" charset="-122"/>
              </a:rPr>
              <a:t>浮点数加减法基本要点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96863" y="950913"/>
            <a:ext cx="8732837" cy="5129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（假定：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Xm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Ym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分别是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的尾数， 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Xe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Ye 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分别是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Y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的阶码 ）</a:t>
            </a:r>
            <a:endParaRPr lang="en-US" altLang="zh-CN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(1) 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求阶差：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∆e=Ye – Xe  (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若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Ye &gt; Xe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，则结果的阶码为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Ye)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(2) 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对阶：将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Xm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右移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∆e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位，尾数变为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Xm*2</a:t>
            </a:r>
            <a:r>
              <a:rPr lang="en-US" altLang="zh-CN" sz="2200" b="1" baseline="30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Xe-Ye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（保留右移部分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附加位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(3) 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尾数加减：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Xm*2</a:t>
            </a:r>
            <a:r>
              <a:rPr lang="en-US" altLang="zh-CN" sz="2200" b="1" baseline="30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Xe-Ye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± Ym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(4)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规格化：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当尾数高位为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，则需左规：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尾数左移一次，阶码减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，直到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MSB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2000" b="1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 sz="20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每次阶码减</a:t>
            </a:r>
            <a:r>
              <a:rPr lang="en-US" altLang="zh-CN" sz="20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0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后要判断阶码是否下溢（比最小可表示的阶码还要小）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当尾数最高位有进位，需右规：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尾数右移一次，阶码加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，直到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MSB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2000" b="1">
              <a:solidFill>
                <a:srgbClr val="008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</a:t>
            </a:r>
            <a:r>
              <a:rPr lang="zh-CN" altLang="en-US" sz="20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每次阶码加</a:t>
            </a:r>
            <a:r>
              <a:rPr lang="en-US" altLang="zh-CN" sz="20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000" b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后要判断阶码是否上溢（比最大可表示的阶码还要大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endParaRPr lang="en-US" altLang="zh-CN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</a:pPr>
            <a:endParaRPr lang="en-US" altLang="zh-CN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arenBoth" startAt="5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如果尾数比规定位数长（有附加位），则需考虑舍入（有多种舍入方式）</a:t>
            </a:r>
            <a:endParaRPr lang="en-US" altLang="zh-CN" sz="2000" b="1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arenBoth" startAt="6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若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运算结果尾数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，则需要将阶码也置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。为什么？</a:t>
            </a:r>
            <a:endParaRPr lang="en-US" altLang="zh-CN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746125" y="4572000"/>
            <a:ext cx="7848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阶码溢出异常处理：阶码上溢，则结果溢出；阶码下溢到无法用非规格化数表示，则结果为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711200" y="6242050"/>
            <a:ext cx="71183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尾数为</a:t>
            </a:r>
            <a:r>
              <a:rPr lang="en-US" altLang="zh-CN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说明结果应该为</a:t>
            </a:r>
            <a:r>
              <a:rPr lang="en-US" altLang="zh-CN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（阶码和尾数为全</a:t>
            </a:r>
            <a:r>
              <a:rPr lang="en-US" altLang="zh-CN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53975"/>
            <a:ext cx="8305800" cy="604838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IEEE 754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的舍入方式的说明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733425"/>
            <a:ext cx="8186738" cy="5757474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IEEE 754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的舍入方式</a:t>
            </a:r>
            <a:endParaRPr lang="zh-CN" altLang="en-US" sz="2200" dirty="0" smtClean="0">
              <a:ea typeface="黑体" pitchFamily="49" charset="-122"/>
            </a:endParaRP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200" dirty="0" smtClean="0">
              <a:ea typeface="黑体" pitchFamily="49" charset="-122"/>
            </a:endParaRP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zh-CN" sz="2200" dirty="0" smtClean="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zh-CN" altLang="en-US" sz="2200" dirty="0" smtClean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  <a:ea typeface="黑体" pitchFamily="49" charset="-122"/>
              </a:rPr>
              <a:t>Z1</a:t>
            </a:r>
            <a:r>
              <a:rPr lang="zh-CN" altLang="en-US" sz="2200" dirty="0" smtClean="0">
                <a:solidFill>
                  <a:srgbClr val="0000FF"/>
                </a:solidFill>
                <a:ea typeface="黑体" pitchFamily="49" charset="-122"/>
              </a:rPr>
              <a:t>和</a:t>
            </a:r>
            <a:r>
              <a:rPr lang="en-US" altLang="zh-CN" sz="2200" dirty="0" smtClean="0">
                <a:solidFill>
                  <a:srgbClr val="0000FF"/>
                </a:solidFill>
                <a:ea typeface="黑体" pitchFamily="49" charset="-122"/>
              </a:rPr>
              <a:t>Z2</a:t>
            </a:r>
            <a:r>
              <a:rPr lang="zh-CN" altLang="en-US" sz="2200" dirty="0" smtClean="0">
                <a:solidFill>
                  <a:srgbClr val="0000FF"/>
                </a:solidFill>
                <a:ea typeface="黑体" pitchFamily="49" charset="-122"/>
              </a:rPr>
              <a:t>分别是结果</a:t>
            </a:r>
            <a:r>
              <a:rPr lang="en-US" altLang="en-US" sz="2200" dirty="0" smtClean="0">
                <a:solidFill>
                  <a:srgbClr val="0000FF"/>
                </a:solidFill>
                <a:ea typeface="黑体" pitchFamily="49" charset="-122"/>
              </a:rPr>
              <a:t>Z</a:t>
            </a:r>
            <a:r>
              <a:rPr lang="zh-CN" altLang="en-US" sz="2200" dirty="0" smtClean="0">
                <a:solidFill>
                  <a:srgbClr val="0000FF"/>
                </a:solidFill>
                <a:ea typeface="黑体" pitchFamily="49" charset="-122"/>
              </a:rPr>
              <a:t>的最近的可表示的左、右两个数 )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zh-CN" sz="2200" dirty="0" smtClean="0">
                <a:solidFill>
                  <a:schemeClr val="accent2"/>
                </a:solidFill>
                <a:ea typeface="黑体" pitchFamily="49" charset="-122"/>
              </a:rPr>
              <a:t>(1)</a:t>
            </a:r>
            <a:r>
              <a:rPr lang="zh-CN" altLang="en-US" sz="2200" dirty="0" smtClean="0">
                <a:solidFill>
                  <a:schemeClr val="accent2"/>
                </a:solidFill>
                <a:ea typeface="黑体" pitchFamily="49" charset="-122"/>
              </a:rPr>
              <a:t> 就近舍入：</a:t>
            </a:r>
            <a:r>
              <a:rPr lang="zh-CN" altLang="en-US" sz="2200" dirty="0" smtClean="0">
                <a:ea typeface="黑体" pitchFamily="49" charset="-122"/>
              </a:rPr>
              <a:t>舍入为最近可表示的数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200" dirty="0" smtClean="0">
                <a:ea typeface="黑体" pitchFamily="49" charset="-122"/>
              </a:rPr>
              <a:t>      非中间值：0舍1入</a:t>
            </a:r>
            <a:r>
              <a:rPr lang="en-US" altLang="zh-CN" sz="2200" dirty="0" smtClean="0">
                <a:ea typeface="黑体" pitchFamily="49" charset="-122"/>
              </a:rPr>
              <a:t>；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en-US" altLang="zh-CN" sz="2200" dirty="0" smtClean="0">
                <a:ea typeface="黑体" pitchFamily="49" charset="-122"/>
              </a:rPr>
              <a:t>      </a:t>
            </a:r>
            <a:r>
              <a:rPr lang="zh-CN" altLang="en-US" sz="2200" dirty="0" smtClean="0">
                <a:ea typeface="黑体" pitchFamily="49" charset="-122"/>
              </a:rPr>
              <a:t>中间值：</a:t>
            </a:r>
            <a:r>
              <a:rPr lang="zh-CN" altLang="en-US" sz="2200" dirty="0" smtClean="0">
                <a:solidFill>
                  <a:srgbClr val="CC0000"/>
                </a:solidFill>
                <a:ea typeface="黑体" pitchFamily="49" charset="-122"/>
              </a:rPr>
              <a:t>强迫结果为</a:t>
            </a:r>
            <a:r>
              <a:rPr lang="zh-CN" altLang="en-US" sz="2200" dirty="0" smtClean="0">
                <a:solidFill>
                  <a:srgbClr val="CC0000"/>
                </a:solidFill>
                <a:ea typeface="黑体" pitchFamily="49" charset="-122"/>
              </a:rPr>
              <a:t>偶数</a:t>
            </a:r>
            <a:endParaRPr lang="zh-CN" altLang="en-US" sz="2200" dirty="0" smtClean="0">
              <a:ea typeface="黑体" pitchFamily="49" charset="-122"/>
            </a:endParaRP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200" dirty="0" smtClean="0">
              <a:solidFill>
                <a:schemeClr val="accent2"/>
              </a:solidFill>
              <a:ea typeface="黑体" pitchFamily="49" charset="-122"/>
            </a:endParaRP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200" dirty="0" smtClean="0">
              <a:solidFill>
                <a:schemeClr val="accent2"/>
              </a:solidFill>
              <a:ea typeface="黑体" pitchFamily="49" charset="-122"/>
            </a:endParaRP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200" dirty="0" smtClean="0">
                <a:solidFill>
                  <a:schemeClr val="accent2"/>
                </a:solidFill>
                <a:ea typeface="黑体" pitchFamily="49" charset="-122"/>
              </a:rPr>
              <a:t>(2) 朝+∞方向舍入:</a:t>
            </a:r>
            <a:r>
              <a:rPr lang="zh-CN" altLang="en-US" sz="2200" dirty="0" smtClean="0">
                <a:ea typeface="黑体" pitchFamily="49" charset="-122"/>
              </a:rPr>
              <a:t>舍入为</a:t>
            </a:r>
            <a:r>
              <a:rPr lang="en-US" altLang="en-US" sz="2200" dirty="0" smtClean="0">
                <a:ea typeface="黑体" pitchFamily="49" charset="-122"/>
              </a:rPr>
              <a:t>Z2(</a:t>
            </a:r>
            <a:r>
              <a:rPr lang="zh-CN" altLang="en-US" sz="2200" dirty="0" smtClean="0">
                <a:ea typeface="黑体" pitchFamily="49" charset="-122"/>
              </a:rPr>
              <a:t>正向舍入)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200" dirty="0" smtClean="0">
                <a:solidFill>
                  <a:schemeClr val="accent2"/>
                </a:solidFill>
                <a:ea typeface="黑体" pitchFamily="49" charset="-122"/>
              </a:rPr>
              <a:t>(3) 朝-∞方向舍入:</a:t>
            </a:r>
            <a:r>
              <a:rPr lang="zh-CN" altLang="en-US" sz="2200" dirty="0" smtClean="0">
                <a:ea typeface="黑体" pitchFamily="49" charset="-122"/>
              </a:rPr>
              <a:t>舍入为</a:t>
            </a:r>
            <a:r>
              <a:rPr lang="en-US" altLang="en-US" sz="2200" dirty="0" smtClean="0">
                <a:ea typeface="黑体" pitchFamily="49" charset="-122"/>
              </a:rPr>
              <a:t>Z1(</a:t>
            </a:r>
            <a:r>
              <a:rPr lang="zh-CN" altLang="en-US" sz="2200" dirty="0" smtClean="0">
                <a:ea typeface="黑体" pitchFamily="49" charset="-122"/>
              </a:rPr>
              <a:t>负向舍入)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200" dirty="0" smtClean="0">
                <a:solidFill>
                  <a:schemeClr val="accent2"/>
                </a:solidFill>
                <a:ea typeface="黑体" pitchFamily="49" charset="-122"/>
              </a:rPr>
              <a:t>(4) 朝0方向舍入：</a:t>
            </a:r>
            <a:r>
              <a:rPr lang="zh-CN" altLang="en-US" sz="2200" dirty="0" smtClean="0">
                <a:ea typeface="黑体" pitchFamily="49" charset="-122"/>
              </a:rPr>
              <a:t>截去。正数：取</a:t>
            </a:r>
            <a:r>
              <a:rPr lang="en-US" altLang="en-US" sz="2200" dirty="0" smtClean="0">
                <a:ea typeface="黑体" pitchFamily="49" charset="-122"/>
              </a:rPr>
              <a:t>Z1;</a:t>
            </a:r>
            <a:r>
              <a:rPr lang="en-US" altLang="zh-CN" sz="2200" dirty="0" smtClean="0">
                <a:ea typeface="黑体" pitchFamily="49" charset="-122"/>
              </a:rPr>
              <a:t>  </a:t>
            </a:r>
            <a:r>
              <a:rPr lang="zh-CN" altLang="en-US" sz="2200" dirty="0" smtClean="0">
                <a:ea typeface="黑体" pitchFamily="49" charset="-122"/>
              </a:rPr>
              <a:t>负数：取</a:t>
            </a:r>
            <a:r>
              <a:rPr lang="en-US" altLang="en-US" sz="2200" dirty="0" smtClean="0">
                <a:ea typeface="黑体" pitchFamily="49" charset="-122"/>
              </a:rPr>
              <a:t>Z2</a:t>
            </a:r>
            <a:endParaRPr lang="en-US" altLang="zh-CN" sz="2200" dirty="0" smtClean="0">
              <a:ea typeface="黑体" pitchFamily="49" charset="-122"/>
            </a:endParaRPr>
          </a:p>
          <a:p>
            <a:pPr lvl="1">
              <a:buFont typeface="Monotype Sorts" pitchFamily="2" charset="2"/>
              <a:buChar char=" "/>
              <a:defRPr/>
            </a:pPr>
            <a:r>
              <a:rPr lang="en-US" altLang="zh-CN" sz="1800" dirty="0" smtClean="0">
                <a:latin typeface="宋体" pitchFamily="2" charset="-122"/>
              </a:rPr>
              <a:t>       </a:t>
            </a:r>
            <a:endParaRPr lang="zh-CN" altLang="en-US" sz="1800" dirty="0" smtClean="0">
              <a:latin typeface="宋体" pitchFamily="2" charset="-122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524000" y="1279525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438400" y="120332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324600" y="120332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172200" y="1228725"/>
            <a:ext cx="4318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273300" y="1228725"/>
            <a:ext cx="400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508500" y="1127125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321175" y="1279525"/>
            <a:ext cx="381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400" b="1"/>
              <a:t>Z</a:t>
            </a:r>
            <a:endParaRPr kumimoji="1" lang="en-US" altLang="zh-CN" sz="2400" b="1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886200" y="120332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5080000" y="1190625"/>
            <a:ext cx="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632200" y="1266825"/>
            <a:ext cx="5461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/>
              <a:t>Z1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889500" y="1279525"/>
            <a:ext cx="6477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/>
              <a:t>Z2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507038" y="2573338"/>
            <a:ext cx="3430587" cy="1320800"/>
            <a:chOff x="3368" y="1346"/>
            <a:chExt cx="2161" cy="832"/>
          </a:xfrm>
        </p:grpSpPr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3550" y="1346"/>
              <a:ext cx="1979" cy="8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rgbClr val="0000FF"/>
                  </a:solidFill>
                  <a:ea typeface="黑体" pitchFamily="49" charset="-122"/>
                </a:rPr>
                <a:t>例如：附加位为</a:t>
              </a:r>
            </a:p>
            <a:p>
              <a:pPr eaLnBrk="0" hangingPunct="0"/>
              <a:r>
                <a:rPr lang="zh-CN" altLang="en-US" sz="2000" b="1">
                  <a:ea typeface="黑体" pitchFamily="49" charset="-122"/>
                </a:rPr>
                <a:t>01：舍</a:t>
              </a:r>
            </a:p>
            <a:p>
              <a:pPr eaLnBrk="0" hangingPunct="0"/>
              <a:r>
                <a:rPr lang="zh-CN" altLang="en-US" sz="2000" b="1">
                  <a:ea typeface="黑体" pitchFamily="49" charset="-122"/>
                </a:rPr>
                <a:t>11：入</a:t>
              </a:r>
            </a:p>
            <a:p>
              <a:pPr eaLnBrk="0" hangingPunct="0"/>
              <a:r>
                <a:rPr lang="zh-CN" altLang="en-US" sz="2000" b="1">
                  <a:ea typeface="黑体" pitchFamily="49" charset="-122"/>
                </a:rPr>
                <a:t>10</a:t>
              </a:r>
              <a:r>
                <a:rPr lang="zh-CN" altLang="en-US" sz="2000" b="1">
                  <a:ea typeface="黑体" pitchFamily="49" charset="-122"/>
                  <a:sym typeface="Wingdings" pitchFamily="2" charset="2"/>
                </a:rPr>
                <a:t>：(强迫结果为偶数)</a:t>
              </a:r>
              <a:endParaRPr lang="zh-CN" altLang="en-US" sz="2000" b="1">
                <a:ea typeface="黑体" pitchFamily="49" charset="-122"/>
              </a:endParaRPr>
            </a:p>
          </p:txBody>
        </p:sp>
        <p:sp>
          <p:nvSpPr>
            <p:cNvPr id="29714" name="AutoShape 17"/>
            <p:cNvSpPr>
              <a:spLocks/>
            </p:cNvSpPr>
            <p:nvPr/>
          </p:nvSpPr>
          <p:spPr bwMode="auto">
            <a:xfrm>
              <a:off x="3368" y="1477"/>
              <a:ext cx="118" cy="541"/>
            </a:xfrm>
            <a:prstGeom prst="rightBrace">
              <a:avLst>
                <a:gd name="adj1" fmla="val 3820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</p:grp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468313" y="3921125"/>
            <a:ext cx="63785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200" b="1">
                <a:cs typeface="Times New Roman" pitchFamily="18" charset="0"/>
              </a:rPr>
              <a:t>例：</a:t>
            </a:r>
            <a:r>
              <a:rPr lang="en-US" altLang="zh-CN" sz="2200" b="1">
                <a:cs typeface="Times New Roman" pitchFamily="18" charset="0"/>
              </a:rPr>
              <a:t>1.1101</a:t>
            </a:r>
            <a:r>
              <a:rPr lang="en-US" altLang="zh-CN" sz="2200" b="1">
                <a:solidFill>
                  <a:srgbClr val="CC0000"/>
                </a:solidFill>
                <a:cs typeface="Times New Roman" pitchFamily="18" charset="0"/>
              </a:rPr>
              <a:t>11</a:t>
            </a:r>
            <a:r>
              <a:rPr lang="en-US" altLang="zh-CN" sz="2200" b="1">
                <a:cs typeface="Times New Roman" pitchFamily="18" charset="0"/>
              </a:rPr>
              <a:t> </a:t>
            </a:r>
            <a:r>
              <a:rPr lang="en-US" altLang="zh-CN" sz="2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→</a:t>
            </a:r>
            <a:r>
              <a:rPr lang="en-US" altLang="zh-CN" sz="2200" b="1">
                <a:cs typeface="Times New Roman" pitchFamily="18" charset="0"/>
              </a:rPr>
              <a:t> 1.1110;    1.1101</a:t>
            </a:r>
            <a:r>
              <a:rPr lang="en-US" altLang="zh-CN" sz="2200" b="1">
                <a:solidFill>
                  <a:srgbClr val="CC0000"/>
                </a:solidFill>
                <a:cs typeface="Times New Roman" pitchFamily="18" charset="0"/>
              </a:rPr>
              <a:t>01</a:t>
            </a:r>
            <a:r>
              <a:rPr lang="en-US" altLang="zh-CN" sz="2200" b="1">
                <a:cs typeface="Times New Roman" pitchFamily="18" charset="0"/>
              </a:rPr>
              <a:t> </a:t>
            </a:r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→</a:t>
            </a:r>
            <a:r>
              <a:rPr lang="en-US" altLang="zh-CN" sz="1600" b="1">
                <a:latin typeface="Times New Roman" pitchFamily="18" charset="0"/>
              </a:rPr>
              <a:t> </a:t>
            </a:r>
            <a:r>
              <a:rPr lang="en-US" altLang="zh-CN" sz="2200" b="1"/>
              <a:t>1.1101;    </a:t>
            </a:r>
          </a:p>
          <a:p>
            <a:pPr eaLnBrk="0" hangingPunct="0"/>
            <a:r>
              <a:rPr lang="en-US" altLang="zh-CN" sz="2200" b="1"/>
              <a:t>        1.1101</a:t>
            </a:r>
            <a:r>
              <a:rPr lang="en-US" altLang="zh-CN" sz="2200" b="1">
                <a:solidFill>
                  <a:srgbClr val="CC0000"/>
                </a:solidFill>
              </a:rPr>
              <a:t>10</a:t>
            </a:r>
            <a:r>
              <a:rPr lang="en-US" altLang="zh-CN" sz="2200" b="1"/>
              <a:t> </a:t>
            </a:r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→</a:t>
            </a:r>
            <a:r>
              <a:rPr lang="en-US" altLang="zh-CN" sz="1600" b="1">
                <a:latin typeface="Times New Roman" pitchFamily="18" charset="0"/>
              </a:rPr>
              <a:t> </a:t>
            </a:r>
            <a:r>
              <a:rPr lang="en-US" altLang="zh-CN" sz="2200" b="1"/>
              <a:t>1.1110;    1.1111</a:t>
            </a:r>
            <a:r>
              <a:rPr lang="en-US" altLang="zh-CN" sz="2200" b="1">
                <a:solidFill>
                  <a:srgbClr val="CC0000"/>
                </a:solidFill>
              </a:rPr>
              <a:t>10</a:t>
            </a:r>
            <a:r>
              <a:rPr lang="en-US" altLang="zh-CN" sz="2200" b="1"/>
              <a:t> </a:t>
            </a:r>
            <a:r>
              <a:rPr lang="en-US" altLang="zh-CN" sz="2200" b="1">
                <a:latin typeface="Times New Roman" pitchFamily="18" charset="0"/>
                <a:ea typeface="黑体" pitchFamily="49" charset="-122"/>
              </a:rPr>
              <a:t>→</a:t>
            </a:r>
            <a:r>
              <a:rPr lang="en-US" altLang="zh-CN" sz="2200" b="1"/>
              <a:t> 10.0000; </a:t>
            </a:r>
            <a:endParaRPr lang="en-US" alt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</a:rPr>
              <a:t>浮点数加减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92563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在</a:t>
            </a:r>
            <a:r>
              <a:rPr lang="en-US" dirty="0" smtClean="0"/>
              <a:t>C</a:t>
            </a:r>
            <a:r>
              <a:rPr lang="zh-CN" altLang="en-US" dirty="0" smtClean="0"/>
              <a:t>语言程序中，为什么以下程序段最终的</a:t>
            </a:r>
            <a:r>
              <a:rPr lang="en-US" dirty="0" smtClean="0"/>
              <a:t>f</a:t>
            </a:r>
            <a:r>
              <a:rPr lang="zh-CN" altLang="en-US" dirty="0" smtClean="0"/>
              <a:t>值是多少？为什么？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float f = 2.5 + 1e10;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f = f - 1e10 ;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7050" y="2584450"/>
            <a:ext cx="82296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答：是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首先，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类型采用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 754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单精度浮点数格式表示，因此，最多有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位二进制有效位数。因为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1e10 = 10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，在数量级上大约相当于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，而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的数量级为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pt-BR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，因此，在计算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 + 1e10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进行对阶时，两数阶码的差为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，也就是说，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的尾数要向右移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位从而使得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位有效数字全部丢失，尾数变为全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，再与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1e10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的尾数相加时结果就是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1e10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的尾数，因此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f=2.5+1e10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的运算结果仍为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1e10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，这样，再执行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f - 1e10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时结果就为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。这个例子就是典型的“大数吃小数”的例子。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30739</TotalTime>
  <Words>2372</Words>
  <Application>Microsoft Office PowerPoint</Application>
  <PresentationFormat>全屏显示(4:3)</PresentationFormat>
  <Paragraphs>230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  第三讲 数值的运算  </vt:lpstr>
      <vt:lpstr>整数变量与常数之间的除运算 </vt:lpstr>
      <vt:lpstr>例题5</vt:lpstr>
      <vt:lpstr>Homework</vt:lpstr>
      <vt:lpstr>整数变量与常数之间的乘运算</vt:lpstr>
      <vt:lpstr>浮点数表示</vt:lpstr>
      <vt:lpstr>浮点数加减法基本要点 </vt:lpstr>
      <vt:lpstr>IEEE 754的舍入方式的说明</vt:lpstr>
      <vt:lpstr>浮点数加减</vt:lpstr>
      <vt:lpstr>浮点数运算</vt:lpstr>
      <vt:lpstr>浮点数运算</vt:lpstr>
      <vt:lpstr>浮点数运算</vt:lpstr>
      <vt:lpstr>浮点数累加</vt:lpstr>
      <vt:lpstr>Kahan累加算法</vt:lpstr>
      <vt:lpstr>Data Alignment</vt:lpstr>
      <vt:lpstr>Data Alignment</vt:lpstr>
      <vt:lpstr>幻灯片 17</vt:lpstr>
      <vt:lpstr>Homework</vt:lpstr>
      <vt:lpstr>Homework</vt:lpstr>
      <vt:lpstr>Homework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2216</cp:revision>
  <dcterms:created xsi:type="dcterms:W3CDTF">2008-04-26T09:05:28Z</dcterms:created>
  <dcterms:modified xsi:type="dcterms:W3CDTF">2016-09-26T01:47:15Z</dcterms:modified>
</cp:coreProperties>
</file>