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1128" r:id="rId3"/>
    <p:sldId id="1129" r:id="rId4"/>
    <p:sldId id="1130" r:id="rId5"/>
    <p:sldId id="1079" r:id="rId6"/>
    <p:sldId id="1111" r:id="rId7"/>
    <p:sldId id="1082" r:id="rId8"/>
    <p:sldId id="1083" r:id="rId9"/>
    <p:sldId id="1080" r:id="rId10"/>
    <p:sldId id="1112" r:id="rId11"/>
    <p:sldId id="1084" r:id="rId12"/>
    <p:sldId id="1119" r:id="rId13"/>
    <p:sldId id="1120" r:id="rId14"/>
    <p:sldId id="1121" r:id="rId15"/>
    <p:sldId id="1122" r:id="rId16"/>
    <p:sldId id="1117" r:id="rId17"/>
    <p:sldId id="1118" r:id="rId18"/>
    <p:sldId id="1123" r:id="rId19"/>
    <p:sldId id="1125" r:id="rId20"/>
    <p:sldId id="1124" r:id="rId21"/>
    <p:sldId id="1116" r:id="rId22"/>
    <p:sldId id="1088" r:id="rId23"/>
    <p:sldId id="1085" r:id="rId24"/>
    <p:sldId id="1089" r:id="rId25"/>
    <p:sldId id="1126" r:id="rId26"/>
    <p:sldId id="1090" r:id="rId27"/>
    <p:sldId id="1097" r:id="rId28"/>
    <p:sldId id="1091" r:id="rId29"/>
    <p:sldId id="1093" r:id="rId30"/>
    <p:sldId id="1102" r:id="rId31"/>
    <p:sldId id="1094" r:id="rId32"/>
    <p:sldId id="1105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FF"/>
    <a:srgbClr val="008000"/>
    <a:srgbClr val="CC3300"/>
    <a:srgbClr val="0066CC"/>
    <a:srgbClr val="FF3300"/>
    <a:srgbClr val="3333CC"/>
    <a:srgbClr val="005024"/>
    <a:srgbClr val="00763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88269" autoAdjust="0"/>
  </p:normalViewPr>
  <p:slideViewPr>
    <p:cSldViewPr>
      <p:cViewPr>
        <p:scale>
          <a:sx n="60" d="100"/>
          <a:sy n="60" d="100"/>
        </p:scale>
        <p:origin x="-3258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4332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4E64439-40FB-4FE3-A7E1-C9F32F474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6614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4439-40FB-4FE3-A7E1-C9F32F474C3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11731-086D-4047-B549-70B9D0C49D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E3D31-1D04-4468-8C79-F4893CA0F4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12152-D05E-48E3-9B2E-09CA377A28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61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836613"/>
            <a:ext cx="8229600" cy="521811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1664B-2CC9-463C-BBD0-8F71E85934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48954-6C4A-4299-82B8-F4A8C8011D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5E73C-A80A-4C3A-8854-C69629B382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87582-BA9D-4BCE-B449-52039BE173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DE90F-9988-4893-974B-81960CC08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490F5-1C23-4D20-995B-261ABADBF0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07AF9-8BCB-41DC-B21D-C8152E9C2D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9BE89-C2BF-4EAF-AAD7-E327B43D66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951F3-0B08-40F0-9256-ED1AE6B2B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FF48F1-6ACB-439B-841B-CCB0E29FDA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第六讲 程序的表示</a:t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endParaRPr lang="en-US" altLang="zh-CN" sz="2800" dirty="0" smtClean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微软雅黑" pitchFamily="34" charset="-122"/>
              </a:rPr>
              <a:t>IA-32</a:t>
            </a:r>
            <a:r>
              <a:rPr lang="zh-CN" altLang="en-US" sz="3200" dirty="0" smtClean="0">
                <a:ea typeface="微软雅黑" pitchFamily="34" charset="-122"/>
              </a:rPr>
              <a:t>浮点操作示例</a:t>
            </a:r>
            <a:endParaRPr lang="zh-CN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1000108"/>
            <a:ext cx="671517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071934" y="1214422"/>
            <a:ext cx="2857520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71934" y="1643050"/>
            <a:ext cx="2857520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29454" y="1214422"/>
            <a:ext cx="221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p = (double*) &amp;a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9454" y="1928802"/>
            <a:ext cx="221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*p 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71934" y="3214686"/>
            <a:ext cx="2857520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29454" y="3500438"/>
            <a:ext cx="221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(double) a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、指令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383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指令操作数长度与寻址方式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对于以下</a:t>
            </a:r>
            <a:r>
              <a:rPr lang="en-US" altLang="zh-CN" dirty="0" smtClean="0"/>
              <a:t>AT&amp;T</a:t>
            </a:r>
            <a:r>
              <a:rPr lang="zh-CN" altLang="en-US" dirty="0" smtClean="0"/>
              <a:t>格式汇编指令，根据操作数的长度确定对应指令助记符中的长度后缀，并说明每个操作数的寻址方式。</a:t>
            </a:r>
          </a:p>
          <a:p>
            <a:pPr>
              <a:lnSpc>
                <a:spcPct val="100000"/>
              </a:lnSpc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 8(%</a:t>
            </a:r>
            <a:r>
              <a:rPr lang="en-US" altLang="zh-CN" dirty="0" err="1" smtClean="0"/>
              <a:t>ebp</a:t>
            </a:r>
            <a:r>
              <a:rPr lang="en-US" altLang="zh-CN" dirty="0" smtClean="0"/>
              <a:t>, %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, 4), %ax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>
                <a:solidFill>
                  <a:srgbClr val="008000"/>
                </a:solidFill>
              </a:rPr>
              <a:t>后缀：</a:t>
            </a:r>
            <a:r>
              <a:rPr lang="en-US" altLang="zh-CN" sz="2000" dirty="0" smtClean="0">
                <a:solidFill>
                  <a:srgbClr val="008000"/>
                </a:solidFill>
              </a:rPr>
              <a:t>w</a:t>
            </a:r>
            <a:r>
              <a:rPr lang="zh-CN" altLang="en-US" sz="2000" dirty="0" smtClean="0">
                <a:solidFill>
                  <a:srgbClr val="008000"/>
                </a:solidFill>
              </a:rPr>
              <a:t>，	源：基址</a:t>
            </a:r>
            <a:r>
              <a:rPr lang="en-US" altLang="zh-CN" sz="2000" dirty="0" smtClean="0">
                <a:solidFill>
                  <a:srgbClr val="008000"/>
                </a:solidFill>
              </a:rPr>
              <a:t>+</a:t>
            </a:r>
            <a:r>
              <a:rPr lang="zh-CN" altLang="en-US" sz="2000" dirty="0" smtClean="0">
                <a:solidFill>
                  <a:srgbClr val="008000"/>
                </a:solidFill>
              </a:rPr>
              <a:t>比例变址</a:t>
            </a:r>
            <a:r>
              <a:rPr lang="en-US" altLang="zh-CN" sz="2000" dirty="0" smtClean="0">
                <a:solidFill>
                  <a:srgbClr val="008000"/>
                </a:solidFill>
              </a:rPr>
              <a:t>+</a:t>
            </a:r>
            <a:r>
              <a:rPr lang="zh-CN" altLang="en-US" sz="2000" dirty="0" smtClean="0">
                <a:solidFill>
                  <a:srgbClr val="008000"/>
                </a:solidFill>
              </a:rPr>
              <a:t>偏移，目：寄存器</a:t>
            </a:r>
            <a:endParaRPr lang="en-US" altLang="zh-CN" sz="2000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altLang="zh-CN" sz="2000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 %al, 12(%</a:t>
            </a:r>
            <a:r>
              <a:rPr lang="en-US" altLang="zh-CN" dirty="0" err="1" smtClean="0"/>
              <a:t>ebp</a:t>
            </a:r>
            <a:r>
              <a:rPr lang="en-US" altLang="zh-CN" dirty="0" smtClean="0"/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>
                <a:solidFill>
                  <a:srgbClr val="008000"/>
                </a:solidFill>
              </a:rPr>
              <a:t>后缀：</a:t>
            </a:r>
            <a:r>
              <a:rPr lang="en-US" altLang="zh-CN" sz="2000" dirty="0" smtClean="0">
                <a:solidFill>
                  <a:srgbClr val="008000"/>
                </a:solidFill>
              </a:rPr>
              <a:t>b</a:t>
            </a:r>
            <a:r>
              <a:rPr lang="zh-CN" altLang="en-US" sz="2000" dirty="0" smtClean="0">
                <a:solidFill>
                  <a:srgbClr val="008000"/>
                </a:solidFill>
              </a:rPr>
              <a:t>，	源：寄存器，目：基址</a:t>
            </a:r>
            <a:r>
              <a:rPr lang="en-US" altLang="zh-CN" sz="2000" dirty="0" smtClean="0">
                <a:solidFill>
                  <a:srgbClr val="008000"/>
                </a:solidFill>
              </a:rPr>
              <a:t>+</a:t>
            </a:r>
            <a:r>
              <a:rPr lang="zh-CN" altLang="en-US" sz="2000" dirty="0" smtClean="0">
                <a:solidFill>
                  <a:srgbClr val="008000"/>
                </a:solidFill>
              </a:rPr>
              <a:t>偏移</a:t>
            </a:r>
            <a:endParaRPr lang="en-US" altLang="zh-CN" sz="2000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/>
              <a:t>add   ( , %ebx,4), %</a:t>
            </a:r>
            <a:r>
              <a:rPr lang="en-US" altLang="zh-CN" dirty="0" err="1" smtClean="0"/>
              <a:t>ebx</a:t>
            </a:r>
            <a:endParaRPr lang="en-US" altLang="zh-CN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sz="2000" dirty="0" smtClean="0">
                <a:solidFill>
                  <a:srgbClr val="008000"/>
                </a:solidFill>
              </a:rPr>
              <a:t>	</a:t>
            </a:r>
            <a:r>
              <a:rPr lang="zh-CN" altLang="en-US" sz="2000" dirty="0" smtClean="0">
                <a:solidFill>
                  <a:srgbClr val="008000"/>
                </a:solidFill>
              </a:rPr>
              <a:t>后缀：</a:t>
            </a:r>
            <a:r>
              <a:rPr lang="en-US" altLang="zh-CN" sz="2000" dirty="0" smtClean="0">
                <a:solidFill>
                  <a:srgbClr val="008000"/>
                </a:solidFill>
              </a:rPr>
              <a:t>l</a:t>
            </a:r>
            <a:r>
              <a:rPr lang="zh-CN" altLang="en-US" sz="2000" dirty="0" smtClean="0">
                <a:solidFill>
                  <a:srgbClr val="008000"/>
                </a:solidFill>
              </a:rPr>
              <a:t>，	源：比例变址，目：寄存器</a:t>
            </a:r>
            <a:endParaRPr lang="en-US" altLang="zh-CN" sz="2000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altLang="zh-CN" sz="2000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/>
              <a:t>or    (%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), %dh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dirty="0" smtClean="0">
                <a:solidFill>
                  <a:srgbClr val="008000"/>
                </a:solidFill>
              </a:rPr>
              <a:t>	</a:t>
            </a:r>
            <a:r>
              <a:rPr lang="zh-CN" altLang="en-US" sz="2000" dirty="0" smtClean="0">
                <a:solidFill>
                  <a:srgbClr val="008000"/>
                </a:solidFill>
              </a:rPr>
              <a:t>后缀：</a:t>
            </a:r>
            <a:r>
              <a:rPr lang="en-US" altLang="zh-CN" sz="2000" dirty="0" smtClean="0">
                <a:solidFill>
                  <a:srgbClr val="008000"/>
                </a:solidFill>
              </a:rPr>
              <a:t>b</a:t>
            </a:r>
            <a:r>
              <a:rPr lang="zh-CN" altLang="en-US" sz="2000" dirty="0" smtClean="0">
                <a:solidFill>
                  <a:srgbClr val="008000"/>
                </a:solidFill>
              </a:rPr>
              <a:t>，	源：基址，目：寄存器</a:t>
            </a:r>
            <a:endParaRPr lang="en-US" altLang="zh-CN" sz="2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指令操作数长度与寻址方式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对于以下</a:t>
            </a:r>
            <a:r>
              <a:rPr lang="en-US" altLang="zh-CN" dirty="0" smtClean="0"/>
              <a:t>AT&amp;T</a:t>
            </a:r>
            <a:r>
              <a:rPr lang="zh-CN" altLang="en-US" dirty="0" smtClean="0"/>
              <a:t>格式汇编指令，根据操作数的长度确定对应指令助记符中的长度后缀，并说明每个操作数的寻址方式。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push  $0xF8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>
                <a:solidFill>
                  <a:srgbClr val="008000"/>
                </a:solidFill>
              </a:rPr>
              <a:t>后缀：</a:t>
            </a:r>
            <a:r>
              <a:rPr lang="en-US" altLang="zh-CN" sz="2000" dirty="0" smtClean="0">
                <a:solidFill>
                  <a:srgbClr val="008000"/>
                </a:solidFill>
              </a:rPr>
              <a:t>l</a:t>
            </a:r>
            <a:r>
              <a:rPr lang="zh-CN" altLang="en-US" sz="2000" dirty="0" smtClean="0">
                <a:solidFill>
                  <a:srgbClr val="008000"/>
                </a:solidFill>
              </a:rPr>
              <a:t>，	源：立即数，目：栈</a:t>
            </a:r>
            <a:endParaRPr lang="en-US" altLang="zh-CN" sz="2000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altLang="zh-CN" sz="2000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 $0xFFF0, %</a:t>
            </a:r>
            <a:r>
              <a:rPr lang="en-US" altLang="zh-CN" dirty="0" err="1" smtClean="0"/>
              <a:t>eax</a:t>
            </a:r>
            <a:endParaRPr lang="en-US" altLang="zh-CN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sz="2000" dirty="0" smtClean="0">
                <a:solidFill>
                  <a:srgbClr val="008000"/>
                </a:solidFill>
              </a:rPr>
              <a:t>	</a:t>
            </a:r>
            <a:r>
              <a:rPr lang="zh-CN" altLang="en-US" sz="2000" dirty="0" smtClean="0">
                <a:solidFill>
                  <a:srgbClr val="008000"/>
                </a:solidFill>
              </a:rPr>
              <a:t>后缀：</a:t>
            </a:r>
            <a:r>
              <a:rPr lang="en-US" altLang="zh-CN" sz="2000" dirty="0" smtClean="0">
                <a:solidFill>
                  <a:srgbClr val="008000"/>
                </a:solidFill>
              </a:rPr>
              <a:t>l</a:t>
            </a:r>
            <a:r>
              <a:rPr lang="zh-CN" altLang="en-US" sz="2000" dirty="0" smtClean="0">
                <a:solidFill>
                  <a:srgbClr val="008000"/>
                </a:solidFill>
              </a:rPr>
              <a:t>，	源：立即数，目：寄存器</a:t>
            </a:r>
            <a:endParaRPr lang="en-US" altLang="zh-CN" sz="2000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altLang="zh-CN" sz="2000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/>
              <a:t>test   %</a:t>
            </a:r>
            <a:r>
              <a:rPr lang="en-US" altLang="zh-CN" dirty="0" err="1" smtClean="0"/>
              <a:t>cx</a:t>
            </a:r>
            <a:r>
              <a:rPr lang="en-US" altLang="zh-CN" dirty="0" smtClean="0"/>
              <a:t>, %</a:t>
            </a:r>
            <a:r>
              <a:rPr lang="en-US" altLang="zh-CN" dirty="0" err="1" smtClean="0"/>
              <a:t>cx</a:t>
            </a:r>
            <a:endParaRPr lang="en-US" altLang="zh-CN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>
                <a:solidFill>
                  <a:srgbClr val="008000"/>
                </a:solidFill>
              </a:rPr>
              <a:t>后缀：</a:t>
            </a:r>
            <a:r>
              <a:rPr lang="en-US" altLang="zh-CN" sz="2000" dirty="0" smtClean="0">
                <a:solidFill>
                  <a:srgbClr val="008000"/>
                </a:solidFill>
              </a:rPr>
              <a:t>w</a:t>
            </a:r>
            <a:r>
              <a:rPr lang="zh-CN" altLang="en-US" sz="2000" dirty="0" smtClean="0">
                <a:solidFill>
                  <a:srgbClr val="008000"/>
                </a:solidFill>
              </a:rPr>
              <a:t>，	源：寄存器，目：寄存器</a:t>
            </a:r>
            <a:endParaRPr lang="en-US" altLang="zh-CN" sz="2000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altLang="zh-CN" sz="2000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/>
              <a:t>lea   8(%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, %</a:t>
            </a:r>
            <a:r>
              <a:rPr lang="en-US" altLang="zh-CN" dirty="0" err="1" smtClean="0"/>
              <a:t>esi</a:t>
            </a:r>
            <a:r>
              <a:rPr lang="en-US" altLang="zh-CN" dirty="0" smtClean="0"/>
              <a:t>), %</a:t>
            </a:r>
            <a:r>
              <a:rPr lang="en-US" altLang="zh-CN" dirty="0" err="1" smtClean="0"/>
              <a:t>eax</a:t>
            </a:r>
            <a:endParaRPr lang="en-US" altLang="zh-CN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>
                <a:solidFill>
                  <a:srgbClr val="008000"/>
                </a:solidFill>
              </a:rPr>
              <a:t>后缀：</a:t>
            </a:r>
            <a:r>
              <a:rPr lang="en-US" altLang="zh-CN" sz="2000" dirty="0" smtClean="0">
                <a:solidFill>
                  <a:srgbClr val="008000"/>
                </a:solidFill>
              </a:rPr>
              <a:t>l</a:t>
            </a:r>
            <a:r>
              <a:rPr lang="zh-CN" altLang="en-US" sz="2000" dirty="0" smtClean="0">
                <a:solidFill>
                  <a:srgbClr val="008000"/>
                </a:solidFill>
              </a:rPr>
              <a:t>，	源：基址</a:t>
            </a:r>
            <a:r>
              <a:rPr lang="en-US" altLang="zh-CN" sz="2000" dirty="0" smtClean="0">
                <a:solidFill>
                  <a:srgbClr val="008000"/>
                </a:solidFill>
              </a:rPr>
              <a:t>+</a:t>
            </a:r>
            <a:r>
              <a:rPr lang="zh-CN" altLang="en-US" sz="2000" dirty="0" smtClean="0">
                <a:solidFill>
                  <a:srgbClr val="008000"/>
                </a:solidFill>
              </a:rPr>
              <a:t>变址</a:t>
            </a:r>
            <a:r>
              <a:rPr lang="en-US" altLang="zh-CN" sz="2000" dirty="0" smtClean="0">
                <a:solidFill>
                  <a:srgbClr val="008000"/>
                </a:solidFill>
              </a:rPr>
              <a:t>+</a:t>
            </a:r>
            <a:r>
              <a:rPr lang="zh-CN" altLang="en-US" sz="2000" dirty="0" smtClean="0">
                <a:solidFill>
                  <a:srgbClr val="008000"/>
                </a:solidFill>
              </a:rPr>
              <a:t>偏移，目：寄存器</a:t>
            </a:r>
            <a:endParaRPr lang="en-US" altLang="zh-CN" sz="2000" dirty="0" smtClean="0">
              <a:solidFill>
                <a:srgbClr val="008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36613"/>
            <a:ext cx="4460877" cy="5218112"/>
          </a:xfrm>
        </p:spPr>
        <p:txBody>
          <a:bodyPr/>
          <a:lstStyle/>
          <a:p>
            <a:pPr>
              <a:buNone/>
            </a:pPr>
            <a:r>
              <a:rPr lang="zh-CN" altLang="en-US" sz="1800" dirty="0" smtClean="0"/>
              <a:t>假设函数</a:t>
            </a:r>
            <a:r>
              <a:rPr lang="en-US" altLang="zh-CN" sz="1800" dirty="0" smtClean="0"/>
              <a:t>operate</a:t>
            </a:r>
            <a:r>
              <a:rPr lang="zh-CN" altLang="en-US" sz="1800" dirty="0" smtClean="0"/>
              <a:t>的部分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代码如下：</a:t>
            </a:r>
          </a:p>
          <a:p>
            <a:pPr>
              <a:buNone/>
            </a:pPr>
            <a:r>
              <a:rPr lang="en-US" altLang="zh-CN" sz="1800" dirty="0" smtClean="0"/>
              <a:t>1	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 operate(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x,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y,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z,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k)</a:t>
            </a:r>
          </a:p>
          <a:p>
            <a:pPr>
              <a:buNone/>
            </a:pPr>
            <a:r>
              <a:rPr lang="en-US" altLang="zh-CN" sz="1800" dirty="0" smtClean="0"/>
              <a:t>2	{</a:t>
            </a:r>
          </a:p>
          <a:p>
            <a:pPr>
              <a:buNone/>
            </a:pPr>
            <a:r>
              <a:rPr lang="en-US" altLang="zh-CN" sz="1800" dirty="0" smtClean="0"/>
              <a:t>3	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	v = </a:t>
            </a:r>
            <a:r>
              <a:rPr lang="en-US" altLang="zh-CN" sz="1800" u="sng" dirty="0" smtClean="0"/>
              <a:t>                              </a:t>
            </a:r>
            <a:r>
              <a:rPr lang="en-US" altLang="zh-CN" sz="1800" dirty="0" smtClean="0"/>
              <a:t>;</a:t>
            </a:r>
          </a:p>
          <a:p>
            <a:pPr>
              <a:buNone/>
            </a:pPr>
            <a:r>
              <a:rPr lang="en-US" altLang="zh-CN" sz="1800" dirty="0" smtClean="0"/>
              <a:t>4	  return v;</a:t>
            </a:r>
          </a:p>
          <a:p>
            <a:pPr>
              <a:buAutoNum type="arabicPlain" startAt="5"/>
            </a:pPr>
            <a:r>
              <a:rPr lang="en-US" altLang="zh-CN" sz="1800" dirty="0" smtClean="0"/>
              <a:t>}</a:t>
            </a:r>
          </a:p>
          <a:p>
            <a:pPr>
              <a:buAutoNum type="arabicPlain" startAt="5"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右侧汇编代码用来实现第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行语句的功能。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请写出每条汇编指令的注释，并根据汇编代码，填写</a:t>
            </a:r>
            <a:r>
              <a:rPr lang="en-US" altLang="zh-CN" sz="1800" dirty="0" smtClean="0"/>
              <a:t>operate</a:t>
            </a:r>
            <a:r>
              <a:rPr lang="zh-CN" altLang="en-US" sz="1800" dirty="0" smtClean="0"/>
              <a:t>函数缺失的部分。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57752" y="857232"/>
            <a:ext cx="394332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	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movl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12(%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ebp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%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ecx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	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sall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$8, %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ecx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	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movl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8(%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ebp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%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eax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	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movl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20(%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ebp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%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edx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	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imull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%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edx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%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eax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	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movl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16(%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ebp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%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edx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	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andl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$65520, %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edx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	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addl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%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ecx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%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edx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	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subl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%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edx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%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eax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err="1" smtClean="0"/>
              <a:t>movl</a:t>
            </a:r>
            <a:r>
              <a:rPr lang="en-US" altLang="zh-CN" sz="1800" dirty="0" smtClean="0"/>
              <a:t>	12(%</a:t>
            </a:r>
            <a:r>
              <a:rPr lang="en-US" altLang="zh-CN" sz="1800" dirty="0" err="1" smtClean="0"/>
              <a:t>ebp</a:t>
            </a:r>
            <a:r>
              <a:rPr lang="en-US" altLang="zh-CN" sz="1800" dirty="0" smtClean="0"/>
              <a:t>), %</a:t>
            </a:r>
            <a:r>
              <a:rPr lang="en-US" altLang="zh-CN" sz="1800" dirty="0" err="1" smtClean="0"/>
              <a:t>ecx</a:t>
            </a:r>
            <a:r>
              <a:rPr lang="en-US" altLang="zh-CN" sz="1800" dirty="0" smtClean="0"/>
              <a:t>		</a:t>
            </a:r>
            <a:r>
              <a:rPr lang="en-US" altLang="zh-CN" sz="1800" dirty="0" smtClean="0">
                <a:solidFill>
                  <a:srgbClr val="008000"/>
                </a:solidFill>
              </a:rPr>
              <a:t>R[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ecx</a:t>
            </a:r>
            <a:r>
              <a:rPr lang="en-US" altLang="zh-CN" sz="1800" dirty="0" smtClean="0">
                <a:solidFill>
                  <a:srgbClr val="008000"/>
                </a:solidFill>
              </a:rPr>
              <a:t>]←M[R[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ebp</a:t>
            </a:r>
            <a:r>
              <a:rPr lang="en-US" altLang="zh-CN" sz="1800" dirty="0" smtClean="0">
                <a:solidFill>
                  <a:srgbClr val="008000"/>
                </a:solidFill>
              </a:rPr>
              <a:t>]+12]</a:t>
            </a:r>
            <a:r>
              <a:rPr lang="zh-CN" altLang="en-US" sz="1800" dirty="0" smtClean="0">
                <a:solidFill>
                  <a:srgbClr val="008000"/>
                </a:solidFill>
              </a:rPr>
              <a:t>，将</a:t>
            </a:r>
            <a:r>
              <a:rPr lang="en-US" altLang="zh-CN" sz="1800" dirty="0" smtClean="0">
                <a:solidFill>
                  <a:srgbClr val="008000"/>
                </a:solidFill>
              </a:rPr>
              <a:t>y</a:t>
            </a:r>
            <a:r>
              <a:rPr lang="zh-CN" altLang="en-US" sz="1800" dirty="0" smtClean="0">
                <a:solidFill>
                  <a:srgbClr val="008000"/>
                </a:solidFill>
              </a:rPr>
              <a:t>送</a:t>
            </a:r>
            <a:r>
              <a:rPr lang="en-US" altLang="zh-CN" sz="1800" dirty="0" smtClean="0">
                <a:solidFill>
                  <a:srgbClr val="008000"/>
                </a:solidFill>
              </a:rPr>
              <a:t>ECX </a:t>
            </a:r>
          </a:p>
          <a:p>
            <a:pPr marL="0" indent="0">
              <a:buNone/>
            </a:pPr>
            <a:r>
              <a:rPr lang="en-US" altLang="zh-CN" sz="1800" dirty="0" err="1" smtClean="0"/>
              <a:t>sall</a:t>
            </a:r>
            <a:r>
              <a:rPr lang="en-US" altLang="zh-CN" sz="1800" dirty="0" smtClean="0"/>
              <a:t>	$8, %</a:t>
            </a:r>
            <a:r>
              <a:rPr lang="en-US" altLang="zh-CN" sz="1800" dirty="0" err="1" smtClean="0"/>
              <a:t>ecx</a:t>
            </a:r>
            <a:r>
              <a:rPr lang="en-US" altLang="zh-CN" sz="1800" dirty="0" smtClean="0"/>
              <a:t>		</a:t>
            </a:r>
            <a:r>
              <a:rPr lang="en-US" altLang="zh-CN" sz="1800" dirty="0" smtClean="0">
                <a:solidFill>
                  <a:srgbClr val="008000"/>
                </a:solidFill>
              </a:rPr>
              <a:t>R[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ecx</a:t>
            </a:r>
            <a:r>
              <a:rPr lang="en-US" altLang="zh-CN" sz="1800" dirty="0" smtClean="0">
                <a:solidFill>
                  <a:srgbClr val="008000"/>
                </a:solidFill>
              </a:rPr>
              <a:t>]←R[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ecx</a:t>
            </a:r>
            <a:r>
              <a:rPr lang="en-US" altLang="zh-CN" sz="1800" dirty="0" smtClean="0">
                <a:solidFill>
                  <a:srgbClr val="008000"/>
                </a:solidFill>
              </a:rPr>
              <a:t>]&lt;&lt;8</a:t>
            </a:r>
            <a:r>
              <a:rPr lang="zh-CN" altLang="en-US" sz="1800" dirty="0" smtClean="0">
                <a:solidFill>
                  <a:srgbClr val="008000"/>
                </a:solidFill>
              </a:rPr>
              <a:t>，将</a:t>
            </a:r>
            <a:r>
              <a:rPr lang="en-US" altLang="zh-CN" sz="1800" dirty="0" smtClean="0">
                <a:solidFill>
                  <a:srgbClr val="008000"/>
                </a:solidFill>
              </a:rPr>
              <a:t>y*256</a:t>
            </a:r>
            <a:r>
              <a:rPr lang="zh-CN" altLang="en-US" sz="1800" dirty="0" smtClean="0">
                <a:solidFill>
                  <a:srgbClr val="008000"/>
                </a:solidFill>
              </a:rPr>
              <a:t>送</a:t>
            </a:r>
            <a:r>
              <a:rPr lang="en-US" altLang="zh-CN" sz="1800" dirty="0" smtClean="0">
                <a:solidFill>
                  <a:srgbClr val="008000"/>
                </a:solidFill>
              </a:rPr>
              <a:t>ECX</a:t>
            </a:r>
          </a:p>
          <a:p>
            <a:pPr marL="0" indent="0">
              <a:buNone/>
            </a:pPr>
            <a:r>
              <a:rPr lang="en-US" altLang="zh-CN" sz="1800" dirty="0" err="1" smtClean="0"/>
              <a:t>movl</a:t>
            </a:r>
            <a:r>
              <a:rPr lang="en-US" altLang="zh-CN" sz="1800" dirty="0" smtClean="0"/>
              <a:t>	8(%</a:t>
            </a:r>
            <a:r>
              <a:rPr lang="en-US" altLang="zh-CN" sz="1800" dirty="0" err="1" smtClean="0"/>
              <a:t>ebp</a:t>
            </a:r>
            <a:r>
              <a:rPr lang="en-US" altLang="zh-CN" sz="1800" dirty="0" smtClean="0"/>
              <a:t>), %</a:t>
            </a:r>
            <a:r>
              <a:rPr lang="en-US" altLang="zh-CN" sz="1800" dirty="0" err="1" smtClean="0"/>
              <a:t>eax</a:t>
            </a:r>
            <a:r>
              <a:rPr lang="en-US" altLang="zh-CN" sz="1800" dirty="0" smtClean="0"/>
              <a:t>		</a:t>
            </a:r>
            <a:r>
              <a:rPr lang="en-US" altLang="zh-CN" sz="1800" dirty="0" smtClean="0">
                <a:solidFill>
                  <a:srgbClr val="008000"/>
                </a:solidFill>
              </a:rPr>
              <a:t>R[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eax</a:t>
            </a:r>
            <a:r>
              <a:rPr lang="en-US" altLang="zh-CN" sz="1800" dirty="0" smtClean="0">
                <a:solidFill>
                  <a:srgbClr val="008000"/>
                </a:solidFill>
              </a:rPr>
              <a:t>]←M[R[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ebp</a:t>
            </a:r>
            <a:r>
              <a:rPr lang="en-US" altLang="zh-CN" sz="1800" dirty="0" smtClean="0">
                <a:solidFill>
                  <a:srgbClr val="008000"/>
                </a:solidFill>
              </a:rPr>
              <a:t>]+8]</a:t>
            </a:r>
            <a:r>
              <a:rPr lang="zh-CN" altLang="en-US" sz="1800" dirty="0" smtClean="0">
                <a:solidFill>
                  <a:srgbClr val="008000"/>
                </a:solidFill>
              </a:rPr>
              <a:t>，将</a:t>
            </a:r>
            <a:r>
              <a:rPr lang="en-US" altLang="zh-CN" sz="1800" dirty="0" smtClean="0">
                <a:solidFill>
                  <a:srgbClr val="008000"/>
                </a:solidFill>
              </a:rPr>
              <a:t>x</a:t>
            </a:r>
            <a:r>
              <a:rPr lang="zh-CN" altLang="en-US" sz="1800" dirty="0" smtClean="0">
                <a:solidFill>
                  <a:srgbClr val="008000"/>
                </a:solidFill>
              </a:rPr>
              <a:t>送</a:t>
            </a:r>
            <a:r>
              <a:rPr lang="en-US" altLang="zh-CN" sz="1800" dirty="0" smtClean="0">
                <a:solidFill>
                  <a:srgbClr val="008000"/>
                </a:solidFill>
              </a:rPr>
              <a:t>EAX</a:t>
            </a:r>
          </a:p>
          <a:p>
            <a:pPr marL="0" indent="0">
              <a:buNone/>
            </a:pPr>
            <a:r>
              <a:rPr lang="en-US" altLang="zh-CN" sz="1800" dirty="0" err="1" smtClean="0"/>
              <a:t>movl</a:t>
            </a:r>
            <a:r>
              <a:rPr lang="en-US" altLang="zh-CN" sz="1800" dirty="0" smtClean="0"/>
              <a:t>	20(%</a:t>
            </a:r>
            <a:r>
              <a:rPr lang="en-US" altLang="zh-CN" sz="1800" dirty="0" err="1" smtClean="0"/>
              <a:t>ebp</a:t>
            </a:r>
            <a:r>
              <a:rPr lang="en-US" altLang="zh-CN" sz="1800" dirty="0" smtClean="0"/>
              <a:t>), %</a:t>
            </a:r>
            <a:r>
              <a:rPr lang="en-US" altLang="zh-CN" sz="1800" dirty="0" err="1" smtClean="0"/>
              <a:t>edx</a:t>
            </a:r>
            <a:r>
              <a:rPr lang="en-US" altLang="zh-CN" sz="1800" dirty="0" smtClean="0"/>
              <a:t> 		</a:t>
            </a:r>
            <a:r>
              <a:rPr lang="en-US" altLang="zh-CN" sz="1800" dirty="0" smtClean="0">
                <a:solidFill>
                  <a:srgbClr val="008000"/>
                </a:solidFill>
              </a:rPr>
              <a:t>R[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edx</a:t>
            </a:r>
            <a:r>
              <a:rPr lang="en-US" altLang="zh-CN" sz="1800" dirty="0" smtClean="0">
                <a:solidFill>
                  <a:srgbClr val="008000"/>
                </a:solidFill>
              </a:rPr>
              <a:t>]←M[R[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ebp</a:t>
            </a:r>
            <a:r>
              <a:rPr lang="en-US" altLang="zh-CN" sz="1800" dirty="0" smtClean="0">
                <a:solidFill>
                  <a:srgbClr val="008000"/>
                </a:solidFill>
              </a:rPr>
              <a:t>]+20]</a:t>
            </a:r>
            <a:r>
              <a:rPr lang="zh-CN" altLang="en-US" sz="1800" dirty="0" smtClean="0">
                <a:solidFill>
                  <a:srgbClr val="008000"/>
                </a:solidFill>
              </a:rPr>
              <a:t>，将</a:t>
            </a:r>
            <a:r>
              <a:rPr lang="en-US" altLang="zh-CN" sz="1800" dirty="0" smtClean="0">
                <a:solidFill>
                  <a:srgbClr val="008000"/>
                </a:solidFill>
              </a:rPr>
              <a:t>k</a:t>
            </a:r>
            <a:r>
              <a:rPr lang="zh-CN" altLang="en-US" sz="1800" dirty="0" smtClean="0">
                <a:solidFill>
                  <a:srgbClr val="008000"/>
                </a:solidFill>
              </a:rPr>
              <a:t>送</a:t>
            </a:r>
            <a:r>
              <a:rPr lang="en-US" altLang="zh-CN" sz="1800" dirty="0" smtClean="0">
                <a:solidFill>
                  <a:srgbClr val="008000"/>
                </a:solidFill>
              </a:rPr>
              <a:t>EDX</a:t>
            </a:r>
          </a:p>
          <a:p>
            <a:pPr marL="0" indent="0">
              <a:buNone/>
            </a:pPr>
            <a:r>
              <a:rPr lang="en-US" altLang="zh-CN" sz="1800" dirty="0" err="1" smtClean="0"/>
              <a:t>imull</a:t>
            </a:r>
            <a:r>
              <a:rPr lang="en-US" altLang="zh-CN" sz="1800" dirty="0" smtClean="0"/>
              <a:t>	%</a:t>
            </a:r>
            <a:r>
              <a:rPr lang="en-US" altLang="zh-CN" sz="1800" dirty="0" err="1" smtClean="0"/>
              <a:t>edx</a:t>
            </a:r>
            <a:r>
              <a:rPr lang="en-US" altLang="zh-CN" sz="1800" dirty="0" smtClean="0"/>
              <a:t>, %</a:t>
            </a:r>
            <a:r>
              <a:rPr lang="en-US" altLang="zh-CN" sz="1800" dirty="0" err="1" smtClean="0"/>
              <a:t>eax</a:t>
            </a:r>
            <a:r>
              <a:rPr lang="en-US" altLang="zh-CN" sz="1800" dirty="0" smtClean="0"/>
              <a:t>		</a:t>
            </a:r>
            <a:r>
              <a:rPr lang="en-US" altLang="zh-CN" sz="1800" dirty="0" smtClean="0">
                <a:solidFill>
                  <a:srgbClr val="008000"/>
                </a:solidFill>
              </a:rPr>
              <a:t>R[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eax</a:t>
            </a:r>
            <a:r>
              <a:rPr lang="en-US" altLang="zh-CN" sz="1800" dirty="0" smtClean="0">
                <a:solidFill>
                  <a:srgbClr val="008000"/>
                </a:solidFill>
              </a:rPr>
              <a:t>]←R[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eax</a:t>
            </a:r>
            <a:r>
              <a:rPr lang="en-US" altLang="zh-CN" sz="1800" dirty="0" smtClean="0">
                <a:solidFill>
                  <a:srgbClr val="008000"/>
                </a:solidFill>
              </a:rPr>
              <a:t>]*R[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edx</a:t>
            </a:r>
            <a:r>
              <a:rPr lang="en-US" altLang="zh-CN" sz="1800" dirty="0" smtClean="0">
                <a:solidFill>
                  <a:srgbClr val="008000"/>
                </a:solidFill>
              </a:rPr>
              <a:t>]</a:t>
            </a:r>
            <a:r>
              <a:rPr lang="zh-CN" altLang="en-US" sz="1800" dirty="0" smtClean="0">
                <a:solidFill>
                  <a:srgbClr val="008000"/>
                </a:solidFill>
              </a:rPr>
              <a:t>，将</a:t>
            </a:r>
            <a:r>
              <a:rPr lang="en-US" altLang="zh-CN" sz="1800" dirty="0" smtClean="0">
                <a:solidFill>
                  <a:srgbClr val="008000"/>
                </a:solidFill>
              </a:rPr>
              <a:t>x*k</a:t>
            </a:r>
            <a:r>
              <a:rPr lang="zh-CN" altLang="en-US" sz="1800" dirty="0" smtClean="0">
                <a:solidFill>
                  <a:srgbClr val="008000"/>
                </a:solidFill>
              </a:rPr>
              <a:t>送</a:t>
            </a:r>
            <a:r>
              <a:rPr lang="en-US" altLang="zh-CN" sz="1800" dirty="0" smtClean="0">
                <a:solidFill>
                  <a:srgbClr val="008000"/>
                </a:solidFill>
              </a:rPr>
              <a:t>EAX</a:t>
            </a:r>
          </a:p>
          <a:p>
            <a:pPr marL="0" indent="0">
              <a:buNone/>
            </a:pPr>
            <a:r>
              <a:rPr lang="en-US" altLang="zh-CN" sz="1800" dirty="0" err="1" smtClean="0"/>
              <a:t>movl</a:t>
            </a:r>
            <a:r>
              <a:rPr lang="en-US" altLang="zh-CN" sz="1800" dirty="0" smtClean="0"/>
              <a:t>	16(%</a:t>
            </a:r>
            <a:r>
              <a:rPr lang="en-US" altLang="zh-CN" sz="1800" dirty="0" err="1" smtClean="0"/>
              <a:t>ebp</a:t>
            </a:r>
            <a:r>
              <a:rPr lang="en-US" altLang="zh-CN" sz="1800" dirty="0" smtClean="0"/>
              <a:t>), %</a:t>
            </a:r>
            <a:r>
              <a:rPr lang="en-US" altLang="zh-CN" sz="1800" dirty="0" err="1" smtClean="0"/>
              <a:t>edx</a:t>
            </a:r>
            <a:r>
              <a:rPr lang="en-US" altLang="zh-CN" sz="1800" dirty="0" smtClean="0"/>
              <a:t>		</a:t>
            </a:r>
            <a:r>
              <a:rPr lang="en-US" altLang="zh-CN" sz="1800" dirty="0" smtClean="0">
                <a:solidFill>
                  <a:srgbClr val="008000"/>
                </a:solidFill>
              </a:rPr>
              <a:t>R[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edx</a:t>
            </a:r>
            <a:r>
              <a:rPr lang="en-US" altLang="zh-CN" sz="1800" dirty="0" smtClean="0">
                <a:solidFill>
                  <a:srgbClr val="008000"/>
                </a:solidFill>
              </a:rPr>
              <a:t>]←M[R[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ebp</a:t>
            </a:r>
            <a:r>
              <a:rPr lang="en-US" altLang="zh-CN" sz="1800" dirty="0" smtClean="0">
                <a:solidFill>
                  <a:srgbClr val="008000"/>
                </a:solidFill>
              </a:rPr>
              <a:t>]+16]</a:t>
            </a:r>
            <a:r>
              <a:rPr lang="zh-CN" altLang="en-US" sz="1800" dirty="0" smtClean="0">
                <a:solidFill>
                  <a:srgbClr val="008000"/>
                </a:solidFill>
              </a:rPr>
              <a:t>，将</a:t>
            </a:r>
            <a:r>
              <a:rPr lang="en-US" altLang="zh-CN" sz="1800" dirty="0" smtClean="0">
                <a:solidFill>
                  <a:srgbClr val="008000"/>
                </a:solidFill>
              </a:rPr>
              <a:t>z</a:t>
            </a:r>
            <a:r>
              <a:rPr lang="zh-CN" altLang="en-US" sz="1800" dirty="0" smtClean="0">
                <a:solidFill>
                  <a:srgbClr val="008000"/>
                </a:solidFill>
              </a:rPr>
              <a:t>送</a:t>
            </a:r>
            <a:r>
              <a:rPr lang="en-US" altLang="zh-CN" sz="1800" dirty="0" smtClean="0">
                <a:solidFill>
                  <a:srgbClr val="008000"/>
                </a:solidFill>
              </a:rPr>
              <a:t>EDX</a:t>
            </a:r>
          </a:p>
          <a:p>
            <a:pPr marL="0" indent="0">
              <a:buNone/>
            </a:pPr>
            <a:r>
              <a:rPr lang="en-US" altLang="zh-CN" sz="1800" dirty="0" err="1" smtClean="0"/>
              <a:t>andl</a:t>
            </a:r>
            <a:r>
              <a:rPr lang="en-US" altLang="zh-CN" sz="1800" dirty="0" smtClean="0"/>
              <a:t>	$65520, %</a:t>
            </a:r>
            <a:r>
              <a:rPr lang="en-US" altLang="zh-CN" sz="1800" dirty="0" err="1" smtClean="0"/>
              <a:t>edx</a:t>
            </a:r>
            <a:r>
              <a:rPr lang="en-US" altLang="zh-CN" sz="1800" dirty="0" smtClean="0"/>
              <a:t>		</a:t>
            </a:r>
            <a:r>
              <a:rPr lang="en-US" altLang="zh-CN" sz="1800" dirty="0" smtClean="0">
                <a:solidFill>
                  <a:srgbClr val="008000"/>
                </a:solidFill>
              </a:rPr>
              <a:t>R[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edx</a:t>
            </a:r>
            <a:r>
              <a:rPr lang="en-US" altLang="zh-CN" sz="1800" dirty="0" smtClean="0">
                <a:solidFill>
                  <a:srgbClr val="008000"/>
                </a:solidFill>
              </a:rPr>
              <a:t>]←R[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edx</a:t>
            </a:r>
            <a:r>
              <a:rPr lang="en-US" altLang="zh-CN" sz="1800" dirty="0" smtClean="0">
                <a:solidFill>
                  <a:srgbClr val="008000"/>
                </a:solidFill>
              </a:rPr>
              <a:t>] and 65520</a:t>
            </a:r>
            <a:r>
              <a:rPr lang="zh-CN" altLang="en-US" sz="1800" dirty="0" smtClean="0">
                <a:solidFill>
                  <a:srgbClr val="008000"/>
                </a:solidFill>
              </a:rPr>
              <a:t>，将</a:t>
            </a:r>
            <a:r>
              <a:rPr lang="en-US" altLang="zh-CN" sz="1800" dirty="0" smtClean="0">
                <a:solidFill>
                  <a:srgbClr val="008000"/>
                </a:solidFill>
              </a:rPr>
              <a:t>					z&amp;0xFFF0</a:t>
            </a:r>
            <a:r>
              <a:rPr lang="zh-CN" altLang="en-US" sz="1800" dirty="0" smtClean="0">
                <a:solidFill>
                  <a:srgbClr val="008000"/>
                </a:solidFill>
              </a:rPr>
              <a:t>送</a:t>
            </a:r>
            <a:r>
              <a:rPr lang="en-US" altLang="zh-CN" sz="1800" dirty="0" smtClean="0">
                <a:solidFill>
                  <a:srgbClr val="008000"/>
                </a:solidFill>
              </a:rPr>
              <a:t>EDX</a:t>
            </a:r>
          </a:p>
          <a:p>
            <a:pPr marL="0" indent="0">
              <a:buNone/>
            </a:pPr>
            <a:r>
              <a:rPr lang="en-US" altLang="zh-CN" sz="1800" dirty="0" err="1" smtClean="0"/>
              <a:t>addl</a:t>
            </a:r>
            <a:r>
              <a:rPr lang="en-US" altLang="zh-CN" sz="1800" dirty="0" smtClean="0"/>
              <a:t>	%</a:t>
            </a:r>
            <a:r>
              <a:rPr lang="en-US" altLang="zh-CN" sz="1800" dirty="0" err="1" smtClean="0"/>
              <a:t>ecx</a:t>
            </a:r>
            <a:r>
              <a:rPr lang="en-US" altLang="zh-CN" sz="1800" dirty="0" smtClean="0"/>
              <a:t>, %</a:t>
            </a:r>
            <a:r>
              <a:rPr lang="en-US" altLang="zh-CN" sz="1800" dirty="0" err="1" smtClean="0"/>
              <a:t>edx</a:t>
            </a:r>
            <a:r>
              <a:rPr lang="en-US" altLang="zh-CN" sz="1800" dirty="0" smtClean="0"/>
              <a:t>		</a:t>
            </a:r>
            <a:r>
              <a:rPr lang="en-US" altLang="zh-CN" sz="1800" dirty="0" smtClean="0">
                <a:solidFill>
                  <a:srgbClr val="008000"/>
                </a:solidFill>
              </a:rPr>
              <a:t>R[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edx</a:t>
            </a:r>
            <a:r>
              <a:rPr lang="en-US" altLang="zh-CN" sz="1800" dirty="0" smtClean="0">
                <a:solidFill>
                  <a:srgbClr val="008000"/>
                </a:solidFill>
              </a:rPr>
              <a:t>]←R[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edx</a:t>
            </a:r>
            <a:r>
              <a:rPr lang="en-US" altLang="zh-CN" sz="1800" dirty="0" smtClean="0">
                <a:solidFill>
                  <a:srgbClr val="008000"/>
                </a:solidFill>
              </a:rPr>
              <a:t>] + R[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ecx</a:t>
            </a:r>
            <a:r>
              <a:rPr lang="en-US" altLang="zh-CN" sz="1800" dirty="0" smtClean="0">
                <a:solidFill>
                  <a:srgbClr val="008000"/>
                </a:solidFill>
              </a:rPr>
              <a:t>]</a:t>
            </a:r>
            <a:r>
              <a:rPr lang="zh-CN" altLang="en-US" sz="1800" dirty="0" smtClean="0">
                <a:solidFill>
                  <a:srgbClr val="008000"/>
                </a:solidFill>
              </a:rPr>
              <a:t>，将</a:t>
            </a:r>
            <a:r>
              <a:rPr lang="en-US" altLang="zh-CN" sz="1800" dirty="0" smtClean="0">
                <a:solidFill>
                  <a:srgbClr val="008000"/>
                </a:solidFill>
              </a:rPr>
              <a:t>					z&amp;0xFFF0+y*256</a:t>
            </a:r>
            <a:r>
              <a:rPr lang="zh-CN" altLang="en-US" sz="1800" dirty="0" smtClean="0">
                <a:solidFill>
                  <a:srgbClr val="008000"/>
                </a:solidFill>
              </a:rPr>
              <a:t>送</a:t>
            </a:r>
            <a:r>
              <a:rPr lang="en-US" altLang="zh-CN" sz="1800" dirty="0" smtClean="0">
                <a:solidFill>
                  <a:srgbClr val="008000"/>
                </a:solidFill>
              </a:rPr>
              <a:t>EDX</a:t>
            </a:r>
          </a:p>
          <a:p>
            <a:pPr marL="0" indent="0">
              <a:buNone/>
            </a:pPr>
            <a:r>
              <a:rPr lang="en-US" altLang="zh-CN" sz="1800" dirty="0" err="1" smtClean="0"/>
              <a:t>subl</a:t>
            </a:r>
            <a:r>
              <a:rPr lang="en-US" altLang="zh-CN" sz="1800" dirty="0" smtClean="0"/>
              <a:t>	%</a:t>
            </a:r>
            <a:r>
              <a:rPr lang="en-US" altLang="zh-CN" sz="1800" dirty="0" err="1" smtClean="0"/>
              <a:t>edx</a:t>
            </a:r>
            <a:r>
              <a:rPr lang="en-US" altLang="zh-CN" sz="1800" dirty="0" smtClean="0"/>
              <a:t>, %</a:t>
            </a:r>
            <a:r>
              <a:rPr lang="en-US" altLang="zh-CN" sz="1800" dirty="0" err="1" smtClean="0"/>
              <a:t>eax</a:t>
            </a:r>
            <a:r>
              <a:rPr lang="en-US" altLang="zh-CN" sz="1800" dirty="0" smtClean="0"/>
              <a:t>		</a:t>
            </a:r>
            <a:r>
              <a:rPr lang="en-US" altLang="zh-CN" sz="1800" dirty="0" smtClean="0">
                <a:solidFill>
                  <a:srgbClr val="008000"/>
                </a:solidFill>
              </a:rPr>
              <a:t>R[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eax</a:t>
            </a:r>
            <a:r>
              <a:rPr lang="en-US" altLang="zh-CN" sz="1800" dirty="0" smtClean="0">
                <a:solidFill>
                  <a:srgbClr val="008000"/>
                </a:solidFill>
              </a:rPr>
              <a:t>]←R[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eax</a:t>
            </a:r>
            <a:r>
              <a:rPr lang="en-US" altLang="zh-CN" sz="1800" dirty="0" smtClean="0">
                <a:solidFill>
                  <a:srgbClr val="008000"/>
                </a:solidFill>
              </a:rPr>
              <a:t>]-R[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edx</a:t>
            </a:r>
            <a:r>
              <a:rPr lang="en-US" altLang="zh-CN" sz="1800" dirty="0" smtClean="0">
                <a:solidFill>
                  <a:srgbClr val="008000"/>
                </a:solidFill>
              </a:rPr>
              <a:t>]</a:t>
            </a:r>
            <a:r>
              <a:rPr lang="zh-CN" altLang="en-US" sz="1800" dirty="0" smtClean="0">
                <a:solidFill>
                  <a:srgbClr val="008000"/>
                </a:solidFill>
              </a:rPr>
              <a:t>，将</a:t>
            </a:r>
            <a:r>
              <a:rPr lang="en-US" altLang="zh-CN" sz="1800" dirty="0" smtClean="0">
                <a:solidFill>
                  <a:srgbClr val="008000"/>
                </a:solidFill>
              </a:rPr>
              <a:t>x*k-					(z&amp;0xFFF0+y*256)</a:t>
            </a:r>
            <a:r>
              <a:rPr lang="zh-CN" altLang="en-US" sz="1800" dirty="0" smtClean="0">
                <a:solidFill>
                  <a:srgbClr val="008000"/>
                </a:solidFill>
              </a:rPr>
              <a:t>送</a:t>
            </a:r>
            <a:r>
              <a:rPr lang="en-US" altLang="zh-CN" sz="1800" dirty="0" smtClean="0">
                <a:solidFill>
                  <a:srgbClr val="008000"/>
                </a:solidFill>
              </a:rPr>
              <a:t>EAX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8000"/>
                </a:solidFill>
              </a:rPr>
              <a:t>根据以上分析可知，第</a:t>
            </a:r>
            <a:r>
              <a:rPr lang="en-US" altLang="zh-CN" sz="1800" dirty="0" smtClean="0">
                <a:solidFill>
                  <a:srgbClr val="008000"/>
                </a:solidFill>
              </a:rPr>
              <a:t>3</a:t>
            </a:r>
            <a:r>
              <a:rPr lang="zh-CN" altLang="en-US" sz="1800" dirty="0" smtClean="0">
                <a:solidFill>
                  <a:srgbClr val="008000"/>
                </a:solidFill>
              </a:rPr>
              <a:t>行缺失部分为：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8000"/>
                </a:solidFill>
              </a:rPr>
              <a:t>3	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int</a:t>
            </a:r>
            <a:r>
              <a:rPr lang="en-US" altLang="zh-CN" sz="1800" dirty="0" smtClean="0">
                <a:solidFill>
                  <a:srgbClr val="008000"/>
                </a:solidFill>
              </a:rPr>
              <a:t>	v =  x*k-(z&amp;0xFFF0+y*256)   ;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1800" dirty="0" smtClean="0"/>
              <a:t>根据给出采用小端方式的</a:t>
            </a:r>
            <a:r>
              <a:rPr lang="en-US" altLang="zh-CN" sz="1800" dirty="0" smtClean="0"/>
              <a:t>IA-32</a:t>
            </a:r>
            <a:r>
              <a:rPr lang="zh-CN" altLang="en-US" sz="1800" dirty="0" smtClean="0"/>
              <a:t>机器代码的反汇编结果回答下列问题：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>
                <a:solidFill>
                  <a:srgbClr val="008000"/>
                </a:solidFill>
              </a:rPr>
              <a:t>	</a:t>
            </a:r>
            <a:r>
              <a:rPr lang="zh-CN" altLang="en-US" sz="1800" dirty="0" smtClean="0">
                <a:solidFill>
                  <a:srgbClr val="008000"/>
                </a:solidFill>
              </a:rPr>
              <a:t>注意：</a:t>
            </a:r>
            <a:r>
              <a:rPr lang="en-US" altLang="zh-CN" sz="1800" dirty="0" smtClean="0">
                <a:solidFill>
                  <a:srgbClr val="008000"/>
                </a:solidFill>
              </a:rPr>
              <a:t>IA-32</a:t>
            </a:r>
            <a:r>
              <a:rPr lang="zh-CN" altLang="en-US" sz="1800" dirty="0" smtClean="0">
                <a:solidFill>
                  <a:srgbClr val="008000"/>
                </a:solidFill>
              </a:rPr>
              <a:t>的条件转移指令都采用相对转移方式在段内直接转移，即条件转移指令的转移目标地址为：</a:t>
            </a:r>
            <a:r>
              <a:rPr lang="en-US" altLang="zh-CN" sz="1800" dirty="0" smtClean="0">
                <a:solidFill>
                  <a:srgbClr val="FF0000"/>
                </a:solidFill>
              </a:rPr>
              <a:t>(PC) + </a:t>
            </a:r>
            <a:r>
              <a:rPr lang="zh-CN" altLang="en-US" sz="1800" dirty="0" smtClean="0">
                <a:solidFill>
                  <a:srgbClr val="FF0000"/>
                </a:solidFill>
              </a:rPr>
              <a:t>偏移量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sz="18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）已知</a:t>
            </a:r>
            <a:r>
              <a:rPr lang="en-US" altLang="zh-CN" sz="1600" dirty="0" smtClean="0"/>
              <a:t>je</a:t>
            </a:r>
            <a:r>
              <a:rPr lang="zh-CN" altLang="en-US" sz="1600" dirty="0" smtClean="0"/>
              <a:t>指令的操作码为</a:t>
            </a:r>
            <a:r>
              <a:rPr lang="en-US" altLang="zh-CN" sz="1600" dirty="0" smtClean="0"/>
              <a:t>01110100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je</a:t>
            </a:r>
            <a:r>
              <a:rPr lang="zh-CN" altLang="en-US" sz="1600" dirty="0" smtClean="0"/>
              <a:t>指令的转移目标地址是什么？</a:t>
            </a:r>
            <a:r>
              <a:rPr lang="en-US" altLang="zh-CN" sz="1600" dirty="0" smtClean="0"/>
              <a:t>call</a:t>
            </a:r>
            <a:r>
              <a:rPr lang="zh-CN" altLang="en-US" sz="1600" dirty="0" smtClean="0"/>
              <a:t>指令中的转移目标地址</a:t>
            </a:r>
            <a:r>
              <a:rPr lang="en-US" altLang="zh-CN" sz="1600" dirty="0" smtClean="0"/>
              <a:t>0x80483b1</a:t>
            </a:r>
            <a:r>
              <a:rPr lang="zh-CN" altLang="en-US" sz="1600" dirty="0" smtClean="0"/>
              <a:t>是如何反汇编出来的？</a:t>
            </a:r>
          </a:p>
          <a:p>
            <a:pPr>
              <a:buNone/>
            </a:pPr>
            <a:r>
              <a:rPr lang="en-US" altLang="zh-CN" sz="1600" dirty="0" smtClean="0"/>
              <a:t>	804838c:	74 08			je	</a:t>
            </a:r>
            <a:r>
              <a:rPr lang="en-US" altLang="zh-CN" sz="1600" dirty="0" err="1" smtClean="0"/>
              <a:t>xxxxxxx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804838e:	e8 1e 00 00 00 		call   	80483b1&lt;test&gt;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因为</a:t>
            </a:r>
            <a:r>
              <a:rPr lang="en-US" altLang="zh-CN" sz="1600" dirty="0" smtClean="0">
                <a:solidFill>
                  <a:srgbClr val="008000"/>
                </a:solidFill>
              </a:rPr>
              <a:t>je</a:t>
            </a:r>
            <a:r>
              <a:rPr lang="zh-CN" altLang="en-US" sz="1600" dirty="0" smtClean="0">
                <a:solidFill>
                  <a:srgbClr val="008000"/>
                </a:solidFill>
              </a:rPr>
              <a:t>指令的操作码为</a:t>
            </a:r>
            <a:r>
              <a:rPr lang="en-US" altLang="zh-CN" sz="1600" dirty="0" smtClean="0">
                <a:solidFill>
                  <a:srgbClr val="008000"/>
                </a:solidFill>
              </a:rPr>
              <a:t>01110100</a:t>
            </a:r>
            <a:r>
              <a:rPr lang="zh-CN" altLang="en-US" sz="1600" dirty="0" smtClean="0">
                <a:solidFill>
                  <a:srgbClr val="008000"/>
                </a:solidFill>
              </a:rPr>
              <a:t>，所以机器代码</a:t>
            </a:r>
            <a:r>
              <a:rPr lang="en-US" altLang="zh-CN" sz="1600" dirty="0" smtClean="0">
                <a:solidFill>
                  <a:srgbClr val="008000"/>
                </a:solidFill>
              </a:rPr>
              <a:t>7408H</a:t>
            </a:r>
            <a:r>
              <a:rPr lang="zh-CN" altLang="en-US" sz="1600" dirty="0" smtClean="0">
                <a:solidFill>
                  <a:srgbClr val="008000"/>
                </a:solidFill>
              </a:rPr>
              <a:t>中的</a:t>
            </a:r>
            <a:r>
              <a:rPr lang="en-US" altLang="zh-CN" sz="1600" dirty="0" smtClean="0">
                <a:solidFill>
                  <a:srgbClr val="008000"/>
                </a:solidFill>
              </a:rPr>
              <a:t>08H</a:t>
            </a:r>
            <a:r>
              <a:rPr lang="zh-CN" altLang="en-US" sz="1600" dirty="0" smtClean="0">
                <a:solidFill>
                  <a:srgbClr val="008000"/>
                </a:solidFill>
              </a:rPr>
              <a:t>是偏移量，故转移目标地址为：</a:t>
            </a:r>
            <a:r>
              <a:rPr lang="en-US" altLang="zh-CN" sz="1600" dirty="0" smtClean="0">
                <a:solidFill>
                  <a:srgbClr val="008000"/>
                </a:solidFill>
              </a:rPr>
              <a:t>0x804838c+2+0x8=0x8048396</a:t>
            </a:r>
            <a:r>
              <a:rPr lang="zh-CN" altLang="en-US" sz="1600" dirty="0" smtClean="0">
                <a:solidFill>
                  <a:srgbClr val="008000"/>
                </a:solidFill>
              </a:rPr>
              <a:t>。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</a:p>
          <a:p>
            <a:pPr>
              <a:buNone/>
            </a:pPr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）已知</a:t>
            </a:r>
            <a:r>
              <a:rPr lang="en-US" altLang="zh-CN" sz="1600" dirty="0" err="1" smtClean="0"/>
              <a:t>jb</a:t>
            </a:r>
            <a:r>
              <a:rPr lang="zh-CN" altLang="en-US" sz="1600" dirty="0" smtClean="0"/>
              <a:t>指令的操作码为</a:t>
            </a:r>
            <a:r>
              <a:rPr lang="en-US" altLang="zh-CN" sz="1600" dirty="0" smtClean="0"/>
              <a:t>01110010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jb</a:t>
            </a:r>
            <a:r>
              <a:rPr lang="zh-CN" altLang="en-US" sz="1600" dirty="0" smtClean="0"/>
              <a:t>指令的转移目标地址是什么？</a:t>
            </a:r>
            <a:r>
              <a:rPr lang="en-US" altLang="zh-CN" sz="1600" dirty="0" err="1" smtClean="0"/>
              <a:t>movl</a:t>
            </a:r>
            <a:r>
              <a:rPr lang="zh-CN" altLang="en-US" sz="1600" dirty="0" smtClean="0"/>
              <a:t>指令中的目的地址如何反汇编出来的？</a:t>
            </a:r>
          </a:p>
          <a:p>
            <a:pPr>
              <a:buNone/>
            </a:pPr>
            <a:r>
              <a:rPr lang="en-US" altLang="zh-CN" sz="1600" dirty="0" smtClean="0"/>
              <a:t>	8048390:	72 f6			</a:t>
            </a:r>
            <a:r>
              <a:rPr lang="en-US" altLang="zh-CN" sz="1600" dirty="0" err="1" smtClean="0"/>
              <a:t>jb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xxxxxxx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8048392:	c6 05 00 a8 04 08 01 	</a:t>
            </a:r>
            <a:r>
              <a:rPr lang="en-US" altLang="zh-CN" sz="1600" dirty="0" err="1" smtClean="0"/>
              <a:t>movl</a:t>
            </a:r>
            <a:r>
              <a:rPr lang="en-US" altLang="zh-CN" sz="1600" dirty="0" smtClean="0"/>
              <a:t>	$0x1, 0x804a800</a:t>
            </a:r>
          </a:p>
          <a:p>
            <a:pPr>
              <a:buNone/>
            </a:pPr>
            <a:r>
              <a:rPr lang="en-US" altLang="zh-CN" sz="1600" dirty="0" smtClean="0"/>
              <a:t>	8048399:	00 00 00	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>
                <a:solidFill>
                  <a:srgbClr val="008000"/>
                </a:solidFill>
              </a:rPr>
              <a:t>jb</a:t>
            </a:r>
            <a:r>
              <a:rPr lang="zh-CN" altLang="en-US" sz="1600" dirty="0" smtClean="0">
                <a:solidFill>
                  <a:srgbClr val="008000"/>
                </a:solidFill>
              </a:rPr>
              <a:t>指令中</a:t>
            </a:r>
            <a:r>
              <a:rPr lang="en-US" altLang="zh-CN" sz="1600" dirty="0" smtClean="0">
                <a:solidFill>
                  <a:srgbClr val="008000"/>
                </a:solidFill>
              </a:rPr>
              <a:t>F6H</a:t>
            </a:r>
            <a:r>
              <a:rPr lang="zh-CN" altLang="en-US" sz="1600" dirty="0" smtClean="0">
                <a:solidFill>
                  <a:srgbClr val="008000"/>
                </a:solidFill>
              </a:rPr>
              <a:t>是偏移量，故其转移目标地址为：</a:t>
            </a:r>
            <a:r>
              <a:rPr lang="en-US" altLang="zh-CN" sz="1600" dirty="0" smtClean="0">
                <a:solidFill>
                  <a:srgbClr val="008000"/>
                </a:solidFill>
              </a:rPr>
              <a:t>0x8048390+2+0xf6=0x8048488</a:t>
            </a:r>
            <a:r>
              <a:rPr lang="zh-CN" altLang="en-US" sz="1600" dirty="0" smtClean="0">
                <a:solidFill>
                  <a:srgbClr val="008000"/>
                </a:solidFill>
              </a:rPr>
              <a:t>。</a:t>
            </a:r>
            <a:endParaRPr lang="en-US" altLang="zh-CN" sz="16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）已知</a:t>
            </a:r>
            <a:r>
              <a:rPr lang="en-US" altLang="zh-CN" sz="2000" dirty="0" err="1" smtClean="0"/>
              <a:t>jle</a:t>
            </a:r>
            <a:r>
              <a:rPr lang="zh-CN" altLang="en-US" sz="2000" dirty="0" smtClean="0"/>
              <a:t>指令的操作码为</a:t>
            </a:r>
            <a:r>
              <a:rPr lang="en-US" altLang="zh-CN" sz="2000" dirty="0" smtClean="0"/>
              <a:t>01111110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mov</a:t>
            </a:r>
            <a:r>
              <a:rPr lang="zh-CN" altLang="en-US" sz="2000" dirty="0" smtClean="0"/>
              <a:t>指令的地址是什么？</a:t>
            </a:r>
          </a:p>
          <a:p>
            <a:pPr>
              <a:buNone/>
            </a:pPr>
            <a:r>
              <a:rPr lang="zh-CN" altLang="en-US" sz="2000" dirty="0" smtClean="0"/>
              <a:t> 	</a:t>
            </a:r>
            <a:r>
              <a:rPr lang="en-US" altLang="zh-CN" sz="2000" dirty="0" err="1" smtClean="0"/>
              <a:t>xxxxxxx</a:t>
            </a:r>
            <a:r>
              <a:rPr lang="en-US" altLang="zh-CN" sz="2000" dirty="0" smtClean="0"/>
              <a:t>:	7e 16			</a:t>
            </a:r>
            <a:r>
              <a:rPr lang="en-US" altLang="zh-CN" sz="2000" dirty="0" err="1" smtClean="0"/>
              <a:t>jle</a:t>
            </a:r>
            <a:r>
              <a:rPr lang="en-US" altLang="zh-CN" sz="2000" dirty="0" smtClean="0"/>
              <a:t>	80492e0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xxxxxxx</a:t>
            </a:r>
            <a:r>
              <a:rPr lang="en-US" altLang="zh-CN" sz="2000" dirty="0" smtClean="0"/>
              <a:t>:	89 d0 			</a:t>
            </a:r>
            <a:r>
              <a:rPr lang="en-US" altLang="zh-CN" sz="2000" dirty="0" err="1" smtClean="0"/>
              <a:t>mov</a:t>
            </a:r>
            <a:r>
              <a:rPr lang="en-US" altLang="zh-CN" sz="2000" dirty="0" smtClean="0"/>
              <a:t> 	%</a:t>
            </a:r>
            <a:r>
              <a:rPr lang="en-US" altLang="zh-CN" sz="2000" dirty="0" err="1" smtClean="0"/>
              <a:t>edx</a:t>
            </a:r>
            <a:r>
              <a:rPr lang="en-US" altLang="zh-CN" sz="2000" dirty="0" smtClean="0"/>
              <a:t>, %</a:t>
            </a:r>
            <a:r>
              <a:rPr lang="en-US" altLang="zh-CN" sz="2000" dirty="0" err="1" smtClean="0"/>
              <a:t>eax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600" dirty="0" err="1" smtClean="0">
                <a:solidFill>
                  <a:srgbClr val="008000"/>
                </a:solidFill>
              </a:rPr>
              <a:t>jle</a:t>
            </a:r>
            <a:r>
              <a:rPr lang="zh-CN" altLang="en-US" sz="1600" dirty="0" smtClean="0">
                <a:solidFill>
                  <a:srgbClr val="008000"/>
                </a:solidFill>
              </a:rPr>
              <a:t>指令中的</a:t>
            </a:r>
            <a:r>
              <a:rPr lang="en-US" altLang="zh-CN" sz="1600" dirty="0" smtClean="0">
                <a:solidFill>
                  <a:srgbClr val="008000"/>
                </a:solidFill>
              </a:rPr>
              <a:t>7EH</a:t>
            </a:r>
            <a:r>
              <a:rPr lang="zh-CN" altLang="en-US" sz="1600" dirty="0" smtClean="0">
                <a:solidFill>
                  <a:srgbClr val="008000"/>
                </a:solidFill>
              </a:rPr>
              <a:t>为操作码，</a:t>
            </a:r>
            <a:r>
              <a:rPr lang="en-US" altLang="zh-CN" sz="1600" dirty="0" smtClean="0">
                <a:solidFill>
                  <a:srgbClr val="008000"/>
                </a:solidFill>
              </a:rPr>
              <a:t>16H</a:t>
            </a:r>
            <a:r>
              <a:rPr lang="zh-CN" altLang="en-US" sz="1600" dirty="0" smtClean="0">
                <a:solidFill>
                  <a:srgbClr val="008000"/>
                </a:solidFill>
              </a:rPr>
              <a:t>为偏移量，其汇编形式中的</a:t>
            </a:r>
            <a:r>
              <a:rPr lang="en-US" altLang="zh-CN" sz="1600" dirty="0" smtClean="0">
                <a:solidFill>
                  <a:srgbClr val="008000"/>
                </a:solidFill>
              </a:rPr>
              <a:t>0x80492e0</a:t>
            </a:r>
            <a:r>
              <a:rPr lang="zh-CN" altLang="en-US" sz="1600" dirty="0" smtClean="0">
                <a:solidFill>
                  <a:srgbClr val="008000"/>
                </a:solidFill>
              </a:rPr>
              <a:t>是转移目的地址，因此，假定后面的</a:t>
            </a:r>
            <a:r>
              <a:rPr lang="en-US" altLang="zh-CN" sz="1600" dirty="0" err="1" smtClean="0">
                <a:solidFill>
                  <a:srgbClr val="008000"/>
                </a:solidFill>
              </a:rPr>
              <a:t>mov</a:t>
            </a:r>
            <a:r>
              <a:rPr lang="zh-CN" altLang="en-US" sz="1600" dirty="0" smtClean="0">
                <a:solidFill>
                  <a:srgbClr val="008000"/>
                </a:solidFill>
              </a:rPr>
              <a:t>指令的地址为</a:t>
            </a:r>
            <a:r>
              <a:rPr lang="en-US" altLang="zh-CN" sz="1600" dirty="0" smtClean="0">
                <a:solidFill>
                  <a:srgbClr val="008000"/>
                </a:solidFill>
              </a:rPr>
              <a:t>x</a:t>
            </a:r>
            <a:r>
              <a:rPr lang="zh-CN" altLang="en-US" sz="1600" dirty="0" smtClean="0">
                <a:solidFill>
                  <a:srgbClr val="008000"/>
                </a:solidFill>
              </a:rPr>
              <a:t>，则</a:t>
            </a:r>
            <a:r>
              <a:rPr lang="en-US" altLang="zh-CN" sz="1600" dirty="0" smtClean="0">
                <a:solidFill>
                  <a:srgbClr val="008000"/>
                </a:solidFill>
              </a:rPr>
              <a:t>x</a:t>
            </a:r>
            <a:r>
              <a:rPr lang="zh-CN" altLang="en-US" sz="1600" dirty="0" smtClean="0">
                <a:solidFill>
                  <a:srgbClr val="008000"/>
                </a:solidFill>
              </a:rPr>
              <a:t>满足以下公式：</a:t>
            </a:r>
            <a:r>
              <a:rPr lang="en-US" altLang="zh-CN" sz="1600" dirty="0" smtClean="0">
                <a:solidFill>
                  <a:srgbClr val="008000"/>
                </a:solidFill>
              </a:rPr>
              <a:t>0x80492e0=x+0x16</a:t>
            </a:r>
            <a:r>
              <a:rPr lang="zh-CN" altLang="en-US" sz="1600" dirty="0" smtClean="0">
                <a:solidFill>
                  <a:srgbClr val="008000"/>
                </a:solidFill>
              </a:rPr>
              <a:t>，故</a:t>
            </a:r>
            <a:r>
              <a:rPr lang="en-US" altLang="zh-CN" sz="1600" dirty="0" smtClean="0">
                <a:solidFill>
                  <a:srgbClr val="008000"/>
                </a:solidFill>
              </a:rPr>
              <a:t>x=0x80492e0-0x16=0x80492ca</a:t>
            </a:r>
            <a:r>
              <a:rPr lang="zh-CN" altLang="en-US" sz="1600" dirty="0" smtClean="0">
                <a:solidFill>
                  <a:srgbClr val="008000"/>
                </a:solidFill>
              </a:rPr>
              <a:t>。</a:t>
            </a:r>
            <a:endParaRPr lang="en-US" altLang="zh-CN" sz="1400" dirty="0" smtClean="0">
              <a:solidFill>
                <a:srgbClr val="008000"/>
              </a:solidFill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）已知</a:t>
            </a:r>
            <a:r>
              <a:rPr lang="en-US" altLang="zh-CN" sz="2000" dirty="0" err="1" smtClean="0"/>
              <a:t>jmp</a:t>
            </a:r>
            <a:r>
              <a:rPr lang="zh-CN" altLang="en-US" sz="2000" dirty="0" smtClean="0"/>
              <a:t>指令的转移目标地址采用相对寻址方式，</a:t>
            </a:r>
            <a:r>
              <a:rPr lang="en-US" altLang="zh-CN" sz="2000" dirty="0" err="1" smtClean="0"/>
              <a:t>jmp</a:t>
            </a:r>
            <a:r>
              <a:rPr lang="zh-CN" altLang="en-US" sz="2000" dirty="0" smtClean="0"/>
              <a:t>指令操作码为</a:t>
            </a:r>
            <a:r>
              <a:rPr lang="en-US" altLang="zh-CN" sz="2000" dirty="0" smtClean="0"/>
              <a:t>11101001</a:t>
            </a:r>
            <a:r>
              <a:rPr lang="zh-CN" altLang="en-US" sz="2000" dirty="0" smtClean="0"/>
              <a:t>，其转移目标地址是什么？</a:t>
            </a:r>
          </a:p>
          <a:p>
            <a:pPr>
              <a:buNone/>
            </a:pPr>
            <a:r>
              <a:rPr lang="zh-CN" altLang="en-US" sz="2000" dirty="0" smtClean="0"/>
              <a:t> 	</a:t>
            </a:r>
            <a:r>
              <a:rPr lang="en-US" altLang="zh-CN" sz="2000" dirty="0" smtClean="0"/>
              <a:t>8048296:	e9 00 ff </a:t>
            </a:r>
            <a:r>
              <a:rPr lang="en-US" altLang="zh-CN" sz="2000" dirty="0" err="1" smtClean="0"/>
              <a:t>ff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ff</a:t>
            </a: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jmp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xxxxxxx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804829b:	29 c2 			sub	%</a:t>
            </a:r>
            <a:r>
              <a:rPr lang="en-US" altLang="zh-CN" sz="2000" dirty="0" err="1" smtClean="0"/>
              <a:t>eax</a:t>
            </a:r>
            <a:r>
              <a:rPr lang="en-US" altLang="zh-CN" sz="2000" dirty="0" smtClean="0"/>
              <a:t>, %</a:t>
            </a:r>
            <a:r>
              <a:rPr lang="en-US" altLang="zh-CN" sz="2000" dirty="0" err="1" smtClean="0"/>
              <a:t>edx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600" dirty="0" err="1" smtClean="0">
                <a:solidFill>
                  <a:srgbClr val="008000"/>
                </a:solidFill>
              </a:rPr>
              <a:t>jmp</a:t>
            </a:r>
            <a:r>
              <a:rPr lang="zh-CN" altLang="en-US" sz="1600" dirty="0" smtClean="0">
                <a:solidFill>
                  <a:srgbClr val="008000"/>
                </a:solidFill>
              </a:rPr>
              <a:t>指令中的</a:t>
            </a:r>
            <a:r>
              <a:rPr lang="en-US" altLang="zh-CN" sz="1600" dirty="0" smtClean="0">
                <a:solidFill>
                  <a:srgbClr val="008000"/>
                </a:solidFill>
              </a:rPr>
              <a:t>E9H</a:t>
            </a:r>
            <a:r>
              <a:rPr lang="zh-CN" altLang="en-US" sz="1600" dirty="0" smtClean="0">
                <a:solidFill>
                  <a:srgbClr val="008000"/>
                </a:solidFill>
              </a:rPr>
              <a:t>为操作码，后面</a:t>
            </a:r>
            <a:r>
              <a:rPr lang="en-US" altLang="zh-CN" sz="1600" dirty="0" smtClean="0">
                <a:solidFill>
                  <a:srgbClr val="008000"/>
                </a:solidFill>
              </a:rPr>
              <a:t>4</a:t>
            </a:r>
            <a:r>
              <a:rPr lang="zh-CN" altLang="en-US" sz="1600" dirty="0" smtClean="0">
                <a:solidFill>
                  <a:srgbClr val="008000"/>
                </a:solidFill>
              </a:rPr>
              <a:t>个字节为偏移量，因为是小端方式，故偏移量为</a:t>
            </a:r>
            <a:r>
              <a:rPr lang="en-US" altLang="zh-CN" sz="1600" dirty="0" smtClean="0">
                <a:solidFill>
                  <a:srgbClr val="008000"/>
                </a:solidFill>
              </a:rPr>
              <a:t>FFFFFF00H</a:t>
            </a:r>
            <a:r>
              <a:rPr lang="zh-CN" altLang="en-US" sz="1600" dirty="0" smtClean="0">
                <a:solidFill>
                  <a:srgbClr val="008000"/>
                </a:solidFill>
              </a:rPr>
              <a:t>，即</a:t>
            </a:r>
            <a:r>
              <a:rPr lang="en-US" altLang="zh-CN" sz="1600" dirty="0" smtClean="0">
                <a:solidFill>
                  <a:srgbClr val="008000"/>
                </a:solidFill>
              </a:rPr>
              <a:t>-100H=-256</a:t>
            </a:r>
            <a:r>
              <a:rPr lang="zh-CN" altLang="en-US" sz="1600" dirty="0" smtClean="0">
                <a:solidFill>
                  <a:srgbClr val="008000"/>
                </a:solidFill>
              </a:rPr>
              <a:t>。后面的</a:t>
            </a:r>
            <a:r>
              <a:rPr lang="en-US" altLang="zh-CN" sz="1600" dirty="0" smtClean="0">
                <a:solidFill>
                  <a:srgbClr val="008000"/>
                </a:solidFill>
              </a:rPr>
              <a:t>sub</a:t>
            </a:r>
            <a:r>
              <a:rPr lang="zh-CN" altLang="en-US" sz="1600" dirty="0" smtClean="0">
                <a:solidFill>
                  <a:srgbClr val="008000"/>
                </a:solidFill>
              </a:rPr>
              <a:t>指令的地址为</a:t>
            </a:r>
            <a:r>
              <a:rPr lang="en-US" altLang="zh-CN" sz="1600" dirty="0" smtClean="0">
                <a:solidFill>
                  <a:srgbClr val="008000"/>
                </a:solidFill>
              </a:rPr>
              <a:t>0x804829b</a:t>
            </a:r>
            <a:r>
              <a:rPr lang="zh-CN" altLang="en-US" sz="1600" dirty="0" smtClean="0">
                <a:solidFill>
                  <a:srgbClr val="008000"/>
                </a:solidFill>
              </a:rPr>
              <a:t>，故</a:t>
            </a:r>
            <a:r>
              <a:rPr lang="en-US" altLang="zh-CN" sz="1600" dirty="0" err="1" smtClean="0">
                <a:solidFill>
                  <a:srgbClr val="008000"/>
                </a:solidFill>
              </a:rPr>
              <a:t>jmp</a:t>
            </a:r>
            <a:r>
              <a:rPr lang="zh-CN" altLang="en-US" sz="1600" dirty="0" smtClean="0">
                <a:solidFill>
                  <a:srgbClr val="008000"/>
                </a:solidFill>
              </a:rPr>
              <a:t>指令的转移目标地址为</a:t>
            </a:r>
            <a:r>
              <a:rPr lang="en-US" altLang="zh-CN" sz="1600" dirty="0" smtClean="0">
                <a:solidFill>
                  <a:srgbClr val="008000"/>
                </a:solidFill>
              </a:rPr>
              <a:t>0x804829b+0xffffff00=0x804829b-0x100=0x804819b</a:t>
            </a:r>
            <a:r>
              <a:rPr lang="zh-CN" altLang="en-US" sz="1600" dirty="0" smtClean="0">
                <a:solidFill>
                  <a:srgbClr val="008000"/>
                </a:solidFill>
              </a:rPr>
              <a:t>。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806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已知函数</a:t>
            </a:r>
            <a:r>
              <a:rPr lang="en-US" altLang="zh-CN" sz="2000" dirty="0" err="1" smtClean="0"/>
              <a:t>func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语言代码框架及其过程体对应的汇编代码如下图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所示，根据对应的汇编代码填写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代码中缺失的表达式。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13506" y="1714488"/>
            <a:ext cx="3201238" cy="502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1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2    {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3        </a:t>
            </a:r>
            <a:r>
              <a:rPr lang="en-US" dirty="0" err="1" smtClean="0"/>
              <a:t>int</a:t>
            </a:r>
            <a:r>
              <a:rPr lang="en-US" dirty="0" smtClean="0"/>
              <a:t> z = </a:t>
            </a:r>
            <a:r>
              <a:rPr lang="en-US" u="sng" dirty="0" smtClean="0"/>
              <a:t>            </a:t>
            </a:r>
            <a:r>
              <a:rPr lang="en-US" dirty="0" smtClean="0"/>
              <a:t> 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4        if ( </a:t>
            </a:r>
            <a:r>
              <a:rPr lang="en-US" u="sng" dirty="0" smtClean="0"/>
              <a:t>                </a:t>
            </a:r>
            <a:r>
              <a:rPr lang="en-US" dirty="0" smtClean="0"/>
              <a:t> ) {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5            if  ( </a:t>
            </a:r>
            <a:r>
              <a:rPr lang="en-US" u="sng" dirty="0" smtClean="0"/>
              <a:t>           </a:t>
            </a:r>
            <a:r>
              <a:rPr lang="en-US" dirty="0" smtClean="0"/>
              <a:t> ) 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6                z =  </a:t>
            </a:r>
            <a:r>
              <a:rPr lang="en-US" u="sng" dirty="0" smtClean="0"/>
              <a:t>         </a:t>
            </a:r>
            <a:r>
              <a:rPr lang="en-US" dirty="0" smtClean="0"/>
              <a:t> 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7            else  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8                z = </a:t>
            </a:r>
            <a:r>
              <a:rPr lang="en-US" u="sng" dirty="0" smtClean="0"/>
              <a:t>         </a:t>
            </a:r>
            <a:r>
              <a:rPr lang="en-US" dirty="0" smtClean="0"/>
              <a:t> 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9        } else if  ( </a:t>
            </a:r>
            <a:r>
              <a:rPr lang="en-US" u="sng" dirty="0" smtClean="0"/>
              <a:t>              </a:t>
            </a:r>
            <a:r>
              <a:rPr lang="en-US" dirty="0" smtClean="0"/>
              <a:t> )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10          z = </a:t>
            </a:r>
            <a:r>
              <a:rPr lang="en-US" u="sng" dirty="0" smtClean="0"/>
              <a:t>            </a:t>
            </a:r>
            <a:r>
              <a:rPr lang="en-US" dirty="0" smtClean="0"/>
              <a:t> 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11      return z;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12   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3108" y="257174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x*y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3042" y="300037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z&lt;-99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670" y="341685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y&gt;z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5984" y="38454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8000"/>
                </a:solidFill>
              </a:rPr>
              <a:t>z+y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984" y="464344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z-y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7422" y="507207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z&gt;=16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0232" y="550070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z </a:t>
            </a:r>
            <a:r>
              <a:rPr lang="en-US" altLang="zh-CN" dirty="0" smtClean="0">
                <a:solidFill>
                  <a:srgbClr val="008000"/>
                </a:solidFill>
              </a:rPr>
              <a:t>&amp; </a:t>
            </a:r>
            <a:r>
              <a:rPr lang="en-US" dirty="0" smtClean="0">
                <a:solidFill>
                  <a:srgbClr val="008000"/>
                </a:solidFill>
              </a:rPr>
              <a:t>y</a:t>
            </a:r>
            <a:endParaRPr lang="zh-CN" altLang="en-US" dirty="0">
              <a:solidFill>
                <a:srgbClr val="008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714876" y="1633560"/>
            <a:ext cx="4214810" cy="5081588"/>
            <a:chOff x="5715008" y="2062164"/>
            <a:chExt cx="3848082" cy="479583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 t="4278" r="90134"/>
            <a:stretch>
              <a:fillRect/>
            </a:stretch>
          </p:blipFill>
          <p:spPr bwMode="auto">
            <a:xfrm>
              <a:off x="5715008" y="2062164"/>
              <a:ext cx="633404" cy="4795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 l="48962" t="4468"/>
            <a:stretch>
              <a:fillRect/>
            </a:stretch>
          </p:blipFill>
          <p:spPr bwMode="auto">
            <a:xfrm>
              <a:off x="6286512" y="2071678"/>
              <a:ext cx="3276578" cy="4786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806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已知函数</a:t>
            </a:r>
            <a:r>
              <a:rPr lang="en-US" altLang="zh-CN" sz="2000" dirty="0" smtClean="0"/>
              <a:t>f1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语言代码框架及其过程体对应的汇编代码如下图所示，根据对应的汇编代码填写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代码中缺失部分，并说明函数</a:t>
            </a:r>
            <a:r>
              <a:rPr lang="en-US" altLang="zh-CN" sz="2000" dirty="0" smtClean="0"/>
              <a:t>f1</a:t>
            </a:r>
            <a:r>
              <a:rPr lang="zh-CN" altLang="en-US" sz="2000" dirty="0" smtClean="0"/>
              <a:t>的功能。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857364"/>
            <a:ext cx="31432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1    </a:t>
            </a:r>
            <a:r>
              <a:rPr lang="en-US" dirty="0" err="1" smtClean="0"/>
              <a:t>int</a:t>
            </a:r>
            <a:r>
              <a:rPr lang="en-US" dirty="0" smtClean="0"/>
              <a:t> f1(unsigned x)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2    {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3        </a:t>
            </a:r>
            <a:r>
              <a:rPr lang="en-US" dirty="0" err="1" smtClean="0"/>
              <a:t>int</a:t>
            </a:r>
            <a:r>
              <a:rPr lang="en-US" dirty="0" smtClean="0"/>
              <a:t> y = 0 ;</a:t>
            </a:r>
            <a:endParaRPr lang="zh-CN" altLang="en-US" dirty="0" smtClean="0"/>
          </a:p>
          <a:p>
            <a:pPr marL="342900" indent="-342900">
              <a:lnSpc>
                <a:spcPct val="150000"/>
              </a:lnSpc>
              <a:buAutoNum type="arabicPlain" startAt="4"/>
            </a:pPr>
            <a:r>
              <a:rPr lang="en-US" dirty="0" smtClean="0"/>
              <a:t>     while (</a:t>
            </a:r>
            <a:r>
              <a:rPr lang="en-US" u="sng" dirty="0" smtClean="0"/>
              <a:t>             </a:t>
            </a:r>
            <a:r>
              <a:rPr lang="en-US" dirty="0" smtClean="0"/>
              <a:t>) {</a:t>
            </a:r>
            <a:endParaRPr lang="zh-CN" altLang="en-US" dirty="0" smtClean="0"/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5            </a:t>
            </a:r>
            <a:r>
              <a:rPr lang="en-US" u="sng" dirty="0" smtClean="0"/>
              <a:t>                   </a:t>
            </a:r>
            <a:r>
              <a:rPr lang="en-US" dirty="0" smtClean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6            </a:t>
            </a:r>
            <a:r>
              <a:rPr lang="en-US" u="sng" dirty="0" smtClean="0"/>
              <a:t>                   </a:t>
            </a:r>
            <a:r>
              <a:rPr lang="en-US" dirty="0" smtClean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7        }</a:t>
            </a:r>
            <a:endParaRPr lang="zh-CN" altLang="en-US" dirty="0" smtClean="0"/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8        return </a:t>
            </a:r>
            <a:r>
              <a:rPr lang="en-US" u="sng" dirty="0" smtClean="0"/>
              <a:t>               </a:t>
            </a:r>
            <a:r>
              <a:rPr lang="en-US" dirty="0" smtClean="0"/>
              <a:t> ;</a:t>
            </a:r>
            <a:endParaRPr lang="zh-CN" altLang="en-US" dirty="0" smtClean="0"/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9    }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86314" y="2143116"/>
            <a:ext cx="31422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</a:t>
            </a:r>
            <a:r>
              <a:rPr lang="en-US" dirty="0" err="1" smtClean="0"/>
              <a:t>movl</a:t>
            </a:r>
            <a:r>
              <a:rPr lang="en-US" dirty="0" smtClean="0"/>
              <a:t>   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endParaRPr lang="zh-CN" altLang="en-US" dirty="0" smtClean="0"/>
          </a:p>
          <a:p>
            <a:r>
              <a:rPr lang="en-US" dirty="0" smtClean="0"/>
              <a:t>2    </a:t>
            </a:r>
            <a:r>
              <a:rPr lang="en-US" dirty="0" err="1" smtClean="0"/>
              <a:t>movl</a:t>
            </a:r>
            <a:r>
              <a:rPr lang="en-US" dirty="0" smtClean="0"/>
              <a:t>   $0, %</a:t>
            </a:r>
            <a:r>
              <a:rPr lang="en-US" dirty="0" err="1" smtClean="0"/>
              <a:t>eax</a:t>
            </a:r>
            <a:endParaRPr lang="zh-CN" altLang="en-US" dirty="0" smtClean="0"/>
          </a:p>
          <a:p>
            <a:r>
              <a:rPr lang="en-US" dirty="0" smtClean="0"/>
              <a:t>3    </a:t>
            </a:r>
            <a:r>
              <a:rPr lang="en-US" dirty="0" err="1" smtClean="0"/>
              <a:t>testl</a:t>
            </a:r>
            <a:r>
              <a:rPr lang="en-US" dirty="0" smtClean="0"/>
              <a:t>    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edx</a:t>
            </a:r>
            <a:endParaRPr lang="zh-CN" altLang="en-US" dirty="0" smtClean="0"/>
          </a:p>
          <a:p>
            <a:r>
              <a:rPr lang="en-US" dirty="0" smtClean="0"/>
              <a:t>4    je	   .L1</a:t>
            </a:r>
            <a:endParaRPr lang="zh-CN" altLang="en-US" dirty="0" smtClean="0"/>
          </a:p>
          <a:p>
            <a:r>
              <a:rPr lang="en-US" dirty="0" smtClean="0"/>
              <a:t>5    .L2:	</a:t>
            </a:r>
            <a:endParaRPr lang="zh-CN" altLang="en-US" dirty="0" smtClean="0"/>
          </a:p>
          <a:p>
            <a:r>
              <a:rPr lang="en-US" dirty="0" smtClean="0"/>
              <a:t>6    </a:t>
            </a:r>
            <a:r>
              <a:rPr lang="en-US" dirty="0" err="1" smtClean="0"/>
              <a:t>xorl</a:t>
            </a:r>
            <a:r>
              <a:rPr lang="en-US" dirty="0" smtClean="0"/>
              <a:t>	   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endParaRPr lang="zh-CN" altLang="en-US" dirty="0" smtClean="0"/>
          </a:p>
          <a:p>
            <a:r>
              <a:rPr lang="en-US" dirty="0" smtClean="0"/>
              <a:t>7    </a:t>
            </a:r>
            <a:r>
              <a:rPr lang="en-US" dirty="0" err="1" smtClean="0"/>
              <a:t>shrl</a:t>
            </a:r>
            <a:r>
              <a:rPr lang="en-US" dirty="0" smtClean="0"/>
              <a:t>	   $1, %</a:t>
            </a:r>
            <a:r>
              <a:rPr lang="en-US" dirty="0" err="1" smtClean="0"/>
              <a:t>edx</a:t>
            </a:r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en-US" dirty="0" smtClean="0"/>
              <a:t>8    </a:t>
            </a:r>
            <a:r>
              <a:rPr lang="en-US" dirty="0" err="1" smtClean="0"/>
              <a:t>jne</a:t>
            </a:r>
            <a:r>
              <a:rPr lang="en-US" dirty="0" smtClean="0"/>
              <a:t>	   .L2</a:t>
            </a:r>
            <a:endParaRPr lang="zh-CN" altLang="en-US" dirty="0" smtClean="0"/>
          </a:p>
          <a:p>
            <a:r>
              <a:rPr lang="en-US" dirty="0" smtClean="0"/>
              <a:t>9    .L1:</a:t>
            </a:r>
            <a:endParaRPr lang="zh-CN" altLang="en-US" dirty="0" smtClean="0"/>
          </a:p>
          <a:p>
            <a:r>
              <a:rPr lang="en-US" dirty="0" smtClean="0"/>
              <a:t>10  </a:t>
            </a:r>
            <a:r>
              <a:rPr lang="en-US" dirty="0" err="1" smtClean="0"/>
              <a:t>andl</a:t>
            </a:r>
            <a:r>
              <a:rPr lang="en-US" dirty="0" smtClean="0"/>
              <a:t>    $1, %</a:t>
            </a:r>
            <a:r>
              <a:rPr lang="en-US" dirty="0" err="1" smtClean="0"/>
              <a:t>eax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14546" y="314324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x!=0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0655" y="357187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y ^=x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5918" y="398836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x&gt;&gt;=1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4546" y="478632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y&amp;0x1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n"/>
            </a:pPr>
            <a:r>
              <a:rPr lang="zh-CN" altLang="en-US" dirty="0" smtClean="0"/>
              <a:t> 一条机器指令通常由多个字段构成。以下选项中，（  ）不显式地包含在机器指令中。</a:t>
            </a:r>
          </a:p>
          <a:p>
            <a:pPr>
              <a:buNone/>
            </a:pPr>
            <a:r>
              <a:rPr lang="en-US" altLang="zh-CN" dirty="0" smtClean="0"/>
              <a:t>	A. </a:t>
            </a:r>
            <a:r>
              <a:rPr lang="zh-CN" altLang="en-US" dirty="0" smtClean="0"/>
              <a:t>操作码  			  	</a:t>
            </a:r>
            <a:r>
              <a:rPr lang="en-US" altLang="zh-CN" dirty="0" smtClean="0"/>
              <a:t>B. </a:t>
            </a:r>
            <a:r>
              <a:rPr lang="zh-CN" altLang="en-US" dirty="0" smtClean="0"/>
              <a:t>寻址方式		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C. </a:t>
            </a:r>
            <a:r>
              <a:rPr lang="zh-CN" altLang="en-US" dirty="0" smtClean="0"/>
              <a:t>下条指令地址    		</a:t>
            </a:r>
            <a:r>
              <a:rPr lang="en-US" altLang="zh-CN" dirty="0" smtClean="0"/>
              <a:t>D. </a:t>
            </a:r>
            <a:r>
              <a:rPr lang="zh-CN" altLang="en-US" dirty="0" smtClean="0"/>
              <a:t>寄存器编号</a:t>
            </a:r>
          </a:p>
          <a:p>
            <a:pPr>
              <a:buNone/>
            </a:pPr>
            <a:endParaRPr lang="en-US" altLang="zh-CN" dirty="0" smtClean="0"/>
          </a:p>
          <a:p>
            <a:pPr marL="0" indent="0">
              <a:buFont typeface="Wingdings" pitchFamily="2" charset="2"/>
              <a:buChar char="n"/>
            </a:pPr>
            <a:r>
              <a:rPr lang="en-US" altLang="zh-CN" dirty="0" smtClean="0"/>
              <a:t> </a:t>
            </a:r>
            <a:r>
              <a:rPr lang="zh-CN" altLang="en-US" dirty="0" smtClean="0"/>
              <a:t>对于运算类指令或传送类指令，通常需要在指令中指出操作数或操作数所在的位置。通常，指令中指出的操作数不可能出现在（  ）中。</a:t>
            </a:r>
          </a:p>
          <a:p>
            <a:pPr>
              <a:buNone/>
            </a:pPr>
            <a:r>
              <a:rPr lang="en-US" altLang="zh-CN" dirty="0" smtClean="0"/>
              <a:t>	A. </a:t>
            </a:r>
            <a:r>
              <a:rPr lang="zh-CN" altLang="en-US" dirty="0" smtClean="0"/>
              <a:t>指令			 	</a:t>
            </a:r>
            <a:r>
              <a:rPr lang="en-US" altLang="zh-CN" dirty="0" smtClean="0"/>
              <a:t>B. </a:t>
            </a:r>
            <a:r>
              <a:rPr lang="zh-CN" altLang="en-US" dirty="0" smtClean="0"/>
              <a:t>通用寄存器	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C. </a:t>
            </a:r>
            <a:r>
              <a:rPr lang="zh-CN" altLang="en-US" dirty="0" smtClean="0"/>
              <a:t>存储单元    			</a:t>
            </a:r>
            <a:r>
              <a:rPr lang="en-US" altLang="zh-CN" dirty="0" smtClean="0"/>
              <a:t>D. </a:t>
            </a:r>
            <a:r>
              <a:rPr lang="zh-CN" altLang="en-US" dirty="0" smtClean="0"/>
              <a:t>程序计数器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24" y="2000240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8000"/>
                </a:solidFill>
              </a:rPr>
              <a:t>C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2932" y="4834606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8000"/>
                </a:solidFill>
              </a:rPr>
              <a:t>D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36613"/>
            <a:ext cx="4103687" cy="52181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/>
              <a:t>已知函数</a:t>
            </a:r>
            <a:r>
              <a:rPr lang="en-US" altLang="zh-CN" sz="1800" dirty="0" err="1" smtClean="0"/>
              <a:t>sw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语言代码框架如下：</a:t>
            </a:r>
          </a:p>
          <a:p>
            <a:pPr marL="0" indent="0"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sw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x) {</a:t>
            </a:r>
          </a:p>
          <a:p>
            <a:pPr marL="0" indent="0"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	v=0;</a:t>
            </a:r>
          </a:p>
          <a:p>
            <a:pPr marL="0" indent="0">
              <a:buNone/>
            </a:pPr>
            <a:r>
              <a:rPr lang="en-US" altLang="zh-CN" sz="1800" dirty="0" smtClean="0"/>
              <a:t>    switch (x) {</a:t>
            </a:r>
          </a:p>
          <a:p>
            <a:pPr marL="0" indent="0">
              <a:buNone/>
            </a:pPr>
            <a:r>
              <a:rPr lang="en-US" altLang="zh-CN" sz="1800" dirty="0" smtClean="0"/>
              <a:t>        /* switch</a:t>
            </a:r>
            <a:r>
              <a:rPr lang="zh-CN" altLang="en-US" sz="1800" dirty="0" smtClean="0"/>
              <a:t>处理部分略 *</a:t>
            </a:r>
            <a:r>
              <a:rPr lang="en-US" altLang="zh-CN" sz="1800" dirty="0" smtClean="0"/>
              <a:t>/</a:t>
            </a:r>
          </a:p>
          <a:p>
            <a:pPr marL="0" indent="0">
              <a:buNone/>
            </a:pPr>
            <a:r>
              <a:rPr lang="en-US" altLang="zh-CN" sz="1800" dirty="0" smtClean="0"/>
              <a:t>    }</a:t>
            </a:r>
          </a:p>
          <a:p>
            <a:pPr marL="0" indent="0">
              <a:buNone/>
            </a:pPr>
            <a:r>
              <a:rPr lang="en-US" altLang="zh-CN" sz="1800" dirty="0" smtClean="0"/>
              <a:t>    return v;</a:t>
            </a:r>
          </a:p>
          <a:p>
            <a:pPr marL="0" indent="0">
              <a:buNone/>
            </a:pPr>
            <a:r>
              <a:rPr lang="en-US" altLang="zh-CN" sz="1800" dirty="0" smtClean="0"/>
              <a:t>}</a:t>
            </a:r>
          </a:p>
          <a:p>
            <a:pPr marL="0" indent="0">
              <a:buNone/>
            </a:pPr>
            <a:r>
              <a:rPr lang="zh-CN" altLang="en-US" sz="1800" dirty="0" smtClean="0"/>
              <a:t>对函数</a:t>
            </a:r>
            <a:r>
              <a:rPr lang="en-US" altLang="zh-CN" sz="1800" dirty="0" err="1" smtClean="0"/>
              <a:t>sw</a:t>
            </a:r>
            <a:r>
              <a:rPr lang="zh-CN" altLang="en-US" sz="1800" dirty="0" smtClean="0"/>
              <a:t>进行编译，得到函数过程体中开始部分的汇编代码以及跳转表如右图所示。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/>
            <a:r>
              <a:rPr lang="zh-CN" altLang="en-US" sz="1800" dirty="0" smtClean="0">
                <a:solidFill>
                  <a:srgbClr val="0066FF"/>
                </a:solidFill>
              </a:rPr>
              <a:t>函数</a:t>
            </a:r>
            <a:r>
              <a:rPr lang="en-US" altLang="zh-CN" sz="1800" dirty="0" err="1" smtClean="0">
                <a:solidFill>
                  <a:srgbClr val="0066FF"/>
                </a:solidFill>
              </a:rPr>
              <a:t>sw</a:t>
            </a:r>
            <a:r>
              <a:rPr lang="zh-CN" altLang="en-US" sz="1800" dirty="0" smtClean="0">
                <a:solidFill>
                  <a:srgbClr val="0066FF"/>
                </a:solidFill>
              </a:rPr>
              <a:t>中的</a:t>
            </a:r>
            <a:r>
              <a:rPr lang="en-US" altLang="zh-CN" sz="1800" dirty="0" smtClean="0">
                <a:solidFill>
                  <a:srgbClr val="0066FF"/>
                </a:solidFill>
              </a:rPr>
              <a:t>switch</a:t>
            </a:r>
            <a:r>
              <a:rPr lang="zh-CN" altLang="en-US" sz="1800" dirty="0" smtClean="0">
                <a:solidFill>
                  <a:srgbClr val="0066FF"/>
                </a:solidFill>
              </a:rPr>
              <a:t>语句处理部分标号的取值情况如何？</a:t>
            </a:r>
            <a:endParaRPr lang="en-US" altLang="zh-CN" sz="1800" dirty="0" smtClean="0">
              <a:solidFill>
                <a:srgbClr val="0066FF"/>
              </a:solidFill>
            </a:endParaRPr>
          </a:p>
          <a:p>
            <a:pPr marL="0" indent="0"/>
            <a:r>
              <a:rPr lang="zh-CN" altLang="en-US" sz="1800" dirty="0" smtClean="0">
                <a:solidFill>
                  <a:srgbClr val="0066FF"/>
                </a:solidFill>
              </a:rPr>
              <a:t>标号的取值在什么情况下执行</a:t>
            </a:r>
            <a:r>
              <a:rPr lang="en-US" altLang="zh-CN" sz="1800" dirty="0" smtClean="0">
                <a:solidFill>
                  <a:srgbClr val="0066FF"/>
                </a:solidFill>
              </a:rPr>
              <a:t>default</a:t>
            </a:r>
            <a:r>
              <a:rPr lang="zh-CN" altLang="en-US" sz="1800" dirty="0" smtClean="0">
                <a:solidFill>
                  <a:srgbClr val="0066FF"/>
                </a:solidFill>
              </a:rPr>
              <a:t>分支？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929190" y="928671"/>
            <a:ext cx="3929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   </a:t>
            </a:r>
            <a:r>
              <a:rPr lang="en-US" altLang="zh-CN" dirty="0" err="1" smtClean="0"/>
              <a:t>movl</a:t>
            </a:r>
            <a:r>
              <a:rPr lang="en-US" altLang="zh-CN" dirty="0" smtClean="0"/>
              <a:t>    	8(%</a:t>
            </a:r>
            <a:r>
              <a:rPr lang="en-US" altLang="zh-CN" dirty="0" err="1" smtClean="0"/>
              <a:t>ebp</a:t>
            </a:r>
            <a:r>
              <a:rPr lang="en-US" altLang="zh-CN" dirty="0" smtClean="0"/>
              <a:t>), %</a:t>
            </a:r>
            <a:r>
              <a:rPr lang="en-US" altLang="zh-CN" dirty="0" err="1" smtClean="0"/>
              <a:t>eax</a:t>
            </a:r>
            <a:endParaRPr lang="en-US" altLang="zh-CN" dirty="0" smtClean="0"/>
          </a:p>
          <a:p>
            <a:r>
              <a:rPr lang="en-US" altLang="zh-CN" dirty="0" smtClean="0"/>
              <a:t>2    </a:t>
            </a:r>
            <a:r>
              <a:rPr lang="en-US" altLang="zh-CN" dirty="0" err="1" smtClean="0"/>
              <a:t>addl</a:t>
            </a:r>
            <a:r>
              <a:rPr lang="en-US" altLang="zh-CN" dirty="0" smtClean="0"/>
              <a:t>	$3, %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3    </a:t>
            </a:r>
            <a:r>
              <a:rPr lang="en-US" altLang="zh-CN" dirty="0" err="1" smtClean="0"/>
              <a:t>cmpl</a:t>
            </a:r>
            <a:r>
              <a:rPr lang="en-US" altLang="zh-CN" dirty="0" smtClean="0"/>
              <a:t>    	$7, %</a:t>
            </a:r>
            <a:r>
              <a:rPr lang="en-US" altLang="zh-CN" dirty="0" err="1" smtClean="0"/>
              <a:t>eax</a:t>
            </a:r>
            <a:endParaRPr lang="en-US" altLang="zh-CN" dirty="0" smtClean="0"/>
          </a:p>
          <a:p>
            <a:r>
              <a:rPr lang="en-US" altLang="zh-CN" dirty="0" smtClean="0"/>
              <a:t>4    </a:t>
            </a:r>
            <a:r>
              <a:rPr lang="en-US" altLang="zh-CN" dirty="0" err="1" smtClean="0"/>
              <a:t>ja</a:t>
            </a:r>
            <a:r>
              <a:rPr lang="en-US" altLang="zh-CN" dirty="0" smtClean="0"/>
              <a:t>		.L7		</a:t>
            </a:r>
          </a:p>
          <a:p>
            <a:r>
              <a:rPr lang="en-US" altLang="zh-CN" dirty="0" smtClean="0"/>
              <a:t>5    </a:t>
            </a:r>
            <a:r>
              <a:rPr lang="en-US" altLang="zh-CN" dirty="0" err="1" smtClean="0"/>
              <a:t>jmp</a:t>
            </a:r>
            <a:r>
              <a:rPr lang="en-US" altLang="zh-CN" dirty="0" smtClean="0"/>
              <a:t>     	*.L8( , %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4)     </a:t>
            </a:r>
          </a:p>
          <a:p>
            <a:r>
              <a:rPr lang="en-US" altLang="zh-CN" dirty="0" smtClean="0"/>
              <a:t>6    .L7: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9190" y="3495636"/>
            <a:ext cx="2366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   .L8:</a:t>
            </a:r>
          </a:p>
          <a:p>
            <a:r>
              <a:rPr lang="en-US" altLang="zh-CN" dirty="0" smtClean="0"/>
              <a:t>2 	.long	.L7</a:t>
            </a:r>
          </a:p>
          <a:p>
            <a:r>
              <a:rPr lang="en-US" altLang="zh-CN" dirty="0" smtClean="0"/>
              <a:t>3   	.long	.L2</a:t>
            </a:r>
          </a:p>
          <a:p>
            <a:r>
              <a:rPr lang="en-US" altLang="zh-CN" dirty="0" smtClean="0"/>
              <a:t>4	.long	.L2</a:t>
            </a:r>
          </a:p>
          <a:p>
            <a:r>
              <a:rPr lang="en-US" altLang="zh-CN" dirty="0" smtClean="0"/>
              <a:t>5	.long	.L3</a:t>
            </a:r>
          </a:p>
          <a:p>
            <a:r>
              <a:rPr lang="en-US" altLang="zh-CN" dirty="0" smtClean="0"/>
              <a:t>6	.long	.L4</a:t>
            </a:r>
          </a:p>
          <a:p>
            <a:r>
              <a:rPr lang="en-US" altLang="zh-CN" dirty="0" smtClean="0"/>
              <a:t>7   	.long	.L5</a:t>
            </a:r>
          </a:p>
          <a:p>
            <a:r>
              <a:rPr lang="en-US" altLang="zh-CN" dirty="0" smtClean="0"/>
              <a:t>8    	.long	.L7</a:t>
            </a:r>
          </a:p>
          <a:p>
            <a:r>
              <a:rPr lang="en-US" altLang="zh-CN" dirty="0" smtClean="0"/>
              <a:t>9   	.long	.L6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3767833"/>
            <a:ext cx="17700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case -3: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case -2:</a:t>
            </a:r>
            <a:endParaRPr lang="zh-CN" alt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case -1:	// .L2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case 0:	// .L3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case 1:	// .L4</a:t>
            </a:r>
            <a:endParaRPr lang="zh-CN" alt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case 2:	// .L5</a:t>
            </a:r>
          </a:p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case 3: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case 4:	// .L6</a:t>
            </a:r>
            <a:endParaRPr lang="zh-CN" alt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default: // .L7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9190" y="2714620"/>
            <a:ext cx="367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8000"/>
                </a:solidFill>
              </a:rPr>
              <a:t>当</a:t>
            </a:r>
            <a:r>
              <a:rPr lang="en-US" i="1" dirty="0" smtClean="0">
                <a:solidFill>
                  <a:srgbClr val="008000"/>
                </a:solidFill>
              </a:rPr>
              <a:t>x</a:t>
            </a:r>
            <a:r>
              <a:rPr lang="en-US" dirty="0" smtClean="0">
                <a:solidFill>
                  <a:srgbClr val="008000"/>
                </a:solidFill>
              </a:rPr>
              <a:t>+3&gt;7</a:t>
            </a:r>
            <a:r>
              <a:rPr lang="zh-CN" altLang="en-US" dirty="0" smtClean="0">
                <a:solidFill>
                  <a:srgbClr val="008000"/>
                </a:solidFill>
              </a:rPr>
              <a:t>时转标号</a:t>
            </a:r>
            <a:r>
              <a:rPr lang="en-US" dirty="0" smtClean="0">
                <a:solidFill>
                  <a:srgbClr val="008000"/>
                </a:solidFill>
              </a:rPr>
              <a:t>.L7</a:t>
            </a:r>
            <a:r>
              <a:rPr lang="zh-CN" altLang="en-US" dirty="0" smtClean="0">
                <a:solidFill>
                  <a:srgbClr val="008000"/>
                </a:solidFill>
              </a:rPr>
              <a:t>处执行，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zh-CN" altLang="en-US" dirty="0" smtClean="0">
                <a:solidFill>
                  <a:srgbClr val="008000"/>
                </a:solidFill>
              </a:rPr>
              <a:t>否则按照跳转表中的地址转移执行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、过程的调用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383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/>
              <a:t>过程调用的机器级表示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84213"/>
            <a:ext cx="8229600" cy="5218112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过程调用过程中栈和栈帧的变化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为被调用过程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7362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8900"/>
            <a:ext cx="9144000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6261" name="Text Box 5"/>
          <p:cNvSpPr txBox="1">
            <a:spLocks noChangeArrowheads="1"/>
          </p:cNvSpPr>
          <p:nvPr/>
        </p:nvSpPr>
        <p:spPr bwMode="auto">
          <a:xfrm>
            <a:off x="341313" y="2798763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①</a:t>
            </a:r>
          </a:p>
        </p:txBody>
      </p:sp>
      <p:sp>
        <p:nvSpPr>
          <p:cNvPr id="736262" name="Text Box 6"/>
          <p:cNvSpPr txBox="1">
            <a:spLocks noChangeArrowheads="1"/>
          </p:cNvSpPr>
          <p:nvPr/>
        </p:nvSpPr>
        <p:spPr bwMode="auto">
          <a:xfrm>
            <a:off x="2322513" y="3338513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②</a:t>
            </a:r>
          </a:p>
        </p:txBody>
      </p:sp>
      <p:sp>
        <p:nvSpPr>
          <p:cNvPr id="736263" name="Text Box 7"/>
          <p:cNvSpPr txBox="1">
            <a:spLocks noChangeArrowheads="1"/>
          </p:cNvSpPr>
          <p:nvPr/>
        </p:nvSpPr>
        <p:spPr bwMode="auto">
          <a:xfrm>
            <a:off x="5697538" y="4598988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③</a:t>
            </a:r>
          </a:p>
        </p:txBody>
      </p:sp>
      <p:sp>
        <p:nvSpPr>
          <p:cNvPr id="736264" name="Text Box 8"/>
          <p:cNvSpPr txBox="1">
            <a:spLocks noChangeArrowheads="1"/>
          </p:cNvSpPr>
          <p:nvPr/>
        </p:nvSpPr>
        <p:spPr bwMode="auto">
          <a:xfrm>
            <a:off x="6642100" y="3743325"/>
            <a:ext cx="900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⑤</a:t>
            </a:r>
          </a:p>
        </p:txBody>
      </p:sp>
      <p:sp>
        <p:nvSpPr>
          <p:cNvPr id="736265" name="Text Box 9"/>
          <p:cNvSpPr txBox="1">
            <a:spLocks noChangeArrowheads="1"/>
          </p:cNvSpPr>
          <p:nvPr/>
        </p:nvSpPr>
        <p:spPr bwMode="auto">
          <a:xfrm>
            <a:off x="385763" y="5003800"/>
            <a:ext cx="2925762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Q(</a:t>
            </a:r>
            <a:r>
              <a:rPr lang="zh-CN" altLang="en-US">
                <a:solidFill>
                  <a:srgbClr val="FF3300"/>
                </a:solidFill>
              </a:rPr>
              <a:t>参数</a:t>
            </a:r>
            <a:r>
              <a:rPr lang="en-US" altLang="zh-CN">
                <a:solidFill>
                  <a:srgbClr val="FF3300"/>
                </a:solidFill>
              </a:rPr>
              <a:t>1</a:t>
            </a:r>
            <a:r>
              <a:rPr lang="zh-CN" altLang="en-US">
                <a:solidFill>
                  <a:srgbClr val="FF3300"/>
                </a:solidFill>
              </a:rPr>
              <a:t>，</a:t>
            </a:r>
            <a:r>
              <a:rPr lang="en-US" altLang="zh-CN">
                <a:solidFill>
                  <a:srgbClr val="FF3300"/>
                </a:solidFill>
              </a:rPr>
              <a:t>…</a:t>
            </a:r>
            <a:r>
              <a:rPr lang="zh-CN" altLang="en-US">
                <a:solidFill>
                  <a:srgbClr val="FF3300"/>
                </a:solidFill>
              </a:rPr>
              <a:t>，参数</a:t>
            </a:r>
            <a:r>
              <a:rPr lang="en-US" altLang="zh-CN">
                <a:solidFill>
                  <a:srgbClr val="FF3300"/>
                </a:solidFill>
              </a:rPr>
              <a:t>n);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36266" name="Rectangle 10"/>
          <p:cNvSpPr>
            <a:spLocks noChangeArrowheads="1"/>
          </p:cNvSpPr>
          <p:nvPr/>
        </p:nvSpPr>
        <p:spPr bwMode="auto">
          <a:xfrm>
            <a:off x="3941763" y="3833813"/>
            <a:ext cx="1260475" cy="1035050"/>
          </a:xfrm>
          <a:prstGeom prst="rect">
            <a:avLst/>
          </a:prstGeom>
          <a:solidFill>
            <a:srgbClr val="FF0000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67" name="Rectangle 11"/>
          <p:cNvSpPr>
            <a:spLocks noChangeArrowheads="1"/>
          </p:cNvSpPr>
          <p:nvPr/>
        </p:nvSpPr>
        <p:spPr bwMode="auto">
          <a:xfrm>
            <a:off x="3941763" y="4824413"/>
            <a:ext cx="1260475" cy="944562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65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2" name="Text Box 4"/>
          <p:cNvSpPr txBox="1">
            <a:spLocks noChangeArrowheads="1"/>
          </p:cNvSpPr>
          <p:nvPr/>
        </p:nvSpPr>
        <p:spPr bwMode="auto">
          <a:xfrm>
            <a:off x="206375" y="2843213"/>
            <a:ext cx="3825875" cy="34512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200"/>
              <a:t>int add ( int x, int y ) {</a:t>
            </a:r>
          </a:p>
          <a:p>
            <a:pPr marL="342900" indent="-342900"/>
            <a:r>
              <a:rPr lang="en-US" altLang="zh-CN" sz="2200"/>
              <a:t>	 return x+y;</a:t>
            </a:r>
          </a:p>
          <a:p>
            <a:pPr marL="342900" indent="-342900"/>
            <a:r>
              <a:rPr lang="en-US" altLang="zh-CN" sz="2200"/>
              <a:t>}</a:t>
            </a:r>
          </a:p>
          <a:p>
            <a:pPr marL="342900" indent="-342900"/>
            <a:endParaRPr lang="en-US" altLang="zh-CN" sz="2200"/>
          </a:p>
          <a:p>
            <a:pPr marL="342900" indent="-342900"/>
            <a:r>
              <a:rPr lang="en-US" altLang="zh-CN" sz="2200"/>
              <a:t>int main ( ) {	</a:t>
            </a:r>
          </a:p>
          <a:p>
            <a:pPr marL="342900" indent="-342900"/>
            <a:r>
              <a:rPr lang="en-US" altLang="zh-CN" sz="2200"/>
              <a:t>	 int	t1 = 125;</a:t>
            </a:r>
          </a:p>
          <a:p>
            <a:pPr marL="342900" indent="-342900"/>
            <a:r>
              <a:rPr lang="en-US" altLang="zh-CN" sz="2200"/>
              <a:t>      int t2 = 80;</a:t>
            </a:r>
          </a:p>
          <a:p>
            <a:pPr marL="342900" indent="-342900"/>
            <a:r>
              <a:rPr lang="en-US" altLang="zh-CN" sz="2200"/>
              <a:t>	 int	sum = </a:t>
            </a:r>
            <a:r>
              <a:rPr lang="en-US" altLang="zh-CN" sz="2200">
                <a:solidFill>
                  <a:srgbClr val="FF3300"/>
                </a:solidFill>
              </a:rPr>
              <a:t>add (t1, t2)</a:t>
            </a:r>
            <a:r>
              <a:rPr lang="en-US" altLang="zh-CN" sz="2200"/>
              <a:t>;</a:t>
            </a:r>
          </a:p>
          <a:p>
            <a:pPr marL="342900" indent="-342900"/>
            <a:r>
              <a:rPr lang="en-US" altLang="zh-CN" sz="2200"/>
              <a:t>	 return sum;</a:t>
            </a:r>
            <a:endParaRPr lang="zh-CN" altLang="en-US" sz="2200"/>
          </a:p>
          <a:p>
            <a:pPr marL="342900" indent="-342900"/>
            <a:r>
              <a:rPr lang="en-US" altLang="zh-CN" sz="2200"/>
              <a:t>}</a:t>
            </a:r>
            <a:endParaRPr lang="zh-CN" altLang="en-US" sz="2200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zh-CN" altLang="en-US" sz="3600" smtClean="0"/>
              <a:t>过程调用的机器级表示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1601787"/>
          </a:xfrm>
        </p:spPr>
        <p:txBody>
          <a:bodyPr>
            <a:normAutofit/>
          </a:bodyPr>
          <a:lstStyle/>
          <a:p>
            <a:r>
              <a:rPr lang="zh-CN" altLang="en-US" smtClean="0">
                <a:ea typeface="微软雅黑" pitchFamily="34" charset="-122"/>
              </a:rPr>
              <a:t>以下过程（函数）调用对应的机器级代码是什么？</a:t>
            </a:r>
          </a:p>
          <a:p>
            <a:r>
              <a:rPr lang="zh-CN" altLang="en-US" smtClean="0">
                <a:ea typeface="微软雅黑" pitchFamily="34" charset="-122"/>
              </a:rPr>
              <a:t>如何将</a:t>
            </a:r>
            <a:r>
              <a:rPr lang="en-US" altLang="zh-CN" smtClean="0">
                <a:ea typeface="微软雅黑" pitchFamily="34" charset="-122"/>
              </a:rPr>
              <a:t>t1(125)</a:t>
            </a:r>
            <a:r>
              <a:rPr lang="zh-CN" altLang="en-US" smtClean="0">
                <a:ea typeface="微软雅黑" pitchFamily="34" charset="-122"/>
              </a:rPr>
              <a:t>、</a:t>
            </a:r>
            <a:r>
              <a:rPr lang="en-US" altLang="zh-CN" smtClean="0">
                <a:ea typeface="微软雅黑" pitchFamily="34" charset="-122"/>
              </a:rPr>
              <a:t>t2(80)</a:t>
            </a:r>
            <a:r>
              <a:rPr lang="zh-CN" altLang="en-US" smtClean="0">
                <a:ea typeface="微软雅黑" pitchFamily="34" charset="-122"/>
              </a:rPr>
              <a:t>分别传递给</a:t>
            </a:r>
            <a:r>
              <a:rPr lang="en-US" altLang="zh-CN" smtClean="0">
                <a:ea typeface="微软雅黑" pitchFamily="34" charset="-122"/>
              </a:rPr>
              <a:t>add</a:t>
            </a:r>
            <a:r>
              <a:rPr lang="zh-CN" altLang="en-US" smtClean="0">
                <a:ea typeface="微软雅黑" pitchFamily="34" charset="-122"/>
              </a:rPr>
              <a:t>中的形式参数</a:t>
            </a:r>
            <a:r>
              <a:rPr lang="en-US" altLang="zh-CN" smtClean="0">
                <a:ea typeface="微软雅黑" pitchFamily="34" charset="-122"/>
              </a:rPr>
              <a:t>x</a:t>
            </a:r>
            <a:r>
              <a:rPr lang="zh-CN" altLang="en-US" smtClean="0">
                <a:ea typeface="微软雅黑" pitchFamily="34" charset="-122"/>
              </a:rPr>
              <a:t>、</a:t>
            </a:r>
            <a:r>
              <a:rPr lang="en-US" altLang="zh-CN" smtClean="0">
                <a:ea typeface="微软雅黑" pitchFamily="34" charset="-122"/>
              </a:rPr>
              <a:t>y</a:t>
            </a:r>
          </a:p>
          <a:p>
            <a:r>
              <a:rPr lang="en-US" altLang="zh-CN" smtClean="0">
                <a:ea typeface="微软雅黑" pitchFamily="34" charset="-122"/>
              </a:rPr>
              <a:t>add</a:t>
            </a:r>
            <a:r>
              <a:rPr lang="zh-CN" altLang="en-US" smtClean="0">
                <a:ea typeface="微软雅黑" pitchFamily="34" charset="-122"/>
              </a:rPr>
              <a:t>函数执行的结果如何返回给</a:t>
            </a:r>
            <a:r>
              <a:rPr lang="en-US" altLang="zh-CN" smtClean="0">
                <a:ea typeface="微软雅黑" pitchFamily="34" charset="-122"/>
              </a:rPr>
              <a:t>caller?</a:t>
            </a:r>
          </a:p>
        </p:txBody>
      </p:sp>
      <p:grpSp>
        <p:nvGrpSpPr>
          <p:cNvPr id="734221" name="Group 13"/>
          <p:cNvGrpSpPr>
            <a:grpSpLocks/>
          </p:cNvGrpSpPr>
          <p:nvPr/>
        </p:nvGrpSpPr>
        <p:grpSpPr bwMode="auto">
          <a:xfrm>
            <a:off x="2862263" y="3608388"/>
            <a:ext cx="1081087" cy="1371600"/>
            <a:chOff x="3050" y="1820"/>
            <a:chExt cx="681" cy="864"/>
          </a:xfrm>
        </p:grpSpPr>
        <p:sp>
          <p:nvSpPr>
            <p:cNvPr id="734214" name="Text Box 6"/>
            <p:cNvSpPr txBox="1">
              <a:spLocks noChangeArrowheads="1"/>
            </p:cNvSpPr>
            <p:nvPr/>
          </p:nvSpPr>
          <p:spPr bwMode="auto">
            <a:xfrm>
              <a:off x="3050" y="1820"/>
              <a:ext cx="681" cy="86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/>
                <a:t> </a:t>
              </a:r>
              <a:r>
                <a:rPr lang="en-US" altLang="zh-CN" sz="2400">
                  <a:solidFill>
                    <a:srgbClr val="3333CC"/>
                  </a:solidFill>
                </a:rPr>
                <a:t>add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 sz="2400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 sz="2400">
                  <a:solidFill>
                    <a:srgbClr val="3333CC"/>
                  </a:solidFill>
                </a:rPr>
                <a:t> main</a:t>
              </a:r>
              <a:endParaRPr lang="en-US" altLang="zh-CN" sz="2400"/>
            </a:p>
          </p:txBody>
        </p:sp>
        <p:sp>
          <p:nvSpPr>
            <p:cNvPr id="734216" name="Line 8"/>
            <p:cNvSpPr>
              <a:spLocks noChangeShapeType="1"/>
            </p:cNvSpPr>
            <p:nvPr/>
          </p:nvSpPr>
          <p:spPr bwMode="auto">
            <a:xfrm flipV="1">
              <a:off x="3390" y="2103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4230" name="Group 22"/>
          <p:cNvGrpSpPr>
            <a:grpSpLocks/>
          </p:cNvGrpSpPr>
          <p:nvPr/>
        </p:nvGrpSpPr>
        <p:grpSpPr bwMode="auto">
          <a:xfrm>
            <a:off x="4481513" y="2798763"/>
            <a:ext cx="3960812" cy="3386137"/>
            <a:chOff x="2823" y="1763"/>
            <a:chExt cx="2495" cy="2133"/>
          </a:xfrm>
        </p:grpSpPr>
        <p:sp>
          <p:nvSpPr>
            <p:cNvPr id="734223" name="Text Box 15"/>
            <p:cNvSpPr txBox="1">
              <a:spLocks noChangeArrowheads="1"/>
            </p:cNvSpPr>
            <p:nvPr/>
          </p:nvSpPr>
          <p:spPr bwMode="auto">
            <a:xfrm>
              <a:off x="2823" y="1763"/>
              <a:ext cx="2495" cy="21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40000"/>
                </a:spcBef>
              </a:pPr>
              <a:r>
                <a:rPr lang="en-US" altLang="zh-CN" sz="2000"/>
                <a:t>     </a:t>
              </a:r>
              <a:r>
                <a:rPr lang="en-US" altLang="zh-CN" sz="2000">
                  <a:solidFill>
                    <a:schemeClr val="accent2"/>
                  </a:solidFill>
                </a:rPr>
                <a:t>main</a:t>
              </a:r>
              <a:r>
                <a:rPr lang="zh-CN" altLang="en-US" sz="2000">
                  <a:solidFill>
                    <a:schemeClr val="accent2"/>
                  </a:solidFill>
                </a:rPr>
                <a:t>：		</a:t>
              </a:r>
              <a:r>
                <a:rPr lang="en-US" altLang="zh-CN" sz="2000">
                  <a:solidFill>
                    <a:schemeClr val="accent2"/>
                  </a:solidFill>
                </a:rPr>
                <a:t>add</a:t>
              </a:r>
              <a:r>
                <a:rPr lang="zh-CN" altLang="en-US" sz="2000">
                  <a:solidFill>
                    <a:schemeClr val="accent2"/>
                  </a:solidFill>
                </a:rPr>
                <a:t>：</a:t>
              </a:r>
            </a:p>
            <a:p>
              <a:pPr marL="342900" indent="-342900">
                <a:spcBef>
                  <a:spcPct val="40000"/>
                </a:spcBef>
              </a:pPr>
              <a:endParaRPr lang="zh-CN" altLang="en-US" sz="2000">
                <a:solidFill>
                  <a:schemeClr val="accent2"/>
                </a:solidFill>
              </a:endParaRPr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  存放参数	         取出参数</a:t>
              </a:r>
              <a:endParaRPr lang="en-US" altLang="zh-CN" sz="2000"/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调出</a:t>
              </a:r>
              <a:r>
                <a:rPr lang="en-US" altLang="zh-CN" sz="2000"/>
                <a:t>add</a:t>
              </a:r>
              <a:r>
                <a:rPr lang="zh-CN" altLang="en-US" sz="2000"/>
                <a:t>执行	            执行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                                存返回结果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                             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en-US" altLang="zh-CN"/>
                <a:t>			         </a:t>
              </a:r>
              <a:r>
                <a:rPr lang="zh-CN" altLang="en-US" sz="2000"/>
                <a:t>返回</a:t>
              </a:r>
              <a:r>
                <a:rPr lang="en-US" altLang="zh-CN" sz="2000"/>
                <a:t>main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en-US" altLang="zh-CN" sz="2000"/>
                <a:t>				</a:t>
              </a:r>
              <a:endParaRPr lang="zh-CN" altLang="en-US" sz="2000"/>
            </a:p>
          </p:txBody>
        </p:sp>
        <p:sp>
          <p:nvSpPr>
            <p:cNvPr id="734224" name="Line 16"/>
            <p:cNvSpPr>
              <a:spLocks noChangeShapeType="1"/>
            </p:cNvSpPr>
            <p:nvPr/>
          </p:nvSpPr>
          <p:spPr bwMode="auto">
            <a:xfrm flipV="1">
              <a:off x="3844" y="2047"/>
              <a:ext cx="794" cy="6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25" name="Line 17"/>
            <p:cNvSpPr>
              <a:spLocks noChangeShapeType="1"/>
            </p:cNvSpPr>
            <p:nvPr/>
          </p:nvSpPr>
          <p:spPr bwMode="auto">
            <a:xfrm flipH="1" flipV="1">
              <a:off x="3475" y="2925"/>
              <a:ext cx="936" cy="56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26" name="Line 18"/>
            <p:cNvSpPr>
              <a:spLocks noChangeShapeType="1"/>
            </p:cNvSpPr>
            <p:nvPr/>
          </p:nvSpPr>
          <p:spPr bwMode="auto">
            <a:xfrm>
              <a:off x="3305" y="2047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27" name="Line 19"/>
            <p:cNvSpPr>
              <a:spLocks noChangeShapeType="1"/>
            </p:cNvSpPr>
            <p:nvPr/>
          </p:nvSpPr>
          <p:spPr bwMode="auto">
            <a:xfrm>
              <a:off x="4779" y="2047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28" name="Line 20"/>
            <p:cNvSpPr>
              <a:spLocks noChangeShapeType="1"/>
            </p:cNvSpPr>
            <p:nvPr/>
          </p:nvSpPr>
          <p:spPr bwMode="auto">
            <a:xfrm>
              <a:off x="3334" y="2897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29" name="Line 21"/>
            <p:cNvSpPr>
              <a:spLocks noChangeShapeType="1"/>
            </p:cNvSpPr>
            <p:nvPr/>
          </p:nvSpPr>
          <p:spPr bwMode="auto">
            <a:xfrm>
              <a:off x="4808" y="3153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26333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zh-CN" altLang="en-US" sz="3600" smtClean="0"/>
              <a:t>一个简单的过程调用例子</a:t>
            </a:r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0" y="2738438"/>
            <a:ext cx="2970213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caller</a:t>
            </a:r>
            <a:r>
              <a:rPr lang="zh-CN" altLang="en-US">
                <a:solidFill>
                  <a:srgbClr val="3333CC"/>
                </a:solidFill>
              </a:rPr>
              <a:t>：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pushl	%ebp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 	%esp, %ebp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subl	$24, %esp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$125, -12(%ebp)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$80, -8(%ebp) 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     -8(%ebp), %eax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4(%esp)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-12(%ebp), %eax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(%esp)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call	add	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-4(%ebp) 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-4(%ebp), %eax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leave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ret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738308" name="Group 4"/>
          <p:cNvGrpSpPr>
            <a:grpSpLocks/>
          </p:cNvGrpSpPr>
          <p:nvPr/>
        </p:nvGrpSpPr>
        <p:grpSpPr bwMode="auto">
          <a:xfrm>
            <a:off x="2322513" y="3114675"/>
            <a:ext cx="1035050" cy="687388"/>
            <a:chOff x="1746" y="1848"/>
            <a:chExt cx="652" cy="433"/>
          </a:xfrm>
        </p:grpSpPr>
        <p:sp>
          <p:nvSpPr>
            <p:cNvPr id="738309" name="AutoShape 5"/>
            <p:cNvSpPr>
              <a:spLocks/>
            </p:cNvSpPr>
            <p:nvPr/>
          </p:nvSpPr>
          <p:spPr bwMode="auto">
            <a:xfrm>
              <a:off x="1746" y="1848"/>
              <a:ext cx="170" cy="425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10" name="Text Box 6"/>
            <p:cNvSpPr txBox="1">
              <a:spLocks noChangeArrowheads="1"/>
            </p:cNvSpPr>
            <p:nvPr/>
          </p:nvSpPr>
          <p:spPr bwMode="auto">
            <a:xfrm>
              <a:off x="1916" y="1877"/>
              <a:ext cx="48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准备阶段</a:t>
              </a:r>
            </a:p>
          </p:txBody>
        </p:sp>
      </p:grpSp>
      <p:grpSp>
        <p:nvGrpSpPr>
          <p:cNvPr id="738311" name="Group 7"/>
          <p:cNvGrpSpPr>
            <a:grpSpLocks/>
          </p:cNvGrpSpPr>
          <p:nvPr/>
        </p:nvGrpSpPr>
        <p:grpSpPr bwMode="auto">
          <a:xfrm>
            <a:off x="881063" y="6264275"/>
            <a:ext cx="989012" cy="587375"/>
            <a:chOff x="584" y="3916"/>
            <a:chExt cx="623" cy="370"/>
          </a:xfrm>
        </p:grpSpPr>
        <p:sp>
          <p:nvSpPr>
            <p:cNvPr id="738312" name="AutoShape 8"/>
            <p:cNvSpPr>
              <a:spLocks/>
            </p:cNvSpPr>
            <p:nvPr/>
          </p:nvSpPr>
          <p:spPr bwMode="auto">
            <a:xfrm>
              <a:off x="584" y="3973"/>
              <a:ext cx="170" cy="308"/>
            </a:xfrm>
            <a:prstGeom prst="rightBrace">
              <a:avLst>
                <a:gd name="adj1" fmla="val 15098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13" name="Text Box 9"/>
            <p:cNvSpPr txBox="1">
              <a:spLocks noChangeArrowheads="1"/>
            </p:cNvSpPr>
            <p:nvPr/>
          </p:nvSpPr>
          <p:spPr bwMode="auto">
            <a:xfrm>
              <a:off x="725" y="3916"/>
              <a:ext cx="482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1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结束阶段</a:t>
              </a:r>
            </a:p>
          </p:txBody>
        </p:sp>
      </p:grpSp>
      <p:pic>
        <p:nvPicPr>
          <p:cNvPr id="73831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1513" y="0"/>
            <a:ext cx="4662487" cy="5805488"/>
          </a:xfrm>
          <a:prstGeom prst="rect">
            <a:avLst/>
          </a:prstGeom>
          <a:noFill/>
        </p:spPr>
      </p:pic>
      <p:sp>
        <p:nvSpPr>
          <p:cNvPr id="738315" name="Text Box 11"/>
          <p:cNvSpPr txBox="1">
            <a:spLocks noChangeArrowheads="1"/>
          </p:cNvSpPr>
          <p:nvPr/>
        </p:nvSpPr>
        <p:spPr bwMode="auto">
          <a:xfrm>
            <a:off x="7902575" y="98425"/>
            <a:ext cx="944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FF3300"/>
                </a:solidFill>
              </a:rPr>
              <a:t>caller</a:t>
            </a:r>
          </a:p>
          <a:p>
            <a:pPr eaLnBrk="1" hangingPunct="1"/>
            <a:r>
              <a:rPr lang="zh-CN" altLang="en-US" sz="2000">
                <a:solidFill>
                  <a:srgbClr val="FF3300"/>
                </a:solidFill>
              </a:rPr>
              <a:t>帧底</a:t>
            </a:r>
          </a:p>
        </p:txBody>
      </p:sp>
      <p:sp>
        <p:nvSpPr>
          <p:cNvPr id="738316" name="Text Box 12"/>
          <p:cNvSpPr txBox="1">
            <a:spLocks noChangeArrowheads="1"/>
          </p:cNvSpPr>
          <p:nvPr/>
        </p:nvSpPr>
        <p:spPr bwMode="auto">
          <a:xfrm>
            <a:off x="115888" y="46038"/>
            <a:ext cx="3286125" cy="25733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/>
              <a:t>int add ( int x, int y ) {</a:t>
            </a:r>
          </a:p>
          <a:p>
            <a:pPr marL="342900" indent="-342900"/>
            <a:r>
              <a:rPr lang="en-US" altLang="zh-CN"/>
              <a:t>	 return x+y;</a:t>
            </a:r>
          </a:p>
          <a:p>
            <a:pPr marL="342900" indent="-342900"/>
            <a:r>
              <a:rPr lang="en-US" altLang="zh-CN"/>
              <a:t>}</a:t>
            </a:r>
          </a:p>
          <a:p>
            <a:pPr marL="342900" indent="-342900"/>
            <a:r>
              <a:rPr lang="en-US" altLang="zh-CN"/>
              <a:t>int	 caller ( ) {	</a:t>
            </a:r>
          </a:p>
          <a:p>
            <a:pPr marL="342900" indent="-342900"/>
            <a:r>
              <a:rPr lang="en-US" altLang="zh-CN"/>
              <a:t>	 int	t1 = 125;</a:t>
            </a:r>
          </a:p>
          <a:p>
            <a:pPr marL="342900" indent="-342900"/>
            <a:r>
              <a:rPr lang="en-US" altLang="zh-CN"/>
              <a:t>      int 	t2 = 80;</a:t>
            </a:r>
          </a:p>
          <a:p>
            <a:pPr marL="342900" indent="-342900"/>
            <a:r>
              <a:rPr lang="en-US" altLang="zh-CN"/>
              <a:t>	 int	sum = </a:t>
            </a:r>
            <a:r>
              <a:rPr lang="en-US" altLang="zh-CN">
                <a:solidFill>
                  <a:srgbClr val="FF3300"/>
                </a:solidFill>
              </a:rPr>
              <a:t>add (t1, t2)</a:t>
            </a:r>
            <a:r>
              <a:rPr lang="en-US" altLang="zh-CN"/>
              <a:t>;</a:t>
            </a:r>
          </a:p>
          <a:p>
            <a:pPr marL="342900" indent="-342900"/>
            <a:r>
              <a:rPr lang="en-US" altLang="zh-CN"/>
              <a:t>	 return sum;</a:t>
            </a:r>
            <a:endParaRPr lang="zh-CN" altLang="en-US"/>
          </a:p>
          <a:p>
            <a:pPr marL="342900" indent="-342900"/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738317" name="Text Box 13"/>
          <p:cNvSpPr txBox="1">
            <a:spLocks noChangeArrowheads="1"/>
          </p:cNvSpPr>
          <p:nvPr/>
        </p:nvSpPr>
        <p:spPr bwMode="auto">
          <a:xfrm>
            <a:off x="7858125" y="3024188"/>
            <a:ext cx="1079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ESP+4</a:t>
            </a:r>
          </a:p>
        </p:txBody>
      </p:sp>
      <p:grpSp>
        <p:nvGrpSpPr>
          <p:cNvPr id="738318" name="Group 14"/>
          <p:cNvGrpSpPr>
            <a:grpSpLocks/>
          </p:cNvGrpSpPr>
          <p:nvPr/>
        </p:nvGrpSpPr>
        <p:grpSpPr bwMode="auto">
          <a:xfrm>
            <a:off x="2771775" y="3789363"/>
            <a:ext cx="1125538" cy="641350"/>
            <a:chOff x="1746" y="2387"/>
            <a:chExt cx="709" cy="404"/>
          </a:xfrm>
        </p:grpSpPr>
        <p:sp>
          <p:nvSpPr>
            <p:cNvPr id="738319" name="AutoShape 15"/>
            <p:cNvSpPr>
              <a:spLocks/>
            </p:cNvSpPr>
            <p:nvPr/>
          </p:nvSpPr>
          <p:spPr bwMode="auto">
            <a:xfrm>
              <a:off x="1746" y="2443"/>
              <a:ext cx="170" cy="306"/>
            </a:xfrm>
            <a:prstGeom prst="rightBrace">
              <a:avLst>
                <a:gd name="adj1" fmla="val 15000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20" name="Text Box 16"/>
            <p:cNvSpPr txBox="1">
              <a:spLocks noChangeArrowheads="1"/>
            </p:cNvSpPr>
            <p:nvPr/>
          </p:nvSpPr>
          <p:spPr bwMode="auto">
            <a:xfrm>
              <a:off x="1888" y="2387"/>
              <a:ext cx="5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分配局部变量</a:t>
              </a:r>
            </a:p>
          </p:txBody>
        </p:sp>
      </p:grpSp>
      <p:grpSp>
        <p:nvGrpSpPr>
          <p:cNvPr id="738321" name="Group 17"/>
          <p:cNvGrpSpPr>
            <a:grpSpLocks/>
          </p:cNvGrpSpPr>
          <p:nvPr/>
        </p:nvGrpSpPr>
        <p:grpSpPr bwMode="auto">
          <a:xfrm>
            <a:off x="2771775" y="4464050"/>
            <a:ext cx="1125538" cy="927100"/>
            <a:chOff x="1746" y="2812"/>
            <a:chExt cx="709" cy="584"/>
          </a:xfrm>
        </p:grpSpPr>
        <p:sp>
          <p:nvSpPr>
            <p:cNvPr id="738322" name="AutoShape 18"/>
            <p:cNvSpPr>
              <a:spLocks/>
            </p:cNvSpPr>
            <p:nvPr/>
          </p:nvSpPr>
          <p:spPr bwMode="auto">
            <a:xfrm>
              <a:off x="1746" y="2812"/>
              <a:ext cx="170" cy="584"/>
            </a:xfrm>
            <a:prstGeom prst="rightBrace">
              <a:avLst>
                <a:gd name="adj1" fmla="val 2862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23" name="Text Box 19"/>
            <p:cNvSpPr txBox="1">
              <a:spLocks noChangeArrowheads="1"/>
            </p:cNvSpPr>
            <p:nvPr/>
          </p:nvSpPr>
          <p:spPr bwMode="auto">
            <a:xfrm>
              <a:off x="1888" y="2897"/>
              <a:ext cx="5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准备入口参数</a:t>
              </a:r>
            </a:p>
          </p:txBody>
        </p:sp>
      </p:grpSp>
      <p:grpSp>
        <p:nvGrpSpPr>
          <p:cNvPr id="738324" name="Group 20"/>
          <p:cNvGrpSpPr>
            <a:grpSpLocks/>
          </p:cNvGrpSpPr>
          <p:nvPr/>
        </p:nvGrpSpPr>
        <p:grpSpPr bwMode="auto">
          <a:xfrm>
            <a:off x="4706938" y="765175"/>
            <a:ext cx="809625" cy="2746375"/>
            <a:chOff x="2965" y="482"/>
            <a:chExt cx="510" cy="1730"/>
          </a:xfrm>
        </p:grpSpPr>
        <p:sp>
          <p:nvSpPr>
            <p:cNvPr id="738325" name="Text Box 21"/>
            <p:cNvSpPr txBox="1">
              <a:spLocks noChangeArrowheads="1"/>
            </p:cNvSpPr>
            <p:nvPr/>
          </p:nvSpPr>
          <p:spPr bwMode="auto">
            <a:xfrm>
              <a:off x="3050" y="482"/>
              <a:ext cx="39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-4</a:t>
              </a:r>
            </a:p>
          </p:txBody>
        </p:sp>
        <p:sp>
          <p:nvSpPr>
            <p:cNvPr id="738326" name="Text Box 22"/>
            <p:cNvSpPr txBox="1">
              <a:spLocks noChangeArrowheads="1"/>
            </p:cNvSpPr>
            <p:nvPr/>
          </p:nvSpPr>
          <p:spPr bwMode="auto">
            <a:xfrm>
              <a:off x="3050" y="794"/>
              <a:ext cx="39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-8</a:t>
              </a:r>
            </a:p>
          </p:txBody>
        </p:sp>
        <p:sp>
          <p:nvSpPr>
            <p:cNvPr id="738327" name="Text Box 23"/>
            <p:cNvSpPr txBox="1">
              <a:spLocks noChangeArrowheads="1"/>
            </p:cNvSpPr>
            <p:nvPr/>
          </p:nvSpPr>
          <p:spPr bwMode="auto">
            <a:xfrm>
              <a:off x="2965" y="1219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-12</a:t>
              </a:r>
            </a:p>
          </p:txBody>
        </p:sp>
        <p:sp>
          <p:nvSpPr>
            <p:cNvPr id="738328" name="Text Box 24"/>
            <p:cNvSpPr txBox="1">
              <a:spLocks noChangeArrowheads="1"/>
            </p:cNvSpPr>
            <p:nvPr/>
          </p:nvSpPr>
          <p:spPr bwMode="auto">
            <a:xfrm>
              <a:off x="2965" y="1565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-16</a:t>
              </a:r>
            </a:p>
          </p:txBody>
        </p:sp>
        <p:sp>
          <p:nvSpPr>
            <p:cNvPr id="738329" name="Text Box 25"/>
            <p:cNvSpPr txBox="1">
              <a:spLocks noChangeArrowheads="1"/>
            </p:cNvSpPr>
            <p:nvPr/>
          </p:nvSpPr>
          <p:spPr bwMode="auto">
            <a:xfrm>
              <a:off x="2993" y="1962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-20</a:t>
              </a:r>
            </a:p>
          </p:txBody>
        </p:sp>
      </p:grpSp>
      <p:grpSp>
        <p:nvGrpSpPr>
          <p:cNvPr id="738330" name="Group 26"/>
          <p:cNvGrpSpPr>
            <a:grpSpLocks/>
          </p:cNvGrpSpPr>
          <p:nvPr/>
        </p:nvGrpSpPr>
        <p:grpSpPr bwMode="auto">
          <a:xfrm>
            <a:off x="1781175" y="5454650"/>
            <a:ext cx="3060700" cy="366713"/>
            <a:chOff x="1122" y="3436"/>
            <a:chExt cx="1928" cy="231"/>
          </a:xfrm>
        </p:grpSpPr>
        <p:sp>
          <p:nvSpPr>
            <p:cNvPr id="738331" name="Text Box 27"/>
            <p:cNvSpPr txBox="1">
              <a:spLocks noChangeArrowheads="1"/>
            </p:cNvSpPr>
            <p:nvPr/>
          </p:nvSpPr>
          <p:spPr bwMode="auto">
            <a:xfrm>
              <a:off x="1377" y="3436"/>
              <a:ext cx="167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返回参数总在</a:t>
              </a:r>
              <a:r>
                <a:rPr lang="en-US" altLang="zh-CN">
                  <a:solidFill>
                    <a:srgbClr val="FF3300"/>
                  </a:solidFill>
                </a:rPr>
                <a:t>EAX</a:t>
              </a:r>
              <a:r>
                <a:rPr lang="zh-CN" altLang="en-US">
                  <a:solidFill>
                    <a:srgbClr val="FF3300"/>
                  </a:solidFill>
                </a:rPr>
                <a:t>中</a:t>
              </a:r>
            </a:p>
          </p:txBody>
        </p:sp>
        <p:sp>
          <p:nvSpPr>
            <p:cNvPr id="738332" name="Line 28"/>
            <p:cNvSpPr>
              <a:spLocks noChangeShapeType="1"/>
            </p:cNvSpPr>
            <p:nvPr/>
          </p:nvSpPr>
          <p:spPr bwMode="auto">
            <a:xfrm flipH="1">
              <a:off x="1122" y="3549"/>
              <a:ext cx="28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8333" name="Group 29"/>
          <p:cNvGrpSpPr>
            <a:grpSpLocks/>
          </p:cNvGrpSpPr>
          <p:nvPr/>
        </p:nvGrpSpPr>
        <p:grpSpPr bwMode="auto">
          <a:xfrm>
            <a:off x="2771775" y="5768975"/>
            <a:ext cx="1125538" cy="641350"/>
            <a:chOff x="1746" y="3634"/>
            <a:chExt cx="709" cy="404"/>
          </a:xfrm>
        </p:grpSpPr>
        <p:sp>
          <p:nvSpPr>
            <p:cNvPr id="738334" name="AutoShape 30"/>
            <p:cNvSpPr>
              <a:spLocks/>
            </p:cNvSpPr>
            <p:nvPr/>
          </p:nvSpPr>
          <p:spPr bwMode="auto">
            <a:xfrm>
              <a:off x="1746" y="3677"/>
              <a:ext cx="142" cy="269"/>
            </a:xfrm>
            <a:prstGeom prst="rightBrace">
              <a:avLst>
                <a:gd name="adj1" fmla="val 15786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35" name="Text Box 31"/>
            <p:cNvSpPr txBox="1">
              <a:spLocks noChangeArrowheads="1"/>
            </p:cNvSpPr>
            <p:nvPr/>
          </p:nvSpPr>
          <p:spPr bwMode="auto">
            <a:xfrm>
              <a:off x="1888" y="3634"/>
              <a:ext cx="5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准备返回参数</a:t>
              </a:r>
            </a:p>
          </p:txBody>
        </p:sp>
      </p:grpSp>
      <p:sp>
        <p:nvSpPr>
          <p:cNvPr id="738336" name="Text Box 32"/>
          <p:cNvSpPr txBox="1">
            <a:spLocks noChangeArrowheads="1"/>
          </p:cNvSpPr>
          <p:nvPr/>
        </p:nvSpPr>
        <p:spPr bwMode="auto">
          <a:xfrm>
            <a:off x="6372225" y="5770563"/>
            <a:ext cx="2744788" cy="944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"/>
              </a:spcBef>
            </a:pPr>
            <a:r>
              <a:rPr lang="en-US" altLang="zh-CN">
                <a:solidFill>
                  <a:srgbClr val="3333CC"/>
                </a:solidFill>
              </a:rPr>
              <a:t>add</a:t>
            </a:r>
            <a:r>
              <a:rPr lang="zh-CN" altLang="en-US">
                <a:solidFill>
                  <a:srgbClr val="3333CC"/>
                </a:solidFill>
              </a:rPr>
              <a:t>函数开始是什么？</a:t>
            </a:r>
          </a:p>
          <a:p>
            <a:pPr marL="342900" indent="-342900">
              <a:spcBef>
                <a:spcPct val="5000"/>
              </a:spcBef>
            </a:pPr>
            <a:r>
              <a:rPr lang="en-US" altLang="zh-CN">
                <a:solidFill>
                  <a:srgbClr val="FF3300"/>
                </a:solidFill>
              </a:rPr>
              <a:t>pushl   %ebp</a:t>
            </a:r>
          </a:p>
          <a:p>
            <a:pPr marL="342900" indent="-342900">
              <a:spcBef>
                <a:spcPct val="5000"/>
              </a:spcBef>
            </a:pPr>
            <a:r>
              <a:rPr lang="en-US" altLang="zh-CN">
                <a:solidFill>
                  <a:srgbClr val="FF3300"/>
                </a:solidFill>
              </a:rPr>
              <a:t>movl   %esp, %ebp</a:t>
            </a:r>
          </a:p>
        </p:txBody>
      </p:sp>
      <p:sp>
        <p:nvSpPr>
          <p:cNvPr id="738337" name="Line 33"/>
          <p:cNvSpPr>
            <a:spLocks noChangeShapeType="1"/>
          </p:cNvSpPr>
          <p:nvPr/>
        </p:nvSpPr>
        <p:spPr bwMode="auto">
          <a:xfrm flipH="1" flipV="1">
            <a:off x="5786438" y="5003800"/>
            <a:ext cx="1711325" cy="11699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38349" name="Group 45"/>
          <p:cNvGrpSpPr>
            <a:grpSpLocks/>
          </p:cNvGrpSpPr>
          <p:nvPr/>
        </p:nvGrpSpPr>
        <p:grpSpPr bwMode="auto">
          <a:xfrm>
            <a:off x="3446463" y="188913"/>
            <a:ext cx="1081087" cy="1465262"/>
            <a:chOff x="2171" y="119"/>
            <a:chExt cx="681" cy="923"/>
          </a:xfrm>
        </p:grpSpPr>
        <p:sp>
          <p:nvSpPr>
            <p:cNvPr id="738339" name="Text Box 35"/>
            <p:cNvSpPr txBox="1">
              <a:spLocks noChangeArrowheads="1"/>
            </p:cNvSpPr>
            <p:nvPr/>
          </p:nvSpPr>
          <p:spPr bwMode="auto">
            <a:xfrm>
              <a:off x="2171" y="119"/>
              <a:ext cx="681" cy="92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/>
                <a:t> </a:t>
              </a:r>
              <a:r>
                <a:rPr lang="en-US" altLang="zh-CN">
                  <a:solidFill>
                    <a:srgbClr val="3333CC"/>
                  </a:solidFill>
                </a:rPr>
                <a:t>add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caller</a:t>
              </a:r>
            </a:p>
            <a:p>
              <a:pPr marL="342900" indent="-342900"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738341" name="Line 37"/>
            <p:cNvSpPr>
              <a:spLocks noChangeShapeType="1"/>
            </p:cNvSpPr>
            <p:nvPr/>
          </p:nvSpPr>
          <p:spPr bwMode="auto">
            <a:xfrm flipV="1">
              <a:off x="2370" y="290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8342" name="Line 38"/>
          <p:cNvSpPr>
            <a:spLocks noChangeShapeType="1"/>
          </p:cNvSpPr>
          <p:nvPr/>
        </p:nvSpPr>
        <p:spPr bwMode="auto">
          <a:xfrm>
            <a:off x="2185988" y="3698875"/>
            <a:ext cx="2295525" cy="13493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3" name="Line 39"/>
          <p:cNvSpPr>
            <a:spLocks noChangeShapeType="1"/>
          </p:cNvSpPr>
          <p:nvPr/>
        </p:nvSpPr>
        <p:spPr bwMode="auto">
          <a:xfrm flipV="1">
            <a:off x="2727325" y="2214563"/>
            <a:ext cx="2565400" cy="16637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4" name="Line 40"/>
          <p:cNvSpPr>
            <a:spLocks noChangeShapeType="1"/>
          </p:cNvSpPr>
          <p:nvPr/>
        </p:nvSpPr>
        <p:spPr bwMode="auto">
          <a:xfrm flipV="1">
            <a:off x="2501900" y="1538288"/>
            <a:ext cx="2835275" cy="274637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5" name="Line 41"/>
          <p:cNvSpPr>
            <a:spLocks noChangeShapeType="1"/>
          </p:cNvSpPr>
          <p:nvPr/>
        </p:nvSpPr>
        <p:spPr bwMode="auto">
          <a:xfrm flipV="1">
            <a:off x="2592388" y="3294063"/>
            <a:ext cx="2789237" cy="1484312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6" name="Line 42"/>
          <p:cNvSpPr>
            <a:spLocks noChangeShapeType="1"/>
          </p:cNvSpPr>
          <p:nvPr/>
        </p:nvSpPr>
        <p:spPr bwMode="auto">
          <a:xfrm flipV="1">
            <a:off x="2501900" y="3924300"/>
            <a:ext cx="2835275" cy="1439863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7" name="Rectangle 43"/>
          <p:cNvSpPr>
            <a:spLocks noChangeArrowheads="1"/>
          </p:cNvSpPr>
          <p:nvPr/>
        </p:nvSpPr>
        <p:spPr bwMode="auto">
          <a:xfrm>
            <a:off x="3402013" y="6345238"/>
            <a:ext cx="2493962" cy="46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indent="269875">
              <a:lnSpc>
                <a:spcPct val="85000"/>
              </a:lnSpc>
            </a:pPr>
            <a:r>
              <a:rPr lang="en-US" altLang="zh-CN">
                <a:solidFill>
                  <a:srgbClr val="3333CC"/>
                </a:solidFill>
              </a:rPr>
              <a:t>movl 	%ebp, %esp</a:t>
            </a:r>
          </a:p>
          <a:p>
            <a:pPr indent="269875">
              <a:lnSpc>
                <a:spcPct val="85000"/>
              </a:lnSpc>
            </a:pPr>
            <a:r>
              <a:rPr lang="en-US" altLang="zh-CN">
                <a:solidFill>
                  <a:srgbClr val="3333CC"/>
                </a:solidFill>
              </a:rPr>
              <a:t>popl	%ebp</a:t>
            </a:r>
          </a:p>
        </p:txBody>
      </p:sp>
      <p:sp>
        <p:nvSpPr>
          <p:cNvPr id="738348" name="Line 44"/>
          <p:cNvSpPr>
            <a:spLocks noChangeShapeType="1"/>
          </p:cNvSpPr>
          <p:nvPr/>
        </p:nvSpPr>
        <p:spPr bwMode="auto">
          <a:xfrm>
            <a:off x="746125" y="6489700"/>
            <a:ext cx="2700338" cy="4445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968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3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3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3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3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38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38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3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3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3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3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3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7" grpId="0"/>
      <p:bldP spid="738315" grpId="0"/>
      <p:bldP spid="738316" grpId="0" animBg="1"/>
      <p:bldP spid="738317" grpId="0"/>
      <p:bldP spid="738337" grpId="0" animBg="1"/>
      <p:bldP spid="738342" grpId="0" animBg="1"/>
      <p:bldP spid="738343" grpId="0" animBg="1"/>
      <p:bldP spid="738344" grpId="0" animBg="1"/>
      <p:bldP spid="738345" grpId="0" animBg="1"/>
      <p:bldP spid="738346" grpId="0" animBg="1"/>
      <p:bldP spid="738347" grpId="0"/>
      <p:bldP spid="7383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57232"/>
            <a:ext cx="4572032" cy="6000768"/>
          </a:xfrm>
        </p:spPr>
        <p:txBody>
          <a:bodyPr/>
          <a:lstStyle/>
          <a:p>
            <a:pPr lvl="0">
              <a:buNone/>
            </a:pPr>
            <a:r>
              <a:rPr lang="zh-CN" altLang="en-US" sz="1800" dirty="0" smtClean="0"/>
              <a:t>已知函数</a:t>
            </a:r>
            <a:r>
              <a:rPr lang="en-US" sz="1800" dirty="0" err="1" smtClean="0"/>
              <a:t>func</a:t>
            </a:r>
            <a:r>
              <a:rPr lang="zh-CN" altLang="en-US" sz="1800" dirty="0" smtClean="0"/>
              <a:t>的</a:t>
            </a:r>
            <a:r>
              <a:rPr lang="en-US" sz="1800" dirty="0" smtClean="0"/>
              <a:t>C</a:t>
            </a:r>
            <a:r>
              <a:rPr lang="zh-CN" altLang="en-US" sz="1800" dirty="0" smtClean="0"/>
              <a:t>语言代码如下：</a:t>
            </a:r>
          </a:p>
          <a:p>
            <a:pPr>
              <a:buNone/>
            </a:pPr>
            <a:r>
              <a:rPr lang="en-US" sz="1800" dirty="0" smtClean="0"/>
              <a:t>1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func</a:t>
            </a:r>
            <a:r>
              <a:rPr lang="en-US" sz="1800" dirty="0" smtClean="0"/>
              <a:t>(void) {</a:t>
            </a:r>
            <a:endParaRPr lang="zh-CN" altLang="en-US" sz="1800" dirty="0" smtClean="0"/>
          </a:p>
          <a:p>
            <a:pPr>
              <a:buNone/>
            </a:pPr>
            <a:r>
              <a:rPr lang="en-US" sz="1800" dirty="0" smtClean="0"/>
              <a:t>2	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 x, y;</a:t>
            </a:r>
            <a:endParaRPr lang="zh-CN" altLang="en-US" sz="1800" dirty="0" smtClean="0"/>
          </a:p>
          <a:p>
            <a:pPr>
              <a:buNone/>
            </a:pPr>
            <a:r>
              <a:rPr lang="en-US" sz="1800" dirty="0" smtClean="0"/>
              <a:t>3	    </a:t>
            </a:r>
            <a:r>
              <a:rPr lang="en-US" sz="1800" dirty="0" err="1" smtClean="0"/>
              <a:t>scanf</a:t>
            </a:r>
            <a:r>
              <a:rPr lang="en-US" sz="1800" dirty="0" smtClean="0"/>
              <a:t>(“%x %x”, &amp;x, &amp;y);</a:t>
            </a:r>
            <a:endParaRPr lang="zh-CN" altLang="en-US" sz="1800" dirty="0" smtClean="0"/>
          </a:p>
          <a:p>
            <a:pPr>
              <a:buNone/>
            </a:pPr>
            <a:r>
              <a:rPr lang="en-US" sz="1800" dirty="0" smtClean="0"/>
              <a:t>4	    return x-y;</a:t>
            </a:r>
            <a:endParaRPr lang="zh-CN" altLang="en-US" sz="1800" dirty="0" smtClean="0"/>
          </a:p>
          <a:p>
            <a:pPr>
              <a:buNone/>
            </a:pPr>
            <a:r>
              <a:rPr lang="en-US" sz="1800" dirty="0" smtClean="0"/>
              <a:t>5	}</a:t>
            </a:r>
          </a:p>
          <a:p>
            <a:pPr>
              <a:buNone/>
            </a:pPr>
            <a:r>
              <a:rPr lang="zh-CN" altLang="en-US" sz="1800" dirty="0" smtClean="0"/>
              <a:t>其对应的汇编代码如右图所示。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假设：</a:t>
            </a:r>
            <a:endParaRPr lang="en-US" altLang="zh-CN" sz="1800" dirty="0" smtClean="0"/>
          </a:p>
          <a:p>
            <a:pPr marL="0" indent="0"/>
            <a:r>
              <a:rPr lang="en-US" sz="1800" dirty="0" smtClean="0"/>
              <a:t> </a:t>
            </a:r>
            <a:r>
              <a:rPr lang="en-US" sz="1800" dirty="0" err="1" smtClean="0"/>
              <a:t>func</a:t>
            </a:r>
            <a:r>
              <a:rPr lang="zh-CN" altLang="en-US" sz="1800" dirty="0" smtClean="0"/>
              <a:t>执行被调用前：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R</a:t>
            </a:r>
            <a:r>
              <a:rPr lang="en-US" sz="1800" dirty="0" smtClean="0"/>
              <a:t>[</a:t>
            </a:r>
            <a:r>
              <a:rPr lang="en-US" sz="1800" dirty="0" err="1" smtClean="0"/>
              <a:t>esp</a:t>
            </a:r>
            <a:r>
              <a:rPr lang="en-US" sz="1800" dirty="0" smtClean="0"/>
              <a:t>]=0xbc000020,R[</a:t>
            </a:r>
            <a:r>
              <a:rPr lang="en-US" sz="1800" dirty="0" err="1" smtClean="0"/>
              <a:t>ebp</a:t>
            </a:r>
            <a:r>
              <a:rPr lang="en-US" sz="1800" dirty="0" smtClean="0"/>
              <a:t>]=0xbc000030</a:t>
            </a:r>
          </a:p>
          <a:p>
            <a:pPr marL="0" indent="0"/>
            <a:r>
              <a:rPr lang="zh-CN" altLang="en-US" sz="1800" dirty="0" smtClean="0"/>
              <a:t> 字符串</a:t>
            </a:r>
            <a:r>
              <a:rPr lang="en-US" sz="1800" dirty="0" smtClean="0"/>
              <a:t>“%x %x”</a:t>
            </a:r>
            <a:r>
              <a:rPr lang="zh-CN" altLang="en-US" sz="1800" dirty="0" smtClean="0"/>
              <a:t>的起始地址为</a:t>
            </a:r>
            <a:r>
              <a:rPr lang="en-US" sz="1800" dirty="0" smtClean="0"/>
              <a:t>0x804c000</a:t>
            </a:r>
          </a:p>
          <a:p>
            <a:pPr marL="0" indent="0"/>
            <a:r>
              <a:rPr lang="en-US" altLang="zh-CN" sz="1800" dirty="0" smtClean="0"/>
              <a:t> </a:t>
            </a:r>
            <a:r>
              <a:rPr lang="en-US" sz="1800" dirty="0" err="1" smtClean="0"/>
              <a:t>scanf</a:t>
            </a:r>
            <a:r>
              <a:rPr lang="zh-CN" altLang="en-US" sz="1800" dirty="0" smtClean="0"/>
              <a:t>读入的值为</a:t>
            </a:r>
            <a:r>
              <a:rPr lang="en-US" sz="1800" dirty="0" smtClean="0"/>
              <a:t>0x16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0</a:t>
            </a:r>
            <a:r>
              <a:rPr lang="en-US" sz="1800" dirty="0" smtClean="0"/>
              <a:t>x100</a:t>
            </a:r>
          </a:p>
          <a:p>
            <a:pPr>
              <a:buFont typeface="+mj-lt"/>
              <a:buAutoNum type="alphaLcParenR"/>
            </a:pPr>
            <a:r>
              <a:rPr lang="zh-CN" altLang="en-US" sz="1800" dirty="0" smtClean="0">
                <a:solidFill>
                  <a:srgbClr val="0066FF"/>
                </a:solidFill>
              </a:rPr>
              <a:t>局部变量</a:t>
            </a:r>
            <a:r>
              <a:rPr lang="en-US" sz="1800" i="1" dirty="0" smtClean="0">
                <a:solidFill>
                  <a:srgbClr val="0066FF"/>
                </a:solidFill>
              </a:rPr>
              <a:t>x</a:t>
            </a:r>
            <a:r>
              <a:rPr lang="zh-CN" altLang="en-US" sz="1800" dirty="0" smtClean="0">
                <a:solidFill>
                  <a:srgbClr val="0066FF"/>
                </a:solidFill>
              </a:rPr>
              <a:t>和</a:t>
            </a:r>
            <a:r>
              <a:rPr lang="en-US" sz="1800" i="1" dirty="0" smtClean="0">
                <a:solidFill>
                  <a:srgbClr val="0066FF"/>
                </a:solidFill>
              </a:rPr>
              <a:t>y</a:t>
            </a:r>
            <a:r>
              <a:rPr lang="zh-CN" altLang="en-US" sz="1800" dirty="0" smtClean="0">
                <a:solidFill>
                  <a:srgbClr val="0066FF"/>
                </a:solidFill>
              </a:rPr>
              <a:t>所在存储单元的地址分别是什么？</a:t>
            </a:r>
          </a:p>
          <a:p>
            <a:pPr>
              <a:buFont typeface="+mj-lt"/>
              <a:buAutoNum type="alphaLcParenR"/>
            </a:pPr>
            <a:r>
              <a:rPr lang="zh-CN" altLang="en-US" sz="1800" dirty="0" smtClean="0">
                <a:solidFill>
                  <a:srgbClr val="0066FF"/>
                </a:solidFill>
              </a:rPr>
              <a:t>画出执行第</a:t>
            </a:r>
            <a:r>
              <a:rPr lang="en-US" sz="1800" dirty="0" smtClean="0">
                <a:solidFill>
                  <a:srgbClr val="0066FF"/>
                </a:solidFill>
              </a:rPr>
              <a:t>10</a:t>
            </a:r>
            <a:r>
              <a:rPr lang="zh-CN" altLang="en-US" sz="1800" dirty="0" smtClean="0">
                <a:solidFill>
                  <a:srgbClr val="0066FF"/>
                </a:solidFill>
              </a:rPr>
              <a:t>行指令后</a:t>
            </a:r>
            <a:r>
              <a:rPr lang="en-US" sz="1800" dirty="0" err="1" smtClean="0">
                <a:solidFill>
                  <a:srgbClr val="0066FF"/>
                </a:solidFill>
              </a:rPr>
              <a:t>funct</a:t>
            </a:r>
            <a:r>
              <a:rPr lang="zh-CN" altLang="en-US" sz="1800" dirty="0" smtClean="0">
                <a:solidFill>
                  <a:srgbClr val="0066FF"/>
                </a:solidFill>
              </a:rPr>
              <a:t>的栈帧，指出栈帧中的内容及其地址。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857232"/>
            <a:ext cx="457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</a:t>
            </a:r>
            <a:r>
              <a:rPr lang="en-US" dirty="0" err="1" smtClean="0"/>
              <a:t>func</a:t>
            </a:r>
            <a:r>
              <a:rPr lang="zh-CN" altLang="en-US" dirty="0" smtClean="0"/>
              <a:t>：</a:t>
            </a:r>
            <a:r>
              <a:rPr lang="en-US" dirty="0" smtClean="0"/>
              <a:t>	</a:t>
            </a:r>
            <a:endParaRPr lang="zh-CN" altLang="en-US" dirty="0" smtClean="0"/>
          </a:p>
          <a:p>
            <a:r>
              <a:rPr lang="en-US" dirty="0" smtClean="0"/>
              <a:t>2    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zh-CN" altLang="en-US" dirty="0" smtClean="0"/>
          </a:p>
          <a:p>
            <a:r>
              <a:rPr lang="en-US" dirty="0" smtClean="0"/>
              <a:t>3    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zh-CN" altLang="en-US" dirty="0" smtClean="0"/>
          </a:p>
          <a:p>
            <a:r>
              <a:rPr lang="en-US" dirty="0" smtClean="0"/>
              <a:t>4    </a:t>
            </a:r>
            <a:r>
              <a:rPr lang="en-US" dirty="0" err="1" smtClean="0"/>
              <a:t>subl</a:t>
            </a:r>
            <a:r>
              <a:rPr lang="en-US" dirty="0" smtClean="0"/>
              <a:t>		$40, %</a:t>
            </a:r>
            <a:r>
              <a:rPr lang="en-US" dirty="0" err="1" smtClean="0"/>
              <a:t>esp</a:t>
            </a:r>
            <a:endParaRPr lang="zh-CN" altLang="en-US" dirty="0" smtClean="0"/>
          </a:p>
          <a:p>
            <a:r>
              <a:rPr lang="en-US" dirty="0" smtClean="0"/>
              <a:t>5    </a:t>
            </a:r>
            <a:r>
              <a:rPr lang="en-US" dirty="0" err="1" smtClean="0"/>
              <a:t>leal</a:t>
            </a:r>
            <a:r>
              <a:rPr lang="en-US" dirty="0" smtClean="0"/>
              <a:t>		-8(%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zh-CN" altLang="en-US" dirty="0" smtClean="0"/>
          </a:p>
          <a:p>
            <a:r>
              <a:rPr lang="en-US" dirty="0" smtClean="0"/>
              <a:t>6    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8(%</a:t>
            </a:r>
            <a:r>
              <a:rPr lang="en-US" dirty="0" err="1" smtClean="0"/>
              <a:t>esp</a:t>
            </a:r>
            <a:r>
              <a:rPr lang="en-US" dirty="0" smtClean="0"/>
              <a:t>)</a:t>
            </a:r>
            <a:endParaRPr lang="zh-CN" altLang="en-US" dirty="0" smtClean="0"/>
          </a:p>
          <a:p>
            <a:r>
              <a:rPr lang="en-US" dirty="0" smtClean="0"/>
              <a:t>7    </a:t>
            </a:r>
            <a:r>
              <a:rPr lang="en-US" dirty="0" err="1" smtClean="0"/>
              <a:t>leal</a:t>
            </a:r>
            <a:r>
              <a:rPr lang="en-US" dirty="0" smtClean="0"/>
              <a:t>		-4(%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zh-CN" altLang="en-US" dirty="0" smtClean="0"/>
          </a:p>
          <a:p>
            <a:r>
              <a:rPr lang="en-US" dirty="0" smtClean="0"/>
              <a:t>8    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4(%</a:t>
            </a:r>
            <a:r>
              <a:rPr lang="en-US" dirty="0" err="1" smtClean="0"/>
              <a:t>esp</a:t>
            </a:r>
            <a:r>
              <a:rPr lang="en-US" dirty="0" smtClean="0"/>
              <a:t>)</a:t>
            </a:r>
            <a:endParaRPr lang="zh-CN" altLang="en-US" dirty="0" smtClean="0"/>
          </a:p>
          <a:p>
            <a:r>
              <a:rPr lang="en-US" dirty="0" smtClean="0"/>
              <a:t>9    </a:t>
            </a:r>
            <a:r>
              <a:rPr lang="en-US" dirty="0" err="1" smtClean="0"/>
              <a:t>movl</a:t>
            </a:r>
            <a:r>
              <a:rPr lang="en-US" dirty="0" smtClean="0"/>
              <a:t>	$.LC0, (%</a:t>
            </a:r>
            <a:r>
              <a:rPr lang="en-US" dirty="0" err="1" smtClean="0"/>
              <a:t>esp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0066FF"/>
                </a:solidFill>
              </a:rPr>
              <a:t>//</a:t>
            </a:r>
            <a:r>
              <a:rPr lang="zh-CN" altLang="en-US" dirty="0" smtClean="0">
                <a:solidFill>
                  <a:srgbClr val="0066FF"/>
                </a:solidFill>
              </a:rPr>
              <a:t>将指向字符串</a:t>
            </a:r>
            <a:r>
              <a:rPr lang="en-US" dirty="0" smtClean="0">
                <a:solidFill>
                  <a:srgbClr val="0066FF"/>
                </a:solidFill>
              </a:rPr>
              <a:t>“%x %x”</a:t>
            </a:r>
            <a:r>
              <a:rPr lang="zh-CN" altLang="en-US" dirty="0" smtClean="0">
                <a:solidFill>
                  <a:srgbClr val="0066FF"/>
                </a:solidFill>
              </a:rPr>
              <a:t>的指针入栈</a:t>
            </a:r>
          </a:p>
          <a:p>
            <a:r>
              <a:rPr lang="en-US" dirty="0" smtClean="0"/>
              <a:t>10  call		</a:t>
            </a:r>
            <a:r>
              <a:rPr lang="en-US" dirty="0" err="1" smtClean="0"/>
              <a:t>scanf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0066FF"/>
                </a:solidFill>
              </a:rPr>
              <a:t>//</a:t>
            </a:r>
            <a:r>
              <a:rPr lang="zh-CN" altLang="en-US" dirty="0" smtClean="0">
                <a:solidFill>
                  <a:srgbClr val="0066FF"/>
                </a:solidFill>
              </a:rPr>
              <a:t>假定</a:t>
            </a:r>
            <a:r>
              <a:rPr lang="en-US" dirty="0" err="1" smtClean="0">
                <a:solidFill>
                  <a:srgbClr val="0066FF"/>
                </a:solidFill>
              </a:rPr>
              <a:t>scanf</a:t>
            </a:r>
            <a:r>
              <a:rPr lang="zh-CN" altLang="en-US" dirty="0" smtClean="0">
                <a:solidFill>
                  <a:srgbClr val="0066FF"/>
                </a:solidFill>
              </a:rPr>
              <a:t>执行后</a:t>
            </a:r>
            <a:r>
              <a:rPr lang="en-US" dirty="0" smtClean="0">
                <a:solidFill>
                  <a:srgbClr val="0066FF"/>
                </a:solidFill>
              </a:rPr>
              <a:t>x=15,y=20</a:t>
            </a:r>
            <a:endParaRPr lang="zh-CN" altLang="en-US" dirty="0" smtClean="0">
              <a:solidFill>
                <a:srgbClr val="0066FF"/>
              </a:solidFill>
            </a:endParaRPr>
          </a:p>
          <a:p>
            <a:r>
              <a:rPr lang="en-US" dirty="0" smtClean="0"/>
              <a:t>11  </a:t>
            </a:r>
            <a:r>
              <a:rPr lang="en-US" dirty="0" err="1" smtClean="0"/>
              <a:t>movl</a:t>
            </a:r>
            <a:r>
              <a:rPr lang="en-US" dirty="0" smtClean="0"/>
              <a:t>	-4(%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zh-CN" altLang="en-US" dirty="0" smtClean="0"/>
          </a:p>
          <a:p>
            <a:r>
              <a:rPr lang="en-US" dirty="0" smtClean="0"/>
              <a:t>12  </a:t>
            </a:r>
            <a:r>
              <a:rPr lang="en-US" dirty="0" err="1" smtClean="0"/>
              <a:t>subl</a:t>
            </a:r>
            <a:r>
              <a:rPr lang="en-US" dirty="0" smtClean="0"/>
              <a:t>		-8(%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zh-CN" altLang="en-US" dirty="0" smtClean="0"/>
          </a:p>
          <a:p>
            <a:r>
              <a:rPr lang="en-US" dirty="0" smtClean="0"/>
              <a:t>13  leave</a:t>
            </a:r>
            <a:endParaRPr lang="zh-CN" altLang="en-US" dirty="0" smtClean="0"/>
          </a:p>
          <a:p>
            <a:r>
              <a:rPr lang="en-US" dirty="0" smtClean="0"/>
              <a:t>14  ret			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6314" y="5357826"/>
            <a:ext cx="392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&amp;</a:t>
            </a:r>
            <a:r>
              <a:rPr lang="en-US" dirty="0" smtClean="0">
                <a:solidFill>
                  <a:srgbClr val="008000"/>
                </a:solidFill>
              </a:rPr>
              <a:t>x </a:t>
            </a:r>
            <a:r>
              <a:rPr lang="en-US" altLang="zh-CN" dirty="0" smtClean="0">
                <a:solidFill>
                  <a:srgbClr val="008000"/>
                </a:solidFill>
              </a:rPr>
              <a:t>= </a:t>
            </a:r>
            <a:r>
              <a:rPr lang="en-US" dirty="0" smtClean="0">
                <a:solidFill>
                  <a:srgbClr val="008000"/>
                </a:solidFill>
              </a:rPr>
              <a:t>R[</a:t>
            </a:r>
            <a:r>
              <a:rPr lang="en-US" dirty="0" err="1" smtClean="0">
                <a:solidFill>
                  <a:srgbClr val="008000"/>
                </a:solidFill>
              </a:rPr>
              <a:t>ebp</a:t>
            </a:r>
            <a:r>
              <a:rPr lang="en-US" dirty="0" smtClean="0">
                <a:solidFill>
                  <a:srgbClr val="008000"/>
                </a:solidFill>
              </a:rPr>
              <a:t>]-4 = 0xbc000018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&amp;</a:t>
            </a:r>
            <a:r>
              <a:rPr lang="en-US" dirty="0" smtClean="0">
                <a:solidFill>
                  <a:srgbClr val="008000"/>
                </a:solidFill>
              </a:rPr>
              <a:t>y </a:t>
            </a:r>
            <a:r>
              <a:rPr lang="en-US" altLang="zh-CN" dirty="0" smtClean="0">
                <a:solidFill>
                  <a:srgbClr val="008000"/>
                </a:solidFill>
              </a:rPr>
              <a:t>= </a:t>
            </a:r>
            <a:r>
              <a:rPr lang="en-US" dirty="0" smtClean="0">
                <a:solidFill>
                  <a:srgbClr val="008000"/>
                </a:solidFill>
              </a:rPr>
              <a:t>R[</a:t>
            </a:r>
            <a:r>
              <a:rPr lang="en-US" dirty="0" err="1" smtClean="0">
                <a:solidFill>
                  <a:srgbClr val="008000"/>
                </a:solidFill>
              </a:rPr>
              <a:t>ebp</a:t>
            </a:r>
            <a:r>
              <a:rPr lang="en-US" dirty="0" smtClean="0">
                <a:solidFill>
                  <a:srgbClr val="008000"/>
                </a:solidFill>
              </a:rPr>
              <a:t>]-8 = 0xbc000014</a:t>
            </a:r>
            <a:endParaRPr lang="zh-CN" altLang="en-US" dirty="0">
              <a:solidFill>
                <a:srgbClr val="008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4422"/>
            <a:ext cx="4643437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r="43359" b="74348"/>
          <a:stretch>
            <a:fillRect/>
          </a:stretch>
        </p:blipFill>
        <p:spPr bwMode="auto">
          <a:xfrm>
            <a:off x="4429124" y="1571612"/>
            <a:ext cx="414340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1784" y="893788"/>
            <a:ext cx="7772400" cy="735012"/>
          </a:xfrm>
        </p:spPr>
        <p:txBody>
          <a:bodyPr>
            <a:normAutofit/>
          </a:bodyPr>
          <a:lstStyle/>
          <a:p>
            <a:pPr algn="l"/>
            <a:r>
              <a:rPr lang="zh-CN" altLang="zh-CN" sz="2400" dirty="0"/>
              <a:t>已知递归函数</a:t>
            </a:r>
            <a:r>
              <a:rPr lang="en-US" altLang="zh-CN" sz="2400" dirty="0" err="1"/>
              <a:t>refunc</a:t>
            </a:r>
            <a:r>
              <a:rPr lang="zh-CN" altLang="zh-CN" sz="2400" dirty="0"/>
              <a:t>的</a:t>
            </a:r>
            <a:r>
              <a:rPr lang="en-US" altLang="zh-CN" sz="2400" dirty="0"/>
              <a:t>C</a:t>
            </a:r>
            <a:r>
              <a:rPr lang="zh-CN" altLang="zh-CN" sz="2400" dirty="0"/>
              <a:t>语言代码</a:t>
            </a:r>
            <a:r>
              <a:rPr lang="zh-CN" altLang="zh-CN" sz="2400" dirty="0" smtClean="0"/>
              <a:t>框架</a:t>
            </a:r>
            <a:r>
              <a:rPr lang="zh-CN" altLang="en-US" sz="2400" dirty="0" smtClean="0"/>
              <a:t>和汇编代码</a:t>
            </a:r>
            <a:r>
              <a:rPr lang="zh-CN" altLang="zh-CN" sz="2400" dirty="0" smtClean="0"/>
              <a:t>如下</a:t>
            </a:r>
            <a:r>
              <a:rPr lang="zh-CN" altLang="zh-CN" sz="2400" dirty="0"/>
              <a:t>：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721" y="5857892"/>
            <a:ext cx="6429420" cy="78581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600" dirty="0">
                <a:solidFill>
                  <a:schemeClr val="tx1"/>
                </a:solidFill>
              </a:rPr>
              <a:t>填写</a:t>
            </a:r>
            <a:r>
              <a:rPr lang="en-US" altLang="zh-CN" sz="1600" dirty="0">
                <a:solidFill>
                  <a:schemeClr val="tx1"/>
                </a:solidFill>
              </a:rPr>
              <a:t>C</a:t>
            </a:r>
            <a:r>
              <a:rPr lang="zh-CN" altLang="zh-CN" sz="1600" dirty="0">
                <a:solidFill>
                  <a:schemeClr val="tx1"/>
                </a:solidFill>
              </a:rPr>
              <a:t>代码中缺失部分，并说明函数的</a:t>
            </a:r>
            <a:r>
              <a:rPr lang="zh-CN" altLang="zh-CN" sz="1600" dirty="0" smtClean="0">
                <a:solidFill>
                  <a:schemeClr val="tx1"/>
                </a:solidFill>
              </a:rPr>
              <a:t>功能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66FF"/>
                </a:solidFill>
              </a:rPr>
              <a:t>该</a:t>
            </a:r>
            <a:r>
              <a:rPr lang="en-US" altLang="zh-CN" sz="1600" dirty="0" err="1" smtClean="0">
                <a:solidFill>
                  <a:srgbClr val="0066FF"/>
                </a:solidFill>
              </a:rPr>
              <a:t>rfun</a:t>
            </a:r>
            <a:r>
              <a:rPr lang="zh-CN" altLang="en-US" sz="1600" dirty="0" smtClean="0">
                <a:solidFill>
                  <a:srgbClr val="0066FF"/>
                </a:solidFill>
              </a:rPr>
              <a:t>对应的汇编代码要能正常工作还缺少一对重要指令，是什么？</a:t>
            </a:r>
            <a:endParaRPr lang="zh-CN" altLang="en-US" sz="1600" dirty="0">
              <a:solidFill>
                <a:srgbClr val="0066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3805"/>
            <a:ext cx="46863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29390"/>
            <a:ext cx="47148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kern="0" dirty="0" smtClean="0"/>
              <a:t>思考题</a:t>
            </a:r>
            <a:r>
              <a:rPr lang="en-US" altLang="zh-CN" sz="3600" kern="0" dirty="0" smtClean="0"/>
              <a:t>1</a:t>
            </a:r>
            <a:endParaRPr lang="zh-CN" altLang="en-US" sz="3600" kern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024553"/>
            <a:ext cx="171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==0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92079" y="1619799"/>
            <a:ext cx="3255505" cy="3690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71229" y="2303876"/>
            <a:ext cx="3255505" cy="7255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6" idx="1"/>
          </p:cNvCxnSpPr>
          <p:nvPr/>
        </p:nvCxnSpPr>
        <p:spPr>
          <a:xfrm flipH="1">
            <a:off x="2636785" y="1804320"/>
            <a:ext cx="2655294" cy="31953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1" idx="1"/>
          </p:cNvCxnSpPr>
          <p:nvPr/>
        </p:nvCxnSpPr>
        <p:spPr>
          <a:xfrm flipH="1" flipV="1">
            <a:off x="2636785" y="2209221"/>
            <a:ext cx="2634444" cy="45741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271228" y="1977516"/>
            <a:ext cx="3255505" cy="3690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996825" y="2123855"/>
            <a:ext cx="2274403" cy="42243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36786" y="236161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307430" y="3130715"/>
            <a:ext cx="3255505" cy="613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086462" y="2730951"/>
            <a:ext cx="104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&gt;&gt;1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22" idx="1"/>
          </p:cNvCxnSpPr>
          <p:nvPr/>
        </p:nvCxnSpPr>
        <p:spPr>
          <a:xfrm flipH="1" flipV="1">
            <a:off x="3964432" y="2926342"/>
            <a:ext cx="1342998" cy="51103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07430" y="4529335"/>
            <a:ext cx="3763421" cy="1014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622487" y="3396506"/>
            <a:ext cx="19143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&amp; 0x1 + </a:t>
            </a:r>
            <a:r>
              <a:rPr lang="en-US" altLang="zh-CN" dirty="0" err="1" smtClean="0"/>
              <a:t>rv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7" idx="1"/>
          </p:cNvCxnSpPr>
          <p:nvPr/>
        </p:nvCxnSpPr>
        <p:spPr>
          <a:xfrm flipH="1" flipV="1">
            <a:off x="3176846" y="3581172"/>
            <a:ext cx="2130584" cy="145561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29454" y="5786454"/>
            <a:ext cx="200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8000"/>
                </a:solidFill>
              </a:rPr>
              <a:t>pushl</a:t>
            </a:r>
            <a:r>
              <a:rPr lang="en-US" altLang="zh-CN" dirty="0" smtClean="0">
                <a:solidFill>
                  <a:srgbClr val="008000"/>
                </a:solidFill>
              </a:rPr>
              <a:t>	%</a:t>
            </a:r>
            <a:r>
              <a:rPr lang="en-US" altLang="zh-CN" dirty="0" err="1" smtClean="0">
                <a:solidFill>
                  <a:srgbClr val="008000"/>
                </a:solidFill>
              </a:rPr>
              <a:t>ebx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….</a:t>
            </a:r>
          </a:p>
          <a:p>
            <a:r>
              <a:rPr lang="en-US" altLang="zh-CN" dirty="0" err="1" smtClean="0">
                <a:solidFill>
                  <a:srgbClr val="008000"/>
                </a:solidFill>
              </a:rPr>
              <a:t>popl</a:t>
            </a:r>
            <a:r>
              <a:rPr lang="en-US" altLang="zh-CN" dirty="0" smtClean="0">
                <a:solidFill>
                  <a:srgbClr val="008000"/>
                </a:solidFill>
              </a:rPr>
              <a:t>	%</a:t>
            </a:r>
            <a:r>
              <a:rPr lang="en-US" altLang="zh-CN" dirty="0" err="1" smtClean="0">
                <a:solidFill>
                  <a:srgbClr val="008000"/>
                </a:solidFill>
              </a:rPr>
              <a:t>ebx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045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6" grpId="1" animBg="1"/>
      <p:bldP spid="11" grpId="0" animBg="1"/>
      <p:bldP spid="11" grpId="1" animBg="1"/>
      <p:bldP spid="17" grpId="0" animBg="1"/>
      <p:bldP spid="17" grpId="1" animBg="1"/>
      <p:bldP spid="20" grpId="0"/>
      <p:bldP spid="22" grpId="0" animBg="1"/>
      <p:bldP spid="22" grpId="1" animBg="1"/>
      <p:bldP spid="23" grpId="0"/>
      <p:bldP spid="27" grpId="0" animBg="1"/>
      <p:bldP spid="27" grpId="1" animBg="1"/>
      <p:bldP spid="28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、数组、结构、联合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867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535" y="953725"/>
            <a:ext cx="8229600" cy="561975"/>
          </a:xfrm>
        </p:spPr>
        <p:txBody>
          <a:bodyPr>
            <a:normAutofit fontScale="90000"/>
          </a:bodyPr>
          <a:lstStyle/>
          <a:p>
            <a:pPr algn="just"/>
            <a:r>
              <a:rPr lang="zh-CN" altLang="en-US" sz="2400" dirty="0" smtClean="0">
                <a:solidFill>
                  <a:schemeClr val="tx1"/>
                </a:solidFill>
              </a:rPr>
              <a:t>假设短整型数组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zh-CN" altLang="en-US" sz="2400" dirty="0" smtClean="0">
                <a:solidFill>
                  <a:schemeClr val="tx1"/>
                </a:solidFill>
              </a:rPr>
              <a:t>的起始地址</a:t>
            </a:r>
            <a:r>
              <a:rPr lang="en-US" altLang="zh-CN" sz="2400" dirty="0">
                <a:solidFill>
                  <a:schemeClr val="tx1"/>
                </a:solidFill>
              </a:rPr>
              <a:t>A</a:t>
            </a:r>
            <a:r>
              <a:rPr lang="en-US" altLang="zh-CN" sz="2400" dirty="0" smtClean="0">
                <a:solidFill>
                  <a:schemeClr val="tx1"/>
                </a:solidFill>
              </a:rPr>
              <a:t>s</a:t>
            </a:r>
            <a:r>
              <a:rPr lang="zh-CN" altLang="en-US" sz="2400" dirty="0" smtClean="0">
                <a:solidFill>
                  <a:schemeClr val="tx1"/>
                </a:solidFill>
              </a:rPr>
              <a:t>和索引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</a:rPr>
              <a:t>分别存放在寄存器</a:t>
            </a:r>
            <a:r>
              <a:rPr lang="en-US" altLang="zh-CN" sz="2400" dirty="0" smtClean="0">
                <a:solidFill>
                  <a:schemeClr val="tx1"/>
                </a:solidFill>
              </a:rPr>
              <a:t>%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edx</a:t>
            </a:r>
            <a:r>
              <a:rPr lang="zh-CN" altLang="en-US" sz="2400" dirty="0" smtClean="0">
                <a:solidFill>
                  <a:schemeClr val="tx1"/>
                </a:solidFill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</a:rPr>
              <a:t>%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ecx</a:t>
            </a:r>
            <a:r>
              <a:rPr lang="zh-CN" altLang="en-US" sz="2400" dirty="0" smtClean="0">
                <a:solidFill>
                  <a:schemeClr val="tx1"/>
                </a:solidFill>
              </a:rPr>
              <a:t>中，操作结果存放在寄存器</a:t>
            </a:r>
            <a:r>
              <a:rPr lang="en-US" altLang="zh-CN" sz="2400" dirty="0" smtClean="0">
                <a:solidFill>
                  <a:schemeClr val="tx1"/>
                </a:solidFill>
              </a:rPr>
              <a:t>%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eax</a:t>
            </a:r>
            <a:r>
              <a:rPr lang="zh-CN" altLang="en-US" sz="2400" dirty="0" smtClean="0">
                <a:solidFill>
                  <a:schemeClr val="tx1"/>
                </a:solidFill>
              </a:rPr>
              <a:t>或</a:t>
            </a:r>
            <a:r>
              <a:rPr lang="en-US" altLang="zh-CN" sz="2400" dirty="0" smtClean="0">
                <a:solidFill>
                  <a:schemeClr val="tx1"/>
                </a:solidFill>
              </a:rPr>
              <a:t>%ax</a:t>
            </a:r>
            <a:r>
              <a:rPr lang="zh-CN" altLang="en-US" sz="2400" dirty="0" smtClean="0">
                <a:solidFill>
                  <a:schemeClr val="tx1"/>
                </a:solidFill>
              </a:rPr>
              <a:t>中。请写出下列表达式的类型、值和汇编语句。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07890183"/>
              </p:ext>
            </p:extLst>
          </p:nvPr>
        </p:nvGraphicFramePr>
        <p:xfrm>
          <a:off x="467543" y="1772816"/>
          <a:ext cx="8559951" cy="453650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698821"/>
                <a:gridCol w="1209367"/>
                <a:gridCol w="1961354"/>
                <a:gridCol w="3690409"/>
              </a:tblGrid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表达式</a:t>
                      </a: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类型</a:t>
                      </a: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值</a:t>
                      </a: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Times New Roman"/>
                          <a:ea typeface="宋体"/>
                        </a:rPr>
                        <a:t>汇编代码</a:t>
                      </a: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S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S+i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S[</a:t>
                      </a:r>
                      <a:r>
                        <a:rPr lang="en-US" sz="2000" dirty="0" err="1">
                          <a:effectLst/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]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short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M[</a:t>
                      </a:r>
                      <a:r>
                        <a:rPr lang="en-US" sz="2000" i="1" dirty="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000" i="1" baseline="-25000" dirty="0">
                          <a:effectLst/>
                          <a:latin typeface="Times New Roman"/>
                          <a:ea typeface="宋体"/>
                        </a:rPr>
                        <a:t>S</a:t>
                      </a: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+2*</a:t>
                      </a:r>
                      <a:r>
                        <a:rPr lang="en-US" sz="2000" i="1" dirty="0" err="1">
                          <a:effectLst/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]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宋体"/>
                        </a:rPr>
                        <a:t>movw</a:t>
                      </a: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  (%</a:t>
                      </a:r>
                      <a:r>
                        <a:rPr lang="en-US" sz="2000" dirty="0" err="1">
                          <a:effectLst/>
                          <a:latin typeface="Times New Roman"/>
                          <a:ea typeface="宋体"/>
                        </a:rPr>
                        <a:t>edx</a:t>
                      </a: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, %</a:t>
                      </a:r>
                      <a:r>
                        <a:rPr lang="en-US" sz="2000" dirty="0" err="1">
                          <a:effectLst/>
                          <a:latin typeface="Times New Roman"/>
                          <a:ea typeface="宋体"/>
                        </a:rPr>
                        <a:t>ecx</a:t>
                      </a: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, 2), %ax  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&amp;S[10]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&amp;S[i+2]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short *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000" i="1" baseline="-25000">
                          <a:effectLst/>
                          <a:latin typeface="Times New Roman"/>
                          <a:ea typeface="宋体"/>
                        </a:rPr>
                        <a:t>S</a:t>
                      </a: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+2*</a:t>
                      </a:r>
                      <a:r>
                        <a:rPr lang="en-US" sz="2000" i="1">
                          <a:effectLst/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+4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宋体"/>
                        </a:rPr>
                        <a:t>leal</a:t>
                      </a: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  4(%</a:t>
                      </a:r>
                      <a:r>
                        <a:rPr lang="en-US" sz="2000" dirty="0" err="1">
                          <a:effectLst/>
                          <a:latin typeface="Times New Roman"/>
                          <a:ea typeface="宋体"/>
                        </a:rPr>
                        <a:t>edx</a:t>
                      </a: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, %</a:t>
                      </a:r>
                      <a:r>
                        <a:rPr lang="en-US" sz="2000" dirty="0" err="1">
                          <a:effectLst/>
                          <a:latin typeface="Times New Roman"/>
                          <a:ea typeface="宋体"/>
                        </a:rPr>
                        <a:t>ecx</a:t>
                      </a: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, 2), %</a:t>
                      </a:r>
                      <a:r>
                        <a:rPr lang="en-US" sz="2000" dirty="0" err="1">
                          <a:effectLst/>
                          <a:latin typeface="Times New Roman"/>
                          <a:ea typeface="宋体"/>
                        </a:rPr>
                        <a:t>eax</a:t>
                      </a: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  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&amp;S[</a:t>
                      </a:r>
                      <a:r>
                        <a:rPr lang="en-US" sz="2000" dirty="0" err="1">
                          <a:effectLst/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]-S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S[4*i+4]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*(S+i-2)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44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53975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kern="0" dirty="0" smtClean="0"/>
              <a:t>思考题</a:t>
            </a:r>
            <a:r>
              <a:rPr lang="en-US" altLang="zh-CN" sz="3600" kern="0" dirty="0" smtClean="0"/>
              <a:t>2</a:t>
            </a:r>
            <a:endParaRPr lang="zh-CN" altLang="en-US" sz="3600" kern="0" dirty="0" smtClean="0"/>
          </a:p>
        </p:txBody>
      </p:sp>
      <p:sp>
        <p:nvSpPr>
          <p:cNvPr id="3" name="矩形 2"/>
          <p:cNvSpPr/>
          <p:nvPr/>
        </p:nvSpPr>
        <p:spPr>
          <a:xfrm>
            <a:off x="4104837" y="2393885"/>
            <a:ext cx="470000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6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8000"/>
                </a:solidFill>
                <a:latin typeface="Times New Roman"/>
                <a:ea typeface="宋体"/>
              </a:rPr>
              <a:t>As</a:t>
            </a:r>
            <a:endParaRPr lang="zh-CN" altLang="zh-CN" sz="2000" dirty="0">
              <a:solidFill>
                <a:srgbClr val="008000"/>
              </a:solidFill>
              <a:latin typeface="Times New Roman"/>
              <a:ea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5868" y="2393884"/>
            <a:ext cx="1010213" cy="3063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6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8000"/>
                </a:solidFill>
                <a:latin typeface="Times New Roman"/>
                <a:ea typeface="宋体"/>
              </a:rPr>
              <a:t> short </a:t>
            </a:r>
            <a:r>
              <a:rPr lang="zh-CN" altLang="en-US" sz="2000" dirty="0">
                <a:solidFill>
                  <a:srgbClr val="008000"/>
                </a:solidFill>
                <a:latin typeface="Times New Roman"/>
                <a:ea typeface="宋体"/>
              </a:rPr>
              <a:t>*</a:t>
            </a:r>
            <a:endParaRPr lang="zh-CN" altLang="zh-CN" sz="2000" dirty="0">
              <a:solidFill>
                <a:srgbClr val="008000"/>
              </a:solidFill>
              <a:latin typeface="Times New Roman"/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2100" y="2393885"/>
            <a:ext cx="3105345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6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8000"/>
                </a:solidFill>
                <a:latin typeface="Times New Roman"/>
                <a:ea typeface="宋体"/>
              </a:rPr>
              <a:t> </a:t>
            </a:r>
            <a:r>
              <a:rPr lang="en-US" altLang="zh-CN" sz="2000" dirty="0" err="1" smtClean="0">
                <a:solidFill>
                  <a:srgbClr val="008000"/>
                </a:solidFill>
                <a:latin typeface="Times New Roman"/>
                <a:ea typeface="宋体"/>
              </a:rPr>
              <a:t>leal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/>
                <a:ea typeface="宋体"/>
              </a:rPr>
              <a:t> (%</a:t>
            </a:r>
            <a:r>
              <a:rPr lang="en-US" altLang="zh-CN" sz="2000" dirty="0" err="1" smtClean="0">
                <a:solidFill>
                  <a:srgbClr val="008000"/>
                </a:solidFill>
                <a:latin typeface="Times New Roman"/>
                <a:ea typeface="宋体"/>
              </a:rPr>
              <a:t>edx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/>
                <a:ea typeface="宋体"/>
              </a:rPr>
              <a:t>)  %</a:t>
            </a:r>
            <a:r>
              <a:rPr lang="en-US" altLang="zh-CN" sz="2000" dirty="0" err="1" smtClean="0">
                <a:solidFill>
                  <a:srgbClr val="008000"/>
                </a:solidFill>
                <a:latin typeface="Times New Roman"/>
                <a:ea typeface="宋体"/>
              </a:rPr>
              <a:t>eax</a:t>
            </a:r>
            <a:endParaRPr lang="zh-CN" altLang="zh-CN" sz="2000" dirty="0">
              <a:solidFill>
                <a:srgbClr val="008000"/>
              </a:solidFill>
              <a:latin typeface="Times New Roman"/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5867" y="2829892"/>
            <a:ext cx="1010213" cy="3063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6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8000"/>
                </a:solidFill>
                <a:latin typeface="Times New Roman"/>
                <a:ea typeface="宋体"/>
              </a:rPr>
              <a:t> short </a:t>
            </a:r>
            <a:r>
              <a:rPr lang="zh-CN" altLang="en-US" sz="2000" dirty="0">
                <a:solidFill>
                  <a:srgbClr val="008000"/>
                </a:solidFill>
                <a:latin typeface="Times New Roman"/>
                <a:ea typeface="宋体"/>
              </a:rPr>
              <a:t>*</a:t>
            </a:r>
            <a:endParaRPr lang="zh-CN" altLang="zh-CN" sz="2000" dirty="0">
              <a:solidFill>
                <a:srgbClr val="008000"/>
              </a:solidFill>
              <a:latin typeface="Times New Roman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13402" y="2843802"/>
            <a:ext cx="1052869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60"/>
              </a:lnSpc>
              <a:spcAft>
                <a:spcPts val="0"/>
              </a:spcAft>
            </a:pPr>
            <a:r>
              <a:rPr lang="en-US" altLang="zh-CN" sz="2000" i="1" dirty="0" smtClean="0">
                <a:solidFill>
                  <a:srgbClr val="008000"/>
                </a:solidFill>
                <a:latin typeface="Times New Roman"/>
                <a:ea typeface="宋体"/>
              </a:rPr>
              <a:t>A</a:t>
            </a:r>
            <a:r>
              <a:rPr lang="en-US" altLang="zh-CN" sz="2000" i="1" baseline="-25000" dirty="0" smtClean="0">
                <a:solidFill>
                  <a:srgbClr val="008000"/>
                </a:solidFill>
                <a:latin typeface="Times New Roman"/>
                <a:ea typeface="宋体"/>
              </a:rPr>
              <a:t>S</a:t>
            </a:r>
            <a:r>
              <a:rPr lang="en-US" altLang="zh-CN" sz="2000" i="1" dirty="0">
                <a:solidFill>
                  <a:srgbClr val="0080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i="1" dirty="0" smtClean="0">
                <a:solidFill>
                  <a:srgbClr val="008000"/>
                </a:solidFill>
                <a:latin typeface="Times New Roman"/>
                <a:ea typeface="宋体"/>
              </a:rPr>
              <a:t>+</a:t>
            </a:r>
            <a:r>
              <a:rPr lang="en-US" altLang="zh-CN" sz="2000" i="1" dirty="0" err="1" smtClean="0">
                <a:solidFill>
                  <a:srgbClr val="008000"/>
                </a:solidFill>
                <a:latin typeface="Times New Roman"/>
                <a:ea typeface="宋体"/>
              </a:rPr>
              <a:t>i</a:t>
            </a:r>
            <a:r>
              <a:rPr lang="en-US" altLang="zh-CN" sz="2000" i="1" dirty="0" smtClean="0">
                <a:solidFill>
                  <a:srgbClr val="008000"/>
                </a:solidFill>
                <a:latin typeface="Times New Roman"/>
                <a:ea typeface="宋体"/>
              </a:rPr>
              <a:t>*2</a:t>
            </a:r>
            <a:endParaRPr lang="zh-CN" altLang="zh-CN" sz="2000" dirty="0">
              <a:solidFill>
                <a:srgbClr val="008000"/>
              </a:solidFill>
              <a:latin typeface="Times New Roman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2080" y="2906458"/>
            <a:ext cx="3450110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6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8000"/>
                </a:solidFill>
                <a:latin typeface="Times New Roman"/>
                <a:ea typeface="宋体"/>
              </a:rPr>
              <a:t> </a:t>
            </a:r>
            <a:r>
              <a:rPr lang="en-US" altLang="zh-CN" sz="2000" dirty="0" err="1" smtClean="0">
                <a:solidFill>
                  <a:srgbClr val="008000"/>
                </a:solidFill>
                <a:latin typeface="Times New Roman"/>
                <a:ea typeface="宋体"/>
              </a:rPr>
              <a:t>leal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/>
                <a:ea typeface="宋体"/>
              </a:rPr>
              <a:t> (%</a:t>
            </a:r>
            <a:r>
              <a:rPr lang="en-US" altLang="zh-CN" sz="2000" dirty="0" err="1" smtClean="0">
                <a:solidFill>
                  <a:srgbClr val="008000"/>
                </a:solidFill>
                <a:latin typeface="Times New Roman"/>
                <a:ea typeface="宋体"/>
              </a:rPr>
              <a:t>edx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/>
                <a:ea typeface="宋体"/>
              </a:rPr>
              <a:t>, %</a:t>
            </a:r>
            <a:r>
              <a:rPr lang="en-US" altLang="zh-CN" sz="2000" dirty="0" err="1" smtClean="0">
                <a:solidFill>
                  <a:srgbClr val="008000"/>
                </a:solidFill>
                <a:latin typeface="Times New Roman"/>
                <a:ea typeface="宋体"/>
              </a:rPr>
              <a:t>ecx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/>
                <a:ea typeface="宋体"/>
              </a:rPr>
              <a:t>, 2)  %</a:t>
            </a:r>
            <a:r>
              <a:rPr lang="en-US" altLang="zh-CN" sz="2000" dirty="0" err="1" smtClean="0">
                <a:solidFill>
                  <a:srgbClr val="008000"/>
                </a:solidFill>
                <a:latin typeface="Times New Roman"/>
                <a:ea typeface="宋体"/>
              </a:rPr>
              <a:t>eax</a:t>
            </a:r>
            <a:endParaRPr lang="zh-CN" altLang="zh-CN" sz="2000" dirty="0">
              <a:solidFill>
                <a:srgbClr val="008000"/>
              </a:solidFill>
              <a:latin typeface="Times New Roman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18107" y="3879050"/>
            <a:ext cx="1010213" cy="3063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6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8000"/>
                </a:solidFill>
                <a:latin typeface="Times New Roman"/>
                <a:ea typeface="宋体"/>
              </a:rPr>
              <a:t> short </a:t>
            </a:r>
            <a:r>
              <a:rPr lang="zh-CN" altLang="en-US" sz="2000" dirty="0">
                <a:solidFill>
                  <a:srgbClr val="008000"/>
                </a:solidFill>
                <a:latin typeface="Times New Roman"/>
                <a:ea typeface="宋体"/>
              </a:rPr>
              <a:t>*</a:t>
            </a:r>
            <a:endParaRPr lang="zh-CN" altLang="zh-CN" sz="2000" dirty="0">
              <a:solidFill>
                <a:srgbClr val="008000"/>
              </a:solidFill>
              <a:latin typeface="Times New Roman"/>
              <a:ea typeface="宋体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13402" y="3870769"/>
            <a:ext cx="1298658" cy="306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60"/>
              </a:lnSpc>
              <a:spcAft>
                <a:spcPts val="0"/>
              </a:spcAft>
            </a:pPr>
            <a:r>
              <a:rPr lang="en-US" altLang="zh-CN" sz="2000" i="1" dirty="0" smtClean="0">
                <a:solidFill>
                  <a:srgbClr val="008000"/>
                </a:solidFill>
                <a:latin typeface="Times New Roman"/>
                <a:ea typeface="宋体"/>
              </a:rPr>
              <a:t>A</a:t>
            </a:r>
            <a:r>
              <a:rPr lang="en-US" altLang="zh-CN" sz="2000" i="1" baseline="-25000" dirty="0" smtClean="0">
                <a:solidFill>
                  <a:srgbClr val="008000"/>
                </a:solidFill>
                <a:latin typeface="Times New Roman"/>
                <a:ea typeface="宋体"/>
              </a:rPr>
              <a:t>S</a:t>
            </a:r>
            <a:r>
              <a:rPr lang="en-US" altLang="zh-CN" sz="2000" i="1" dirty="0">
                <a:solidFill>
                  <a:srgbClr val="0080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i="1" dirty="0" smtClean="0">
                <a:solidFill>
                  <a:srgbClr val="008000"/>
                </a:solidFill>
                <a:latin typeface="Times New Roman"/>
                <a:ea typeface="宋体"/>
              </a:rPr>
              <a:t>+20</a:t>
            </a:r>
            <a:endParaRPr lang="zh-CN" altLang="zh-CN" sz="2000" dirty="0">
              <a:solidFill>
                <a:srgbClr val="008000"/>
              </a:solidFill>
              <a:latin typeface="Times New Roman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99717" y="3870768"/>
            <a:ext cx="3450110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6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8000"/>
                </a:solidFill>
                <a:latin typeface="Times New Roman"/>
                <a:ea typeface="宋体"/>
              </a:rPr>
              <a:t> </a:t>
            </a:r>
            <a:r>
              <a:rPr lang="en-US" altLang="zh-CN" sz="2000" dirty="0" err="1" smtClean="0">
                <a:solidFill>
                  <a:srgbClr val="008000"/>
                </a:solidFill>
                <a:latin typeface="Times New Roman"/>
                <a:ea typeface="宋体"/>
              </a:rPr>
              <a:t>leal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/>
                <a:ea typeface="宋体"/>
              </a:rPr>
              <a:t> 20(%</a:t>
            </a:r>
            <a:r>
              <a:rPr lang="en-US" altLang="zh-CN" sz="2000" dirty="0" err="1" smtClean="0">
                <a:solidFill>
                  <a:srgbClr val="008000"/>
                </a:solidFill>
                <a:latin typeface="Times New Roman"/>
                <a:ea typeface="宋体"/>
              </a:rPr>
              <a:t>edx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/>
                <a:ea typeface="宋体"/>
              </a:rPr>
              <a:t>)  %</a:t>
            </a:r>
            <a:r>
              <a:rPr lang="en-US" altLang="zh-CN" sz="2000" dirty="0" err="1" smtClean="0">
                <a:solidFill>
                  <a:srgbClr val="008000"/>
                </a:solidFill>
                <a:latin typeface="Times New Roman"/>
                <a:ea typeface="宋体"/>
              </a:rPr>
              <a:t>eax</a:t>
            </a:r>
            <a:endParaRPr lang="zh-CN" altLang="zh-CN" sz="2000" dirty="0">
              <a:solidFill>
                <a:srgbClr val="008000"/>
              </a:solidFill>
              <a:latin typeface="Times New Roman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11726" y="5364215"/>
            <a:ext cx="817853" cy="3063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6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8000"/>
                </a:solidFill>
                <a:latin typeface="Times New Roman"/>
                <a:ea typeface="宋体"/>
              </a:rPr>
              <a:t> 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/>
                <a:ea typeface="宋体"/>
              </a:rPr>
              <a:t>short</a:t>
            </a:r>
            <a:endParaRPr lang="zh-CN" altLang="zh-CN" sz="2000" dirty="0">
              <a:solidFill>
                <a:srgbClr val="008000"/>
              </a:solidFill>
              <a:latin typeface="Times New Roman"/>
              <a:ea typeface="宋体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0932" y="5417953"/>
            <a:ext cx="1971158" cy="306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60"/>
              </a:lnSpc>
              <a:spcAft>
                <a:spcPts val="0"/>
              </a:spcAft>
            </a:pPr>
            <a:r>
              <a:rPr lang="en-US" altLang="zh-CN" sz="2000" i="1" dirty="0" smtClean="0">
                <a:solidFill>
                  <a:srgbClr val="008000"/>
                </a:solidFill>
                <a:latin typeface="Times New Roman"/>
                <a:ea typeface="宋体"/>
              </a:rPr>
              <a:t>M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/>
                <a:ea typeface="宋体"/>
              </a:rPr>
              <a:t>[</a:t>
            </a:r>
            <a:r>
              <a:rPr lang="en-US" altLang="zh-CN" sz="2000" i="1" dirty="0" smtClean="0">
                <a:solidFill>
                  <a:srgbClr val="008000"/>
                </a:solidFill>
                <a:latin typeface="Times New Roman"/>
                <a:ea typeface="宋体"/>
              </a:rPr>
              <a:t>A</a:t>
            </a:r>
            <a:r>
              <a:rPr lang="en-US" altLang="zh-CN" sz="2000" i="1" baseline="-25000" dirty="0" smtClean="0">
                <a:solidFill>
                  <a:srgbClr val="008000"/>
                </a:solidFill>
                <a:latin typeface="Times New Roman"/>
                <a:ea typeface="宋体"/>
              </a:rPr>
              <a:t>S</a:t>
            </a:r>
            <a:r>
              <a:rPr lang="en-US" altLang="zh-CN" sz="2000" i="1" dirty="0" smtClean="0">
                <a:solidFill>
                  <a:srgbClr val="008000"/>
                </a:solidFill>
                <a:latin typeface="Times New Roman"/>
                <a:ea typeface="宋体"/>
              </a:rPr>
              <a:t> +8*i+8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/>
                <a:ea typeface="宋体"/>
              </a:rPr>
              <a:t>]</a:t>
            </a:r>
            <a:endParaRPr lang="zh-CN" altLang="zh-CN" sz="2000" dirty="0">
              <a:solidFill>
                <a:srgbClr val="008000"/>
              </a:solidFill>
              <a:latin typeface="Times New Roman"/>
              <a:ea typeface="宋体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7075" y="5396895"/>
            <a:ext cx="3662453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6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8000"/>
                </a:solidFill>
                <a:latin typeface="Times New Roman"/>
                <a:ea typeface="宋体"/>
              </a:rPr>
              <a:t> </a:t>
            </a:r>
            <a:r>
              <a:rPr lang="en-US" altLang="zh-CN" sz="2000" dirty="0" err="1" smtClean="0">
                <a:solidFill>
                  <a:srgbClr val="008000"/>
                </a:solidFill>
                <a:latin typeface="Times New Roman"/>
                <a:ea typeface="宋体"/>
              </a:rPr>
              <a:t>movw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/>
                <a:ea typeface="宋体"/>
              </a:rPr>
              <a:t> 8(%</a:t>
            </a:r>
            <a:r>
              <a:rPr lang="en-US" altLang="zh-CN" sz="2000" dirty="0" err="1" smtClean="0">
                <a:solidFill>
                  <a:srgbClr val="008000"/>
                </a:solidFill>
                <a:latin typeface="Times New Roman"/>
                <a:ea typeface="宋体"/>
              </a:rPr>
              <a:t>edx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/>
                <a:ea typeface="宋体"/>
              </a:rPr>
              <a:t>, %</a:t>
            </a:r>
            <a:r>
              <a:rPr lang="en-US" altLang="zh-CN" sz="2000" dirty="0" err="1" smtClean="0">
                <a:solidFill>
                  <a:srgbClr val="008000"/>
                </a:solidFill>
                <a:latin typeface="Times New Roman"/>
                <a:ea typeface="宋体"/>
              </a:rPr>
              <a:t>ecx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/>
                <a:ea typeface="宋体"/>
              </a:rPr>
              <a:t>, 8)  %</a:t>
            </a:r>
            <a:r>
              <a:rPr lang="en-US" altLang="zh-CN" sz="2000" dirty="0" err="1" smtClean="0">
                <a:solidFill>
                  <a:srgbClr val="008000"/>
                </a:solidFill>
                <a:latin typeface="Times New Roman"/>
                <a:ea typeface="宋体"/>
              </a:rPr>
              <a:t>eax</a:t>
            </a:r>
            <a:endParaRPr lang="zh-CN" altLang="zh-CN" sz="2000" dirty="0">
              <a:solidFill>
                <a:srgbClr val="008000"/>
              </a:solidFill>
              <a:latin typeface="Times New Roman"/>
              <a:ea typeface="宋体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10467" y="5904275"/>
            <a:ext cx="817853" cy="3063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6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8000"/>
                </a:solidFill>
                <a:latin typeface="Times New Roman"/>
                <a:ea typeface="宋体"/>
              </a:rPr>
              <a:t> 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/>
                <a:ea typeface="宋体"/>
              </a:rPr>
              <a:t>short</a:t>
            </a:r>
            <a:endParaRPr lang="zh-CN" altLang="zh-CN" sz="2000" dirty="0">
              <a:solidFill>
                <a:srgbClr val="008000"/>
              </a:solidFill>
              <a:latin typeface="Times New Roman"/>
              <a:ea typeface="宋体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54258" y="5876655"/>
            <a:ext cx="1971158" cy="306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60"/>
              </a:lnSpc>
              <a:spcAft>
                <a:spcPts val="0"/>
              </a:spcAft>
            </a:pPr>
            <a:r>
              <a:rPr lang="en-US" altLang="zh-CN" sz="2000" i="1" dirty="0" smtClean="0">
                <a:solidFill>
                  <a:srgbClr val="008000"/>
                </a:solidFill>
                <a:latin typeface="Times New Roman"/>
                <a:ea typeface="宋体"/>
              </a:rPr>
              <a:t>M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/>
                <a:ea typeface="宋体"/>
              </a:rPr>
              <a:t>[</a:t>
            </a:r>
            <a:r>
              <a:rPr lang="en-US" altLang="zh-CN" sz="2000" i="1" dirty="0" smtClean="0">
                <a:solidFill>
                  <a:srgbClr val="008000"/>
                </a:solidFill>
                <a:latin typeface="Times New Roman"/>
                <a:ea typeface="宋体"/>
              </a:rPr>
              <a:t>A</a:t>
            </a:r>
            <a:r>
              <a:rPr lang="en-US" altLang="zh-CN" sz="2000" i="1" baseline="-25000" dirty="0" smtClean="0">
                <a:solidFill>
                  <a:srgbClr val="008000"/>
                </a:solidFill>
                <a:latin typeface="Times New Roman"/>
                <a:ea typeface="宋体"/>
              </a:rPr>
              <a:t>S</a:t>
            </a:r>
            <a:r>
              <a:rPr lang="en-US" altLang="zh-CN" sz="2000" i="1" dirty="0" smtClean="0">
                <a:solidFill>
                  <a:srgbClr val="0080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i="1" smtClean="0">
                <a:solidFill>
                  <a:srgbClr val="008000"/>
                </a:solidFill>
                <a:latin typeface="Times New Roman"/>
                <a:ea typeface="宋体"/>
              </a:rPr>
              <a:t>+2*i-4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/>
                <a:ea typeface="宋体"/>
              </a:rPr>
              <a:t>]</a:t>
            </a:r>
            <a:endParaRPr lang="zh-CN" altLang="zh-CN" sz="2000" dirty="0">
              <a:solidFill>
                <a:srgbClr val="008000"/>
              </a:solidFill>
              <a:latin typeface="Times New Roman"/>
              <a:ea typeface="宋体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47075" y="5904275"/>
            <a:ext cx="3825425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6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8000"/>
                </a:solidFill>
                <a:latin typeface="Times New Roman"/>
                <a:ea typeface="宋体"/>
              </a:rPr>
              <a:t> </a:t>
            </a:r>
            <a:r>
              <a:rPr lang="en-US" altLang="zh-CN" sz="2000" dirty="0" err="1" smtClean="0">
                <a:solidFill>
                  <a:srgbClr val="008000"/>
                </a:solidFill>
                <a:latin typeface="Times New Roman"/>
                <a:ea typeface="宋体"/>
              </a:rPr>
              <a:t>movw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/>
                <a:ea typeface="宋体"/>
              </a:rPr>
              <a:t> -4(%</a:t>
            </a:r>
            <a:r>
              <a:rPr lang="en-US" altLang="zh-CN" sz="2000" dirty="0" err="1" smtClean="0">
                <a:solidFill>
                  <a:srgbClr val="008000"/>
                </a:solidFill>
                <a:latin typeface="Times New Roman"/>
                <a:ea typeface="宋体"/>
              </a:rPr>
              <a:t>edx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/>
                <a:ea typeface="宋体"/>
              </a:rPr>
              <a:t>, %</a:t>
            </a:r>
            <a:r>
              <a:rPr lang="en-US" altLang="zh-CN" sz="2000" dirty="0" err="1" smtClean="0">
                <a:solidFill>
                  <a:srgbClr val="008000"/>
                </a:solidFill>
                <a:latin typeface="Times New Roman"/>
                <a:ea typeface="宋体"/>
              </a:rPr>
              <a:t>ecx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/>
                <a:ea typeface="宋体"/>
              </a:rPr>
              <a:t>, 2)  %</a:t>
            </a:r>
            <a:r>
              <a:rPr lang="en-US" altLang="zh-CN" sz="2000" dirty="0" err="1" smtClean="0">
                <a:solidFill>
                  <a:srgbClr val="008000"/>
                </a:solidFill>
                <a:latin typeface="Times New Roman"/>
                <a:ea typeface="宋体"/>
              </a:rPr>
              <a:t>eax</a:t>
            </a:r>
            <a:endParaRPr lang="zh-CN" altLang="zh-CN" sz="2000" dirty="0">
              <a:solidFill>
                <a:srgbClr val="008000"/>
              </a:solidFill>
              <a:latin typeface="Times New Roman"/>
              <a:ea typeface="宋体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43359" y="4869160"/>
            <a:ext cx="546946" cy="3063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6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8000"/>
                </a:solidFill>
                <a:latin typeface="Times New Roman"/>
                <a:ea typeface="宋体"/>
              </a:rPr>
              <a:t> </a:t>
            </a:r>
            <a:r>
              <a:rPr lang="en-US" altLang="zh-CN" sz="2000" dirty="0" err="1" smtClean="0">
                <a:solidFill>
                  <a:srgbClr val="008000"/>
                </a:solidFill>
                <a:latin typeface="Times New Roman"/>
                <a:ea typeface="宋体"/>
              </a:rPr>
              <a:t>int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/>
                <a:ea typeface="宋体"/>
              </a:rPr>
              <a:t>	</a:t>
            </a:r>
            <a:endParaRPr lang="zh-CN" altLang="zh-CN" sz="2000" dirty="0">
              <a:solidFill>
                <a:srgbClr val="008000"/>
              </a:solidFill>
              <a:latin typeface="Times New Roman"/>
              <a:ea typeface="宋体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62233" y="4877945"/>
            <a:ext cx="1052869" cy="306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60"/>
              </a:lnSpc>
              <a:spcAft>
                <a:spcPts val="0"/>
              </a:spcAft>
            </a:pPr>
            <a:r>
              <a:rPr lang="en-US" altLang="zh-CN" sz="2000" i="1" dirty="0" err="1" smtClean="0">
                <a:solidFill>
                  <a:srgbClr val="008000"/>
                </a:solidFill>
                <a:latin typeface="Times New Roman"/>
                <a:ea typeface="宋体"/>
              </a:rPr>
              <a:t>i</a:t>
            </a:r>
            <a:endParaRPr lang="zh-CN" altLang="zh-CN" sz="2000" dirty="0">
              <a:solidFill>
                <a:srgbClr val="008000"/>
              </a:solidFill>
              <a:latin typeface="Times New Roman"/>
              <a:ea typeface="宋体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25628" y="4886730"/>
            <a:ext cx="3105345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6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8000"/>
                </a:solidFill>
                <a:latin typeface="Times New Roman"/>
                <a:ea typeface="宋体"/>
              </a:rPr>
              <a:t> </a:t>
            </a:r>
            <a:r>
              <a:rPr lang="en-US" altLang="zh-CN" sz="2000" dirty="0" err="1" smtClean="0">
                <a:solidFill>
                  <a:srgbClr val="008000"/>
                </a:solidFill>
                <a:latin typeface="Times New Roman"/>
                <a:ea typeface="宋体"/>
              </a:rPr>
              <a:t>leal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/>
                <a:ea typeface="宋体"/>
              </a:rPr>
              <a:t> ( ,%</a:t>
            </a:r>
            <a:r>
              <a:rPr lang="en-US" altLang="zh-CN" sz="2000" dirty="0" err="1" smtClean="0">
                <a:solidFill>
                  <a:srgbClr val="008000"/>
                </a:solidFill>
                <a:latin typeface="Times New Roman"/>
                <a:ea typeface="宋体"/>
              </a:rPr>
              <a:t>ecx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/>
                <a:ea typeface="宋体"/>
              </a:rPr>
              <a:t>, 1)  %</a:t>
            </a:r>
            <a:r>
              <a:rPr lang="en-US" altLang="zh-CN" sz="2000" dirty="0" err="1" smtClean="0">
                <a:solidFill>
                  <a:srgbClr val="008000"/>
                </a:solidFill>
                <a:latin typeface="Times New Roman"/>
                <a:ea typeface="宋体"/>
              </a:rPr>
              <a:t>eax</a:t>
            </a:r>
            <a:endParaRPr lang="zh-CN" altLang="zh-CN" sz="2000" dirty="0">
              <a:solidFill>
                <a:srgbClr val="008000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092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8229600" cy="81009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000" dirty="0" smtClean="0">
                <a:solidFill>
                  <a:schemeClr val="tx1"/>
                </a:solidFill>
              </a:rPr>
              <a:t>假设函数</a:t>
            </a:r>
            <a:r>
              <a:rPr lang="en-US" sz="2000" dirty="0" err="1" smtClean="0">
                <a:solidFill>
                  <a:schemeClr val="tx1"/>
                </a:solidFill>
              </a:rPr>
              <a:t>sumij</a:t>
            </a:r>
            <a:r>
              <a:rPr lang="zh-CN" altLang="en-US" sz="2000" dirty="0" smtClean="0">
                <a:solidFill>
                  <a:schemeClr val="tx1"/>
                </a:solidFill>
              </a:rPr>
              <a:t>的</a:t>
            </a:r>
            <a:r>
              <a:rPr lang="en-US" sz="2000" dirty="0" smtClean="0">
                <a:solidFill>
                  <a:schemeClr val="tx1"/>
                </a:solidFill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</a:rPr>
              <a:t>代码及其对应的汇编代码如下，其中，</a:t>
            </a:r>
            <a:r>
              <a:rPr lang="en-US" sz="2000" i="1" dirty="0" smtClean="0">
                <a:solidFill>
                  <a:schemeClr val="tx1"/>
                </a:solidFill>
              </a:rPr>
              <a:t>M</a:t>
            </a:r>
            <a:r>
              <a:rPr lang="zh-CN" altLang="en-US" sz="2000" dirty="0" smtClean="0">
                <a:solidFill>
                  <a:schemeClr val="tx1"/>
                </a:solidFill>
              </a:rPr>
              <a:t>和</a:t>
            </a:r>
            <a:r>
              <a:rPr lang="en-US" sz="2000" i="1" dirty="0" smtClean="0">
                <a:solidFill>
                  <a:schemeClr val="tx1"/>
                </a:solidFill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</a:rPr>
              <a:t>是用</a:t>
            </a:r>
            <a:r>
              <a:rPr lang="en-US" sz="2000" dirty="0" smtClean="0">
                <a:solidFill>
                  <a:schemeClr val="tx1"/>
                </a:solidFill>
              </a:rPr>
              <a:t>#define</a:t>
            </a:r>
            <a:r>
              <a:rPr lang="zh-CN" altLang="en-US" sz="2000" dirty="0" smtClean="0">
                <a:solidFill>
                  <a:schemeClr val="tx1"/>
                </a:solidFill>
              </a:rPr>
              <a:t>声明的常数。请基于汇编代码确定</a:t>
            </a:r>
            <a:r>
              <a:rPr lang="en-US" altLang="zh-CN" sz="2000" dirty="0" smtClean="0">
                <a:solidFill>
                  <a:schemeClr val="tx1"/>
                </a:solidFill>
              </a:rPr>
              <a:t>M</a:t>
            </a:r>
            <a:r>
              <a:rPr lang="zh-CN" altLang="en-US" sz="2000" dirty="0" smtClean="0">
                <a:solidFill>
                  <a:schemeClr val="tx1"/>
                </a:solidFill>
              </a:rPr>
              <a:t>和</a:t>
            </a:r>
            <a:r>
              <a:rPr lang="en-US" altLang="zh-CN" sz="2000" dirty="0" smtClean="0">
                <a:solidFill>
                  <a:schemeClr val="tx1"/>
                </a:solidFill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</a:rPr>
              <a:t>的值。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53975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kern="0" dirty="0" smtClean="0"/>
              <a:t>思考题</a:t>
            </a:r>
            <a:r>
              <a:rPr lang="en-US" altLang="zh-CN" sz="3600" kern="0" dirty="0" smtClean="0"/>
              <a:t>3</a:t>
            </a:r>
            <a:endParaRPr lang="zh-CN" altLang="en-US" sz="3600" kern="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00034" y="1643050"/>
            <a:ext cx="33757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</a:t>
            </a:r>
            <a:r>
              <a:rPr lang="en-US" dirty="0" err="1" smtClean="0"/>
              <a:t>int</a:t>
            </a:r>
            <a:r>
              <a:rPr lang="en-US" dirty="0" smtClean="0"/>
              <a:t> a[M][N],  b[N][M];</a:t>
            </a:r>
            <a:endParaRPr lang="zh-CN" altLang="en-US" dirty="0" smtClean="0"/>
          </a:p>
          <a:p>
            <a:r>
              <a:rPr lang="en-US" dirty="0" smtClean="0"/>
              <a:t>2</a:t>
            </a:r>
            <a:endParaRPr lang="zh-CN" altLang="en-US" dirty="0" smtClean="0"/>
          </a:p>
          <a:p>
            <a:r>
              <a:rPr lang="en-US" dirty="0" smtClean="0"/>
              <a:t>3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sumij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j) {</a:t>
            </a:r>
            <a:endParaRPr lang="zh-CN" altLang="en-US" dirty="0" smtClean="0"/>
          </a:p>
          <a:p>
            <a:r>
              <a:rPr lang="en-US" dirty="0" smtClean="0"/>
              <a:t>4        return a[</a:t>
            </a:r>
            <a:r>
              <a:rPr lang="en-US" dirty="0" err="1" smtClean="0"/>
              <a:t>i</a:t>
            </a:r>
            <a:r>
              <a:rPr lang="en-US" dirty="0" smtClean="0"/>
              <a:t>][j] + b[j][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  <a:endParaRPr lang="zh-CN" altLang="en-US" dirty="0" smtClean="0"/>
          </a:p>
          <a:p>
            <a:r>
              <a:rPr lang="en-US" dirty="0" smtClean="0"/>
              <a:t>5    }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00562" y="1571612"/>
            <a:ext cx="46714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</a:t>
            </a:r>
            <a:r>
              <a:rPr lang="en-US" dirty="0" err="1" smtClean="0"/>
              <a:t>movl</a:t>
            </a:r>
            <a:r>
              <a:rPr lang="en-US" dirty="0" smtClean="0"/>
              <a:t>	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ecx</a:t>
            </a:r>
            <a:endParaRPr lang="zh-CN" altLang="en-US" dirty="0" smtClean="0"/>
          </a:p>
          <a:p>
            <a:r>
              <a:rPr lang="en-US" dirty="0" smtClean="0"/>
              <a:t>2    </a:t>
            </a:r>
            <a:r>
              <a:rPr lang="en-US" dirty="0" err="1" smtClean="0"/>
              <a:t>movl</a:t>
            </a:r>
            <a:r>
              <a:rPr lang="en-US" dirty="0" smtClean="0"/>
              <a:t>	12(%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endParaRPr lang="zh-CN" altLang="en-US" dirty="0" smtClean="0"/>
          </a:p>
          <a:p>
            <a:r>
              <a:rPr lang="en-US" dirty="0" smtClean="0"/>
              <a:t>3    </a:t>
            </a:r>
            <a:r>
              <a:rPr lang="en-US" dirty="0" err="1" smtClean="0"/>
              <a:t>leal</a:t>
            </a:r>
            <a:r>
              <a:rPr lang="en-US" dirty="0" smtClean="0"/>
              <a:t>		(,%</a:t>
            </a:r>
            <a:r>
              <a:rPr lang="en-US" dirty="0" err="1" smtClean="0"/>
              <a:t>ecx</a:t>
            </a:r>
            <a:r>
              <a:rPr lang="en-US" dirty="0" smtClean="0"/>
              <a:t>, 8), %</a:t>
            </a:r>
            <a:r>
              <a:rPr lang="en-US" dirty="0" err="1" smtClean="0"/>
              <a:t>eax</a:t>
            </a:r>
            <a:endParaRPr lang="zh-CN" altLang="en-US" dirty="0" smtClean="0"/>
          </a:p>
          <a:p>
            <a:r>
              <a:rPr lang="en-US" dirty="0" smtClean="0"/>
              <a:t>4    </a:t>
            </a:r>
            <a:r>
              <a:rPr lang="en-US" dirty="0" err="1" smtClean="0"/>
              <a:t>subl</a:t>
            </a:r>
            <a:r>
              <a:rPr lang="en-US" dirty="0" smtClean="0"/>
              <a:t>		%</a:t>
            </a:r>
            <a:r>
              <a:rPr lang="en-US" dirty="0" err="1" smtClean="0"/>
              <a:t>ecx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endParaRPr lang="zh-CN" altLang="en-US" dirty="0" smtClean="0"/>
          </a:p>
          <a:p>
            <a:r>
              <a:rPr lang="en-US" dirty="0" smtClean="0"/>
              <a:t>5    </a:t>
            </a:r>
            <a:r>
              <a:rPr lang="en-US" dirty="0" err="1" smtClean="0"/>
              <a:t>addl</a:t>
            </a:r>
            <a:r>
              <a:rPr lang="en-US" dirty="0" smtClean="0"/>
              <a:t>	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endParaRPr lang="zh-CN" altLang="en-US" dirty="0" smtClean="0"/>
          </a:p>
          <a:p>
            <a:r>
              <a:rPr lang="en-US" dirty="0" smtClean="0"/>
              <a:t>6    </a:t>
            </a:r>
            <a:r>
              <a:rPr lang="en-US" dirty="0" err="1" smtClean="0"/>
              <a:t>leal</a:t>
            </a:r>
            <a:r>
              <a:rPr lang="en-US" dirty="0" smtClean="0"/>
              <a:t>		(%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edx</a:t>
            </a:r>
            <a:r>
              <a:rPr lang="en-US" dirty="0" smtClean="0"/>
              <a:t>, 4), %</a:t>
            </a:r>
            <a:r>
              <a:rPr lang="en-US" dirty="0" err="1" smtClean="0"/>
              <a:t>edx</a:t>
            </a:r>
            <a:endParaRPr lang="zh-CN" altLang="en-US" dirty="0" smtClean="0"/>
          </a:p>
          <a:p>
            <a:r>
              <a:rPr lang="en-US" dirty="0" smtClean="0"/>
              <a:t>7    </a:t>
            </a:r>
            <a:r>
              <a:rPr lang="en-US" dirty="0" err="1" smtClean="0"/>
              <a:t>addl</a:t>
            </a:r>
            <a:r>
              <a:rPr lang="en-US" dirty="0" smtClean="0"/>
              <a:t>	%</a:t>
            </a:r>
            <a:r>
              <a:rPr lang="en-US" dirty="0" err="1" smtClean="0"/>
              <a:t>ecx</a:t>
            </a:r>
            <a:r>
              <a:rPr lang="en-US" dirty="0" smtClean="0"/>
              <a:t>, %</a:t>
            </a:r>
            <a:r>
              <a:rPr lang="en-US" dirty="0" err="1" smtClean="0"/>
              <a:t>edx</a:t>
            </a:r>
            <a:endParaRPr lang="zh-CN" altLang="en-US" dirty="0" smtClean="0"/>
          </a:p>
          <a:p>
            <a:r>
              <a:rPr lang="en-US" dirty="0" smtClean="0"/>
              <a:t>8    </a:t>
            </a:r>
            <a:r>
              <a:rPr lang="en-US" dirty="0" err="1" smtClean="0"/>
              <a:t>movl</a:t>
            </a:r>
            <a:r>
              <a:rPr lang="en-US" dirty="0" smtClean="0"/>
              <a:t>	a(, %</a:t>
            </a:r>
            <a:r>
              <a:rPr lang="en-US" dirty="0" err="1" smtClean="0"/>
              <a:t>eax</a:t>
            </a:r>
            <a:r>
              <a:rPr lang="en-US" dirty="0" smtClean="0"/>
              <a:t>, 4), %</a:t>
            </a:r>
            <a:r>
              <a:rPr lang="en-US" dirty="0" err="1" smtClean="0"/>
              <a:t>eax</a:t>
            </a:r>
            <a:endParaRPr lang="zh-CN" altLang="en-US" dirty="0" smtClean="0"/>
          </a:p>
          <a:p>
            <a:r>
              <a:rPr lang="en-US" dirty="0" smtClean="0"/>
              <a:t>9    </a:t>
            </a:r>
            <a:r>
              <a:rPr lang="en-US" dirty="0" err="1" smtClean="0"/>
              <a:t>addl</a:t>
            </a:r>
            <a:r>
              <a:rPr lang="en-US" dirty="0" smtClean="0"/>
              <a:t>	b(,%</a:t>
            </a:r>
            <a:r>
              <a:rPr lang="en-US" dirty="0" err="1" smtClean="0"/>
              <a:t>edx</a:t>
            </a:r>
            <a:r>
              <a:rPr lang="en-US" dirty="0" smtClean="0"/>
              <a:t>, 4), %</a:t>
            </a:r>
            <a:r>
              <a:rPr lang="en-US" dirty="0" err="1" smtClean="0"/>
              <a:t>eax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8596" y="4929198"/>
            <a:ext cx="7172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8000"/>
                </a:solidFill>
              </a:rPr>
              <a:t>根据汇编指令功能可以推断最终在</a:t>
            </a:r>
            <a:r>
              <a:rPr lang="en-US" dirty="0" smtClean="0">
                <a:solidFill>
                  <a:srgbClr val="008000"/>
                </a:solidFill>
              </a:rPr>
              <a:t>EAX</a:t>
            </a:r>
            <a:r>
              <a:rPr lang="zh-CN" altLang="en-US" dirty="0" smtClean="0">
                <a:solidFill>
                  <a:srgbClr val="008000"/>
                </a:solidFill>
              </a:rPr>
              <a:t>中返回的值为：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M[a+7*4*i+4*j]+M[b+5*4*j+4*</a:t>
            </a:r>
            <a:r>
              <a:rPr lang="en-US" dirty="0" err="1" smtClean="0">
                <a:solidFill>
                  <a:srgbClr val="008000"/>
                </a:solidFill>
              </a:rPr>
              <a:t>i</a:t>
            </a:r>
            <a:r>
              <a:rPr lang="en-US" dirty="0" smtClean="0">
                <a:solidFill>
                  <a:srgbClr val="008000"/>
                </a:solidFill>
              </a:rPr>
              <a:t>]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zh-CN" altLang="en-US" dirty="0" smtClean="0">
                <a:solidFill>
                  <a:srgbClr val="008000"/>
                </a:solidFill>
              </a:rPr>
              <a:t>因为数组</a:t>
            </a:r>
            <a:r>
              <a:rPr lang="en-US" dirty="0" smtClean="0">
                <a:solidFill>
                  <a:srgbClr val="008000"/>
                </a:solidFill>
              </a:rPr>
              <a:t>a</a:t>
            </a:r>
            <a:r>
              <a:rPr lang="zh-CN" altLang="en-US" dirty="0" smtClean="0">
                <a:solidFill>
                  <a:srgbClr val="008000"/>
                </a:solidFill>
              </a:rPr>
              <a:t>和</a:t>
            </a:r>
            <a:r>
              <a:rPr lang="en-US" dirty="0" smtClean="0">
                <a:solidFill>
                  <a:srgbClr val="008000"/>
                </a:solidFill>
              </a:rPr>
              <a:t>b</a:t>
            </a:r>
            <a:r>
              <a:rPr lang="zh-CN" altLang="en-US" dirty="0" smtClean="0">
                <a:solidFill>
                  <a:srgbClr val="008000"/>
                </a:solidFill>
              </a:rPr>
              <a:t>都是</a:t>
            </a:r>
            <a:r>
              <a:rPr lang="en-US" dirty="0" err="1" smtClean="0">
                <a:solidFill>
                  <a:srgbClr val="008000"/>
                </a:solidFill>
              </a:rPr>
              <a:t>int</a:t>
            </a:r>
            <a:r>
              <a:rPr lang="zh-CN" altLang="en-US" dirty="0" smtClean="0">
                <a:solidFill>
                  <a:srgbClr val="008000"/>
                </a:solidFill>
              </a:rPr>
              <a:t>型，每个数组元素占</a:t>
            </a:r>
            <a:r>
              <a:rPr lang="en-US" dirty="0" smtClean="0">
                <a:solidFill>
                  <a:srgbClr val="008000"/>
                </a:solidFill>
              </a:rPr>
              <a:t>4B</a:t>
            </a:r>
            <a:r>
              <a:rPr lang="zh-CN" altLang="en-US" dirty="0" smtClean="0">
                <a:solidFill>
                  <a:srgbClr val="008000"/>
                </a:solidFill>
              </a:rPr>
              <a:t>，因此，</a:t>
            </a:r>
            <a:r>
              <a:rPr lang="en-US" dirty="0" smtClean="0">
                <a:solidFill>
                  <a:srgbClr val="008000"/>
                </a:solidFill>
              </a:rPr>
              <a:t>M=5, N=7</a:t>
            </a:r>
            <a:r>
              <a:rPr lang="zh-CN" altLang="en-US" dirty="0" smtClean="0">
                <a:solidFill>
                  <a:srgbClr val="008000"/>
                </a:solidFill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97883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n"/>
            </a:pPr>
            <a:r>
              <a:rPr lang="zh-CN" altLang="en-US" dirty="0" smtClean="0"/>
              <a:t> 以下选项中，不属于指令集体系结构名称的是（  ）。</a:t>
            </a:r>
          </a:p>
          <a:p>
            <a:pPr marL="0" indent="0">
              <a:buNone/>
            </a:pPr>
            <a:r>
              <a:rPr lang="en-US" altLang="zh-CN" dirty="0" smtClean="0"/>
              <a:t>	A. UNIX		 	B. IA-32</a:t>
            </a:r>
          </a:p>
          <a:p>
            <a:pPr marL="0" indent="0">
              <a:buNone/>
            </a:pPr>
            <a:r>
              <a:rPr lang="en-US" altLang="zh-CN" dirty="0" smtClean="0"/>
              <a:t>	C. ARM    			D. MIPS</a:t>
            </a:r>
          </a:p>
          <a:p>
            <a:pPr>
              <a:buNone/>
            </a:pPr>
            <a:endParaRPr lang="en-US" altLang="zh-CN" dirty="0" smtClean="0"/>
          </a:p>
          <a:p>
            <a:pPr marL="0" indent="0">
              <a:buFont typeface="Wingdings" pitchFamily="2" charset="2"/>
              <a:buChar char="n"/>
            </a:pPr>
            <a:r>
              <a:rPr lang="en-US" altLang="zh-CN" dirty="0" smtClean="0"/>
              <a:t> </a:t>
            </a:r>
            <a:r>
              <a:rPr lang="zh-CN" altLang="en-US" dirty="0" smtClean="0"/>
              <a:t>以下关于</a:t>
            </a:r>
            <a:r>
              <a:rPr lang="en-US" altLang="zh-CN" dirty="0" smtClean="0"/>
              <a:t>IA-32</a:t>
            </a:r>
            <a:r>
              <a:rPr lang="zh-CN" altLang="en-US" dirty="0" smtClean="0"/>
              <a:t>指令寻址方式的叙述中，错误的是（  ）。</a:t>
            </a: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chemeClr val="tx1"/>
                </a:solidFill>
              </a:rPr>
              <a:t>A. </a:t>
            </a:r>
            <a:r>
              <a:rPr lang="zh-CN" altLang="en-US" sz="2000" dirty="0" smtClean="0">
                <a:solidFill>
                  <a:schemeClr val="tx1"/>
                </a:solidFill>
              </a:rPr>
              <a:t>操作数可以是指令中的立即数、也可以是通用寄存器或存储单元中的内容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chemeClr val="tx1"/>
                </a:solidFill>
              </a:rPr>
              <a:t>B. </a:t>
            </a:r>
            <a:r>
              <a:rPr lang="zh-CN" altLang="en-US" sz="2000" dirty="0" smtClean="0">
                <a:solidFill>
                  <a:schemeClr val="tx1"/>
                </a:solidFill>
              </a:rPr>
              <a:t>对于寄存器操作数，必须在指令中给出通用寄存器的</a:t>
            </a:r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位编号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chemeClr val="tx1"/>
                </a:solidFill>
              </a:rPr>
              <a:t>C. </a:t>
            </a:r>
            <a:r>
              <a:rPr lang="zh-CN" altLang="en-US" sz="2000" dirty="0" smtClean="0">
                <a:solidFill>
                  <a:schemeClr val="tx1"/>
                </a:solidFill>
              </a:rPr>
              <a:t>存储器操作数中最复杂的寻址方式是“基址加比例变址加位移”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	D. </a:t>
            </a:r>
            <a:r>
              <a:rPr lang="zh-CN" altLang="en-US" sz="2000" dirty="0" smtClean="0">
                <a:solidFill>
                  <a:schemeClr val="tx1"/>
                </a:solidFill>
              </a:rPr>
              <a:t>相对寻址的目标地址为“</a:t>
            </a:r>
            <a:r>
              <a:rPr lang="en-US" altLang="zh-CN" sz="2000" dirty="0" smtClean="0">
                <a:solidFill>
                  <a:schemeClr val="tx1"/>
                </a:solidFill>
              </a:rPr>
              <a:t>PC</a:t>
            </a:r>
            <a:r>
              <a:rPr lang="zh-CN" altLang="en-US" sz="2000" dirty="0" smtClean="0">
                <a:solidFill>
                  <a:schemeClr val="tx1"/>
                </a:solidFill>
              </a:rPr>
              <a:t>内容加位移”，</a:t>
            </a:r>
            <a:r>
              <a:rPr lang="en-US" altLang="zh-CN" sz="2000" dirty="0" smtClean="0">
                <a:solidFill>
                  <a:schemeClr val="tx1"/>
                </a:solidFill>
              </a:rPr>
              <a:t>PC</a:t>
            </a:r>
            <a:r>
              <a:rPr lang="zh-CN" altLang="en-US" sz="2000" dirty="0" smtClean="0">
                <a:solidFill>
                  <a:schemeClr val="tx1"/>
                </a:solidFill>
              </a:rPr>
              <a:t>内容指当前正在执行指令的地址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24" y="1428736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8000"/>
                </a:solidFill>
              </a:rPr>
              <a:t>A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2932" y="5834738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8000"/>
                </a:solidFill>
              </a:rPr>
              <a:t>D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结构体数据的分配和访问 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728663"/>
            <a:ext cx="8229600" cy="5218112"/>
          </a:xfr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结构体成员在内存的存放和访问 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分配在栈中的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auto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结构型变量的首地址由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EBP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来定位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分配在静态区的结构型变量首地址是一个确定的静态区地址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结构型变量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各成员首址可用“基址加偏移量”的寻址方式</a:t>
            </a:r>
            <a:r>
              <a:rPr lang="zh-CN" altLang="en-US" dirty="0" smtClean="0"/>
              <a:t>  </a:t>
            </a:r>
          </a:p>
          <a:p>
            <a:pPr lvl="1"/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743429" name="Rectangle 5"/>
          <p:cNvSpPr>
            <a:spLocks noChangeArrowheads="1"/>
          </p:cNvSpPr>
          <p:nvPr/>
        </p:nvSpPr>
        <p:spPr bwMode="auto">
          <a:xfrm>
            <a:off x="2951163" y="2500306"/>
            <a:ext cx="61023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dirty="0"/>
              <a:t>若变量</a:t>
            </a:r>
            <a:r>
              <a:rPr lang="en-US" altLang="zh-CN" dirty="0"/>
              <a:t>x</a:t>
            </a:r>
            <a:r>
              <a:rPr lang="zh-CN" altLang="en-US" dirty="0"/>
              <a:t>分配在地址</a:t>
            </a:r>
            <a:r>
              <a:rPr lang="en-US" altLang="zh-CN" dirty="0"/>
              <a:t>0x8049200</a:t>
            </a:r>
            <a:r>
              <a:rPr lang="zh-CN" altLang="en-US" dirty="0"/>
              <a:t>开始的区域，那么</a:t>
            </a:r>
            <a:r>
              <a:rPr lang="en-US" altLang="zh-CN" dirty="0"/>
              <a:t>x=&amp;(x.id)=0x8049200</a:t>
            </a:r>
            <a:r>
              <a:rPr lang="zh-CN" altLang="en-US" dirty="0">
                <a:solidFill>
                  <a:srgbClr val="3333CC"/>
                </a:solidFill>
              </a:rPr>
              <a:t>（若</a:t>
            </a:r>
            <a:r>
              <a:rPr lang="en-US" altLang="zh-CN" dirty="0">
                <a:solidFill>
                  <a:srgbClr val="3333CC"/>
                </a:solidFill>
              </a:rPr>
              <a:t>x</a:t>
            </a:r>
            <a:r>
              <a:rPr lang="zh-CN" altLang="en-US" dirty="0">
                <a:solidFill>
                  <a:srgbClr val="3333CC"/>
                </a:solidFill>
              </a:rPr>
              <a:t>在</a:t>
            </a:r>
            <a:r>
              <a:rPr lang="en-US" altLang="zh-CN" dirty="0">
                <a:solidFill>
                  <a:srgbClr val="3333CC"/>
                </a:solidFill>
              </a:rPr>
              <a:t>EDX</a:t>
            </a:r>
            <a:r>
              <a:rPr lang="zh-CN" altLang="en-US" dirty="0">
                <a:solidFill>
                  <a:srgbClr val="3333CC"/>
                </a:solidFill>
              </a:rPr>
              <a:t>中）</a:t>
            </a:r>
          </a:p>
          <a:p>
            <a:pPr eaLnBrk="1" hangingPunct="1"/>
            <a:r>
              <a:rPr lang="en-US" altLang="zh-CN" dirty="0"/>
              <a:t>&amp;(x.name)= 0x8049200</a:t>
            </a:r>
            <a:r>
              <a:rPr lang="en-US" altLang="zh-CN" dirty="0">
                <a:solidFill>
                  <a:srgbClr val="FF0000"/>
                </a:solidFill>
              </a:rPr>
              <a:t>+8</a:t>
            </a:r>
            <a:r>
              <a:rPr lang="en-US" altLang="zh-CN" dirty="0"/>
              <a:t>=0x8049208</a:t>
            </a:r>
          </a:p>
          <a:p>
            <a:pPr eaLnBrk="1" hangingPunct="1"/>
            <a:r>
              <a:rPr lang="en-US" altLang="zh-CN" dirty="0"/>
              <a:t>&amp;(x.post)= 0x8049200</a:t>
            </a:r>
            <a:r>
              <a:rPr lang="en-US" altLang="zh-CN" dirty="0">
                <a:solidFill>
                  <a:srgbClr val="FF0000"/>
                </a:solidFill>
              </a:rPr>
              <a:t>+8+12</a:t>
            </a:r>
            <a:r>
              <a:rPr lang="en-US" altLang="zh-CN" dirty="0"/>
              <a:t>=0x8049214</a:t>
            </a:r>
          </a:p>
          <a:p>
            <a:pPr eaLnBrk="1" hangingPunct="1"/>
            <a:r>
              <a:rPr lang="en-US" altLang="zh-CN" dirty="0"/>
              <a:t>&amp;(</a:t>
            </a:r>
            <a:r>
              <a:rPr lang="en-US" altLang="zh-CN" dirty="0" err="1"/>
              <a:t>x.address</a:t>
            </a:r>
            <a:r>
              <a:rPr lang="en-US" altLang="zh-CN" dirty="0"/>
              <a:t>)=0x8049200</a:t>
            </a:r>
            <a:r>
              <a:rPr lang="en-US" altLang="zh-CN" dirty="0">
                <a:solidFill>
                  <a:srgbClr val="FF0000"/>
                </a:solidFill>
              </a:rPr>
              <a:t>+8+12+4</a:t>
            </a:r>
            <a:r>
              <a:rPr lang="en-US" altLang="zh-CN" dirty="0"/>
              <a:t>=0x8049218</a:t>
            </a:r>
          </a:p>
          <a:p>
            <a:pPr eaLnBrk="1" hangingPunct="1"/>
            <a:r>
              <a:rPr lang="en-US" altLang="zh-CN" dirty="0"/>
              <a:t>&amp;(</a:t>
            </a:r>
            <a:r>
              <a:rPr lang="en-US" altLang="zh-CN" dirty="0" err="1"/>
              <a:t>x.phone</a:t>
            </a:r>
            <a:r>
              <a:rPr lang="en-US" altLang="zh-CN" dirty="0"/>
              <a:t>)=</a:t>
            </a:r>
            <a:r>
              <a:rPr lang="en-US" altLang="zh-CN" dirty="0" smtClean="0"/>
              <a:t>0x8049200</a:t>
            </a:r>
            <a:r>
              <a:rPr lang="en-US" altLang="zh-CN" dirty="0" smtClean="0">
                <a:solidFill>
                  <a:srgbClr val="FF0000"/>
                </a:solidFill>
              </a:rPr>
              <a:t>+8+12+4+100</a:t>
            </a:r>
            <a:r>
              <a:rPr lang="en-US" altLang="zh-CN" dirty="0" smtClean="0"/>
              <a:t>=0x804927C</a:t>
            </a:r>
            <a:endParaRPr lang="en-US" altLang="zh-CN" dirty="0"/>
          </a:p>
        </p:txBody>
      </p:sp>
      <p:sp>
        <p:nvSpPr>
          <p:cNvPr id="743432" name="Rectangle 8"/>
          <p:cNvSpPr>
            <a:spLocks noChangeArrowheads="1"/>
          </p:cNvSpPr>
          <p:nvPr/>
        </p:nvSpPr>
        <p:spPr bwMode="auto">
          <a:xfrm>
            <a:off x="69850" y="2493963"/>
            <a:ext cx="3016250" cy="203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cont_info</a:t>
            </a:r>
            <a:r>
              <a:rPr lang="en-US" altLang="zh-CN" dirty="0">
                <a:solidFill>
                  <a:srgbClr val="0000FF"/>
                </a:solidFill>
              </a:rPr>
              <a:t> {</a:t>
            </a:r>
          </a:p>
          <a:p>
            <a:pPr marL="342900" indent="-342900"/>
            <a:r>
              <a:rPr lang="en-US" altLang="zh-CN" dirty="0">
                <a:solidFill>
                  <a:srgbClr val="0000FF"/>
                </a:solidFill>
              </a:rPr>
              <a:t>         char id[8];</a:t>
            </a:r>
          </a:p>
          <a:p>
            <a:pPr marL="342900" indent="-342900"/>
            <a:r>
              <a:rPr lang="en-US" altLang="zh-CN" dirty="0">
                <a:solidFill>
                  <a:srgbClr val="0000FF"/>
                </a:solidFill>
              </a:rPr>
              <a:t>         char name [12];</a:t>
            </a:r>
          </a:p>
          <a:p>
            <a:pPr marL="342900" indent="-342900"/>
            <a:r>
              <a:rPr lang="en-US" altLang="zh-CN" dirty="0">
                <a:solidFill>
                  <a:srgbClr val="0000FF"/>
                </a:solidFill>
              </a:rPr>
              <a:t>         unsigned post;</a:t>
            </a:r>
          </a:p>
          <a:p>
            <a:pPr marL="342900" indent="-342900"/>
            <a:r>
              <a:rPr lang="en-US" altLang="zh-CN" dirty="0">
                <a:solidFill>
                  <a:srgbClr val="0000FF"/>
                </a:solidFill>
              </a:rPr>
              <a:t>         char address[100];</a:t>
            </a:r>
          </a:p>
          <a:p>
            <a:pPr marL="342900" indent="-342900"/>
            <a:r>
              <a:rPr lang="en-US" altLang="zh-CN" dirty="0">
                <a:solidFill>
                  <a:srgbClr val="0000FF"/>
                </a:solidFill>
              </a:rPr>
              <a:t>         char phone[20];</a:t>
            </a:r>
          </a:p>
          <a:p>
            <a:pPr marL="342900" indent="-342900"/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}</a:t>
            </a:r>
            <a:r>
              <a:rPr lang="en-US" altLang="zh-CN" dirty="0" smtClean="0"/>
              <a:t>;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28596" y="4643446"/>
            <a:ext cx="5857916" cy="1300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联合体各成员共享存储空间，按最大长度成员</a:t>
            </a:r>
            <a:r>
              <a:rPr lang="zh-CN" altLang="en-US" sz="2200" kern="0" dirty="0" smtClean="0">
                <a:ea typeface="微软雅黑" pitchFamily="34" charset="-122"/>
              </a:rPr>
              <a:t>分配联合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所需的空间大小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429388" y="4286256"/>
            <a:ext cx="2474912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union </a:t>
            </a:r>
            <a:r>
              <a:rPr lang="en-US" altLang="zh-CN" sz="2000" dirty="0" err="1">
                <a:solidFill>
                  <a:srgbClr val="0000FF"/>
                </a:solidFill>
              </a:rPr>
              <a:t>uarea</a:t>
            </a:r>
            <a:r>
              <a:rPr lang="en-US" altLang="zh-CN" sz="2000" dirty="0">
                <a:solidFill>
                  <a:srgbClr val="0000FF"/>
                </a:solidFill>
              </a:rPr>
              <a:t> {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      char  </a:t>
            </a:r>
            <a:r>
              <a:rPr lang="en-US" altLang="zh-CN" sz="2000" dirty="0" err="1">
                <a:solidFill>
                  <a:srgbClr val="0000FF"/>
                </a:solidFill>
              </a:rPr>
              <a:t>c_data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      short </a:t>
            </a:r>
            <a:r>
              <a:rPr lang="en-US" altLang="zh-CN" sz="2000" dirty="0" err="1">
                <a:solidFill>
                  <a:srgbClr val="0000FF"/>
                </a:solidFill>
              </a:rPr>
              <a:t>s_data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      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     </a:t>
            </a:r>
            <a:r>
              <a:rPr lang="en-US" altLang="zh-CN" sz="2000" dirty="0" err="1">
                <a:solidFill>
                  <a:srgbClr val="0000FF"/>
                </a:solidFill>
              </a:rPr>
              <a:t>i_data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      long   </a:t>
            </a:r>
            <a:r>
              <a:rPr lang="en-US" altLang="zh-CN" sz="2000" dirty="0" err="1">
                <a:solidFill>
                  <a:srgbClr val="0000FF"/>
                </a:solidFill>
              </a:rPr>
              <a:t>l_data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};</a:t>
            </a:r>
          </a:p>
        </p:txBody>
      </p:sp>
    </p:spTree>
    <p:extLst>
      <p:ext uri="{BB962C8B-B14F-4D97-AF65-F5344CB8AC3E}">
        <p14:creationId xmlns="" xmlns:p14="http://schemas.microsoft.com/office/powerpoint/2010/main" val="348809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9" grpId="0"/>
      <p:bldP spid="7434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6595" y="773705"/>
            <a:ext cx="7425825" cy="15038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请问：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、各成员的偏移量？</a:t>
            </a:r>
            <a:r>
              <a:rPr lang="en-US" altLang="zh-CN" sz="2400" dirty="0" smtClean="0"/>
              <a:t>                                                      	2</a:t>
            </a:r>
            <a:r>
              <a:rPr lang="zh-CN" altLang="en-US" sz="2400" dirty="0" smtClean="0"/>
              <a:t>、跟据汇编代码判断划线处应为什么？</a:t>
            </a: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804781"/>
            <a:ext cx="26193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44" y="1803841"/>
            <a:ext cx="3996444" cy="198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8" y="4071731"/>
            <a:ext cx="42195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35" y="4528138"/>
            <a:ext cx="360040" cy="28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07" y="4845276"/>
            <a:ext cx="938935" cy="28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482" y="5178080"/>
            <a:ext cx="1146873" cy="32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504" y="5499230"/>
            <a:ext cx="159248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864" y="5859270"/>
            <a:ext cx="739671" cy="3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02" y="5859270"/>
            <a:ext cx="1359004" cy="307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866" y="6244701"/>
            <a:ext cx="355009" cy="33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803" y="6291809"/>
            <a:ext cx="980742" cy="26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036" y="5199259"/>
            <a:ext cx="938935" cy="28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6121971" y="5319210"/>
            <a:ext cx="3852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159757" y="6012896"/>
            <a:ext cx="3852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939034" y="6398769"/>
            <a:ext cx="3852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910" y="2393885"/>
            <a:ext cx="8572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174" y="2797492"/>
            <a:ext cx="11525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620" y="3113965"/>
            <a:ext cx="2667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1094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908720"/>
            <a:ext cx="2295255" cy="190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32" y="2797087"/>
            <a:ext cx="2381643" cy="183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35" y="949406"/>
            <a:ext cx="4185465" cy="91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43224794"/>
              </p:ext>
            </p:extLst>
          </p:nvPr>
        </p:nvGraphicFramePr>
        <p:xfrm>
          <a:off x="2710469" y="2078850"/>
          <a:ext cx="6316913" cy="459050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66464"/>
                <a:gridCol w="1170130"/>
                <a:gridCol w="2880319"/>
              </a:tblGrid>
              <a:tr h="402413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Times New Roman"/>
                          <a:ea typeface="宋体"/>
                        </a:rPr>
                        <a:t>表达式</a:t>
                      </a:r>
                      <a:r>
                        <a:rPr lang="en-US" sz="1800" dirty="0">
                          <a:effectLst/>
                          <a:latin typeface="Times New Roman"/>
                          <a:ea typeface="宋体"/>
                        </a:rPr>
                        <a:t>EXPR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80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宋体"/>
                        </a:rPr>
                        <a:t>TYPE</a:t>
                      </a:r>
                      <a:r>
                        <a:rPr lang="zh-CN" sz="1800">
                          <a:effectLst/>
                          <a:latin typeface="Times New Roman"/>
                          <a:ea typeface="宋体"/>
                        </a:rPr>
                        <a:t>类型</a:t>
                      </a:r>
                    </a:p>
                  </a:txBody>
                  <a:tcPr marL="68580" marR="68580" marT="180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Times New Roman"/>
                          <a:ea typeface="宋体"/>
                        </a:rPr>
                        <a:t>汇编指令序列</a:t>
                      </a:r>
                    </a:p>
                  </a:txBody>
                  <a:tcPr marL="68580" marR="68580" marT="180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016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宋体"/>
                        </a:rPr>
                        <a:t>uptr-&gt;s1.x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80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宋体"/>
                        </a:rPr>
                        <a:t>int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80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/>
                          <a:ea typeface="宋体"/>
                        </a:rPr>
                        <a:t>movl</a:t>
                      </a:r>
                      <a:r>
                        <a:rPr lang="en-US" sz="1800" dirty="0">
                          <a:effectLst/>
                          <a:latin typeface="Times New Roman"/>
                          <a:ea typeface="宋体"/>
                        </a:rPr>
                        <a:t>  (%</a:t>
                      </a:r>
                      <a:r>
                        <a:rPr lang="en-US" sz="1800" dirty="0" err="1">
                          <a:effectLst/>
                          <a:latin typeface="Times New Roman"/>
                          <a:ea typeface="宋体"/>
                        </a:rPr>
                        <a:t>eax</a:t>
                      </a:r>
                      <a:r>
                        <a:rPr lang="en-US" sz="1800" dirty="0">
                          <a:effectLst/>
                          <a:latin typeface="Times New Roman"/>
                          <a:ea typeface="宋体"/>
                        </a:rPr>
                        <a:t>), %</a:t>
                      </a:r>
                      <a:r>
                        <a:rPr lang="en-US" sz="1800" dirty="0" err="1">
                          <a:effectLst/>
                          <a:latin typeface="Times New Roman"/>
                          <a:ea typeface="宋体"/>
                        </a:rPr>
                        <a:t>eax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/>
                          <a:ea typeface="宋体"/>
                        </a:rPr>
                        <a:t>movl</a:t>
                      </a:r>
                      <a:r>
                        <a:rPr lang="en-US" sz="1800" dirty="0">
                          <a:effectLst/>
                          <a:latin typeface="Times New Roman"/>
                          <a:ea typeface="宋体"/>
                        </a:rPr>
                        <a:t>  %</a:t>
                      </a:r>
                      <a:r>
                        <a:rPr lang="en-US" sz="1800" dirty="0" err="1">
                          <a:effectLst/>
                          <a:latin typeface="Times New Roman"/>
                          <a:ea typeface="宋体"/>
                        </a:rPr>
                        <a:t>eax</a:t>
                      </a:r>
                      <a:r>
                        <a:rPr lang="en-US" sz="1800" dirty="0">
                          <a:effectLst/>
                          <a:latin typeface="Times New Roman"/>
                          <a:ea typeface="宋体"/>
                        </a:rPr>
                        <a:t>, (%</a:t>
                      </a:r>
                      <a:r>
                        <a:rPr lang="en-US" sz="1800" dirty="0" err="1">
                          <a:effectLst/>
                          <a:latin typeface="Times New Roman"/>
                          <a:ea typeface="宋体"/>
                        </a:rPr>
                        <a:t>edx</a:t>
                      </a:r>
                      <a:r>
                        <a:rPr lang="en-US" sz="1800" dirty="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80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016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/>
                          <a:ea typeface="宋体"/>
                        </a:rPr>
                        <a:t>uptr</a:t>
                      </a:r>
                      <a:r>
                        <a:rPr lang="en-US" sz="1800" dirty="0">
                          <a:effectLst/>
                          <a:latin typeface="Times New Roman"/>
                          <a:ea typeface="宋体"/>
                        </a:rPr>
                        <a:t>-&gt;s1.y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80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r>
                        <a:rPr lang="en-US" altLang="zh-CN" sz="1800" dirty="0" smtClean="0">
                          <a:effectLst/>
                          <a:latin typeface="Times New Roman"/>
                          <a:ea typeface="宋体"/>
                        </a:rPr>
                        <a:t>short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80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altLang="zh-CN" sz="1800" dirty="0" smtClean="0">
                        <a:effectLst/>
                        <a:latin typeface="Times New Roman"/>
                        <a:ea typeface="+mn-ea"/>
                      </a:endParaRPr>
                    </a:p>
                  </a:txBody>
                  <a:tcPr marL="68580" marR="68580" marT="180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016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宋体"/>
                        </a:rPr>
                        <a:t>&amp;uptr-&gt;s1.z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80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Times New Roman"/>
                          <a:ea typeface="宋体"/>
                        </a:rPr>
                        <a:t>short</a:t>
                      </a:r>
                      <a:r>
                        <a:rPr lang="en-US" altLang="zh-CN" sz="1800" baseline="0" dirty="0" smtClean="0">
                          <a:effectLst/>
                          <a:latin typeface="Times New Roman"/>
                          <a:ea typeface="宋体"/>
                        </a:rPr>
                        <a:t> *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80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80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016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宋体"/>
                        </a:rPr>
                        <a:t>uptr-&gt;s2.a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80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宋体"/>
                        </a:rPr>
                        <a:t>short*</a:t>
                      </a:r>
                      <a:r>
                        <a:rPr lang="en-US" sz="18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80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80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016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/>
                          <a:ea typeface="宋体"/>
                        </a:rPr>
                        <a:t>uptr</a:t>
                      </a:r>
                      <a:r>
                        <a:rPr lang="en-US" sz="1800" dirty="0">
                          <a:effectLst/>
                          <a:latin typeface="Times New Roman"/>
                          <a:ea typeface="宋体"/>
                        </a:rPr>
                        <a:t>-&gt;s2.a[</a:t>
                      </a:r>
                      <a:r>
                        <a:rPr lang="en-US" sz="1800" dirty="0" err="1">
                          <a:effectLst/>
                          <a:latin typeface="Times New Roman"/>
                          <a:ea typeface="宋体"/>
                        </a:rPr>
                        <a:t>uptr</a:t>
                      </a:r>
                      <a:r>
                        <a:rPr lang="en-US" sz="1800" dirty="0">
                          <a:effectLst/>
                          <a:latin typeface="Times New Roman"/>
                          <a:ea typeface="宋体"/>
                        </a:rPr>
                        <a:t>-&gt;s2.b]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80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/>
                          <a:ea typeface="宋体"/>
                        </a:rPr>
                        <a:t>short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80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80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016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宋体"/>
                        </a:rPr>
                        <a:t>*uptr-&gt;s2.p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80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宋体"/>
                        </a:rPr>
                        <a:t>char</a:t>
                      </a:r>
                      <a:r>
                        <a:rPr lang="en-US" sz="18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80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80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49574" y="4914165"/>
            <a:ext cx="24752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假设函数</a:t>
            </a:r>
            <a:r>
              <a:rPr lang="en-US" altLang="zh-CN" dirty="0" err="1" smtClean="0"/>
              <a:t>getvalue</a:t>
            </a:r>
            <a:r>
              <a:rPr lang="en-US" altLang="zh-CN" dirty="0" smtClean="0"/>
              <a:t> </a:t>
            </a:r>
            <a:r>
              <a:rPr lang="zh-CN" altLang="en-US" dirty="0"/>
              <a:t>的入口参数</a:t>
            </a:r>
            <a:r>
              <a:rPr lang="en-US" altLang="zh-CN" dirty="0" err="1"/>
              <a:t>uptr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zh-CN" altLang="en-US" dirty="0"/>
              <a:t>分别被装入寄存器</a:t>
            </a:r>
            <a:r>
              <a:rPr lang="en-US" altLang="zh-CN" dirty="0"/>
              <a:t>EAX </a:t>
            </a:r>
            <a:r>
              <a:rPr lang="zh-CN" altLang="en-US" dirty="0"/>
              <a:t>和</a:t>
            </a:r>
            <a:r>
              <a:rPr lang="en-US" altLang="zh-CN" dirty="0"/>
              <a:t>EDX </a:t>
            </a:r>
            <a:r>
              <a:rPr lang="zh-CN" altLang="en-US" dirty="0"/>
              <a:t>中，仿照例子</a:t>
            </a:r>
            <a:r>
              <a:rPr lang="zh-CN" altLang="en-US" dirty="0" smtClean="0"/>
              <a:t>填写</a:t>
            </a:r>
            <a:r>
              <a:rPr lang="zh-CN" altLang="en-US" dirty="0"/>
              <a:t>右</a:t>
            </a:r>
            <a:r>
              <a:rPr lang="zh-CN" altLang="en-US" dirty="0" smtClean="0"/>
              <a:t>表，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43636" y="3212832"/>
            <a:ext cx="246602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60"/>
              </a:lnSpc>
              <a:spcAft>
                <a:spcPts val="0"/>
              </a:spcAft>
            </a:pP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movw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 4(%</a:t>
            </a: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eax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), %ax </a:t>
            </a:r>
            <a:endParaRPr lang="zh-CN" altLang="zh-CN" dirty="0">
              <a:solidFill>
                <a:srgbClr val="008000"/>
              </a:solidFill>
              <a:latin typeface="Times New Roman"/>
              <a:ea typeface="宋体"/>
            </a:endParaRPr>
          </a:p>
          <a:p>
            <a:pPr algn="just" fontAlgn="auto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rgbClr val="008000"/>
                </a:solidFill>
                <a:latin typeface="Times New Roman"/>
              </a:rPr>
              <a:t>movl</a:t>
            </a:r>
            <a:r>
              <a:rPr lang="en-US" altLang="zh-CN" dirty="0" smtClean="0">
                <a:solidFill>
                  <a:srgbClr val="008000"/>
                </a:solidFill>
                <a:latin typeface="Times New Roman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Times New Roman"/>
              </a:rPr>
              <a:t>%ax, (%</a:t>
            </a:r>
            <a:r>
              <a:rPr lang="en-US" altLang="zh-CN" dirty="0" err="1">
                <a:solidFill>
                  <a:srgbClr val="008000"/>
                </a:solidFill>
                <a:latin typeface="Times New Roman"/>
              </a:rPr>
              <a:t>edx</a:t>
            </a:r>
            <a:r>
              <a:rPr lang="en-US" altLang="zh-CN" dirty="0">
                <a:solidFill>
                  <a:srgbClr val="008000"/>
                </a:solidFill>
                <a:latin typeface="Times New Roman"/>
              </a:rPr>
              <a:t>)</a:t>
            </a:r>
            <a:endParaRPr lang="zh-CN" altLang="zh-CN" dirty="0">
              <a:solidFill>
                <a:srgbClr val="008000"/>
              </a:solidFill>
              <a:latin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3636" y="3879050"/>
            <a:ext cx="237601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60"/>
              </a:lnSpc>
              <a:spcAft>
                <a:spcPts val="0"/>
              </a:spcAft>
            </a:pP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leal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 6(%</a:t>
            </a: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eax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), %</a:t>
            </a: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eax</a:t>
            </a:r>
            <a:endParaRPr lang="en-US" altLang="zh-CN" dirty="0">
              <a:solidFill>
                <a:srgbClr val="008000"/>
              </a:solidFill>
              <a:latin typeface="Times New Roman"/>
              <a:ea typeface="宋体"/>
            </a:endParaRPr>
          </a:p>
          <a:p>
            <a:pPr algn="just">
              <a:lnSpc>
                <a:spcPts val="1560"/>
              </a:lnSpc>
              <a:spcAft>
                <a:spcPts val="0"/>
              </a:spcAft>
            </a:pP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movl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 %</a:t>
            </a: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eax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, (%</a:t>
            </a: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edx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)</a:t>
            </a:r>
            <a:endParaRPr lang="zh-CN" altLang="zh-CN" dirty="0">
              <a:solidFill>
                <a:srgbClr val="008000"/>
              </a:solidFill>
              <a:latin typeface="Times New Roman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32717" y="4594890"/>
            <a:ext cx="2082621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560"/>
              </a:lnSpc>
              <a:spcAft>
                <a:spcPts val="0"/>
              </a:spcAft>
            </a:pP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movl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 %</a:t>
            </a: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eax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 (%</a:t>
            </a: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edx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)</a:t>
            </a:r>
            <a:endParaRPr lang="zh-CN" altLang="zh-CN" dirty="0">
              <a:solidFill>
                <a:srgbClr val="008000"/>
              </a:solidFill>
              <a:latin typeface="Times New Roman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72198" y="5292882"/>
            <a:ext cx="311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6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 </a:t>
            </a: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movl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 4(%</a:t>
            </a: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eax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), %</a:t>
            </a: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ecx</a:t>
            </a:r>
            <a:endParaRPr lang="zh-CN" altLang="zh-CN" dirty="0">
              <a:solidFill>
                <a:srgbClr val="008000"/>
              </a:solidFill>
              <a:latin typeface="Times New Roman"/>
              <a:ea typeface="宋体"/>
            </a:endParaRPr>
          </a:p>
          <a:p>
            <a:pPr algn="just">
              <a:lnSpc>
                <a:spcPts val="156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 </a:t>
            </a: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movw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 (%</a:t>
            </a: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eax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, %</a:t>
            </a: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ecx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, 2), %ax</a:t>
            </a:r>
          </a:p>
          <a:p>
            <a:pPr algn="just">
              <a:lnSpc>
                <a:spcPts val="156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 </a:t>
            </a: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movw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 %ax (%</a:t>
            </a: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edx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) </a:t>
            </a:r>
            <a:endParaRPr lang="zh-CN" altLang="zh-CN" dirty="0">
              <a:solidFill>
                <a:srgbClr val="008000"/>
              </a:solidFill>
              <a:latin typeface="Times New Roman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43636" y="6007262"/>
            <a:ext cx="24839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60"/>
              </a:lnSpc>
              <a:spcAft>
                <a:spcPts val="0"/>
              </a:spcAft>
            </a:pP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movl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 8(%</a:t>
            </a: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eax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), %</a:t>
            </a: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eax</a:t>
            </a:r>
            <a:endParaRPr lang="en-US" altLang="zh-CN" dirty="0">
              <a:solidFill>
                <a:srgbClr val="008000"/>
              </a:solidFill>
              <a:latin typeface="Times New Roman"/>
              <a:ea typeface="宋体"/>
            </a:endParaRPr>
          </a:p>
          <a:p>
            <a:pPr algn="just">
              <a:lnSpc>
                <a:spcPts val="1560"/>
              </a:lnSpc>
              <a:spcAft>
                <a:spcPts val="0"/>
              </a:spcAft>
            </a:pP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movb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 (%</a:t>
            </a: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eax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), %al</a:t>
            </a:r>
          </a:p>
          <a:p>
            <a:pPr algn="just">
              <a:lnSpc>
                <a:spcPts val="1560"/>
              </a:lnSpc>
              <a:spcAft>
                <a:spcPts val="0"/>
              </a:spcAft>
            </a:pP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movb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 %al, (%</a:t>
            </a:r>
            <a:r>
              <a:rPr lang="en-US" altLang="zh-CN" dirty="0" err="1">
                <a:solidFill>
                  <a:srgbClr val="008000"/>
                </a:solidFill>
                <a:latin typeface="Times New Roman"/>
                <a:ea typeface="宋体"/>
              </a:rPr>
              <a:t>edx</a:t>
            </a:r>
            <a:r>
              <a:rPr lang="en-US" altLang="zh-CN" dirty="0">
                <a:solidFill>
                  <a:srgbClr val="008000"/>
                </a:solidFill>
                <a:latin typeface="Times New Roman"/>
                <a:ea typeface="宋体"/>
              </a:rPr>
              <a:t>)</a:t>
            </a:r>
            <a:endParaRPr lang="zh-CN" altLang="zh-CN" dirty="0">
              <a:solidFill>
                <a:srgbClr val="008000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16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612"/>
            <a:ext cx="8572528" cy="6021387"/>
          </a:xfrm>
        </p:spPr>
        <p:txBody>
          <a:bodyPr/>
          <a:lstStyle/>
          <a:p>
            <a:pPr marL="0" indent="0">
              <a:buFont typeface="Wingdings" pitchFamily="2" charset="2"/>
              <a:buChar char="n"/>
            </a:pPr>
            <a:r>
              <a:rPr lang="zh-CN" altLang="en-US" dirty="0" smtClean="0"/>
              <a:t>以下关于</a:t>
            </a:r>
            <a:r>
              <a:rPr lang="en-US" altLang="zh-CN" dirty="0" smtClean="0"/>
              <a:t>IA-32</a:t>
            </a:r>
            <a:r>
              <a:rPr lang="zh-CN" altLang="en-US" dirty="0" smtClean="0"/>
              <a:t>指令格式的叙述中，错误的是（  ）。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A. </a:t>
            </a:r>
            <a:r>
              <a:rPr lang="zh-CN" altLang="en-US" sz="2000" dirty="0" smtClean="0"/>
              <a:t>采用变长指令字格式，指令长度从一个字节到十几个字节不等	</a:t>
            </a:r>
          </a:p>
          <a:p>
            <a:pPr marL="0" indent="0">
              <a:buNone/>
            </a:pPr>
            <a:r>
              <a:rPr lang="en-US" altLang="zh-CN" sz="2000" dirty="0" smtClean="0"/>
              <a:t>	B. </a:t>
            </a:r>
            <a:r>
              <a:rPr lang="zh-CN" altLang="en-US" sz="2000" dirty="0" smtClean="0"/>
              <a:t>采用变长操作码，操作码位数可能是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位到十几位不等	</a:t>
            </a:r>
          </a:p>
          <a:p>
            <a:pPr marL="0" indent="0">
              <a:buNone/>
            </a:pPr>
            <a:r>
              <a:rPr lang="en-US" altLang="zh-CN" sz="2000" dirty="0" smtClean="0"/>
              <a:t>	C. </a:t>
            </a:r>
            <a:r>
              <a:rPr lang="zh-CN" altLang="en-US" sz="2000" dirty="0" smtClean="0"/>
              <a:t>指令中指出的位移量和立即数的长度可以是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个字节</a:t>
            </a:r>
          </a:p>
          <a:p>
            <a:pPr marL="0" indent="0">
              <a:buNone/>
            </a:pPr>
            <a:r>
              <a:rPr lang="en-US" altLang="zh-CN" sz="2000" dirty="0" smtClean="0"/>
              <a:t>	D. </a:t>
            </a:r>
            <a:r>
              <a:rPr lang="zh-CN" altLang="en-US" sz="2000" dirty="0" smtClean="0"/>
              <a:t>指令中给出的操作数所在的通用寄存器的宽度总是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Font typeface="Wingdings" pitchFamily="2" charset="2"/>
              <a:buChar char="n"/>
            </a:pPr>
            <a:r>
              <a:rPr lang="zh-CN" altLang="en-US" dirty="0" smtClean="0"/>
              <a:t> 以下</a:t>
            </a:r>
            <a:r>
              <a:rPr lang="en-US" altLang="zh-CN" dirty="0" smtClean="0"/>
              <a:t>x87 FPU</a:t>
            </a:r>
            <a:r>
              <a:rPr lang="zh-CN" altLang="en-US" dirty="0" smtClean="0"/>
              <a:t>浮点处理指令系统叙述中，错误的是（  ）。</a:t>
            </a:r>
          </a:p>
          <a:p>
            <a:pPr marL="400050" lvl="1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A. </a:t>
            </a:r>
            <a:r>
              <a:rPr lang="zh-CN" altLang="en-US" dirty="0" smtClean="0">
                <a:solidFill>
                  <a:schemeClr val="tx1"/>
                </a:solidFill>
              </a:rPr>
              <a:t>提供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en-US" altLang="zh-CN" dirty="0" smtClean="0">
                <a:solidFill>
                  <a:schemeClr val="tx1"/>
                </a:solidFill>
              </a:rPr>
              <a:t>80</a:t>
            </a:r>
            <a:r>
              <a:rPr lang="zh-CN" altLang="en-US" dirty="0" smtClean="0">
                <a:solidFill>
                  <a:schemeClr val="tx1"/>
                </a:solidFill>
              </a:rPr>
              <a:t>位浮点寄存器</a:t>
            </a:r>
            <a:r>
              <a:rPr lang="en-US" altLang="zh-CN" dirty="0" smtClean="0">
                <a:solidFill>
                  <a:schemeClr val="tx1"/>
                </a:solidFill>
              </a:rPr>
              <a:t>ST(0)~ST(7)</a:t>
            </a:r>
            <a:r>
              <a:rPr lang="zh-CN" altLang="en-US" dirty="0" smtClean="0">
                <a:solidFill>
                  <a:schemeClr val="tx1"/>
                </a:solidFill>
              </a:rPr>
              <a:t>，采用栈结构，栈顶为</a:t>
            </a:r>
            <a:r>
              <a:rPr lang="en-US" altLang="zh-CN" dirty="0" smtClean="0">
                <a:solidFill>
                  <a:schemeClr val="tx1"/>
                </a:solidFill>
              </a:rPr>
              <a:t>ST(0)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B. float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double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long double</a:t>
            </a:r>
            <a:r>
              <a:rPr lang="zh-CN" altLang="en-US" dirty="0" smtClean="0">
                <a:solidFill>
                  <a:schemeClr val="tx1"/>
                </a:solidFill>
              </a:rPr>
              <a:t>三种类型数据都按</a:t>
            </a:r>
            <a:r>
              <a:rPr lang="en-US" altLang="zh-CN" dirty="0" smtClean="0">
                <a:solidFill>
                  <a:schemeClr val="tx1"/>
                </a:solidFill>
              </a:rPr>
              <a:t>80</a:t>
            </a:r>
            <a:r>
              <a:rPr lang="zh-CN" altLang="en-US" dirty="0" smtClean="0">
                <a:solidFill>
                  <a:schemeClr val="tx1"/>
                </a:solidFill>
              </a:rPr>
              <a:t>位格式存放在浮点寄存器中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C. float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double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long double</a:t>
            </a:r>
            <a:r>
              <a:rPr lang="zh-CN" altLang="en-US" dirty="0" smtClean="0">
                <a:solidFill>
                  <a:schemeClr val="tx1"/>
                </a:solidFill>
              </a:rPr>
              <a:t>型数据存入主存时，分别占</a:t>
            </a:r>
            <a:r>
              <a:rPr lang="en-US" altLang="zh-CN" dirty="0" smtClean="0">
                <a:solidFill>
                  <a:schemeClr val="tx1"/>
                </a:solidFill>
              </a:rPr>
              <a:t>32</a:t>
            </a:r>
            <a:r>
              <a:rPr lang="zh-CN" altLang="en-US" dirty="0" smtClean="0">
                <a:solidFill>
                  <a:schemeClr val="tx1"/>
                </a:solidFill>
              </a:rPr>
              <a:t>位、</a:t>
            </a:r>
            <a:r>
              <a:rPr lang="en-US" altLang="zh-CN" dirty="0" smtClean="0">
                <a:solidFill>
                  <a:schemeClr val="tx1"/>
                </a:solidFill>
              </a:rPr>
              <a:t>64</a:t>
            </a:r>
            <a:r>
              <a:rPr lang="zh-CN" altLang="en-US" dirty="0" smtClean="0">
                <a:solidFill>
                  <a:schemeClr val="tx1"/>
                </a:solidFill>
              </a:rPr>
              <a:t>位和</a:t>
            </a:r>
            <a:r>
              <a:rPr lang="en-US" altLang="zh-CN" dirty="0" smtClean="0">
                <a:solidFill>
                  <a:schemeClr val="tx1"/>
                </a:solidFill>
              </a:rPr>
              <a:t>96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D. float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double</a:t>
            </a:r>
            <a:r>
              <a:rPr lang="zh-CN" altLang="en-US" dirty="0" smtClean="0">
                <a:solidFill>
                  <a:schemeClr val="tx1"/>
                </a:solidFill>
              </a:rPr>
              <a:t>型数据从主存装入浮点寄存器时有可能发生舍入，造成精度损失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675634" y="785794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8000"/>
                </a:solidFill>
              </a:rPr>
              <a:t>D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75634" y="3571876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8000"/>
                </a:solidFill>
              </a:rPr>
              <a:t>D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  <a:ea typeface="微软雅黑" pitchFamily="34" charset="-122"/>
              </a:rPr>
              <a:t> IA-32</a:t>
            </a:r>
            <a:r>
              <a:rPr lang="zh-CN" altLang="en-US" dirty="0">
                <a:solidFill>
                  <a:srgbClr val="FF0000"/>
                </a:solidFill>
                <a:ea typeface="微软雅黑" pitchFamily="34" charset="-122"/>
              </a:rPr>
              <a:t>浮点操作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221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Floating-Point Instruction 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0" dirty="0" smtClean="0"/>
              <a:t>Floating-point instruction names begin with letter </a:t>
            </a:r>
            <a:r>
              <a:rPr lang="en-US" altLang="zh-CN" sz="2000" dirty="0" smtClean="0"/>
              <a:t>F</a:t>
            </a:r>
          </a:p>
          <a:p>
            <a:pPr lvl="1"/>
            <a:r>
              <a:rPr lang="en-US" altLang="zh-CN" sz="1800" b="0" dirty="0" smtClean="0"/>
              <a:t>The second letter of the instruction specifies how a </a:t>
            </a:r>
            <a:r>
              <a:rPr lang="en-US" altLang="zh-CN" sz="1800" i="1" dirty="0" smtClean="0">
                <a:solidFill>
                  <a:srgbClr val="008000"/>
                </a:solidFill>
              </a:rPr>
              <a:t>memory operand</a:t>
            </a:r>
            <a:r>
              <a:rPr lang="en-US" altLang="zh-CN" sz="1800" b="0" dirty="0" smtClean="0"/>
              <a:t> is to be interpreted: </a:t>
            </a:r>
            <a:r>
              <a:rPr lang="en-US" altLang="zh-CN" sz="1800" dirty="0" smtClean="0"/>
              <a:t>B</a:t>
            </a:r>
            <a:r>
              <a:rPr lang="en-US" altLang="zh-CN" sz="1800" b="0" dirty="0" smtClean="0"/>
              <a:t> indicates a BCD operand, and </a:t>
            </a:r>
            <a:r>
              <a:rPr lang="en-US" altLang="zh-CN" sz="1800" dirty="0" smtClean="0">
                <a:solidFill>
                  <a:srgbClr val="FF0000"/>
                </a:solidFill>
              </a:rPr>
              <a:t>I</a:t>
            </a:r>
            <a:r>
              <a:rPr lang="en-US" altLang="zh-CN" sz="1800" b="0" dirty="0" smtClean="0">
                <a:solidFill>
                  <a:srgbClr val="FF0000"/>
                </a:solidFill>
              </a:rPr>
              <a:t> indicates a binary integer operand</a:t>
            </a:r>
            <a:r>
              <a:rPr lang="en-US" altLang="zh-CN" sz="1800" b="0" dirty="0" smtClean="0"/>
              <a:t>. If neither is specified, the memory operand is assumed to be in </a:t>
            </a:r>
            <a:r>
              <a:rPr lang="en-US" altLang="zh-CN" sz="1800" b="0" dirty="0" smtClean="0">
                <a:solidFill>
                  <a:srgbClr val="FF0000"/>
                </a:solidFill>
              </a:rPr>
              <a:t>real-number format</a:t>
            </a:r>
            <a:r>
              <a:rPr lang="en-US" altLang="zh-CN" sz="1800" b="0" dirty="0" smtClean="0"/>
              <a:t>. For example, FILD operates on integers, and FLD operates on real numbers.</a:t>
            </a:r>
          </a:p>
          <a:p>
            <a:pPr lvl="1"/>
            <a:r>
              <a:rPr lang="en-US" altLang="zh-CN" sz="1800" b="0" dirty="0" smtClean="0"/>
              <a:t>The last letter specifies the size of operand: </a:t>
            </a:r>
            <a:r>
              <a:rPr lang="en-US" altLang="zh-CN" sz="1800" dirty="0" smtClean="0"/>
              <a:t>S</a:t>
            </a:r>
            <a:r>
              <a:rPr lang="en-US" altLang="zh-CN" sz="1800" b="0" dirty="0" smtClean="0"/>
              <a:t> indicates a single-precision floating-point value or double word (32 bits), </a:t>
            </a:r>
            <a:r>
              <a:rPr lang="en-US" altLang="zh-CN" sz="1800" dirty="0" smtClean="0"/>
              <a:t>L</a:t>
            </a:r>
            <a:r>
              <a:rPr lang="en-US" altLang="zh-CN" sz="1800" b="0" dirty="0" smtClean="0"/>
              <a:t> indicates a double-precision floating-point value or long </a:t>
            </a:r>
            <a:r>
              <a:rPr lang="en-US" altLang="zh-CN" sz="1800" b="0" dirty="0" err="1" smtClean="0"/>
              <a:t>long</a:t>
            </a:r>
            <a:r>
              <a:rPr lang="en-US" altLang="zh-CN" sz="1800" b="0" dirty="0" smtClean="0"/>
              <a:t> integer (64 bits).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FLD</a:t>
            </a:r>
            <a:r>
              <a:rPr lang="en-US" altLang="zh-CN" sz="2000" b="0" dirty="0" smtClean="0"/>
              <a:t> (load floating-point value) instruction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copies</a:t>
            </a:r>
            <a:r>
              <a:rPr lang="en-US" altLang="zh-CN" sz="2000" b="0" dirty="0" smtClean="0"/>
              <a:t> a floating-point operand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to the top of the FPU stack</a:t>
            </a:r>
            <a:r>
              <a:rPr lang="en-US" altLang="zh-CN" sz="2000" b="0" dirty="0" smtClean="0"/>
              <a:t> [known as ST(0)].</a:t>
            </a:r>
          </a:p>
          <a:p>
            <a:r>
              <a:rPr lang="en-US" altLang="zh-CN" sz="2000" dirty="0" smtClean="0"/>
              <a:t>FST</a:t>
            </a:r>
            <a:r>
              <a:rPr lang="en-US" altLang="zh-CN" sz="2000" b="0" dirty="0" smtClean="0"/>
              <a:t> (store floating-point value) instruction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copies</a:t>
            </a:r>
            <a:r>
              <a:rPr lang="en-US" altLang="zh-CN" sz="2000" b="0" dirty="0" smtClean="0"/>
              <a:t> a floating-point operand from the top of the FPU stack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into memory</a:t>
            </a:r>
            <a:r>
              <a:rPr lang="en-US" altLang="zh-CN" sz="2000" b="0" dirty="0" smtClean="0"/>
              <a:t>.</a:t>
            </a:r>
          </a:p>
          <a:p>
            <a:r>
              <a:rPr lang="en-US" altLang="zh-CN" sz="2000" dirty="0" smtClean="0"/>
              <a:t>FSTP</a:t>
            </a:r>
            <a:r>
              <a:rPr lang="en-US" altLang="zh-CN" sz="2000" b="0" dirty="0" smtClean="0"/>
              <a:t> (store floating-point value and pop) instruction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copies</a:t>
            </a:r>
            <a:r>
              <a:rPr lang="en-US" altLang="zh-CN" sz="2000" b="0" dirty="0" smtClean="0"/>
              <a:t> the value in ST(0)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to memory </a:t>
            </a:r>
            <a:r>
              <a:rPr lang="en-US" altLang="zh-CN" sz="2000" b="0" dirty="0" smtClean="0"/>
              <a:t>and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pops</a:t>
            </a:r>
            <a:r>
              <a:rPr lang="en-US" altLang="zh-CN" sz="2000" b="0" dirty="0" smtClean="0"/>
              <a:t> ST(0) off the stack.</a:t>
            </a:r>
            <a:endParaRPr lang="zh-CN" alt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32" y="1000108"/>
            <a:ext cx="6143668" cy="252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>
                <a:ea typeface="微软雅黑" pitchFamily="34" charset="-122"/>
              </a:rPr>
              <a:t>IA-32</a:t>
            </a:r>
            <a:r>
              <a:rPr lang="zh-CN" altLang="en-US" sz="3200" dirty="0" smtClean="0">
                <a:ea typeface="微软雅黑" pitchFamily="34" charset="-122"/>
              </a:rPr>
              <a:t>浮点操作示例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2" y="819151"/>
            <a:ext cx="4357718" cy="339566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例：以下是一段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语言代码：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#include &lt;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stdio.h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main() 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double a = 10;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("a = %d\n", a);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("pi = %f\n", 3.14);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FontTx/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上运行时，打印结果为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a=0.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为什么？</a:t>
            </a:r>
          </a:p>
        </p:txBody>
      </p:sp>
      <p:sp>
        <p:nvSpPr>
          <p:cNvPr id="678918" name="Text Box 6"/>
          <p:cNvSpPr txBox="1">
            <a:spLocks noChangeArrowheads="1"/>
          </p:cNvSpPr>
          <p:nvPr/>
        </p:nvSpPr>
        <p:spPr bwMode="auto">
          <a:xfrm>
            <a:off x="142844" y="4464144"/>
            <a:ext cx="45910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zh-CN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型表示为：</a:t>
            </a:r>
          </a:p>
          <a:p>
            <a:pPr>
              <a:spcBef>
                <a:spcPct val="15000"/>
              </a:spcBef>
            </a:pP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0 100</a:t>
            </a:r>
            <a:r>
              <a:rPr lang="en-US" altLang="zh-CN" sz="2000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0000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0010 </a:t>
            </a:r>
            <a:r>
              <a:rPr lang="en-US" altLang="zh-CN" sz="2000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0100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…0B</a:t>
            </a:r>
          </a:p>
          <a:p>
            <a:pPr>
              <a:spcBef>
                <a:spcPct val="15000"/>
              </a:spcBef>
            </a:pP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4024 0000 0000 0000H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062534" y="1214422"/>
            <a:ext cx="2989263" cy="2900380"/>
            <a:chOff x="5062534" y="1214422"/>
            <a:chExt cx="2989263" cy="2900380"/>
          </a:xfrm>
        </p:grpSpPr>
        <p:sp>
          <p:nvSpPr>
            <p:cNvPr id="678919" name="Rectangle 7"/>
            <p:cNvSpPr>
              <a:spLocks noChangeArrowheads="1"/>
            </p:cNvSpPr>
            <p:nvPr/>
          </p:nvSpPr>
          <p:spPr bwMode="auto">
            <a:xfrm>
              <a:off x="5062534" y="3714752"/>
              <a:ext cx="2989263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先执行</a:t>
              </a:r>
              <a:r>
                <a:rPr lang="en-US" altLang="zh-CN" sz="2000" dirty="0" err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fldl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，再执行</a:t>
              </a:r>
              <a:r>
                <a:rPr lang="en-US" altLang="zh-CN" sz="2000" dirty="0" err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fstpl</a:t>
              </a:r>
              <a:endPara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V="1">
              <a:off x="6072197" y="1214422"/>
              <a:ext cx="428627" cy="250033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5072066" y="4143380"/>
            <a:ext cx="3286125" cy="68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zh-CN" dirty="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fldl</a:t>
            </a:r>
            <a:r>
              <a:rPr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局部变量区</a:t>
            </a:r>
            <a:r>
              <a:rPr lang="zh-CN" altLang="en-US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→</a:t>
            </a:r>
            <a:r>
              <a:rPr lang="en-US" altLang="zh-CN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ST(0)</a:t>
            </a:r>
          </a:p>
          <a:p>
            <a:pPr>
              <a:spcBef>
                <a:spcPct val="15000"/>
              </a:spcBef>
            </a:pPr>
            <a:r>
              <a:rPr lang="en-US" altLang="zh-CN" dirty="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fstpl</a:t>
            </a:r>
            <a:r>
              <a:rPr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：</a:t>
            </a:r>
            <a:r>
              <a:rPr lang="en-US" altLang="zh-CN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ST(0) </a:t>
            </a:r>
            <a:r>
              <a:rPr lang="zh-CN" altLang="en-US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→参数区</a:t>
            </a:r>
            <a:endParaRPr lang="en-US" altLang="zh-CN" dirty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380" y="5715016"/>
            <a:ext cx="68389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5072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8" grpId="0"/>
      <p:bldP spid="6789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76200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US" altLang="zh-CN" sz="3200" smtClean="0"/>
              <a:t>IA-32</a:t>
            </a:r>
            <a:r>
              <a:rPr lang="zh-CN" altLang="en-US" sz="3200" smtClean="0"/>
              <a:t>过程调用参数传递</a:t>
            </a:r>
          </a:p>
        </p:txBody>
      </p:sp>
      <p:pic>
        <p:nvPicPr>
          <p:cNvPr id="67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728663"/>
            <a:ext cx="7291387" cy="61293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9940" name="Rectangle 4"/>
          <p:cNvSpPr>
            <a:spLocks noChangeArrowheads="1"/>
          </p:cNvSpPr>
          <p:nvPr/>
        </p:nvSpPr>
        <p:spPr bwMode="auto">
          <a:xfrm>
            <a:off x="611188" y="6359525"/>
            <a:ext cx="7470775" cy="355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zh-CN" sz="2000"/>
              <a:t>a</a:t>
            </a:r>
            <a:r>
              <a:rPr lang="zh-CN" altLang="en-US" sz="2000"/>
              <a:t>的机器数对应十六进制为：</a:t>
            </a:r>
            <a:r>
              <a:rPr lang="en-US" altLang="zh-CN" sz="2000"/>
              <a:t>40 24 00 00 00 00 00 00H</a:t>
            </a:r>
            <a:endParaRPr lang="zh-CN" altLang="en-US" sz="2000"/>
          </a:p>
        </p:txBody>
      </p:sp>
      <p:sp>
        <p:nvSpPr>
          <p:cNvPr id="679942" name="Text Box 6"/>
          <p:cNvSpPr txBox="1">
            <a:spLocks noChangeArrowheads="1"/>
          </p:cNvSpPr>
          <p:nvPr/>
        </p:nvSpPr>
        <p:spPr bwMode="auto">
          <a:xfrm>
            <a:off x="566738" y="3159125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grpSp>
        <p:nvGrpSpPr>
          <p:cNvPr id="679944" name="Group 8"/>
          <p:cNvGrpSpPr>
            <a:grpSpLocks/>
          </p:cNvGrpSpPr>
          <p:nvPr/>
        </p:nvGrpSpPr>
        <p:grpSpPr bwMode="auto">
          <a:xfrm>
            <a:off x="431800" y="1989138"/>
            <a:ext cx="1035050" cy="990600"/>
            <a:chOff x="130" y="1224"/>
            <a:chExt cx="595" cy="624"/>
          </a:xfrm>
        </p:grpSpPr>
        <p:sp>
          <p:nvSpPr>
            <p:cNvPr id="679941" name="Text Box 5"/>
            <p:cNvSpPr txBox="1">
              <a:spLocks noChangeArrowheads="1"/>
            </p:cNvSpPr>
            <p:nvPr/>
          </p:nvSpPr>
          <p:spPr bwMode="auto">
            <a:xfrm>
              <a:off x="130" y="1423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参数</a:t>
              </a:r>
              <a:r>
                <a:rPr lang="en-US" altLang="zh-CN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679943" name="AutoShape 7"/>
            <p:cNvSpPr>
              <a:spLocks/>
            </p:cNvSpPr>
            <p:nvPr/>
          </p:nvSpPr>
          <p:spPr bwMode="auto">
            <a:xfrm>
              <a:off x="584" y="1224"/>
              <a:ext cx="141" cy="624"/>
            </a:xfrm>
            <a:prstGeom prst="leftBrace">
              <a:avLst>
                <a:gd name="adj1" fmla="val 36879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9947" name="Group 11"/>
          <p:cNvGrpSpPr>
            <a:grpSpLocks/>
          </p:cNvGrpSpPr>
          <p:nvPr/>
        </p:nvGrpSpPr>
        <p:grpSpPr bwMode="auto">
          <a:xfrm>
            <a:off x="1557338" y="2438400"/>
            <a:ext cx="4005262" cy="1169988"/>
            <a:chOff x="981" y="1536"/>
            <a:chExt cx="2523" cy="737"/>
          </a:xfrm>
        </p:grpSpPr>
        <p:sp>
          <p:nvSpPr>
            <p:cNvPr id="679945" name="Rectangle 9"/>
            <p:cNvSpPr>
              <a:spLocks noChangeArrowheads="1"/>
            </p:cNvSpPr>
            <p:nvPr/>
          </p:nvSpPr>
          <p:spPr bwMode="auto">
            <a:xfrm>
              <a:off x="981" y="1536"/>
              <a:ext cx="2523" cy="341"/>
            </a:xfrm>
            <a:prstGeom prst="rect">
              <a:avLst/>
            </a:prstGeom>
            <a:solidFill>
              <a:srgbClr val="0000FF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9946" name="Rectangle 10"/>
            <p:cNvSpPr>
              <a:spLocks noChangeArrowheads="1"/>
            </p:cNvSpPr>
            <p:nvPr/>
          </p:nvSpPr>
          <p:spPr bwMode="auto">
            <a:xfrm>
              <a:off x="2341" y="1962"/>
              <a:ext cx="256" cy="311"/>
            </a:xfrm>
            <a:prstGeom prst="rect">
              <a:avLst/>
            </a:prstGeom>
            <a:solidFill>
              <a:srgbClr val="0000FF">
                <a:alpha val="2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9950" name="Group 14"/>
          <p:cNvGrpSpPr>
            <a:grpSpLocks/>
          </p:cNvGrpSpPr>
          <p:nvPr/>
        </p:nvGrpSpPr>
        <p:grpSpPr bwMode="auto">
          <a:xfrm>
            <a:off x="5292725" y="1042988"/>
            <a:ext cx="3465513" cy="1441450"/>
            <a:chOff x="3334" y="657"/>
            <a:chExt cx="2183" cy="908"/>
          </a:xfrm>
        </p:grpSpPr>
        <p:sp>
          <p:nvSpPr>
            <p:cNvPr id="679948" name="Text Box 12"/>
            <p:cNvSpPr txBox="1">
              <a:spLocks noChangeArrowheads="1"/>
            </p:cNvSpPr>
            <p:nvPr/>
          </p:nvSpPr>
          <p:spPr bwMode="auto">
            <a:xfrm>
              <a:off x="4042" y="657"/>
              <a:ext cx="14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打印结果总是全</a:t>
              </a:r>
              <a:r>
                <a:rPr lang="en-US" altLang="zh-CN" sz="2000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679949" name="Line 13"/>
            <p:cNvSpPr>
              <a:spLocks noChangeShapeType="1"/>
            </p:cNvSpPr>
            <p:nvPr/>
          </p:nvSpPr>
          <p:spPr bwMode="auto">
            <a:xfrm flipH="1">
              <a:off x="3334" y="828"/>
              <a:ext cx="765" cy="73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94777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ea typeface="微软雅黑" pitchFamily="34" charset="-122"/>
              </a:rPr>
              <a:t>IA-32</a:t>
            </a:r>
            <a:r>
              <a:rPr lang="zh-CN" altLang="en-US" sz="3200" dirty="0">
                <a:ea typeface="微软雅黑" pitchFamily="34" charset="-122"/>
              </a:rPr>
              <a:t>浮点操作</a:t>
            </a:r>
            <a:endParaRPr lang="zh-CN" altLang="en-US" sz="3200" dirty="0" smtClean="0">
              <a:ea typeface="微软雅黑" pitchFamily="34" charset="-122"/>
            </a:endParaRP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2066" y="857232"/>
            <a:ext cx="3768723" cy="1196965"/>
          </a:xfrm>
        </p:spPr>
        <p:txBody>
          <a:bodyPr/>
          <a:lstStyle/>
          <a:p>
            <a:r>
              <a:rPr lang="zh-CN" altLang="en-US" dirty="0" smtClean="0"/>
              <a:t>为什么</a:t>
            </a:r>
            <a:r>
              <a:rPr lang="en-US" altLang="zh-CN" dirty="0" smtClean="0"/>
              <a:t>*p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(double)a</a:t>
            </a:r>
            <a:r>
              <a:rPr lang="zh-CN" altLang="en-US" dirty="0" smtClean="0"/>
              <a:t>的输出不一样？</a:t>
            </a:r>
          </a:p>
        </p:txBody>
      </p:sp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5072066" y="2143116"/>
            <a:ext cx="3786214" cy="41549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2400" dirty="0" smtClean="0"/>
              <a:t> C</a:t>
            </a:r>
            <a:r>
              <a:rPr lang="zh-CN" altLang="en-US" sz="2400" dirty="0" smtClean="0"/>
              <a:t>语言表达式求值语义不同</a:t>
            </a:r>
            <a:endParaRPr lang="en-US" altLang="zh-CN" sz="2400" dirty="0" smtClean="0"/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0000"/>
                </a:solidFill>
              </a:rPr>
              <a:t>指针类型引用 </a:t>
            </a:r>
            <a:r>
              <a:rPr lang="en-US" altLang="zh-CN" sz="2400" dirty="0" err="1" smtClean="0"/>
              <a:t>vs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显式类型转换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 编译生成的底层机器指令不同：</a:t>
            </a:r>
            <a:endParaRPr lang="zh-CN" altLang="en-US" sz="2400" dirty="0"/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fldl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vs</a:t>
            </a:r>
            <a:r>
              <a:rPr lang="zh-CN" altLang="en-US" sz="2400" dirty="0" smtClean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fildl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066FF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66FF"/>
                </a:solidFill>
              </a:rPr>
              <a:t>printf</a:t>
            </a:r>
            <a:r>
              <a:rPr lang="zh-CN" altLang="en-US" sz="2400" dirty="0" smtClean="0">
                <a:solidFill>
                  <a:srgbClr val="0066FF"/>
                </a:solidFill>
              </a:rPr>
              <a:t>如何处理可变数量的输入参数？</a:t>
            </a:r>
            <a:endParaRPr lang="zh-CN" altLang="en-US" sz="2400" dirty="0">
              <a:solidFill>
                <a:srgbClr val="0066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19" y="1142984"/>
            <a:ext cx="4152919" cy="302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786322"/>
            <a:ext cx="4286280" cy="108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9903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9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30655</TotalTime>
  <Words>1598</Words>
  <Application>Microsoft Office PowerPoint</Application>
  <PresentationFormat>全屏显示(4:3)</PresentationFormat>
  <Paragraphs>498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默认设计模板</vt:lpstr>
      <vt:lpstr>  第六讲 程序的表示  </vt:lpstr>
      <vt:lpstr>幻灯片 2</vt:lpstr>
      <vt:lpstr>幻灯片 3</vt:lpstr>
      <vt:lpstr>幻灯片 4</vt:lpstr>
      <vt:lpstr>1、 IA-32浮点操作</vt:lpstr>
      <vt:lpstr>Floating-Point Instruction Set</vt:lpstr>
      <vt:lpstr>IA-32浮点操作示例</vt:lpstr>
      <vt:lpstr>IA-32过程调用参数传递</vt:lpstr>
      <vt:lpstr>IA-32浮点操作</vt:lpstr>
      <vt:lpstr>IA-32浮点操作示例</vt:lpstr>
      <vt:lpstr>2、指令</vt:lpstr>
      <vt:lpstr>指令操作数长度与寻址方式</vt:lpstr>
      <vt:lpstr>指令操作数长度与寻址方式</vt:lpstr>
      <vt:lpstr>幻灯片 14</vt:lpstr>
      <vt:lpstr>幻灯片 15</vt:lpstr>
      <vt:lpstr>条件转移指令</vt:lpstr>
      <vt:lpstr>条件转移指令</vt:lpstr>
      <vt:lpstr>条件转移指令</vt:lpstr>
      <vt:lpstr>循环</vt:lpstr>
      <vt:lpstr>switch</vt:lpstr>
      <vt:lpstr>2、过程的调用</vt:lpstr>
      <vt:lpstr>过程调用的机器级表示</vt:lpstr>
      <vt:lpstr>过程调用的机器级表示</vt:lpstr>
      <vt:lpstr>一个简单的过程调用例子</vt:lpstr>
      <vt:lpstr>过程调用</vt:lpstr>
      <vt:lpstr>已知递归函数refunc的C语言代码框架和汇编代码如下：</vt:lpstr>
      <vt:lpstr>3、数组、结构、联合</vt:lpstr>
      <vt:lpstr>假设短整型数组S的起始地址As和索引i分别存放在寄存器%edx和%ecx中，操作结果存放在寄存器%eax或%ax中。请写出下列表达式的类型、值和汇编语句。</vt:lpstr>
      <vt:lpstr>假设函数sumij的C代码及其对应的汇编代码如下，其中，M和N是用#define声明的常数。请基于汇编代码确定M和N的值。</vt:lpstr>
      <vt:lpstr>结构体数据的分配和访问 </vt:lpstr>
      <vt:lpstr>思考题4</vt:lpstr>
      <vt:lpstr>思考题5</vt:lpstr>
    </vt:vector>
  </TitlesOfParts>
  <Company>Nanjing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SU</cp:lastModifiedBy>
  <cp:revision>3041</cp:revision>
  <dcterms:created xsi:type="dcterms:W3CDTF">2008-04-26T09:05:28Z</dcterms:created>
  <dcterms:modified xsi:type="dcterms:W3CDTF">2016-10-15T02:34:06Z</dcterms:modified>
</cp:coreProperties>
</file>