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8" r:id="rId2"/>
    <p:sldId id="293" r:id="rId3"/>
    <p:sldId id="294" r:id="rId4"/>
    <p:sldId id="295" r:id="rId5"/>
    <p:sldId id="320" r:id="rId6"/>
    <p:sldId id="356" r:id="rId7"/>
    <p:sldId id="312" r:id="rId8"/>
    <p:sldId id="314" r:id="rId9"/>
    <p:sldId id="315" r:id="rId10"/>
    <p:sldId id="316" r:id="rId11"/>
    <p:sldId id="328" r:id="rId12"/>
    <p:sldId id="317" r:id="rId13"/>
    <p:sldId id="318" r:id="rId14"/>
    <p:sldId id="322" r:id="rId15"/>
    <p:sldId id="323" r:id="rId16"/>
    <p:sldId id="319" r:id="rId17"/>
    <p:sldId id="357" r:id="rId18"/>
    <p:sldId id="358" r:id="rId19"/>
    <p:sldId id="359" r:id="rId20"/>
    <p:sldId id="330" r:id="rId21"/>
    <p:sldId id="329" r:id="rId22"/>
    <p:sldId id="355" r:id="rId23"/>
    <p:sldId id="335" r:id="rId24"/>
    <p:sldId id="337" r:id="rId25"/>
    <p:sldId id="338" r:id="rId26"/>
    <p:sldId id="340" r:id="rId27"/>
    <p:sldId id="342" r:id="rId28"/>
    <p:sldId id="345" r:id="rId29"/>
    <p:sldId id="347" r:id="rId30"/>
    <p:sldId id="348" r:id="rId31"/>
    <p:sldId id="351" r:id="rId32"/>
    <p:sldId id="352" r:id="rId33"/>
    <p:sldId id="353" r:id="rId34"/>
    <p:sldId id="354" r:id="rId35"/>
    <p:sldId id="365" r:id="rId36"/>
    <p:sldId id="360" r:id="rId37"/>
    <p:sldId id="300" r:id="rId38"/>
    <p:sldId id="301" r:id="rId39"/>
    <p:sldId id="303" r:id="rId40"/>
    <p:sldId id="256" r:id="rId41"/>
    <p:sldId id="267" r:id="rId42"/>
    <p:sldId id="268" r:id="rId43"/>
    <p:sldId id="269" r:id="rId44"/>
    <p:sldId id="270" r:id="rId45"/>
    <p:sldId id="272" r:id="rId46"/>
    <p:sldId id="273" r:id="rId47"/>
    <p:sldId id="274" r:id="rId48"/>
    <p:sldId id="276" r:id="rId49"/>
    <p:sldId id="275" r:id="rId50"/>
    <p:sldId id="277" r:id="rId51"/>
    <p:sldId id="364" r:id="rId52"/>
    <p:sldId id="363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3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1521-A818-4233-A1B0-BF885393314E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094E-2B68-475E-8AFB-7984F6B1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16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6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369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9156-0728-40B1-93AB-00D5BB6DD3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9156-0728-40B1-93AB-00D5BB6DD3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7926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225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963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4439-40FB-4FE3-A7E1-C9F32F474C3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6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1629-95A7-42B7-BB47-F7485BD3C616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smtClean="0"/>
              <a:t>的链接（二）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46111"/>
            <a:ext cx="2071702" cy="595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对右侧</a:t>
            </a:r>
            <a:r>
              <a:rPr lang="en-US" altLang="zh-CN" sz="2400" dirty="0" err="1" smtClean="0"/>
              <a:t>swap.c</a:t>
            </a:r>
            <a:r>
              <a:rPr lang="zh-CN" altLang="en-US" sz="2400" dirty="0" smtClean="0"/>
              <a:t>中的每一符号，指明：</a:t>
            </a:r>
            <a:endParaRPr lang="en-US" altLang="zh-CN" sz="2400" dirty="0" smtClean="0"/>
          </a:p>
          <a:p>
            <a:r>
              <a:rPr lang="zh-CN" altLang="en-US" sz="2000" dirty="0" smtClean="0"/>
              <a:t>是否在</a:t>
            </a:r>
            <a:r>
              <a:rPr lang="en-US" altLang="zh-CN" sz="2000" dirty="0" err="1" smtClean="0"/>
              <a:t>swap.o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symtab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节有对应的符号表项？</a:t>
            </a:r>
            <a:endParaRPr lang="en-US" altLang="zh-CN" sz="2400" dirty="0" smtClean="0"/>
          </a:p>
          <a:p>
            <a:r>
              <a:rPr lang="zh-CN" altLang="en-US" sz="2000" dirty="0" smtClean="0"/>
              <a:t>定义符号的模块</a:t>
            </a:r>
            <a:endParaRPr lang="en-US" altLang="zh-CN" sz="2000" dirty="0" smtClean="0"/>
          </a:p>
          <a:p>
            <a:r>
              <a:rPr lang="zh-CN" altLang="en-US" sz="2000" dirty="0" smtClean="0"/>
              <a:t>符号类型（</a:t>
            </a:r>
            <a:r>
              <a:rPr lang="en-US" altLang="zh-CN" sz="2000" dirty="0" smtClean="0"/>
              <a:t>local/global/extern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所在模块中的节名称</a:t>
            </a: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020" y="4071942"/>
            <a:ext cx="6271260" cy="19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6"/>
          <p:cNvGrpSpPr/>
          <p:nvPr/>
        </p:nvGrpSpPr>
        <p:grpSpPr>
          <a:xfrm>
            <a:off x="2357422" y="542905"/>
            <a:ext cx="6500858" cy="2457467"/>
            <a:chOff x="357158" y="428604"/>
            <a:chExt cx="6500858" cy="30718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 b="48646"/>
            <a:stretch>
              <a:fillRect/>
            </a:stretch>
          </p:blipFill>
          <p:spPr bwMode="auto">
            <a:xfrm>
              <a:off x="357158" y="428604"/>
              <a:ext cx="321945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/>
            <a:srcRect t="53742"/>
            <a:stretch>
              <a:fillRect/>
            </a:stretch>
          </p:blipFill>
          <p:spPr bwMode="auto">
            <a:xfrm>
              <a:off x="3638566" y="519134"/>
              <a:ext cx="3219450" cy="2766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/>
          <p:cNvSpPr txBox="1"/>
          <p:nvPr/>
        </p:nvSpPr>
        <p:spPr>
          <a:xfrm>
            <a:off x="3929058" y="4325787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extern                   </a:t>
            </a:r>
            <a:r>
              <a:rPr lang="en-US" altLang="zh-CN" sz="1600" dirty="0" err="1" smtClean="0"/>
              <a:t>main.o</a:t>
            </a:r>
            <a:r>
              <a:rPr lang="en-US" altLang="zh-CN" sz="1600" dirty="0" smtClean="0"/>
              <a:t>                  .data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4540101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global                    </a:t>
            </a:r>
            <a:r>
              <a:rPr lang="en-US" altLang="zh-CN" sz="1600" dirty="0" err="1" smtClean="0"/>
              <a:t>swap.o</a:t>
            </a:r>
            <a:r>
              <a:rPr lang="en-US" altLang="zh-CN" sz="1600" dirty="0" smtClean="0"/>
              <a:t>                 .data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29058" y="4786322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 local                     </a:t>
            </a:r>
            <a:r>
              <a:rPr lang="en-US" altLang="zh-CN" sz="1600" dirty="0" err="1" smtClean="0"/>
              <a:t>swap.o</a:t>
            </a:r>
            <a:r>
              <a:rPr lang="en-US" altLang="zh-CN" sz="1600" dirty="0" smtClean="0"/>
              <a:t>                   .</a:t>
            </a:r>
            <a:r>
              <a:rPr lang="en-US" altLang="zh-CN" sz="1600" dirty="0" err="1" smtClean="0"/>
              <a:t>bss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5000636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global                    </a:t>
            </a:r>
            <a:r>
              <a:rPr lang="en-US" altLang="zh-CN" sz="1600" dirty="0" err="1" smtClean="0"/>
              <a:t>swap.o</a:t>
            </a:r>
            <a:r>
              <a:rPr lang="en-US" altLang="zh-CN" sz="1600" dirty="0" smtClean="0"/>
              <a:t>                  .text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5214950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No                               ----                         ----                       ----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5429264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 local                     </a:t>
            </a:r>
            <a:r>
              <a:rPr lang="en-US" altLang="zh-CN" sz="1600" dirty="0" err="1" smtClean="0"/>
              <a:t>swap.o</a:t>
            </a:r>
            <a:r>
              <a:rPr lang="en-US" altLang="zh-CN" sz="1600" dirty="0" smtClean="0"/>
              <a:t>                  .text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5683109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dirty="0" smtClean="0"/>
              <a:t>Yes                            local                     </a:t>
            </a:r>
            <a:r>
              <a:rPr lang="en-US" altLang="zh-CN" sz="1600" dirty="0" err="1" smtClean="0"/>
              <a:t>swap.o</a:t>
            </a:r>
            <a:r>
              <a:rPr lang="en-US" altLang="zh-CN" sz="1600" dirty="0" smtClean="0"/>
              <a:t>                  .data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3714744" cy="57147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Static</a:t>
            </a:r>
            <a:r>
              <a:rPr lang="zh-CN" altLang="en-US" sz="2800" dirty="0" smtClean="0"/>
              <a:t>符号</a:t>
            </a:r>
            <a:endParaRPr lang="zh-CN" altLang="en-US" sz="2800" dirty="0"/>
          </a:p>
        </p:txBody>
      </p:sp>
      <p:grpSp>
        <p:nvGrpSpPr>
          <p:cNvPr id="2" name="组合 34"/>
          <p:cNvGrpSpPr/>
          <p:nvPr/>
        </p:nvGrpSpPr>
        <p:grpSpPr>
          <a:xfrm>
            <a:off x="142844" y="1285860"/>
            <a:ext cx="2362200" cy="5572140"/>
            <a:chOff x="142844" y="1285860"/>
            <a:chExt cx="2362200" cy="55721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1571612"/>
              <a:ext cx="2257425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4286250"/>
              <a:ext cx="236220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57224" y="4040035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28586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bar4.c</a:t>
              </a:r>
            </a:p>
          </p:txBody>
        </p:sp>
      </p:grpSp>
      <p:grpSp>
        <p:nvGrpSpPr>
          <p:cNvPr id="4" name="组合 35"/>
          <p:cNvGrpSpPr/>
          <p:nvPr/>
        </p:nvGrpSpPr>
        <p:grpSpPr>
          <a:xfrm>
            <a:off x="2571736" y="928670"/>
            <a:ext cx="3714776" cy="5929354"/>
            <a:chOff x="2571736" y="928670"/>
            <a:chExt cx="3714776" cy="5929354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12" y="3665220"/>
              <a:ext cx="3695700" cy="319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928670"/>
              <a:ext cx="337566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06052" y="6244614"/>
              <a:ext cx="3680460" cy="61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71736" y="2928934"/>
              <a:ext cx="3580448" cy="740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2857488" y="1071546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37861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</a:p>
          </p:txBody>
        </p:sp>
      </p:grpSp>
      <p:grpSp>
        <p:nvGrpSpPr>
          <p:cNvPr id="5" name="组合 30"/>
          <p:cNvGrpSpPr/>
          <p:nvPr/>
        </p:nvGrpSpPr>
        <p:grpSpPr>
          <a:xfrm>
            <a:off x="500034" y="500042"/>
            <a:ext cx="8286808" cy="6000792"/>
            <a:chOff x="500034" y="500042"/>
            <a:chExt cx="8286808" cy="6000792"/>
          </a:xfrm>
        </p:grpSpPr>
        <p:sp>
          <p:nvSpPr>
            <p:cNvPr id="18" name="矩形 17"/>
            <p:cNvSpPr/>
            <p:nvPr/>
          </p:nvSpPr>
          <p:spPr>
            <a:xfrm>
              <a:off x="500034" y="5000636"/>
              <a:ext cx="192882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1472" y="1928802"/>
              <a:ext cx="192882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43174" y="6357958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71736" y="2928934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29256" y="500042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928670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37"/>
          <p:cNvGrpSpPr/>
          <p:nvPr/>
        </p:nvGrpSpPr>
        <p:grpSpPr>
          <a:xfrm>
            <a:off x="5463540" y="142852"/>
            <a:ext cx="3680460" cy="6130488"/>
            <a:chOff x="5463540" y="142852"/>
            <a:chExt cx="3680460" cy="6130488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63540" y="500042"/>
              <a:ext cx="3680460" cy="260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357950" y="142852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</a:t>
              </a: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493097" y="785794"/>
              <a:ext cx="329374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493097" y="928670"/>
              <a:ext cx="3273743" cy="14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858148" y="2142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8" name="组合 33"/>
            <p:cNvGrpSpPr>
              <a:grpSpLocks noChangeAspect="1"/>
            </p:cNvGrpSpPr>
            <p:nvPr/>
          </p:nvGrpSpPr>
          <p:grpSpPr>
            <a:xfrm>
              <a:off x="6357950" y="1428734"/>
              <a:ext cx="2700358" cy="4844606"/>
              <a:chOff x="6357950" y="1428736"/>
              <a:chExt cx="2571768" cy="461391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r="72901"/>
              <a:stretch>
                <a:fillRect/>
              </a:stretch>
            </p:blipFill>
            <p:spPr bwMode="auto">
              <a:xfrm>
                <a:off x="6357950" y="1428736"/>
                <a:ext cx="928694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l="56282"/>
              <a:stretch>
                <a:fillRect/>
              </a:stretch>
            </p:blipFill>
            <p:spPr bwMode="auto">
              <a:xfrm>
                <a:off x="7431449" y="1428736"/>
                <a:ext cx="1498269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3786214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在空白中指明下列三种情况之一：</a:t>
            </a:r>
            <a:endParaRPr lang="en-US" altLang="zh-CN" sz="2000" dirty="0" smtClean="0"/>
          </a:p>
          <a:p>
            <a:r>
              <a:rPr lang="en-US" altLang="zh-CN" sz="2000" dirty="0" smtClean="0"/>
              <a:t>REF(</a:t>
            </a:r>
            <a:r>
              <a:rPr lang="en-US" altLang="zh-CN" sz="2000" dirty="0" err="1" smtClean="0"/>
              <a:t>x.i</a:t>
            </a:r>
            <a:r>
              <a:rPr lang="en-US" altLang="zh-CN" sz="2000" dirty="0" smtClean="0"/>
              <a:t>) --&gt; DEF(</a:t>
            </a:r>
            <a:r>
              <a:rPr lang="en-US" altLang="zh-CN" sz="2000" dirty="0" err="1" smtClean="0"/>
              <a:t>x.k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：将模块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中对符号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的引用关联到模块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的定义</a:t>
            </a:r>
            <a:endParaRPr lang="en-US" altLang="zh-CN" sz="2000" dirty="0" smtClean="0"/>
          </a:p>
          <a:p>
            <a:r>
              <a:rPr lang="en-US" altLang="zh-CN" sz="2000" dirty="0" smtClean="0"/>
              <a:t>ERROR</a:t>
            </a:r>
            <a:r>
              <a:rPr lang="zh-CN" altLang="en-US" sz="2000" dirty="0" smtClean="0"/>
              <a:t>：链接错误</a:t>
            </a:r>
            <a:endParaRPr lang="en-US" altLang="zh-CN" sz="2000" dirty="0" smtClean="0"/>
          </a:p>
          <a:p>
            <a:r>
              <a:rPr lang="en-US" altLang="zh-CN" sz="2000" dirty="0" smtClean="0"/>
              <a:t>UNKNOWN</a:t>
            </a:r>
            <a:r>
              <a:rPr lang="zh-CN" altLang="en-US" sz="2000" dirty="0" smtClean="0"/>
              <a:t>：链接器任意选择一个符号定义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4" y="214293"/>
            <a:ext cx="4560570" cy="410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57694"/>
            <a:ext cx="4226243" cy="203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58082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main.1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58082" y="1857364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main.2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3682845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UNKNOWN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968597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UNKNOWN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5715016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00892" y="6000768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7"/>
            <a:ext cx="43148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85720" y="3429000"/>
            <a:ext cx="2357454" cy="857256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运行结果是什么？</a:t>
            </a:r>
            <a:endParaRPr lang="en-US" altLang="zh-CN" sz="1800" dirty="0" smtClean="0"/>
          </a:p>
          <a:p>
            <a:r>
              <a:rPr lang="en-US" altLang="zh-CN" sz="1800" dirty="0" smtClean="0"/>
              <a:t>Why?</a:t>
            </a:r>
            <a:endParaRPr lang="zh-CN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3357562"/>
            <a:ext cx="1357322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15212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42844" y="714356"/>
            <a:ext cx="9001156" cy="5560724"/>
            <a:chOff x="142844" y="714356"/>
            <a:chExt cx="9001156" cy="55607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43400" y="714356"/>
              <a:ext cx="4800600" cy="3891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4"/>
            <a:srcRect b="76708"/>
            <a:stretch>
              <a:fillRect/>
            </a:stretch>
          </p:blipFill>
          <p:spPr bwMode="auto">
            <a:xfrm>
              <a:off x="142844" y="5214950"/>
              <a:ext cx="4206240" cy="1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5"/>
            <a:srcRect t="84460"/>
            <a:stretch>
              <a:fillRect/>
            </a:stretch>
          </p:blipFill>
          <p:spPr bwMode="auto">
            <a:xfrm>
              <a:off x="214282" y="6143644"/>
              <a:ext cx="4091940" cy="131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142976" y="4857760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2976" y="5786454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2132" y="5357826"/>
              <a:ext cx="278608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可执行程序符号表（部分）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00628" y="5786454"/>
              <a:ext cx="37814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1428728" y="3929066"/>
            <a:ext cx="2571768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任选其一且唯一符号解析并分配存储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-5788"/>
            <a:ext cx="2928958" cy="19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2017" y="4874917"/>
            <a:ext cx="4431983" cy="169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17704"/>
            <a:ext cx="4491990" cy="225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6643710"/>
            <a:ext cx="446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 b="7056"/>
          <a:stretch>
            <a:fillRect/>
          </a:stretch>
        </p:blipFill>
        <p:spPr bwMode="auto">
          <a:xfrm>
            <a:off x="5143504" y="1888812"/>
            <a:ext cx="3609023" cy="218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 b="3244"/>
          <a:stretch>
            <a:fillRect/>
          </a:stretch>
        </p:blipFill>
        <p:spPr bwMode="auto">
          <a:xfrm>
            <a:off x="428596" y="1317308"/>
            <a:ext cx="3680460" cy="289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右箭头 12"/>
          <p:cNvSpPr/>
          <p:nvPr/>
        </p:nvSpPr>
        <p:spPr>
          <a:xfrm rot="16200000" flipH="1">
            <a:off x="3071802" y="214290"/>
            <a:ext cx="642942" cy="12144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6200000" flipH="1" flipV="1">
            <a:off x="6822297" y="821513"/>
            <a:ext cx="1285884" cy="5000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628" y="6200791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20" y="5786454"/>
            <a:ext cx="38576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3286124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7158" y="3357562"/>
            <a:ext cx="378621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86710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bar5.o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1000108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foo5.o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6" y="4143380"/>
            <a:ext cx="442912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400" b="1" dirty="0" smtClean="0"/>
              <a:t>FLDZ</a:t>
            </a:r>
            <a:r>
              <a:rPr lang="en-US" altLang="zh-CN" sz="1400" dirty="0" smtClean="0"/>
              <a:t> pushes 0.0 on the FPU stack.</a:t>
            </a:r>
          </a:p>
          <a:p>
            <a:r>
              <a:rPr lang="en-US" altLang="zh-CN" sz="1400" b="1" dirty="0" smtClean="0"/>
              <a:t>FCHS</a:t>
            </a:r>
            <a:r>
              <a:rPr lang="en-US" altLang="zh-CN" sz="1400" dirty="0" smtClean="0"/>
              <a:t> reverses the sign of the floating-point value in ST(0).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6611779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575214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rot="10800000">
            <a:off x="5072067" y="4857759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5072066" y="6500834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240" y="214290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892" y="4572008"/>
            <a:ext cx="19288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如何修改？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5000636"/>
            <a:ext cx="2000264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global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变量变为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static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）保持变量类型一致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928794" y="1351586"/>
            <a:ext cx="5740746" cy="434340"/>
            <a:chOff x="1928794" y="1351586"/>
            <a:chExt cx="5740746" cy="434340"/>
          </a:xfrm>
        </p:grpSpPr>
        <p:sp>
          <p:nvSpPr>
            <p:cNvPr id="7" name="矩形 6"/>
            <p:cNvSpPr/>
            <p:nvPr/>
          </p:nvSpPr>
          <p:spPr>
            <a:xfrm>
              <a:off x="1928794" y="1357298"/>
              <a:ext cx="3643338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0760" y="1351586"/>
              <a:ext cx="166878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右箭头 14"/>
            <p:cNvSpPr/>
            <p:nvPr/>
          </p:nvSpPr>
          <p:spPr>
            <a:xfrm rot="10800000">
              <a:off x="5643570" y="1500174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928794" y="3571876"/>
            <a:ext cx="5284496" cy="571504"/>
            <a:chOff x="1928794" y="3571876"/>
            <a:chExt cx="5284496" cy="571504"/>
          </a:xfrm>
        </p:grpSpPr>
        <p:sp>
          <p:nvSpPr>
            <p:cNvPr id="6" name="矩形 5"/>
            <p:cNvSpPr/>
            <p:nvPr/>
          </p:nvSpPr>
          <p:spPr>
            <a:xfrm>
              <a:off x="1928794" y="3571876"/>
              <a:ext cx="328614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5286381" y="3857628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43570" y="3786190"/>
              <a:ext cx="156972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57163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下列由两个模块构成的程序，编译链接后运行结果是什么？</a:t>
            </a:r>
            <a:endParaRPr lang="en-US" altLang="zh-CN" sz="2800" dirty="0" smtClean="0"/>
          </a:p>
          <a:p>
            <a:r>
              <a:rPr lang="en-US" altLang="zh-CN" sz="2800" dirty="0" smtClean="0"/>
              <a:t>Why?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677930"/>
            <a:ext cx="1357322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U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1320872"/>
            <a:ext cx="6858048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foo6.o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中的强符号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覆盖了</a:t>
            </a:r>
            <a:r>
              <a:rPr lang="en-US" altLang="zh-CN" b="1" dirty="0" smtClean="0">
                <a:solidFill>
                  <a:srgbClr val="FF0000"/>
                </a:solidFill>
              </a:rPr>
              <a:t>bar6.o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中的弱符号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）因此，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b="1" dirty="0" smtClean="0">
                <a:solidFill>
                  <a:srgbClr val="FF0000"/>
                </a:solidFill>
              </a:rPr>
              <a:t>中的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引用解析为前者的值，即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函数的地址；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）该地址的第一个字节是“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即“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b="1" dirty="0" smtClean="0">
                <a:solidFill>
                  <a:srgbClr val="FF0000"/>
                </a:solidFill>
              </a:rPr>
              <a:t> 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dirty="0" smtClean="0">
                <a:solidFill>
                  <a:srgbClr val="FF0000"/>
                </a:solidFill>
              </a:rPr>
              <a:t>”；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是字符‘</a:t>
            </a:r>
            <a:r>
              <a:rPr lang="en-US" altLang="zh-CN" b="1" dirty="0" smtClean="0">
                <a:solidFill>
                  <a:srgbClr val="FF0000"/>
                </a:solidFill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</a:rPr>
              <a:t>’的</a:t>
            </a:r>
            <a:r>
              <a:rPr lang="en-US" altLang="zh-CN" b="1" dirty="0" smtClean="0">
                <a:solidFill>
                  <a:srgbClr val="FF0000"/>
                </a:solidFill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</a:rPr>
              <a:t>编码！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43" y="2571744"/>
            <a:ext cx="68103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3214686"/>
            <a:ext cx="1928826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可执行程序符号表：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0804841c   main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08048430  p2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42844" y="5072074"/>
            <a:ext cx="8903053" cy="1773079"/>
            <a:chOff x="142844" y="5072074"/>
            <a:chExt cx="8903053" cy="1773079"/>
          </a:xfrm>
        </p:grpSpPr>
        <p:sp>
          <p:nvSpPr>
            <p:cNvPr id="10" name="TextBox 9"/>
            <p:cNvSpPr txBox="1"/>
            <p:nvPr/>
          </p:nvSpPr>
          <p:spPr>
            <a:xfrm>
              <a:off x="142844" y="5547856"/>
              <a:ext cx="78581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反汇编可执行程序：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5072074"/>
              <a:ext cx="4177665" cy="1773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43504" y="5286388"/>
              <a:ext cx="3902393" cy="1343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21"/>
          <p:cNvGrpSpPr/>
          <p:nvPr/>
        </p:nvGrpSpPr>
        <p:grpSpPr>
          <a:xfrm>
            <a:off x="928662" y="3286125"/>
            <a:ext cx="7143800" cy="2786081"/>
            <a:chOff x="928662" y="3286125"/>
            <a:chExt cx="7143800" cy="2786081"/>
          </a:xfrm>
        </p:grpSpPr>
        <p:sp>
          <p:nvSpPr>
            <p:cNvPr id="11" name="矩形 10"/>
            <p:cNvSpPr/>
            <p:nvPr/>
          </p:nvSpPr>
          <p:spPr>
            <a:xfrm>
              <a:off x="928662" y="5643578"/>
              <a:ext cx="3786214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934" y="3286125"/>
              <a:ext cx="114300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可以看出：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符号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main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被解析为函数</a:t>
              </a:r>
              <a:endParaRPr lang="fr-FR" altLang="zh-CN" sz="16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5143504" y="3786190"/>
              <a:ext cx="2928958" cy="7143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3679025" y="4750603"/>
              <a:ext cx="1571636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>
              <a:off x="1643042" y="3857628"/>
              <a:ext cx="1928826" cy="17859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7788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下列程序的输出是什么？</a:t>
            </a:r>
            <a:r>
              <a:rPr lang="en-US" altLang="zh-CN" sz="2000" dirty="0" smtClean="0"/>
              <a:t>Why?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5100638" cy="33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33976"/>
            <a:ext cx="688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676918"/>
            <a:ext cx="685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00892" y="1357298"/>
            <a:ext cx="1928826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使用工具：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readelf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–a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nm</a:t>
            </a:r>
            <a:endParaRPr lang="fr-FR" altLang="zh-CN" sz="1600" b="1" dirty="0" smtClean="0">
              <a:solidFill>
                <a:srgbClr val="FF0000"/>
              </a:solidFill>
            </a:endParaRP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1462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-5788"/>
            <a:ext cx="2928958" cy="19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2017" y="4874917"/>
            <a:ext cx="4431983" cy="169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17704"/>
            <a:ext cx="4491990" cy="225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6643710"/>
            <a:ext cx="446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 b="7056"/>
          <a:stretch>
            <a:fillRect/>
          </a:stretch>
        </p:blipFill>
        <p:spPr bwMode="auto">
          <a:xfrm>
            <a:off x="5143504" y="1888812"/>
            <a:ext cx="3609023" cy="218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 b="3244"/>
          <a:stretch>
            <a:fillRect/>
          </a:stretch>
        </p:blipFill>
        <p:spPr bwMode="auto">
          <a:xfrm>
            <a:off x="428596" y="1317308"/>
            <a:ext cx="3680460" cy="289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右箭头 12"/>
          <p:cNvSpPr/>
          <p:nvPr/>
        </p:nvSpPr>
        <p:spPr>
          <a:xfrm rot="16200000" flipH="1">
            <a:off x="3071802" y="214290"/>
            <a:ext cx="642942" cy="12144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6200000" flipH="1" flipV="1">
            <a:off x="6822297" y="821513"/>
            <a:ext cx="1285884" cy="5000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628" y="6200791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20" y="5786454"/>
            <a:ext cx="38576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3286124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7158" y="3357562"/>
            <a:ext cx="378621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86710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bar5.o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1000108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foo5.o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6" y="4143380"/>
            <a:ext cx="442912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400" b="1" dirty="0" smtClean="0"/>
              <a:t>FLDZ</a:t>
            </a:r>
            <a:r>
              <a:rPr lang="en-US" altLang="zh-CN" sz="1400" dirty="0" smtClean="0"/>
              <a:t> pushes 0.0 on the FPU stack.</a:t>
            </a:r>
          </a:p>
          <a:p>
            <a:r>
              <a:rPr lang="en-US" altLang="zh-CN" sz="1400" b="1" dirty="0" smtClean="0"/>
              <a:t>FCHS</a:t>
            </a:r>
            <a:r>
              <a:rPr lang="en-US" altLang="zh-CN" sz="1400" dirty="0" smtClean="0"/>
              <a:t> reverses the sign of the floating-point value in ST(0).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6611779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</p:spTree>
    <p:extLst>
      <p:ext uri="{BB962C8B-B14F-4D97-AF65-F5344CB8AC3E}">
        <p14:creationId xmlns="" xmlns:p14="http://schemas.microsoft.com/office/powerpoint/2010/main" val="28859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1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575214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rot="10800000">
            <a:off x="5072067" y="4857759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5072066" y="6500834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240" y="214290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150" y="4387341"/>
            <a:ext cx="192882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如何修改？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5000636"/>
            <a:ext cx="2000264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global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变量变为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static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）保持变量类型一致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928794" y="1357298"/>
            <a:ext cx="4357718" cy="428628"/>
            <a:chOff x="1928794" y="1357298"/>
            <a:chExt cx="4357718" cy="428628"/>
          </a:xfrm>
        </p:grpSpPr>
        <p:sp>
          <p:nvSpPr>
            <p:cNvPr id="7" name="矩形 6"/>
            <p:cNvSpPr/>
            <p:nvPr/>
          </p:nvSpPr>
          <p:spPr>
            <a:xfrm>
              <a:off x="1928794" y="1357298"/>
              <a:ext cx="3643338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/>
            <a:srcRect l="38528" t="1315" r="48629" b="49343"/>
            <a:stretch>
              <a:fillRect/>
            </a:stretch>
          </p:blipFill>
          <p:spPr bwMode="auto">
            <a:xfrm>
              <a:off x="6000760" y="1500174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右箭头 14"/>
            <p:cNvSpPr/>
            <p:nvPr/>
          </p:nvSpPr>
          <p:spPr>
            <a:xfrm rot="10800000">
              <a:off x="5643570" y="1571612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928794" y="3571876"/>
            <a:ext cx="4786346" cy="571504"/>
            <a:chOff x="1928794" y="3571876"/>
            <a:chExt cx="4786346" cy="571504"/>
          </a:xfrm>
        </p:grpSpPr>
        <p:sp>
          <p:nvSpPr>
            <p:cNvPr id="6" name="矩形 5"/>
            <p:cNvSpPr/>
            <p:nvPr/>
          </p:nvSpPr>
          <p:spPr>
            <a:xfrm>
              <a:off x="1928794" y="3571876"/>
              <a:ext cx="328614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5286381" y="3857628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/>
            <a:srcRect l="40959"/>
            <a:stretch>
              <a:fillRect/>
            </a:stretch>
          </p:blipFill>
          <p:spPr bwMode="auto">
            <a:xfrm>
              <a:off x="5594030" y="3786190"/>
              <a:ext cx="1121110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42186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912825"/>
          </a:xfrm>
        </p:spPr>
        <p:txBody>
          <a:bodyPr>
            <a:normAutofit/>
          </a:bodyPr>
          <a:lstStyle/>
          <a:p>
            <a:r>
              <a:rPr lang="zh-CN" altLang="en-GB" sz="4000" dirty="0" smtClean="0"/>
              <a:t>可执行文件的存储器映像</a:t>
            </a:r>
            <a:endParaRPr lang="zh-CN" altLang="en-US" sz="4000" dirty="0" smtClean="0"/>
          </a:p>
        </p:txBody>
      </p:sp>
      <p:sp>
        <p:nvSpPr>
          <p:cNvPr id="785411" name="Text Box 25"/>
          <p:cNvSpPr txBox="1">
            <a:spLocks noChangeArrowheads="1"/>
          </p:cNvSpPr>
          <p:nvPr/>
        </p:nvSpPr>
        <p:spPr bwMode="auto">
          <a:xfrm>
            <a:off x="8280400" y="1689100"/>
            <a:ext cx="6048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46800" rIns="0" bIns="46800"/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</p:txBody>
      </p:sp>
      <p:sp>
        <p:nvSpPr>
          <p:cNvPr id="785412" name="Line 26"/>
          <p:cNvSpPr>
            <a:spLocks noChangeShapeType="1"/>
          </p:cNvSpPr>
          <p:nvPr/>
        </p:nvSpPr>
        <p:spPr bwMode="auto">
          <a:xfrm flipH="1">
            <a:off x="7986713" y="1871663"/>
            <a:ext cx="312737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3" name="Text Box 29"/>
          <p:cNvSpPr txBox="1">
            <a:spLocks noChangeArrowheads="1"/>
          </p:cNvSpPr>
          <p:nvPr/>
        </p:nvSpPr>
        <p:spPr bwMode="auto">
          <a:xfrm>
            <a:off x="8259763" y="3911600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85414" name="Line 30"/>
          <p:cNvSpPr>
            <a:spLocks noChangeShapeType="1"/>
          </p:cNvSpPr>
          <p:nvPr/>
        </p:nvSpPr>
        <p:spPr bwMode="auto">
          <a:xfrm flipH="1">
            <a:off x="8005763" y="4108450"/>
            <a:ext cx="296862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5" name="Text Box 31"/>
          <p:cNvSpPr txBox="1">
            <a:spLocks noChangeArrowheads="1"/>
          </p:cNvSpPr>
          <p:nvPr/>
        </p:nvSpPr>
        <p:spPr bwMode="auto">
          <a:xfrm>
            <a:off x="4243388" y="104457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85416" name="Text Box 32"/>
          <p:cNvSpPr txBox="1">
            <a:spLocks noChangeArrowheads="1"/>
          </p:cNvSpPr>
          <p:nvPr/>
        </p:nvSpPr>
        <p:spPr bwMode="auto">
          <a:xfrm>
            <a:off x="4381500" y="5900738"/>
            <a:ext cx="1428750" cy="32226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85417" name="Text Box 24"/>
          <p:cNvSpPr txBox="1">
            <a:spLocks noChangeArrowheads="1"/>
          </p:cNvSpPr>
          <p:nvPr/>
        </p:nvSpPr>
        <p:spPr bwMode="auto">
          <a:xfrm>
            <a:off x="5381625" y="6337300"/>
            <a:ext cx="315913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85418" name="Rectangle 10"/>
          <p:cNvSpPr>
            <a:spLocks noChangeArrowheads="1"/>
          </p:cNvSpPr>
          <p:nvPr/>
        </p:nvSpPr>
        <p:spPr bwMode="auto">
          <a:xfrm>
            <a:off x="5800725" y="1871663"/>
            <a:ext cx="2168525" cy="72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9" name="Line 28"/>
          <p:cNvSpPr>
            <a:spLocks noChangeShapeType="1"/>
          </p:cNvSpPr>
          <p:nvPr/>
        </p:nvSpPr>
        <p:spPr bwMode="auto">
          <a:xfrm flipV="1">
            <a:off x="8075613" y="812800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0" name="Rectangle 14"/>
          <p:cNvSpPr>
            <a:spLocks noChangeArrowheads="1"/>
          </p:cNvSpPr>
          <p:nvPr/>
        </p:nvSpPr>
        <p:spPr bwMode="auto">
          <a:xfrm>
            <a:off x="5802313" y="796925"/>
            <a:ext cx="2166937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85421" name="Rectangle 15"/>
          <p:cNvSpPr>
            <a:spLocks noChangeArrowheads="1"/>
          </p:cNvSpPr>
          <p:nvPr/>
        </p:nvSpPr>
        <p:spPr bwMode="auto">
          <a:xfrm>
            <a:off x="5802313" y="26050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802313" y="3311525"/>
            <a:ext cx="2166937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85423" name="Rectangle 17"/>
          <p:cNvSpPr>
            <a:spLocks noChangeArrowheads="1"/>
          </p:cNvSpPr>
          <p:nvPr/>
        </p:nvSpPr>
        <p:spPr bwMode="auto">
          <a:xfrm>
            <a:off x="5802313" y="40782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24" name="Line 19"/>
          <p:cNvSpPr>
            <a:spLocks noChangeShapeType="1"/>
          </p:cNvSpPr>
          <p:nvPr/>
        </p:nvSpPr>
        <p:spPr bwMode="auto">
          <a:xfrm flipV="1">
            <a:off x="6881813" y="3660775"/>
            <a:ext cx="1587" cy="4079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5" name="Rectangle 20"/>
          <p:cNvSpPr>
            <a:spLocks noChangeArrowheads="1"/>
          </p:cNvSpPr>
          <p:nvPr/>
        </p:nvSpPr>
        <p:spPr bwMode="auto">
          <a:xfrm>
            <a:off x="5802313" y="1282700"/>
            <a:ext cx="2166937" cy="598488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用户栈</a:t>
            </a:r>
            <a:endParaRPr lang="zh-CN" altLang="en-GB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85426" name="Line 21"/>
          <p:cNvSpPr>
            <a:spLocks noChangeShapeType="1"/>
          </p:cNvSpPr>
          <p:nvPr/>
        </p:nvSpPr>
        <p:spPr bwMode="auto">
          <a:xfrm flipV="1">
            <a:off x="6881813" y="2365375"/>
            <a:ext cx="1587" cy="246063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7" name="Line 22"/>
          <p:cNvSpPr>
            <a:spLocks noChangeShapeType="1"/>
          </p:cNvSpPr>
          <p:nvPr/>
        </p:nvSpPr>
        <p:spPr bwMode="auto">
          <a:xfrm>
            <a:off x="6881813" y="1881188"/>
            <a:ext cx="1587" cy="2428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802313" y="6162675"/>
            <a:ext cx="2166937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802313" y="4786313"/>
            <a:ext cx="2166937" cy="712787"/>
          </a:xfrm>
          <a:prstGeom prst="rect">
            <a:avLst/>
          </a:prstGeom>
          <a:solidFill>
            <a:srgbClr val="008080">
              <a:alpha val="33000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85430" name="Rectangle 35"/>
          <p:cNvSpPr>
            <a:spLocks noChangeArrowheads="1"/>
          </p:cNvSpPr>
          <p:nvPr/>
        </p:nvSpPr>
        <p:spPr bwMode="auto">
          <a:xfrm>
            <a:off x="5802313" y="5495925"/>
            <a:ext cx="2166937" cy="666750"/>
          </a:xfrm>
          <a:prstGeom prst="rect">
            <a:avLst/>
          </a:prstGeom>
          <a:solidFill>
            <a:srgbClr val="FF0000">
              <a:alpha val="25999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等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31" name="AutoShape 36"/>
          <p:cNvSpPr>
            <a:spLocks/>
          </p:cNvSpPr>
          <p:nvPr/>
        </p:nvSpPr>
        <p:spPr bwMode="auto">
          <a:xfrm>
            <a:off x="7969250" y="4894263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32" name="Text Box 37"/>
          <p:cNvSpPr txBox="1">
            <a:spLocks noChangeArrowheads="1"/>
          </p:cNvSpPr>
          <p:nvPr/>
        </p:nvSpPr>
        <p:spPr bwMode="auto">
          <a:xfrm>
            <a:off x="8294688" y="4891088"/>
            <a:ext cx="512762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从可执行文件装入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8128000" y="88106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92113" y="6323013"/>
            <a:ext cx="2136775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2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4491038"/>
            <a:ext cx="2606675" cy="331787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800" y="1430338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4800" y="2208213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" y="2849563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1222375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04800" y="4824413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04800" y="3490913"/>
            <a:ext cx="2606675" cy="639762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04800" y="4130675"/>
            <a:ext cx="2606675" cy="360363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2994025" y="1430338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357563" y="2614613"/>
            <a:ext cx="703262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04800" y="5505450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2978150" y="4130675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86125" y="4543425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4800" y="5157788"/>
            <a:ext cx="2606675" cy="34766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14700" y="5162550"/>
            <a:ext cx="62388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04800" y="1819275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2960688" y="5191125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>
            <a:off x="4035425" y="2844800"/>
            <a:ext cx="1682750" cy="28876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Line 45"/>
          <p:cNvSpPr>
            <a:spLocks noChangeShapeType="1"/>
          </p:cNvSpPr>
          <p:nvPr/>
        </p:nvSpPr>
        <p:spPr bwMode="auto">
          <a:xfrm flipV="1">
            <a:off x="4295775" y="5065713"/>
            <a:ext cx="1436688" cy="44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4" name="AutoShape 46"/>
          <p:cNvSpPr>
            <a:spLocks/>
          </p:cNvSpPr>
          <p:nvPr/>
        </p:nvSpPr>
        <p:spPr bwMode="auto">
          <a:xfrm>
            <a:off x="4035425" y="4702175"/>
            <a:ext cx="173038" cy="741363"/>
          </a:xfrm>
          <a:prstGeom prst="rightBrace">
            <a:avLst>
              <a:gd name="adj1" fmla="val 3570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6" name="Text Box 48"/>
          <p:cNvSpPr txBox="1">
            <a:spLocks noChangeArrowheads="1"/>
          </p:cNvSpPr>
          <p:nvPr/>
        </p:nvSpPr>
        <p:spPr bwMode="auto">
          <a:xfrm>
            <a:off x="292100" y="827088"/>
            <a:ext cx="3544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链接器的符号解析顺序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369888" y="844550"/>
            <a:ext cx="83455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During the symbol resolution phase, the linker scans the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relocatable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object files and archives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left to right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in the same sequential order that they appear on the compiler driver’s command line.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The driver automatically translates any .c files on the command line into .o files.)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128588" y="5089438"/>
            <a:ext cx="880113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对每一命令行输入参数（目标模块或库）：</a:t>
            </a:r>
            <a:endParaRPr lang="en-US" altLang="zh-CN" sz="19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如是目标模块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，更新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如是库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中引用</a:t>
            </a:r>
            <a:r>
              <a:rPr lang="zh-CN" altLang="en-US" sz="1900" b="1" smtClean="0">
                <a:latin typeface="微软雅黑" pitchFamily="34" charset="-122"/>
                <a:ea typeface="微软雅黑" pitchFamily="34" charset="-122"/>
              </a:rPr>
              <a:t>与库中模块匹配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，将库中定义变量的模块加入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 ，更新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157162" y="2928934"/>
            <a:ext cx="87725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扫描过程中，维护以下</a:t>
            </a:r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个集合：</a:t>
            </a:r>
            <a:endParaRPr lang="en-US" altLang="zh-CN" sz="19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E –</a:t>
            </a:r>
            <a:r>
              <a:rPr lang="en-US" altLang="zh-CN" sz="19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可重定位目标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文件集合</a:t>
            </a:r>
          </a:p>
          <a:p>
            <a:pPr eaLnBrk="0" hangingPunct="0"/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U - 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当前已引用但</a:t>
            </a:r>
            <a:r>
              <a:rPr lang="zh-CN" altLang="en-US" sz="19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未解析的符号集合</a:t>
            </a:r>
            <a:endParaRPr lang="zh-CN" altLang="en-US" sz="19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900" b="1" dirty="0" smtClean="0">
                <a:latin typeface="微软雅黑" pitchFamily="34" charset="-122"/>
                <a:ea typeface="微软雅黑" pitchFamily="34" charset="-122"/>
              </a:rPr>
              <a:t>D -</a:t>
            </a:r>
            <a:r>
              <a:rPr lang="en-US" altLang="zh-CN" sz="19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 smtClean="0">
                <a:latin typeface="微软雅黑" pitchFamily="34" charset="-122"/>
                <a:ea typeface="微软雅黑" pitchFamily="34" charset="-122"/>
              </a:rPr>
              <a:t>当前所有已定义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符号的集合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3" grpId="0"/>
      <p:bldP spid="7229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329642" cy="19002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在使用</a:t>
            </a:r>
            <a:r>
              <a:rPr lang="en-US" altLang="zh-CN" sz="2400" dirty="0" smtClean="0"/>
              <a:t>A→B</a:t>
            </a:r>
            <a:r>
              <a:rPr lang="zh-CN" altLang="en-US" sz="2400" dirty="0" smtClean="0"/>
              <a:t>表示目标模块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引用了模块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中定义的符号</a:t>
            </a:r>
            <a:endParaRPr lang="en-US" altLang="zh-CN" sz="2400" dirty="0" smtClean="0"/>
          </a:p>
          <a:p>
            <a:r>
              <a:rPr lang="zh-CN" altLang="en-US" sz="2400" dirty="0" smtClean="0"/>
              <a:t>对下列每种情况，给出满足静态链接符号解析要求的最少数量的命令行参数：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6965"/>
          <a:stretch>
            <a:fillRect/>
          </a:stretch>
        </p:blipFill>
        <p:spPr bwMode="auto">
          <a:xfrm>
            <a:off x="857224" y="1933572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33482" b="33035"/>
          <a:stretch>
            <a:fillRect/>
          </a:stretch>
        </p:blipFill>
        <p:spPr bwMode="auto">
          <a:xfrm>
            <a:off x="857224" y="3357562"/>
            <a:ext cx="71437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6965"/>
          <a:stretch>
            <a:fillRect/>
          </a:stretch>
        </p:blipFill>
        <p:spPr bwMode="auto">
          <a:xfrm>
            <a:off x="857224" y="4714884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9"/>
          <p:cNvGrpSpPr/>
          <p:nvPr/>
        </p:nvGrpSpPr>
        <p:grpSpPr>
          <a:xfrm>
            <a:off x="2857488" y="2031021"/>
            <a:ext cx="5643602" cy="755037"/>
            <a:chOff x="2857488" y="2031021"/>
            <a:chExt cx="5643602" cy="75503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 b="73776"/>
            <a:stretch>
              <a:fillRect/>
            </a:stretch>
          </p:blipFill>
          <p:spPr bwMode="auto">
            <a:xfrm>
              <a:off x="2928926" y="2428868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2857488" y="2428868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上箭头 12"/>
            <p:cNvSpPr/>
            <p:nvPr/>
          </p:nvSpPr>
          <p:spPr>
            <a:xfrm rot="10800000" flipH="1">
              <a:off x="3857620" y="2031021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2857488" y="3500438"/>
            <a:ext cx="5643602" cy="785818"/>
            <a:chOff x="2857488" y="3500438"/>
            <a:chExt cx="5643602" cy="78581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 t="36714" b="37062"/>
            <a:stretch>
              <a:fillRect/>
            </a:stretch>
          </p:blipFill>
          <p:spPr bwMode="auto">
            <a:xfrm>
              <a:off x="2938490" y="3929066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857488" y="389828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上箭头 16"/>
            <p:cNvSpPr/>
            <p:nvPr/>
          </p:nvSpPr>
          <p:spPr>
            <a:xfrm rot="10800000" flipH="1">
              <a:off x="6429388" y="3500438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2857488" y="4857759"/>
            <a:ext cx="5643603" cy="785819"/>
            <a:chOff x="2857488" y="4857759"/>
            <a:chExt cx="5643603" cy="78581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/>
            <a:srcRect t="68182"/>
            <a:stretch>
              <a:fillRect/>
            </a:stretch>
          </p:blipFill>
          <p:spPr bwMode="auto">
            <a:xfrm>
              <a:off x="2928926" y="5210197"/>
              <a:ext cx="5562600" cy="43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2857488" y="528163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上箭头 18"/>
            <p:cNvSpPr/>
            <p:nvPr/>
          </p:nvSpPr>
          <p:spPr>
            <a:xfrm rot="10800000" flipH="1">
              <a:off x="8072463" y="4857759"/>
              <a:ext cx="428628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39799"/>
          </a:xfrm>
        </p:spPr>
        <p:txBody>
          <a:bodyPr/>
          <a:lstStyle/>
          <a:p>
            <a:r>
              <a:rPr lang="zh-CN" altLang="en-US" dirty="0" smtClean="0"/>
              <a:t>重定位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866775"/>
            <a:ext cx="8748713" cy="57546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符号解析完成后，可进行重定位工作，分三步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合并相同的节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将集合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的所有目标模块中相同的节合并成新节</a:t>
            </a:r>
          </a:p>
          <a:p>
            <a:pPr lvl="1">
              <a:buFontTx/>
              <a:buNone/>
            </a:pPr>
            <a:r>
              <a:rPr lang="zh-CN" altLang="en-US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例如，所有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节合并作为可执行文件中的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定义符号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进行重定位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（确定地址）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确定新节中所有定义符号在虚拟地址空间中的地址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例如，为函数确定首地址，进而确定每条指令的地址，为变量确定首地址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完成这一步后，每条指令和每个全局变量都可确定地址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引用符号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进行重定位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（确定地址）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节中对每个符号的引用（地址）</a:t>
            </a:r>
          </a:p>
          <a:p>
            <a:pPr lvl="1"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需要用到在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.rel_data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.rel_text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节中保存的重定位信息</a:t>
            </a:r>
          </a:p>
          <a:p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3825"/>
            <a:ext cx="8232775" cy="422275"/>
          </a:xfrm>
        </p:spPr>
        <p:txBody>
          <a:bodyPr>
            <a:normAutofit fontScale="90000"/>
          </a:bodyPr>
          <a:lstStyle/>
          <a:p>
            <a:pPr marL="119063" indent="-1190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符号引用的地址需要重定位</a:t>
            </a:r>
          </a:p>
        </p:txBody>
      </p:sp>
      <p:sp>
        <p:nvSpPr>
          <p:cNvPr id="778243" name="Rectangle 2"/>
          <p:cNvSpPr>
            <a:spLocks noChangeArrowheads="1"/>
          </p:cNvSpPr>
          <p:nvPr/>
        </p:nvSpPr>
        <p:spPr bwMode="auto">
          <a:xfrm>
            <a:off x="508000" y="3702050"/>
            <a:ext cx="2278063" cy="533400"/>
          </a:xfrm>
          <a:prstGeom prst="rect">
            <a:avLst/>
          </a:prstGeom>
          <a:solidFill>
            <a:srgbClr val="FF000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778244" name="Text Box 3"/>
          <p:cNvSpPr txBox="1">
            <a:spLocks noChangeArrowheads="1"/>
          </p:cNvSpPr>
          <p:nvPr/>
        </p:nvSpPr>
        <p:spPr bwMode="auto">
          <a:xfrm>
            <a:off x="434975" y="3338513"/>
            <a:ext cx="968375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000" y="5565775"/>
            <a:ext cx="2278063" cy="358775"/>
          </a:xfrm>
          <a:prstGeom prst="rect">
            <a:avLst/>
          </a:prstGeom>
          <a:solidFill>
            <a:srgbClr val="00808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*bufp0=&amp;buf[0]</a:t>
            </a:r>
          </a:p>
        </p:txBody>
      </p:sp>
      <p:sp>
        <p:nvSpPr>
          <p:cNvPr id="778246" name="Rectangle 5"/>
          <p:cNvSpPr>
            <a:spLocks noChangeArrowheads="1"/>
          </p:cNvSpPr>
          <p:nvPr/>
        </p:nvSpPr>
        <p:spPr bwMode="auto">
          <a:xfrm>
            <a:off x="508000" y="5032375"/>
            <a:ext cx="2278063" cy="533400"/>
          </a:xfrm>
          <a:prstGeom prst="rect">
            <a:avLst/>
          </a:prstGeom>
          <a:solidFill>
            <a:srgbClr val="FF0000">
              <a:alpha val="35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778247" name="Text Box 6"/>
          <p:cNvSpPr txBox="1">
            <a:spLocks noChangeArrowheads="1"/>
          </p:cNvSpPr>
          <p:nvPr/>
        </p:nvSpPr>
        <p:spPr bwMode="auto">
          <a:xfrm>
            <a:off x="406400" y="4667250"/>
            <a:ext cx="989013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swap.o</a:t>
            </a:r>
          </a:p>
        </p:txBody>
      </p:sp>
      <p:sp>
        <p:nvSpPr>
          <p:cNvPr id="778248" name="Rectangle 12"/>
          <p:cNvSpPr>
            <a:spLocks noChangeArrowheads="1"/>
          </p:cNvSpPr>
          <p:nvPr/>
        </p:nvSpPr>
        <p:spPr bwMode="auto">
          <a:xfrm>
            <a:off x="508000" y="2057400"/>
            <a:ext cx="2278063" cy="533400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000" y="4235450"/>
            <a:ext cx="2278063" cy="346075"/>
          </a:xfrm>
          <a:prstGeom prst="rect">
            <a:avLst/>
          </a:prstGeom>
          <a:solidFill>
            <a:srgbClr val="008080">
              <a:alpha val="3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buf[2]={1,2}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000" y="2590800"/>
            <a:ext cx="2278063" cy="373063"/>
          </a:xfrm>
          <a:prstGeom prst="rect">
            <a:avLst/>
          </a:prstGeom>
          <a:solidFill>
            <a:srgbClr val="008080">
              <a:alpha val="2899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778251" name="Text Box 19"/>
          <p:cNvSpPr txBox="1">
            <a:spLocks noChangeArrowheads="1"/>
          </p:cNvSpPr>
          <p:nvPr/>
        </p:nvSpPr>
        <p:spPr bwMode="auto">
          <a:xfrm>
            <a:off x="419100" y="1452563"/>
            <a:ext cx="26193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可重定位目标文件</a:t>
            </a:r>
          </a:p>
        </p:txBody>
      </p:sp>
      <p:sp>
        <p:nvSpPr>
          <p:cNvPr id="778253" name="Text Box 23"/>
          <p:cNvSpPr txBox="1">
            <a:spLocks noChangeArrowheads="1"/>
          </p:cNvSpPr>
          <p:nvPr/>
        </p:nvSpPr>
        <p:spPr bwMode="auto">
          <a:xfrm>
            <a:off x="2778125" y="211296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4" name="Text Box 24"/>
          <p:cNvSpPr txBox="1">
            <a:spLocks noChangeArrowheads="1"/>
          </p:cNvSpPr>
          <p:nvPr/>
        </p:nvSpPr>
        <p:spPr bwMode="auto">
          <a:xfrm>
            <a:off x="2778125" y="2520950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78255" name="Text Box 25"/>
          <p:cNvSpPr txBox="1">
            <a:spLocks noChangeArrowheads="1"/>
          </p:cNvSpPr>
          <p:nvPr/>
        </p:nvSpPr>
        <p:spPr bwMode="auto">
          <a:xfrm>
            <a:off x="2778125" y="3741738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6" name="Text Box 26"/>
          <p:cNvSpPr txBox="1">
            <a:spLocks noChangeArrowheads="1"/>
          </p:cNvSpPr>
          <p:nvPr/>
        </p:nvSpPr>
        <p:spPr bwMode="auto">
          <a:xfrm>
            <a:off x="2771775" y="41989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78257" name="Text Box 27"/>
          <p:cNvSpPr txBox="1">
            <a:spLocks noChangeArrowheads="1"/>
          </p:cNvSpPr>
          <p:nvPr/>
        </p:nvSpPr>
        <p:spPr bwMode="auto">
          <a:xfrm>
            <a:off x="2800350" y="510381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8" name="Text Box 28"/>
          <p:cNvSpPr txBox="1">
            <a:spLocks noChangeArrowheads="1"/>
          </p:cNvSpPr>
          <p:nvPr/>
        </p:nvSpPr>
        <p:spPr bwMode="auto">
          <a:xfrm>
            <a:off x="2801938" y="5565775"/>
            <a:ext cx="757237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641850" y="912813"/>
            <a:ext cx="4060825" cy="5416550"/>
            <a:chOff x="2924" y="575"/>
            <a:chExt cx="2558" cy="3412"/>
          </a:xfrm>
        </p:grpSpPr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3244" y="575"/>
              <a:ext cx="1458" cy="2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>
                  <a:latin typeface="Calibri" pitchFamily="34" charset="0"/>
                  <a:ea typeface="微软雅黑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3116" y="2884"/>
              <a:ext cx="1642" cy="209"/>
            </a:xfrm>
            <a:prstGeom prst="rect">
              <a:avLst/>
            </a:prstGeom>
            <a:solidFill>
              <a:srgbClr val="008080">
                <a:alpha val="3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116" y="956"/>
              <a:ext cx="1642" cy="241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116" y="1446"/>
              <a:ext cx="1642" cy="404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116" y="1850"/>
              <a:ext cx="1642" cy="404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2924" y="825"/>
              <a:ext cx="187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3116" y="3094"/>
              <a:ext cx="1642" cy="208"/>
            </a:xfrm>
            <a:prstGeom prst="rect">
              <a:avLst/>
            </a:prstGeom>
            <a:solidFill>
              <a:srgbClr val="00808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int</a:t>
              </a:r>
              <a:r>
                <a:rPr lang="en-GB" altLang="zh-CN" sz="1600" b="1">
                  <a:latin typeface="Courier New" pitchFamily="49" charset="0"/>
                  <a:ea typeface="微软雅黑" pitchFamily="34" charset="-122"/>
                  <a:cs typeface="msgothic"/>
                </a:rPr>
                <a:t> </a:t>
              </a: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3116" y="2254"/>
              <a:ext cx="1642" cy="403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116" y="2657"/>
              <a:ext cx="1642" cy="227"/>
            </a:xfrm>
            <a:prstGeom prst="rect">
              <a:avLst/>
            </a:prstGeom>
            <a:solidFill>
              <a:srgbClr val="008080">
                <a:alpha val="27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4810" y="956"/>
              <a:ext cx="207" cy="1701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5039" y="1702"/>
              <a:ext cx="443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3116" y="3523"/>
              <a:ext cx="1642" cy="464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10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.symtab</a:t>
              </a:r>
            </a:p>
            <a:p>
              <a:pPr algn="ctr" eaLnBrk="0" hangingPunct="0">
                <a:lnSpc>
                  <a:spcPct val="10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4800" y="2657"/>
              <a:ext cx="180" cy="604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4994" y="2917"/>
              <a:ext cx="477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3116" y="3304"/>
              <a:ext cx="1642" cy="219"/>
            </a:xfrm>
            <a:prstGeom prst="rect">
              <a:avLst/>
            </a:prstGeom>
            <a:solidFill>
              <a:srgbClr val="993366">
                <a:alpha val="4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int *bufp1</a:t>
              </a: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5012" y="3307"/>
              <a:ext cx="393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.bss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3116" y="1201"/>
              <a:ext cx="1642" cy="242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18471" name="AutoShape 39"/>
            <p:cNvSpPr>
              <a:spLocks/>
            </p:cNvSpPr>
            <p:nvPr/>
          </p:nvSpPr>
          <p:spPr bwMode="auto">
            <a:xfrm>
              <a:off x="4789" y="3325"/>
              <a:ext cx="170" cy="204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</p:grp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000" y="5919788"/>
            <a:ext cx="2270125" cy="401637"/>
          </a:xfrm>
          <a:prstGeom prst="rect">
            <a:avLst/>
          </a:prstGeom>
          <a:solidFill>
            <a:srgbClr val="993366">
              <a:alpha val="3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27338" y="6024563"/>
            <a:ext cx="623887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482975" y="2060575"/>
            <a:ext cx="1443038" cy="3190875"/>
            <a:chOff x="2194" y="1298"/>
            <a:chExt cx="909" cy="2010"/>
          </a:xfrm>
        </p:grpSpPr>
        <p:sp>
          <p:nvSpPr>
            <p:cNvPr id="778278" name="Line 38"/>
            <p:cNvSpPr>
              <a:spLocks noChangeShapeType="1"/>
            </p:cNvSpPr>
            <p:nvPr/>
          </p:nvSpPr>
          <p:spPr bwMode="auto">
            <a:xfrm flipV="1">
              <a:off x="2194" y="1298"/>
              <a:ext cx="905" cy="15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 flipV="1">
              <a:off x="2198" y="1704"/>
              <a:ext cx="905" cy="76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 flipV="1">
              <a:off x="2210" y="2108"/>
              <a:ext cx="859" cy="1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490913" y="2690813"/>
            <a:ext cx="1395412" cy="3082925"/>
            <a:chOff x="2199" y="1695"/>
            <a:chExt cx="879" cy="1942"/>
          </a:xfrm>
        </p:grpSpPr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>
              <a:off x="2224" y="1695"/>
              <a:ext cx="850" cy="1069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2199" y="2746"/>
              <a:ext cx="879" cy="255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3" name="Line 43"/>
            <p:cNvSpPr>
              <a:spLocks noChangeShapeType="1"/>
            </p:cNvSpPr>
            <p:nvPr/>
          </p:nvSpPr>
          <p:spPr bwMode="auto">
            <a:xfrm flipV="1">
              <a:off x="2200" y="3206"/>
              <a:ext cx="859" cy="431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84" name="Line 44"/>
          <p:cNvSpPr>
            <a:spLocks noChangeShapeType="1"/>
          </p:cNvSpPr>
          <p:nvPr/>
        </p:nvSpPr>
        <p:spPr bwMode="auto">
          <a:xfrm flipV="1">
            <a:off x="3440113" y="5500688"/>
            <a:ext cx="1436687" cy="76835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436563" y="842963"/>
            <a:ext cx="4037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链接本质：合并相同的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节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400" b="1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778287" name="TextBox 44"/>
          <p:cNvSpPr txBox="1">
            <a:spLocks noChangeArrowheads="1"/>
          </p:cNvSpPr>
          <p:nvPr/>
        </p:nvSpPr>
        <p:spPr bwMode="auto">
          <a:xfrm>
            <a:off x="3397250" y="63754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虽然是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的本地符号，也需在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节重定位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4" grpId="0" animBg="1"/>
      <p:bldP spid="778285" grpId="0"/>
      <p:bldP spid="7782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5"/>
          <p:cNvSpPr>
            <a:spLocks noChangeArrowheads="1"/>
          </p:cNvSpPr>
          <p:nvPr/>
        </p:nvSpPr>
        <p:spPr bwMode="auto">
          <a:xfrm>
            <a:off x="180975" y="1038225"/>
            <a:ext cx="2505075" cy="20955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buf[2]={1,2};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main()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swap();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return 0;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} </a:t>
            </a:r>
          </a:p>
        </p:txBody>
      </p:sp>
      <p:sp>
        <p:nvSpPr>
          <p:cNvPr id="621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mtClean="0"/>
              <a:t>main.o</a:t>
            </a:r>
            <a:r>
              <a:rPr lang="zh-CN" altLang="en-GB" smtClean="0"/>
              <a:t>重定位前</a:t>
            </a:r>
            <a:endParaRPr lang="en-GB" altLang="zh-CN" smtClean="0"/>
          </a:p>
        </p:txBody>
      </p:sp>
      <p:sp>
        <p:nvSpPr>
          <p:cNvPr id="621573" name="Text Box 4"/>
          <p:cNvSpPr txBox="1">
            <a:spLocks noChangeArrowheads="1"/>
          </p:cNvSpPr>
          <p:nvPr/>
        </p:nvSpPr>
        <p:spPr bwMode="auto">
          <a:xfrm>
            <a:off x="4584700" y="6161088"/>
            <a:ext cx="4237038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r_sym=10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swap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  <p:sp>
        <p:nvSpPr>
          <p:cNvPr id="621574" name="TextBox 6"/>
          <p:cNvSpPr txBox="1">
            <a:spLocks noChangeArrowheads="1"/>
          </p:cNvSpPr>
          <p:nvPr/>
        </p:nvSpPr>
        <p:spPr bwMode="auto">
          <a:xfrm>
            <a:off x="381000" y="687388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621577" name="Text Box 9"/>
          <p:cNvSpPr txBox="1">
            <a:spLocks noChangeArrowheads="1"/>
          </p:cNvSpPr>
          <p:nvPr/>
        </p:nvSpPr>
        <p:spPr bwMode="auto">
          <a:xfrm>
            <a:off x="209550" y="3251200"/>
            <a:ext cx="2563813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处开始，占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0x12B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36538" y="4706938"/>
            <a:ext cx="3971925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Disassembly of section .data: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00000000 &lt;buf&gt;: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 0:   01 00 00 00 02 00 00 00</a:t>
            </a:r>
          </a:p>
        </p:txBody>
      </p:sp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479425" y="5964238"/>
            <a:ext cx="29051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处开始，占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1579" name="Rectangle 11"/>
          <p:cNvSpPr>
            <a:spLocks noChangeArrowheads="1"/>
          </p:cNvSpPr>
          <p:nvPr/>
        </p:nvSpPr>
        <p:spPr bwMode="auto">
          <a:xfrm>
            <a:off x="4602163" y="4495800"/>
            <a:ext cx="417988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rel_text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节中的重定位条目为：</a:t>
            </a:r>
            <a:r>
              <a:rPr lang="en-US" altLang="en-US" sz="21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r_offset=0x7, r_sym=10, </a:t>
            </a:r>
            <a:r>
              <a:rPr lang="en-US" altLang="zh-CN" sz="21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r_type=R_386_PC32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，dump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出来后为“</a:t>
            </a:r>
            <a:r>
              <a:rPr lang="en-US" altLang="zh-CN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7:</a:t>
            </a:r>
            <a:r>
              <a:rPr lang="zh-CN" altLang="en-US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R_386_PC32 swap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1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71800" y="735013"/>
            <a:ext cx="6000750" cy="3495675"/>
            <a:chOff x="1872" y="463"/>
            <a:chExt cx="3780" cy="2202"/>
          </a:xfrm>
        </p:grpSpPr>
        <p:sp>
          <p:nvSpPr>
            <p:cNvPr id="621575" name="TextBox 7"/>
            <p:cNvSpPr txBox="1">
              <a:spLocks noChangeArrowheads="1"/>
            </p:cNvSpPr>
            <p:nvPr/>
          </p:nvSpPr>
          <p:spPr bwMode="auto">
            <a:xfrm>
              <a:off x="3328" y="463"/>
              <a:ext cx="6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main.o</a:t>
              </a:r>
            </a:p>
          </p:txBody>
        </p:sp>
        <p:sp>
          <p:nvSpPr>
            <p:cNvPr id="621580" name="Rectangle 12"/>
            <p:cNvSpPr>
              <a:spLocks noChangeArrowheads="1"/>
            </p:cNvSpPr>
            <p:nvPr/>
          </p:nvSpPr>
          <p:spPr bwMode="auto">
            <a:xfrm>
              <a:off x="1872" y="687"/>
              <a:ext cx="3780" cy="1978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Disassembly of section .text: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00000000 &lt;main&gt;: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0:	55                   	  push   %ebp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1:	89 e5              	  mov   %esp,%ebp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3:	83 e4 f0             and    $0xfffffff0,%esp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6:	e8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fc ff ff ff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call     7 &lt;main+0x7&gt;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		          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7: R_386_PC32 swap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b:	b8 00 00 00 00  mov    $0x0,%eax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10:	c9                   	   leave  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11:	c3                   	   ret  </a:t>
              </a:r>
            </a:p>
          </p:txBody>
        </p:sp>
      </p:grp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311650" y="2640013"/>
            <a:ext cx="1231900" cy="347662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1"/>
            <a:ext cx="8229600" cy="73026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R_386_PC32</a:t>
            </a:r>
            <a:r>
              <a:rPr lang="zh-CN" altLang="en-GB" sz="4000" dirty="0" smtClean="0"/>
              <a:t>的重定位方式</a:t>
            </a:r>
            <a:endParaRPr lang="zh-CN" altLang="en-US" sz="4000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665163"/>
            <a:ext cx="8664575" cy="521811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假定：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可执行文件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函数对应机器代码从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0x8048380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开始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紧跟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后，其机器代码首地址按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起始地址为多少？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0x8048380+0x12=0x8048392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字节边界对齐的情况下，是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0x8048394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则重定位后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指令的机器代码是什么？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转移目标地址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=PC+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偏移地址</a:t>
            </a:r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PC=0x8048380+0x07-init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PC=0x8048380+0x07-(-4)=0x804838b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重定位值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转移目标地址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-PC=0048394-0x804838b=0x9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指令的机器代码为“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e8 09 00 00 00”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86125" y="638175"/>
            <a:ext cx="5829300" cy="1941513"/>
            <a:chOff x="1984" y="393"/>
            <a:chExt cx="3672" cy="1223"/>
          </a:xfrm>
        </p:grpSpPr>
        <p:sp>
          <p:nvSpPr>
            <p:cNvPr id="731140" name="Rectangle 4"/>
            <p:cNvSpPr>
              <a:spLocks noChangeArrowheads="1"/>
            </p:cNvSpPr>
            <p:nvPr/>
          </p:nvSpPr>
          <p:spPr bwMode="auto">
            <a:xfrm>
              <a:off x="1986" y="400"/>
              <a:ext cx="3670" cy="1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Disassembly of section .text: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00000000 &lt;main&gt;: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……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6:	e8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fc ff ff ff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call     7 &lt;main+0x7&gt;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		          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7: R_386_PC32 swap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……</a:t>
              </a: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141" name="Rectangle 5"/>
            <p:cNvSpPr>
              <a:spLocks noChangeArrowheads="1"/>
            </p:cNvSpPr>
            <p:nvPr/>
          </p:nvSpPr>
          <p:spPr bwMode="auto">
            <a:xfrm>
              <a:off x="1984" y="393"/>
              <a:ext cx="3666" cy="1216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86288" y="3206750"/>
            <a:ext cx="2265362" cy="798513"/>
            <a:chOff x="2926" y="2020"/>
            <a:chExt cx="2323" cy="503"/>
          </a:xfrm>
        </p:grpSpPr>
        <p:sp>
          <p:nvSpPr>
            <p:cNvPr id="731142" name="Line 6"/>
            <p:cNvSpPr>
              <a:spLocks noChangeShapeType="1"/>
            </p:cNvSpPr>
            <p:nvPr/>
          </p:nvSpPr>
          <p:spPr bwMode="auto">
            <a:xfrm flipH="1">
              <a:off x="2926" y="2222"/>
              <a:ext cx="1453" cy="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43" name="Text Box 7"/>
            <p:cNvSpPr txBox="1">
              <a:spLocks noChangeArrowheads="1"/>
            </p:cNvSpPr>
            <p:nvPr/>
          </p:nvSpPr>
          <p:spPr bwMode="auto">
            <a:xfrm>
              <a:off x="4379" y="2020"/>
              <a:ext cx="87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ea typeface="微软雅黑" pitchFamily="34" charset="-122"/>
                </a:rPr>
                <a:t>重定位值</a:t>
              </a:r>
            </a:p>
          </p:txBody>
        </p:sp>
      </p:grpSp>
      <p:sp>
        <p:nvSpPr>
          <p:cNvPr id="731145" name="Line 9"/>
          <p:cNvSpPr>
            <a:spLocks noChangeShapeType="1"/>
          </p:cNvSpPr>
          <p:nvPr/>
        </p:nvSpPr>
        <p:spPr bwMode="auto">
          <a:xfrm>
            <a:off x="5108575" y="1916113"/>
            <a:ext cx="2903538" cy="1944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1146" name="Line 10"/>
          <p:cNvSpPr>
            <a:spLocks noChangeShapeType="1"/>
          </p:cNvSpPr>
          <p:nvPr/>
        </p:nvSpPr>
        <p:spPr bwMode="auto">
          <a:xfrm>
            <a:off x="6184900" y="2205038"/>
            <a:ext cx="1101725" cy="1627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7402513" y="3133725"/>
            <a:ext cx="1119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-4</a:t>
            </a:r>
          </a:p>
        </p:txBody>
      </p:sp>
      <p:sp>
        <p:nvSpPr>
          <p:cNvPr id="731148" name="Rectangle 12"/>
          <p:cNvSpPr>
            <a:spLocks noChangeArrowheads="1"/>
          </p:cNvSpPr>
          <p:nvPr/>
        </p:nvSpPr>
        <p:spPr bwMode="auto">
          <a:xfrm>
            <a:off x="198438" y="5591175"/>
            <a:ext cx="707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175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相对地址方式下，重定位值计算公式为：</a:t>
            </a:r>
          </a:p>
          <a:p>
            <a:pPr indent="3175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ADDR(r_sym) – ( ( ADDR(.text) + r_offset ) – init )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28875" y="6316663"/>
            <a:ext cx="4818063" cy="412750"/>
            <a:chOff x="1530" y="4015"/>
            <a:chExt cx="3035" cy="260"/>
          </a:xfrm>
        </p:grpSpPr>
        <p:sp>
          <p:nvSpPr>
            <p:cNvPr id="731149" name="Line 13"/>
            <p:cNvSpPr>
              <a:spLocks noChangeShapeType="1"/>
            </p:cNvSpPr>
            <p:nvPr/>
          </p:nvSpPr>
          <p:spPr bwMode="auto">
            <a:xfrm>
              <a:off x="1530" y="4015"/>
              <a:ext cx="30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50" name="Text Box 14"/>
            <p:cNvSpPr txBox="1">
              <a:spLocks noChangeArrowheads="1"/>
            </p:cNvSpPr>
            <p:nvPr/>
          </p:nvSpPr>
          <p:spPr bwMode="auto">
            <a:xfrm>
              <a:off x="2390" y="4025"/>
              <a:ext cx="16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call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指令下条指令地址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7013" y="6313488"/>
            <a:ext cx="1855787" cy="401637"/>
            <a:chOff x="143" y="4013"/>
            <a:chExt cx="1169" cy="253"/>
          </a:xfrm>
        </p:grpSpPr>
        <p:sp>
          <p:nvSpPr>
            <p:cNvPr id="731153" name="Line 17"/>
            <p:cNvSpPr>
              <a:spLocks noChangeShapeType="1"/>
            </p:cNvSpPr>
            <p:nvPr/>
          </p:nvSpPr>
          <p:spPr bwMode="auto">
            <a:xfrm>
              <a:off x="143" y="4013"/>
              <a:ext cx="1169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54" name="Text Box 18"/>
            <p:cNvSpPr txBox="1">
              <a:spLocks noChangeArrowheads="1"/>
            </p:cNvSpPr>
            <p:nvPr/>
          </p:nvSpPr>
          <p:spPr bwMode="auto">
            <a:xfrm>
              <a:off x="315" y="4016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引用目标处</a:t>
              </a:r>
            </a:p>
          </p:txBody>
        </p:sp>
      </p:grp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6575425" y="6346825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即当前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7534275" y="5413375"/>
            <a:ext cx="79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hlinkClick r:id="rId2" action="ppaction://hlinksldjump"/>
              </a:rPr>
              <a:t>SKIP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5" grpId="0" animBg="1"/>
      <p:bldP spid="731146" grpId="0" animBg="1"/>
      <p:bldP spid="731147" grpId="0"/>
      <p:bldP spid="731148" grpId="0"/>
      <p:bldP spid="731157" grpId="0"/>
      <p:bldP spid="7311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R_386_32</a:t>
            </a:r>
            <a:r>
              <a:rPr lang="zh-CN" altLang="en-GB" smtClean="0"/>
              <a:t>的重定位方式</a:t>
            </a:r>
            <a:endParaRPr lang="zh-CN" altLang="en-US" smtClean="0"/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4195763" y="890588"/>
            <a:ext cx="2133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，没有需重定位的符号。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0013" y="749300"/>
            <a:ext cx="4071937" cy="1741488"/>
            <a:chOff x="44" y="472"/>
            <a:chExt cx="2565" cy="109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Disassembly of section .data: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00000000 &lt;buf&gt;: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  0:   01 00 00 00 02 00 00 00</a:t>
              </a:r>
            </a:p>
          </p:txBody>
        </p:sp>
        <p:sp>
          <p:nvSpPr>
            <p:cNvPr id="732167" name="Rectangle 7"/>
            <p:cNvSpPr>
              <a:spLocks noChangeArrowheads="1"/>
            </p:cNvSpPr>
            <p:nvPr/>
          </p:nvSpPr>
          <p:spPr bwMode="auto">
            <a:xfrm>
              <a:off x="44" y="472"/>
              <a:ext cx="2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main.o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.rel.data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节内容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32168" name="Rectangle 5"/>
          <p:cNvSpPr>
            <a:spLocks noChangeArrowheads="1"/>
          </p:cNvSpPr>
          <p:nvPr/>
        </p:nvSpPr>
        <p:spPr bwMode="auto">
          <a:xfrm>
            <a:off x="6589713" y="1127125"/>
            <a:ext cx="2286000" cy="1238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int buf[2]={1,2};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main()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</p:txBody>
      </p:sp>
      <p:sp>
        <p:nvSpPr>
          <p:cNvPr id="732169" name="TextBox 6"/>
          <p:cNvSpPr txBox="1">
            <a:spLocks noChangeArrowheads="1"/>
          </p:cNvSpPr>
          <p:nvPr/>
        </p:nvSpPr>
        <p:spPr bwMode="auto">
          <a:xfrm>
            <a:off x="7362825" y="762000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732171" name="Rectangle 5"/>
          <p:cNvSpPr>
            <a:spLocks noChangeArrowheads="1"/>
          </p:cNvSpPr>
          <p:nvPr/>
        </p:nvSpPr>
        <p:spPr bwMode="auto">
          <a:xfrm>
            <a:off x="6078538" y="3255963"/>
            <a:ext cx="2936875" cy="20955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extern int buf[];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int *bufp0 = &amp;buf[0];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static int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void swap()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</p:txBody>
      </p:sp>
      <p:sp>
        <p:nvSpPr>
          <p:cNvPr id="732172" name="TextBox 6"/>
          <p:cNvSpPr txBox="1">
            <a:spLocks noChangeArrowheads="1"/>
          </p:cNvSpPr>
          <p:nvPr/>
        </p:nvSpPr>
        <p:spPr bwMode="auto">
          <a:xfrm>
            <a:off x="6891338" y="2863850"/>
            <a:ext cx="1046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1438" y="3165475"/>
            <a:ext cx="4094162" cy="2098675"/>
            <a:chOff x="44" y="461"/>
            <a:chExt cx="2579" cy="1435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1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Disassembly of section .data: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00000000 &lt;bufp0&gt;: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  0:   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00 00 00 00</a:t>
              </a:r>
            </a:p>
            <a:p>
              <a:pPr eaLnBrk="0" hangingPunct="0">
                <a:lnSpc>
                  <a:spcPct val="12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         0</a:t>
              </a: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：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R_386_32  buf </a:t>
              </a: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</p:txBody>
        </p:sp>
        <p:sp>
          <p:nvSpPr>
            <p:cNvPr id="732176" name="Rectangle 16"/>
            <p:cNvSpPr>
              <a:spLocks noChangeArrowheads="1"/>
            </p:cNvSpPr>
            <p:nvPr/>
          </p:nvSpPr>
          <p:spPr bwMode="auto">
            <a:xfrm>
              <a:off x="44" y="461"/>
              <a:ext cx="257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swap.o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.rel.data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节内容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32177" name="Text Box 17"/>
          <p:cNvSpPr txBox="1">
            <a:spLocks noChangeArrowheads="1"/>
          </p:cNvSpPr>
          <p:nvPr/>
        </p:nvSpPr>
        <p:spPr bwMode="auto">
          <a:xfrm>
            <a:off x="4302125" y="3346450"/>
            <a:ext cx="17367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，初值为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</a:t>
            </a:r>
          </a:p>
        </p:txBody>
      </p:sp>
      <p:sp>
        <p:nvSpPr>
          <p:cNvPr id="732178" name="Rectangle 18"/>
          <p:cNvSpPr>
            <a:spLocks noChangeArrowheads="1"/>
          </p:cNvSpPr>
          <p:nvPr/>
        </p:nvSpPr>
        <p:spPr bwMode="auto">
          <a:xfrm>
            <a:off x="160338" y="5483225"/>
            <a:ext cx="80406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重定位节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.rel.data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中有一个重定位表项：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r_offset=0x0, r_sym=9, r_type=R_386_32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工具解释后显示为“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R_386_32 buf”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32179" name="Text Box 4"/>
          <p:cNvSpPr txBox="1">
            <a:spLocks noChangeArrowheads="1"/>
          </p:cNvSpPr>
          <p:nvPr/>
        </p:nvSpPr>
        <p:spPr bwMode="auto">
          <a:xfrm>
            <a:off x="3702050" y="6308725"/>
            <a:ext cx="4092575" cy="420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r_sym=9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buf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  <p:sp>
        <p:nvSpPr>
          <p:cNvPr id="732180" name="Line 20"/>
          <p:cNvSpPr>
            <a:spLocks noChangeShapeType="1"/>
          </p:cNvSpPr>
          <p:nvPr/>
        </p:nvSpPr>
        <p:spPr bwMode="auto">
          <a:xfrm flipH="1" flipV="1">
            <a:off x="2655888" y="2032000"/>
            <a:ext cx="4891087" cy="130651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2181" name="Line 21"/>
          <p:cNvSpPr>
            <a:spLocks noChangeShapeType="1"/>
          </p:cNvSpPr>
          <p:nvPr/>
        </p:nvSpPr>
        <p:spPr bwMode="auto">
          <a:xfrm flipH="1" flipV="1">
            <a:off x="7343775" y="1465263"/>
            <a:ext cx="334963" cy="181451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2182" name="Rectangle 22"/>
          <p:cNvSpPr>
            <a:spLocks noChangeArrowheads="1"/>
          </p:cNvSpPr>
          <p:nvPr/>
        </p:nvSpPr>
        <p:spPr bwMode="auto">
          <a:xfrm>
            <a:off x="784225" y="4543425"/>
            <a:ext cx="1755775" cy="247650"/>
          </a:xfrm>
          <a:prstGeom prst="rect">
            <a:avLst/>
          </a:prstGeom>
          <a:solidFill>
            <a:srgbClr val="993366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6" grpId="0"/>
      <p:bldP spid="732177" grpId="0"/>
      <p:bldP spid="732178" grpId="0"/>
      <p:bldP spid="732179" grpId="0"/>
      <p:bldP spid="732180" grpId="0" animBg="1"/>
      <p:bldP spid="732181" grpId="0" animBg="1"/>
      <p:bldP spid="7321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84138"/>
            <a:ext cx="3478200" cy="782637"/>
          </a:xfrm>
        </p:spPr>
        <p:txBody>
          <a:bodyPr/>
          <a:lstStyle/>
          <a:p>
            <a:pPr marL="119063" indent="-119063" algn="l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 err="1" smtClean="0"/>
              <a:t>swap.o</a:t>
            </a:r>
            <a:r>
              <a:rPr lang="zh-CN" altLang="en-GB" dirty="0" smtClean="0"/>
              <a:t>重定位</a:t>
            </a:r>
            <a:endParaRPr lang="en-GB" altLang="zh-CN" dirty="0" smtClean="0"/>
          </a:p>
        </p:txBody>
      </p:sp>
      <p:sp>
        <p:nvSpPr>
          <p:cNvPr id="695300" name="TextBox 4"/>
          <p:cNvSpPr txBox="1">
            <a:spLocks noChangeArrowheads="1"/>
          </p:cNvSpPr>
          <p:nvPr/>
        </p:nvSpPr>
        <p:spPr bwMode="auto">
          <a:xfrm>
            <a:off x="654050" y="727075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sp>
        <p:nvSpPr>
          <p:cNvPr id="695305" name="Rectangle 5"/>
          <p:cNvSpPr>
            <a:spLocks noChangeArrowheads="1"/>
          </p:cNvSpPr>
          <p:nvPr/>
        </p:nvSpPr>
        <p:spPr bwMode="auto">
          <a:xfrm>
            <a:off x="192088" y="1108075"/>
            <a:ext cx="2936875" cy="40957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extern int buf[];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*bufp0 = &amp;buf[0];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static int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void swap()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int temp;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solidFill>
                <a:srgbClr val="DBF2DA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bufp1 = &amp;buf[1];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temp = *bufp0;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*bufp0 =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*bufp1 = temp;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3570288" y="71438"/>
            <a:ext cx="5530850" cy="6600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/>
              <a:t>Disassembly of section .text: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00000000 &lt;swap&gt;: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0:	55                   	push   %</a:t>
            </a:r>
            <a:r>
              <a:rPr lang="en-US" altLang="zh-CN" b="1" dirty="0" err="1"/>
              <a:t>ebp</a:t>
            </a:r>
            <a:endParaRPr lang="en-US" altLang="zh-CN" b="1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     1:	89 e5                	</a:t>
            </a:r>
            <a:r>
              <a:rPr lang="en-US" altLang="zh-CN" b="1" dirty="0" err="1"/>
              <a:t>mov</a:t>
            </a:r>
            <a:r>
              <a:rPr lang="en-US" altLang="zh-CN" b="1" dirty="0"/>
              <a:t>   %</a:t>
            </a:r>
            <a:r>
              <a:rPr lang="en-US" altLang="zh-CN" b="1" dirty="0" err="1"/>
              <a:t>esp,%ebp</a:t>
            </a:r>
            <a:endParaRPr lang="en-US" altLang="zh-CN" b="1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     3:	83 </a:t>
            </a:r>
            <a:r>
              <a:rPr lang="en-US" altLang="zh-CN" b="1" dirty="0" err="1"/>
              <a:t>ec</a:t>
            </a:r>
            <a:r>
              <a:rPr lang="en-US" altLang="zh-CN" b="1" dirty="0"/>
              <a:t> 10             	sub    $0x10,%esp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3366FF"/>
                </a:solidFill>
              </a:rPr>
              <a:t>6:	c7 05 00 00 00 00 04 </a:t>
            </a:r>
            <a:r>
              <a:rPr lang="en-US" altLang="zh-CN" b="1" dirty="0" err="1">
                <a:solidFill>
                  <a:srgbClr val="3366FF"/>
                </a:solidFill>
              </a:rPr>
              <a:t>movl</a:t>
            </a:r>
            <a:r>
              <a:rPr lang="en-US" altLang="zh-CN" b="1" dirty="0">
                <a:solidFill>
                  <a:srgbClr val="3366FF"/>
                </a:solidFill>
              </a:rPr>
              <a:t>   $0x4,0x0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     d:	00 00 00 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   			8: R_386_32	.</a:t>
            </a:r>
            <a:r>
              <a:rPr lang="en-US" altLang="zh-CN" b="1" dirty="0" err="1">
                <a:solidFill>
                  <a:srgbClr val="3366FF"/>
                </a:solidFill>
              </a:rPr>
              <a:t>bss</a:t>
            </a:r>
            <a:endParaRPr lang="en-US" altLang="zh-CN" b="1" dirty="0">
              <a:solidFill>
                <a:srgbClr val="3366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			c: R_386_32	</a:t>
            </a:r>
            <a:r>
              <a:rPr lang="en-US" altLang="zh-CN" b="1" dirty="0" err="1">
                <a:solidFill>
                  <a:srgbClr val="3366FF"/>
                </a:solidFill>
              </a:rPr>
              <a:t>buf</a:t>
            </a:r>
            <a:endParaRPr lang="en-US" altLang="zh-CN" b="1" dirty="0">
              <a:solidFill>
                <a:srgbClr val="3366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10:	a1 00 00 00 00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		11: R_386_32	bufp0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15:	8b 00            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(%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r>
              <a:rPr lang="en-US" altLang="zh-CN" b="1" dirty="0">
                <a:solidFill>
                  <a:srgbClr val="FF0000"/>
                </a:solidFill>
              </a:rPr>
              <a:t>),%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17:	89 45 </a:t>
            </a:r>
            <a:r>
              <a:rPr lang="en-US" altLang="zh-CN" b="1" dirty="0" err="1">
                <a:solidFill>
                  <a:srgbClr val="FF0000"/>
                </a:solidFill>
              </a:rPr>
              <a:t>fc</a:t>
            </a:r>
            <a:r>
              <a:rPr lang="en-US" altLang="zh-CN" b="1" dirty="0">
                <a:solidFill>
                  <a:srgbClr val="FF0000"/>
                </a:solidFill>
              </a:rPr>
              <a:t>         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%eax,-0x4(%</a:t>
            </a:r>
            <a:r>
              <a:rPr lang="en-US" altLang="zh-CN" b="1" dirty="0" err="1">
                <a:solidFill>
                  <a:srgbClr val="FF0000"/>
                </a:solidFill>
              </a:rPr>
              <a:t>ebp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0A6A0A"/>
                </a:solidFill>
              </a:rPr>
              <a:t>1a:	a1 00 00 00 00     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			1b: R_386_32	bufp0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1f:	8b 15 00 00 00 00mov    0x0,%edx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			21: R_386_32	.</a:t>
            </a:r>
            <a:r>
              <a:rPr lang="en-US" altLang="zh-CN" b="1" dirty="0" err="1">
                <a:solidFill>
                  <a:srgbClr val="0A6A0A"/>
                </a:solidFill>
              </a:rPr>
              <a:t>bss</a:t>
            </a:r>
            <a:endParaRPr lang="en-US" altLang="zh-CN" b="1" dirty="0">
              <a:solidFill>
                <a:srgbClr val="0A6A0A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25:	8b 12                	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(%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r>
              <a:rPr lang="en-US" altLang="zh-CN" b="1" dirty="0">
                <a:solidFill>
                  <a:srgbClr val="0A6A0A"/>
                </a:solidFill>
              </a:rPr>
              <a:t>),%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endParaRPr lang="en-US" altLang="zh-CN" b="1" dirty="0">
              <a:solidFill>
                <a:srgbClr val="0A6A0A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27:	89 10                	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r>
              <a:rPr lang="en-US" altLang="zh-CN" b="1" dirty="0">
                <a:solidFill>
                  <a:srgbClr val="0A6A0A"/>
                </a:solidFill>
              </a:rPr>
              <a:t>,(%</a:t>
            </a:r>
            <a:r>
              <a:rPr lang="en-US" altLang="zh-CN" b="1" dirty="0" err="1">
                <a:solidFill>
                  <a:srgbClr val="0A6A0A"/>
                </a:solidFill>
              </a:rPr>
              <a:t>eax</a:t>
            </a:r>
            <a:r>
              <a:rPr lang="en-US" altLang="zh-CN" b="1" dirty="0">
                <a:solidFill>
                  <a:srgbClr val="0A6A0A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CC3300"/>
                </a:solidFill>
              </a:rPr>
              <a:t>29:	a1 00 00 00 00     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			2a: R_386_32	.</a:t>
            </a:r>
            <a:r>
              <a:rPr lang="en-US" altLang="zh-CN" b="1" dirty="0" err="1">
                <a:solidFill>
                  <a:srgbClr val="CC3300"/>
                </a:solidFill>
              </a:rPr>
              <a:t>bss</a:t>
            </a:r>
            <a:endParaRPr lang="en-US" altLang="zh-CN" b="1" dirty="0">
              <a:solidFill>
                <a:srgbClr val="CC33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  2e:	8b 55 </a:t>
            </a:r>
            <a:r>
              <a:rPr lang="en-US" altLang="zh-CN" b="1" dirty="0" err="1">
                <a:solidFill>
                  <a:srgbClr val="CC3300"/>
                </a:solidFill>
              </a:rPr>
              <a:t>fc</a:t>
            </a:r>
            <a:r>
              <a:rPr lang="en-US" altLang="zh-CN" b="1" dirty="0">
                <a:solidFill>
                  <a:srgbClr val="CC3300"/>
                </a:solidFill>
              </a:rPr>
              <a:t>             	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-0x4(%</a:t>
            </a:r>
            <a:r>
              <a:rPr lang="en-US" altLang="zh-CN" b="1" dirty="0" err="1">
                <a:solidFill>
                  <a:srgbClr val="CC3300"/>
                </a:solidFill>
              </a:rPr>
              <a:t>ebp</a:t>
            </a:r>
            <a:r>
              <a:rPr lang="en-US" altLang="zh-CN" b="1" dirty="0">
                <a:solidFill>
                  <a:srgbClr val="CC3300"/>
                </a:solidFill>
              </a:rPr>
              <a:t>),%</a:t>
            </a:r>
            <a:r>
              <a:rPr lang="en-US" altLang="zh-CN" b="1" dirty="0" err="1">
                <a:solidFill>
                  <a:srgbClr val="CC3300"/>
                </a:solidFill>
              </a:rPr>
              <a:t>edx</a:t>
            </a:r>
            <a:endParaRPr lang="en-US" altLang="zh-CN" b="1" dirty="0">
              <a:solidFill>
                <a:srgbClr val="CC33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  31:	89 10                	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%</a:t>
            </a:r>
            <a:r>
              <a:rPr lang="en-US" altLang="zh-CN" b="1" dirty="0" err="1">
                <a:solidFill>
                  <a:srgbClr val="CC3300"/>
                </a:solidFill>
              </a:rPr>
              <a:t>edx</a:t>
            </a:r>
            <a:r>
              <a:rPr lang="en-US" altLang="zh-CN" b="1" dirty="0">
                <a:solidFill>
                  <a:srgbClr val="CC3300"/>
                </a:solidFill>
              </a:rPr>
              <a:t>,(%</a:t>
            </a:r>
            <a:r>
              <a:rPr lang="en-US" altLang="zh-CN" b="1" dirty="0" err="1">
                <a:solidFill>
                  <a:srgbClr val="CC3300"/>
                </a:solidFill>
              </a:rPr>
              <a:t>eax</a:t>
            </a:r>
            <a:r>
              <a:rPr lang="en-US" altLang="zh-CN" b="1" dirty="0">
                <a:solidFill>
                  <a:srgbClr val="CC3300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33:	c9                   	leave  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34:	c3                   	ret</a:t>
            </a:r>
            <a:r>
              <a:rPr lang="en-US" altLang="zh-CN" dirty="0"/>
              <a:t>   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27313" y="1408113"/>
            <a:ext cx="6240462" cy="2292350"/>
            <a:chOff x="1655" y="887"/>
            <a:chExt cx="3931" cy="1444"/>
          </a:xfrm>
        </p:grpSpPr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 flipV="1">
              <a:off x="1655" y="1161"/>
              <a:ext cx="786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1" name="Rectangle 15"/>
            <p:cNvSpPr>
              <a:spLocks noChangeArrowheads="1"/>
            </p:cNvSpPr>
            <p:nvPr/>
          </p:nvSpPr>
          <p:spPr bwMode="auto">
            <a:xfrm>
              <a:off x="2469" y="887"/>
              <a:ext cx="3117" cy="649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381250" y="2443163"/>
            <a:ext cx="6591300" cy="1722437"/>
            <a:chOff x="1509" y="1539"/>
            <a:chExt cx="4152" cy="1085"/>
          </a:xfrm>
        </p:grpSpPr>
        <p:sp>
          <p:nvSpPr>
            <p:cNvPr id="695308" name="Line 12"/>
            <p:cNvSpPr>
              <a:spLocks noChangeShapeType="1"/>
            </p:cNvSpPr>
            <p:nvPr/>
          </p:nvSpPr>
          <p:spPr bwMode="auto">
            <a:xfrm flipV="1">
              <a:off x="1509" y="1993"/>
              <a:ext cx="941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2" name="Rectangle 16"/>
            <p:cNvSpPr>
              <a:spLocks noChangeArrowheads="1"/>
            </p:cNvSpPr>
            <p:nvPr/>
          </p:nvSpPr>
          <p:spPr bwMode="auto">
            <a:xfrm>
              <a:off x="2480" y="1539"/>
              <a:ext cx="3181" cy="677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27313" y="3516313"/>
            <a:ext cx="6243637" cy="1539875"/>
            <a:chOff x="1655" y="2215"/>
            <a:chExt cx="3933" cy="970"/>
          </a:xfrm>
        </p:grpSpPr>
        <p:sp>
          <p:nvSpPr>
            <p:cNvPr id="695309" name="Line 13"/>
            <p:cNvSpPr>
              <a:spLocks noChangeShapeType="1"/>
            </p:cNvSpPr>
            <p:nvPr/>
          </p:nvSpPr>
          <p:spPr bwMode="auto">
            <a:xfrm flipV="1">
              <a:off x="1655" y="2642"/>
              <a:ext cx="759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3" name="Rectangle 17"/>
            <p:cNvSpPr>
              <a:spLocks noChangeArrowheads="1"/>
            </p:cNvSpPr>
            <p:nvPr/>
          </p:nvSpPr>
          <p:spPr bwMode="auto">
            <a:xfrm>
              <a:off x="2471" y="2215"/>
              <a:ext cx="3117" cy="970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66975" y="4746625"/>
            <a:ext cx="6494463" cy="1354138"/>
            <a:chOff x="1554" y="2990"/>
            <a:chExt cx="4091" cy="853"/>
          </a:xfrm>
        </p:grpSpPr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1554" y="2990"/>
              <a:ext cx="905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4" name="Rectangle 18"/>
            <p:cNvSpPr>
              <a:spLocks noChangeArrowheads="1"/>
            </p:cNvSpPr>
            <p:nvPr/>
          </p:nvSpPr>
          <p:spPr bwMode="auto">
            <a:xfrm>
              <a:off x="2473" y="3185"/>
              <a:ext cx="3172" cy="658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19" name="Text Box 23"/>
          <p:cNvSpPr txBox="1">
            <a:spLocks noChangeArrowheads="1"/>
          </p:cNvSpPr>
          <p:nvPr/>
        </p:nvSpPr>
        <p:spPr bwMode="auto">
          <a:xfrm>
            <a:off x="217488" y="5400675"/>
            <a:ext cx="26289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共有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处需要重定位</a:t>
            </a:r>
          </a:p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划红线处：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1b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2a</a:t>
            </a:r>
          </a:p>
        </p:txBody>
      </p:sp>
      <p:sp>
        <p:nvSpPr>
          <p:cNvPr id="695320" name="Line 24"/>
          <p:cNvSpPr>
            <a:spLocks noChangeShapeType="1"/>
          </p:cNvSpPr>
          <p:nvPr/>
        </p:nvSpPr>
        <p:spPr bwMode="auto">
          <a:xfrm>
            <a:off x="5211763" y="16843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1" name="Line 25"/>
          <p:cNvSpPr>
            <a:spLocks noChangeShapeType="1"/>
          </p:cNvSpPr>
          <p:nvPr/>
        </p:nvSpPr>
        <p:spPr bwMode="auto">
          <a:xfrm flipV="1">
            <a:off x="4606925" y="1979613"/>
            <a:ext cx="839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2" name="Line 26"/>
          <p:cNvSpPr>
            <a:spLocks noChangeShapeType="1"/>
          </p:cNvSpPr>
          <p:nvPr/>
        </p:nvSpPr>
        <p:spPr bwMode="auto">
          <a:xfrm>
            <a:off x="6488113" y="1670050"/>
            <a:ext cx="276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3" name="Line 27"/>
          <p:cNvSpPr>
            <a:spLocks noChangeShapeType="1"/>
          </p:cNvSpPr>
          <p:nvPr/>
        </p:nvSpPr>
        <p:spPr bwMode="auto">
          <a:xfrm>
            <a:off x="4905375" y="27209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>
            <a:off x="4913313" y="37719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>
            <a:off x="5199063" y="43005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4899025" y="53292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42863" y="93663"/>
            <a:ext cx="5949950" cy="284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33375"/>
            <a:r>
              <a:rPr lang="en-US" altLang="zh-CN" b="1"/>
              <a:t>08048380 &lt;main&gt;:</a:t>
            </a:r>
          </a:p>
          <a:p>
            <a:pPr indent="333375"/>
            <a:r>
              <a:rPr lang="en-US" altLang="zh-CN" b="1"/>
              <a:t> 8048380:    55             	    push  %ebp</a:t>
            </a:r>
          </a:p>
          <a:p>
            <a:pPr indent="333375"/>
            <a:r>
              <a:rPr lang="en-US" altLang="zh-CN" b="1"/>
              <a:t> 8048381:    89 e5             mov   %esp,%ebp</a:t>
            </a:r>
          </a:p>
          <a:p>
            <a:pPr indent="333375"/>
            <a:r>
              <a:rPr lang="en-US" altLang="zh-CN" b="1"/>
              <a:t> 8048383:    83 e4 f0         and    $0xfffffff0,%esp</a:t>
            </a:r>
          </a:p>
          <a:p>
            <a:pPr indent="333375"/>
            <a:r>
              <a:rPr lang="en-US" altLang="zh-CN" b="1"/>
              <a:t> 8048386:    e8 </a:t>
            </a:r>
            <a:r>
              <a:rPr lang="en-US" altLang="zh-CN" b="1">
                <a:solidFill>
                  <a:srgbClr val="FF0000"/>
                </a:solidFill>
              </a:rPr>
              <a:t>09 00 00 00</a:t>
            </a:r>
            <a:r>
              <a:rPr lang="en-US" altLang="zh-CN" b="1"/>
              <a:t>   call    </a:t>
            </a:r>
            <a:r>
              <a:rPr lang="en-US" altLang="zh-CN" b="1">
                <a:solidFill>
                  <a:srgbClr val="FF0000"/>
                </a:solidFill>
              </a:rPr>
              <a:t>8048394</a:t>
            </a:r>
            <a:r>
              <a:rPr lang="en-US" altLang="zh-CN" b="1"/>
              <a:t> &lt;swap&gt;</a:t>
            </a:r>
          </a:p>
          <a:p>
            <a:pPr indent="333375"/>
            <a:r>
              <a:rPr lang="en-US" altLang="zh-CN" b="1"/>
              <a:t> 804838b:    b8 00 00 00 00   mov    $0x0,%eax</a:t>
            </a:r>
          </a:p>
          <a:p>
            <a:pPr indent="333375"/>
            <a:r>
              <a:rPr lang="en-US" altLang="zh-CN" b="1"/>
              <a:t> 8048390:    c9             	    leave  </a:t>
            </a:r>
          </a:p>
          <a:p>
            <a:pPr indent="333375"/>
            <a:r>
              <a:rPr lang="en-US" altLang="zh-CN" b="1"/>
              <a:t> 8048391:    c3             	    ret    </a:t>
            </a:r>
          </a:p>
          <a:p>
            <a:pPr indent="333375"/>
            <a:r>
              <a:rPr lang="en-US" altLang="zh-CN" b="1"/>
              <a:t> 8048392:    90            	    nop</a:t>
            </a:r>
          </a:p>
          <a:p>
            <a:pPr indent="333375"/>
            <a:r>
              <a:rPr lang="en-US" altLang="zh-CN" b="1"/>
              <a:t> 8048393:    90             	    nop</a:t>
            </a:r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20" y="-3222"/>
            <a:ext cx="2654280" cy="1143000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重定位后</a:t>
            </a:r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42863" y="2349500"/>
            <a:ext cx="5632450" cy="582613"/>
          </a:xfrm>
          <a:prstGeom prst="rect">
            <a:avLst/>
          </a:prstGeom>
          <a:solidFill>
            <a:srgbClr val="FF000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2198688" y="1755775"/>
            <a:ext cx="6911975" cy="5045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>
                <a:solidFill>
                  <a:srgbClr val="CC3300"/>
                </a:solidFill>
              </a:rPr>
              <a:t>08048394 &lt;swap&gt;:</a:t>
            </a:r>
          </a:p>
          <a:p>
            <a:pPr indent="266700"/>
            <a:r>
              <a:rPr lang="en-US" altLang="zh-CN" b="1"/>
              <a:t> 8048394:   55             	           push  %ebp</a:t>
            </a:r>
          </a:p>
          <a:p>
            <a:pPr indent="266700"/>
            <a:r>
              <a:rPr lang="en-US" altLang="zh-CN" b="1"/>
              <a:t> 8048395:   89 e5                      mov   %esp,%ebp</a:t>
            </a:r>
          </a:p>
          <a:p>
            <a:pPr indent="266700"/>
            <a:r>
              <a:rPr lang="en-US" altLang="zh-CN" b="1"/>
              <a:t> 8048397:   83 ec 10                 sub    $0x10,%esp</a:t>
            </a:r>
          </a:p>
          <a:p>
            <a:pPr indent="266700"/>
            <a:r>
              <a:rPr lang="en-US" altLang="zh-CN" b="1"/>
              <a:t> 804839a:   c7 05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3366FF"/>
                </a:solidFill>
              </a:rPr>
              <a:t>24</a:t>
            </a:r>
            <a:r>
              <a:rPr lang="en-US" altLang="zh-CN" b="1"/>
              <a:t> mov $</a:t>
            </a:r>
            <a:r>
              <a:rPr lang="en-US" altLang="zh-CN" b="1">
                <a:solidFill>
                  <a:srgbClr val="3366FF"/>
                </a:solidFill>
              </a:rPr>
              <a:t>0x8049624</a:t>
            </a:r>
            <a:r>
              <a:rPr lang="en-US" altLang="zh-CN" b="1"/>
              <a:t>,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</a:p>
          <a:p>
            <a:pPr indent="266700"/>
            <a:r>
              <a:rPr lang="en-US" altLang="zh-CN" b="1"/>
              <a:t> 80483a1:   </a:t>
            </a:r>
            <a:r>
              <a:rPr lang="en-US" altLang="zh-CN" b="1">
                <a:solidFill>
                  <a:srgbClr val="3366FF"/>
                </a:solidFill>
              </a:rPr>
              <a:t>96 04 08</a:t>
            </a:r>
            <a:r>
              <a:rPr lang="en-US" altLang="zh-CN" b="1"/>
              <a:t> </a:t>
            </a:r>
          </a:p>
          <a:p>
            <a:pPr indent="266700"/>
            <a:r>
              <a:rPr lang="en-US" altLang="zh-CN" b="1"/>
              <a:t> 80483a4:   a1 </a:t>
            </a:r>
            <a:r>
              <a:rPr lang="en-US" altLang="zh-CN" b="1">
                <a:solidFill>
                  <a:srgbClr val="FF0000"/>
                </a:solidFill>
              </a:rPr>
              <a:t>28 96 04 08 </a:t>
            </a:r>
            <a:r>
              <a:rPr lang="en-US" altLang="zh-CN" b="1"/>
              <a:t>          mov  </a:t>
            </a:r>
            <a:r>
              <a:rPr lang="en-US" altLang="zh-CN" b="1">
                <a:solidFill>
                  <a:srgbClr val="FF0000"/>
                </a:solidFill>
              </a:rPr>
              <a:t>0x8049628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80483a9:   8b 00                          mov  (%eax),%eax</a:t>
            </a:r>
          </a:p>
          <a:p>
            <a:pPr indent="266700"/>
            <a:r>
              <a:rPr lang="en-US" altLang="zh-CN" b="1"/>
              <a:t> 80483ab:   89 45 fc                      mov   %eax,-0x4(%ebp)</a:t>
            </a:r>
          </a:p>
          <a:p>
            <a:pPr indent="266700"/>
            <a:r>
              <a:rPr lang="en-US" altLang="zh-CN" b="1"/>
              <a:t> 80483ae:   a1 </a:t>
            </a:r>
            <a:r>
              <a:rPr lang="en-US" altLang="zh-CN" b="1">
                <a:solidFill>
                  <a:srgbClr val="FF0000"/>
                </a:solidFill>
              </a:rPr>
              <a:t>28 96 04 08</a:t>
            </a:r>
            <a:r>
              <a:rPr lang="en-US" altLang="zh-CN" b="1"/>
              <a:t>           mov  </a:t>
            </a:r>
            <a:r>
              <a:rPr lang="en-US" altLang="zh-CN" b="1">
                <a:solidFill>
                  <a:srgbClr val="FF0000"/>
                </a:solidFill>
              </a:rPr>
              <a:t>0x8049628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80483b3:   8b 15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     mov  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  <a:r>
              <a:rPr lang="en-US" altLang="zh-CN" b="1"/>
              <a:t>,%edx</a:t>
            </a:r>
          </a:p>
          <a:p>
            <a:pPr indent="266700"/>
            <a:r>
              <a:rPr lang="en-US" altLang="zh-CN" b="1"/>
              <a:t> 80493b9:   8b 12                          mov  (%edx),%edx</a:t>
            </a:r>
          </a:p>
          <a:p>
            <a:pPr indent="266700"/>
            <a:r>
              <a:rPr lang="en-US" altLang="zh-CN" b="1"/>
              <a:t> 80493bb:   89 10                          mov  %edx,(%eax)</a:t>
            </a:r>
          </a:p>
          <a:p>
            <a:pPr indent="266700"/>
            <a:r>
              <a:rPr lang="en-US" altLang="zh-CN" b="1"/>
              <a:t> 80493bd:   a1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          mov  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80493c2:    8b 55 fc                     mov  -0x4(%ebp),%edx</a:t>
            </a:r>
          </a:p>
          <a:p>
            <a:pPr indent="266700"/>
            <a:r>
              <a:rPr lang="en-US" altLang="zh-CN" b="1"/>
              <a:t> 80493c5:    89 10                          mov  %edx,(%eax)</a:t>
            </a:r>
          </a:p>
          <a:p>
            <a:pPr indent="266700"/>
            <a:r>
              <a:rPr lang="en-US" altLang="zh-CN" b="1"/>
              <a:t> 80493c7:    c9                               leave  </a:t>
            </a:r>
          </a:p>
          <a:p>
            <a:pPr indent="266700"/>
            <a:r>
              <a:rPr lang="en-US" altLang="zh-CN" b="1"/>
              <a:t> 80493c8:    c3 		  ret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4788" y="2946400"/>
            <a:ext cx="1916112" cy="1627188"/>
            <a:chOff x="129" y="1865"/>
            <a:chExt cx="1207" cy="1651"/>
          </a:xfrm>
        </p:grpSpPr>
        <p:sp>
          <p:nvSpPr>
            <p:cNvPr id="739339" name="Text Box 11"/>
            <p:cNvSpPr txBox="1">
              <a:spLocks noChangeArrowheads="1"/>
            </p:cNvSpPr>
            <p:nvPr/>
          </p:nvSpPr>
          <p:spPr bwMode="auto">
            <a:xfrm>
              <a:off x="129" y="2186"/>
              <a:ext cx="1207" cy="1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假定每个函数要求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字节边界对齐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故填充两条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nop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  <p:sp>
          <p:nvSpPr>
            <p:cNvPr id="739341" name="Line 13"/>
            <p:cNvSpPr>
              <a:spLocks noChangeShapeType="1"/>
            </p:cNvSpPr>
            <p:nvPr/>
          </p:nvSpPr>
          <p:spPr bwMode="auto">
            <a:xfrm flipV="1">
              <a:off x="658" y="1865"/>
              <a:ext cx="174" cy="32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1684338" y="1508125"/>
            <a:ext cx="1639887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5725" y="1509713"/>
            <a:ext cx="2468563" cy="4822825"/>
            <a:chOff x="45" y="942"/>
            <a:chExt cx="1555" cy="3038"/>
          </a:xfrm>
        </p:grpSpPr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 flipV="1">
              <a:off x="622" y="942"/>
              <a:ext cx="713" cy="2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46" name="Text Box 18"/>
            <p:cNvSpPr txBox="1">
              <a:spLocks noChangeArrowheads="1"/>
            </p:cNvSpPr>
            <p:nvPr/>
          </p:nvSpPr>
          <p:spPr bwMode="auto">
            <a:xfrm>
              <a:off x="45" y="2963"/>
              <a:ext cx="1555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R[eip]=0x804838b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R[esp]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← </a:t>
              </a:r>
              <a:r>
                <a:rPr lang="en-US" altLang="zh-CN" b="1">
                  <a:solidFill>
                    <a:srgbClr val="FF0000"/>
                  </a:solidFill>
                </a:rPr>
                <a:t>R[esp]-4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M[R[esp]] </a:t>
              </a:r>
              <a:r>
                <a:rPr lang="en-US" altLang="zh-CN" b="1">
                  <a:solidFill>
                    <a:srgbClr val="FF0000"/>
                  </a:solidFill>
                </a:rPr>
                <a:t>←R[eip]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</a:rPr>
                <a:t>R[eip] ←R[eip]+0x9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0" grpId="0" animBg="1"/>
      <p:bldP spid="7393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032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回顾：可执行文件中的程序头表</a:t>
            </a:r>
          </a:p>
        </p:txBody>
      </p:sp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201613" y="703263"/>
            <a:ext cx="33893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typedef struct {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p_type;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Elf32_Off       p_offset;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p_vaddr;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p_paddr;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p_filesz;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p_memsz;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p_flags;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p_align;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} Elf32_Phdr;</a:t>
            </a:r>
          </a:p>
        </p:txBody>
      </p:sp>
      <p:pic>
        <p:nvPicPr>
          <p:cNvPr id="787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861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4162425" y="989013"/>
            <a:ext cx="467836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程序头表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能够描述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可执行文件中的节与虚拟空间中的存储段之间的映射关系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一个表项说明虚拟地址空间中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一个连续的片段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一个特殊的节</a:t>
            </a:r>
            <a:r>
              <a:rPr lang="zh-CN" altLang="en-US" sz="200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以下是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GNU READELF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显示的某可执行目标文件的程序头表信息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246063" y="3932238"/>
            <a:ext cx="8651875" cy="334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3" name="Line 7"/>
          <p:cNvSpPr>
            <a:spLocks noChangeShapeType="1"/>
          </p:cNvSpPr>
          <p:nvPr/>
        </p:nvSpPr>
        <p:spPr bwMode="auto">
          <a:xfrm>
            <a:off x="219075" y="5368925"/>
            <a:ext cx="8853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4" name="Line 8"/>
          <p:cNvSpPr>
            <a:spLocks noChangeShapeType="1"/>
          </p:cNvSpPr>
          <p:nvPr/>
        </p:nvSpPr>
        <p:spPr bwMode="auto">
          <a:xfrm>
            <a:off x="233363" y="5649913"/>
            <a:ext cx="8853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auto">
          <a:xfrm>
            <a:off x="4222750" y="3367088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重定位算法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806"/>
          <a:stretch>
            <a:fillRect/>
          </a:stretch>
        </p:blipFill>
        <p:spPr bwMode="auto">
          <a:xfrm>
            <a:off x="423863" y="1495442"/>
            <a:ext cx="8296275" cy="3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3330558" cy="397669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该模块重定位时，链接器将修改</a:t>
            </a:r>
            <a:r>
              <a:rPr lang="en-US" altLang="zh-CN" sz="2400" dirty="0" smtClean="0"/>
              <a:t>.text</a:t>
            </a:r>
            <a:r>
              <a:rPr lang="zh-CN" altLang="en-US" sz="2400" dirty="0" smtClean="0"/>
              <a:t>节的哪些指令？</a:t>
            </a:r>
            <a:endParaRPr lang="en-US" altLang="zh-CN" sz="2400" dirty="0" smtClean="0"/>
          </a:p>
          <a:p>
            <a:r>
              <a:rPr lang="zh-CN" altLang="en-US" sz="2400" dirty="0" smtClean="0"/>
              <a:t>对每一这样的指令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给出其重定位表项中的信息：节偏移、重定位类型、符号名。</a:t>
            </a:r>
            <a:endParaRPr lang="en-US" altLang="zh-CN" sz="2400" dirty="0" smtClean="0"/>
          </a:p>
          <a:p>
            <a:r>
              <a:rPr lang="zh-CN" altLang="en-US" sz="2400" dirty="0" smtClean="0"/>
              <a:t>该模块重定位时，链接器将修改</a:t>
            </a:r>
            <a:r>
              <a:rPr lang="en-US" altLang="zh-CN" sz="2400" dirty="0" smtClean="0"/>
              <a:t>.data</a:t>
            </a:r>
            <a:r>
              <a:rPr lang="zh-CN" altLang="en-US" sz="2400" dirty="0" smtClean="0"/>
              <a:t>节的哪些数据对象？</a:t>
            </a:r>
            <a:endParaRPr lang="en-US" altLang="zh-CN" sz="2400" dirty="0" smtClean="0"/>
          </a:p>
          <a:p>
            <a:r>
              <a:rPr lang="zh-CN" altLang="en-US" sz="2400" dirty="0" smtClean="0"/>
              <a:t>对每一这样的数据对象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给出其重定位表项中的信息：节偏移、重定位类型、符号名。</a:t>
            </a:r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68" y="4000504"/>
            <a:ext cx="236982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2824" y="143838"/>
            <a:ext cx="5402580" cy="478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3798" y="4929198"/>
            <a:ext cx="307086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80256"/>
          <a:stretch>
            <a:fillRect/>
          </a:stretch>
        </p:blipFill>
        <p:spPr bwMode="auto">
          <a:xfrm>
            <a:off x="190440" y="5058771"/>
            <a:ext cx="4175760" cy="3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b="75486"/>
          <a:stretch>
            <a:fillRect/>
          </a:stretch>
        </p:blipFill>
        <p:spPr bwMode="auto">
          <a:xfrm>
            <a:off x="4808535" y="5091468"/>
            <a:ext cx="4152900" cy="27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5" y="-3222"/>
            <a:ext cx="5402580" cy="478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5265" y="2917818"/>
            <a:ext cx="307086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69033" y="-3222"/>
            <a:ext cx="236982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t="29186" b="56651"/>
          <a:stretch>
            <a:fillRect/>
          </a:stretch>
        </p:blipFill>
        <p:spPr bwMode="auto">
          <a:xfrm>
            <a:off x="190440" y="5364189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 t="43349" b="44849"/>
          <a:stretch>
            <a:fillRect/>
          </a:stretch>
        </p:blipFill>
        <p:spPr bwMode="auto">
          <a:xfrm>
            <a:off x="190440" y="5583267"/>
            <a:ext cx="417576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 t="55151" b="30686"/>
          <a:stretch>
            <a:fillRect/>
          </a:stretch>
        </p:blipFill>
        <p:spPr bwMode="auto">
          <a:xfrm>
            <a:off x="190440" y="5765832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 t="70606" b="15231"/>
          <a:stretch>
            <a:fillRect/>
          </a:stretch>
        </p:blipFill>
        <p:spPr bwMode="auto">
          <a:xfrm>
            <a:off x="177162" y="6021423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 t="84977" b="3221"/>
          <a:stretch>
            <a:fillRect/>
          </a:stretch>
        </p:blipFill>
        <p:spPr bwMode="auto">
          <a:xfrm>
            <a:off x="190440" y="6240501"/>
            <a:ext cx="417576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 t="37642" b="42666"/>
          <a:stretch>
            <a:fillRect/>
          </a:stretch>
        </p:blipFill>
        <p:spPr bwMode="auto">
          <a:xfrm>
            <a:off x="4837173" y="5364189"/>
            <a:ext cx="415290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 t="57334" b="22974"/>
          <a:stretch>
            <a:fillRect/>
          </a:stretch>
        </p:blipFill>
        <p:spPr bwMode="auto">
          <a:xfrm>
            <a:off x="4827591" y="5619780"/>
            <a:ext cx="415290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 t="77026"/>
          <a:stretch>
            <a:fillRect/>
          </a:stretch>
        </p:blipFill>
        <p:spPr bwMode="auto">
          <a:xfrm>
            <a:off x="4827591" y="5875371"/>
            <a:ext cx="415290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" y="-3222"/>
            <a:ext cx="3249657" cy="339570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该模块重定位时，链接器将修改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text</a:t>
            </a:r>
            <a:r>
              <a:rPr lang="zh-CN" altLang="en-US" dirty="0" smtClean="0"/>
              <a:t>节的哪些</a:t>
            </a:r>
            <a:r>
              <a:rPr lang="zh-CN" altLang="en-US" b="1" dirty="0" smtClean="0"/>
              <a:t>指令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对每一这样的指令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给出其重定位表项中的信息：节偏移、重定位类型、符号名。</a:t>
            </a:r>
            <a:endParaRPr lang="en-US" altLang="zh-CN" dirty="0" smtClean="0"/>
          </a:p>
          <a:p>
            <a:r>
              <a:rPr lang="zh-CN" altLang="en-US" dirty="0" smtClean="0"/>
              <a:t>该模块重定位时，链接器将修改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rodata</a:t>
            </a:r>
            <a:r>
              <a:rPr lang="zh-CN" altLang="en-US" dirty="0" smtClean="0"/>
              <a:t>节的哪些数据对象？</a:t>
            </a:r>
          </a:p>
          <a:p>
            <a:r>
              <a:rPr lang="zh-CN" altLang="en-US" dirty="0" smtClean="0"/>
              <a:t>对每一这样的数据对象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给出其重定位表项中的信息：节偏移、重定位类型、符号名。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65820"/>
            <a:ext cx="25374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025" y="-3222"/>
            <a:ext cx="57531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2603" y="5885862"/>
            <a:ext cx="7063740" cy="97536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222"/>
            <a:ext cx="25374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025" y="-3222"/>
            <a:ext cx="57531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 l="1034" r="42623"/>
          <a:stretch>
            <a:fillRect/>
          </a:stretch>
        </p:blipFill>
        <p:spPr bwMode="auto">
          <a:xfrm>
            <a:off x="-28638" y="3282948"/>
            <a:ext cx="3979917" cy="97536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 b="79333"/>
          <a:stretch>
            <a:fillRect/>
          </a:stretch>
        </p:blipFill>
        <p:spPr bwMode="auto">
          <a:xfrm>
            <a:off x="117414" y="4651725"/>
            <a:ext cx="4351020" cy="23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 b="88673"/>
          <a:stretch>
            <a:fillRect/>
          </a:stretch>
        </p:blipFill>
        <p:spPr bwMode="auto">
          <a:xfrm>
            <a:off x="4827966" y="4646976"/>
            <a:ext cx="4198620" cy="2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 t="42880" b="38080"/>
          <a:stretch>
            <a:fillRect/>
          </a:stretch>
        </p:blipFill>
        <p:spPr bwMode="auto">
          <a:xfrm>
            <a:off x="117414" y="4962546"/>
            <a:ext cx="43510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 t="60293" b="20667"/>
          <a:stretch>
            <a:fillRect/>
          </a:stretch>
        </p:blipFill>
        <p:spPr bwMode="auto">
          <a:xfrm>
            <a:off x="117414" y="5218137"/>
            <a:ext cx="43510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 t="77787"/>
          <a:stretch>
            <a:fillRect/>
          </a:stretch>
        </p:blipFill>
        <p:spPr bwMode="auto">
          <a:xfrm>
            <a:off x="117414" y="5473728"/>
            <a:ext cx="435102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 t="18758" b="69305"/>
          <a:stretch>
            <a:fillRect/>
          </a:stretch>
        </p:blipFill>
        <p:spPr bwMode="auto">
          <a:xfrm>
            <a:off x="4827591" y="4926033"/>
            <a:ext cx="419862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 t="30694" b="60780"/>
          <a:stretch>
            <a:fillRect/>
          </a:stretch>
        </p:blipFill>
        <p:spPr bwMode="auto">
          <a:xfrm>
            <a:off x="4827591" y="5181624"/>
            <a:ext cx="419862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 t="40317" b="51157"/>
          <a:stretch>
            <a:fillRect/>
          </a:stretch>
        </p:blipFill>
        <p:spPr bwMode="auto">
          <a:xfrm>
            <a:off x="4827966" y="5400702"/>
            <a:ext cx="419862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 t="51158" b="39220"/>
          <a:stretch>
            <a:fillRect/>
          </a:stretch>
        </p:blipFill>
        <p:spPr bwMode="auto">
          <a:xfrm>
            <a:off x="4827966" y="5632827"/>
            <a:ext cx="4198620" cy="20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 t="59683" b="30085"/>
          <a:stretch>
            <a:fillRect/>
          </a:stretch>
        </p:blipFill>
        <p:spPr bwMode="auto">
          <a:xfrm>
            <a:off x="4827966" y="5838858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 t="69915" b="19854"/>
          <a:stretch>
            <a:fillRect/>
          </a:stretch>
        </p:blipFill>
        <p:spPr bwMode="auto">
          <a:xfrm>
            <a:off x="4827966" y="6057936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 t="80146" b="9622"/>
          <a:stretch>
            <a:fillRect/>
          </a:stretch>
        </p:blipFill>
        <p:spPr bwMode="auto">
          <a:xfrm>
            <a:off x="4827966" y="6277014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 t="89769"/>
          <a:stretch>
            <a:fillRect/>
          </a:stretch>
        </p:blipFill>
        <p:spPr bwMode="auto">
          <a:xfrm>
            <a:off x="4827966" y="6496092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14" y="0"/>
            <a:ext cx="2519397" cy="80006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重定位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7"/>
            <a:ext cx="4210050" cy="459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85720" y="785794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程序模块</a:t>
            </a:r>
            <a:r>
              <a:rPr lang="en-US" altLang="zh-CN" dirty="0" err="1" smtClean="0"/>
              <a:t>main</a:t>
            </a:r>
            <a:r>
              <a:rPr lang="en-US" dirty="0" err="1" smtClean="0"/>
              <a:t>.c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main.o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6072206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指出</a:t>
            </a:r>
            <a:r>
              <a:rPr lang="en-US" dirty="0" err="1" smtClean="0"/>
              <a:t>main.o</a:t>
            </a:r>
            <a:r>
              <a:rPr lang="zh-CN" altLang="en-US" dirty="0" smtClean="0"/>
              <a:t>中所有需要重定位之处的偏移量及其目标符号。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1246" y="0"/>
            <a:ext cx="43127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71802" y="1428736"/>
          <a:ext cx="1529715" cy="2346960"/>
        </p:xfrm>
        <a:graphic>
          <a:graphicData uri="http://schemas.openxmlformats.org/drawingml/2006/table">
            <a:tbl>
              <a:tblPr/>
              <a:tblGrid>
                <a:gridCol w="539750"/>
                <a:gridCol w="98996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偏移量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目标符号名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1400" kern="100" dirty="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36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47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buf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5f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71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7c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88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“%s”</a:t>
                      </a:r>
                      <a:r>
                        <a:rPr lang="zh-CN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字符串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8d</a:t>
                      </a:r>
                      <a:endParaRPr lang="zh-CN" sz="1400" kern="10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008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printf</a:t>
                      </a:r>
                      <a:endParaRPr lang="zh-CN" sz="1400" kern="100" dirty="0">
                        <a:solidFill>
                          <a:srgbClr val="008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" y="98425"/>
            <a:ext cx="8716963" cy="661988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动态链接的共享库（</a:t>
            </a:r>
            <a:r>
              <a:rPr lang="en-GB" altLang="zh-CN" smtClean="0"/>
              <a:t>Shared Libraries</a:t>
            </a:r>
            <a:r>
              <a:rPr lang="zh-CN" altLang="en-GB" smtClean="0"/>
              <a:t>）</a:t>
            </a:r>
            <a:r>
              <a:rPr lang="zh-CN" altLang="en-GB" smtClean="0">
                <a:solidFill>
                  <a:srgbClr val="000004"/>
                </a:solidFill>
              </a:rPr>
              <a:t>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930275"/>
            <a:ext cx="8672512" cy="567531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静态库有一些缺点：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库函数（如</a:t>
            </a:r>
            <a:r>
              <a:rPr lang="en-GB" altLang="zh-CN" sz="2100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）被包含在每个运行进程的代码段中，对于并发运行上百个进程的系统，造成极大的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主存资源浪费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库函数（如</a:t>
            </a:r>
            <a:r>
              <a:rPr lang="en-GB" altLang="zh-CN" sz="2100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）被合并在可执行目标中，磁盘上存放着数千个可执行文件，造成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磁盘空间的极大浪费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程序员需关注是否有函数库的新版本出现，并须定期下载、重新编译和链接，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更新困难、使用不便</a:t>
            </a:r>
            <a:endParaRPr lang="en-GB" altLang="zh-CN" sz="19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smtClean="0">
                <a:solidFill>
                  <a:srgbClr val="000004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GB" altLang="zh-CN" sz="2000" smtClean="0">
                <a:solidFill>
                  <a:srgbClr val="000004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Shared Libraries </a:t>
            </a:r>
            <a:r>
              <a:rPr lang="zh-CN" altLang="en-GB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（共享库）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是一个目标文件，包含有代码和数据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从程序中分离出来，磁盘和内存中都只有一个备份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可以动态地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在装入时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被加载并链接</a:t>
            </a:r>
            <a:endParaRPr lang="en-GB" altLang="zh-CN" i="1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GB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动态链接库（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Dynamic Link Libraries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.dll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动态共享对象（ 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Dynamic Shared Objects, 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.so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8575"/>
            <a:ext cx="8716963" cy="674688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共享库（</a:t>
            </a:r>
            <a:r>
              <a:rPr lang="en-GB" altLang="zh-CN" smtClean="0"/>
              <a:t>Shared Libraries</a:t>
            </a:r>
            <a:r>
              <a:rPr lang="zh-CN" altLang="en-GB" smtClean="0"/>
              <a:t>）</a:t>
            </a:r>
            <a:endParaRPr lang="en-GB" altLang="zh-CN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25500"/>
            <a:ext cx="8496300" cy="5748338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动态链接可以按以下两种方式进行：</a:t>
            </a:r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在第一次加载并运行时进行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(load-time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通常由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动态链接器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(ld-linux.so)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自动处理 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库 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(libc.so) 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通常按这种方式动态被链接</a:t>
            </a:r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在已经开始运行后进行</a:t>
            </a:r>
            <a:r>
              <a:rPr lang="en-GB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(run-time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中，通过调用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 dlopen()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接口来实现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分发软件包、构建高性能</a:t>
            </a:r>
            <a:r>
              <a:rPr lang="en-GB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服务器等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在内存中只有一个备份，被所有进程共享，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节省内存空间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一个共享库目标文件被所有程序共享链接，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节省磁盘空间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共享库升级时，被自动加载到内存和程序动态链接，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使用方便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共享库可分模块、独立、用不同编程语言进行开发，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第三方开发的共享库可作为程序插件，使程序功能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易于扩展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89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5163" y="71438"/>
            <a:ext cx="4668837" cy="6511925"/>
          </a:xfrm>
          <a:prstGeom prst="rect">
            <a:avLst/>
          </a:prstGeom>
          <a:noFill/>
        </p:spPr>
      </p:pic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4543425" cy="5619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加载时动态链接</a:t>
            </a:r>
            <a:r>
              <a:rPr lang="zh-CN" altLang="en-US" sz="3200" smtClean="0"/>
              <a:t> </a:t>
            </a:r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236538" y="2343150"/>
            <a:ext cx="3024187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void myfunc1(viod);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int main()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  myfunc1();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  return 0;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992188" y="1962150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main.c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0" y="1643063"/>
            <a:ext cx="509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调用关系：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→myfunc1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→printf</a:t>
            </a:r>
            <a:endParaRPr lang="zh-CN" altLang="en-US" sz="20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5478" name="Rectangle 6"/>
          <p:cNvSpPr>
            <a:spLocks noChangeArrowheads="1"/>
          </p:cNvSpPr>
          <p:nvPr/>
        </p:nvSpPr>
        <p:spPr bwMode="auto">
          <a:xfrm>
            <a:off x="0" y="844550"/>
            <a:ext cx="5210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gcc –c main.c 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gcc –o myproc main.o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./mylib.so</a:t>
            </a: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1903413" y="739775"/>
            <a:ext cx="258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libc.so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无需明显指出</a:t>
            </a:r>
          </a:p>
        </p:txBody>
      </p:sp>
      <p:sp>
        <p:nvSpPr>
          <p:cNvPr id="745485" name="Rectangle 13"/>
          <p:cNvSpPr>
            <a:spLocks noChangeArrowheads="1"/>
          </p:cNvSpPr>
          <p:nvPr/>
        </p:nvSpPr>
        <p:spPr bwMode="auto">
          <a:xfrm>
            <a:off x="4486275" y="725488"/>
            <a:ext cx="4614863" cy="2452687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4557713" y="3995738"/>
            <a:ext cx="4543425" cy="2005012"/>
          </a:xfrm>
          <a:prstGeom prst="rect">
            <a:avLst/>
          </a:prstGeom>
          <a:solidFill>
            <a:srgbClr val="FF0000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217488" y="4381500"/>
            <a:ext cx="4170362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myproc </a:t>
            </a: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时，加载器发现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在其程序头表中有 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.interp 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段，其中包含了动态链接器路径名 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ld-linux.so</a:t>
            </a: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，因而加载器根据指定路径加载并启动动态链接器运行。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动态链接器完成相应的重定位工作后，再把控制权交给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myproc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，启动其第一条指令执行。</a:t>
            </a:r>
            <a:r>
              <a:rPr lang="zh-CN" altLang="en-US" sz="1900"/>
              <a:t> </a:t>
            </a:r>
          </a:p>
        </p:txBody>
      </p:sp>
      <p:sp>
        <p:nvSpPr>
          <p:cNvPr id="745488" name="Line 16"/>
          <p:cNvSpPr>
            <a:spLocks noChangeShapeType="1"/>
          </p:cNvSpPr>
          <p:nvPr/>
        </p:nvSpPr>
        <p:spPr bwMode="auto">
          <a:xfrm flipV="1">
            <a:off x="1682750" y="3614738"/>
            <a:ext cx="3267075" cy="871537"/>
          </a:xfrm>
          <a:prstGeom prst="line">
            <a:avLst/>
          </a:prstGeom>
          <a:noFill/>
          <a:ln w="38100">
            <a:solidFill>
              <a:srgbClr val="0A6A0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/>
      <p:bldP spid="745485" grpId="0" animBg="1"/>
      <p:bldP spid="745486" grpId="0" animBg="1"/>
      <p:bldP spid="745487" grpId="0"/>
      <p:bldP spid="7454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781017"/>
          </a:xfrm>
        </p:spPr>
        <p:txBody>
          <a:bodyPr/>
          <a:lstStyle/>
          <a:p>
            <a:r>
              <a:rPr lang="zh-CN" altLang="en-US" dirty="0" smtClean="0"/>
              <a:t>程序头（段头）表的信息</a:t>
            </a:r>
            <a:endParaRPr lang="en-US" altLang="zh-CN" dirty="0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836613"/>
            <a:ext cx="8491538" cy="1330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程序头表中包含了可执行文件中连续的片（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）如何映射到连续的存储段的信息。</a:t>
            </a:r>
          </a:p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以下是由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得到某可执行文件的段头部表内容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36575" y="2017713"/>
            <a:ext cx="7910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244475" y="2046288"/>
            <a:ext cx="8651875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Read-only code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   </a:t>
            </a:r>
            <a:r>
              <a:rPr lang="en-US" altLang="zh-CN" b="1">
                <a:ea typeface="微软雅黑" pitchFamily="34" charset="-122"/>
              </a:rPr>
              <a:t>0x00000000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   </a:t>
            </a:r>
            <a:r>
              <a:rPr lang="en-US" altLang="zh-CN" b="1">
                <a:ea typeface="微软雅黑" pitchFamily="34" charset="-122"/>
              </a:rPr>
              <a:t>0x08048000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paddr </a:t>
            </a:r>
            <a:r>
              <a:rPr lang="en-US" altLang="zh-CN" b="1">
                <a:ea typeface="微软雅黑" pitchFamily="34" charset="-122"/>
              </a:rPr>
              <a:t> 0x08048000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</a:t>
            </a:r>
            <a:r>
              <a:rPr lang="en-US" altLang="zh-CN" b="1">
                <a:ea typeface="微软雅黑" pitchFamily="34" charset="-122"/>
              </a:rPr>
              <a:t>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memsz</a:t>
            </a:r>
            <a:r>
              <a:rPr lang="en-US" altLang="zh-CN" b="1">
                <a:ea typeface="微软雅黑" pitchFamily="34" charset="-122"/>
              </a:rPr>
              <a:t> 0x00000448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 flags</a:t>
            </a:r>
            <a:r>
              <a:rPr lang="en-US" altLang="zh-CN" b="1">
                <a:ea typeface="微软雅黑" pitchFamily="34" charset="-122"/>
              </a:rPr>
              <a:t>  r-x</a:t>
            </a:r>
          </a:p>
          <a:p>
            <a:pPr>
              <a:spcBef>
                <a:spcPct val="30000"/>
              </a:spcBef>
            </a:pPr>
            <a:endParaRPr lang="en-US" altLang="zh-CN" b="1"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Read/write</a:t>
            </a:r>
            <a:r>
              <a:rPr lang="zh-CN" altLang="en-US" b="1" i="1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data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</a:t>
            </a:r>
            <a:r>
              <a:rPr lang="en-US" altLang="zh-CN" b="1">
                <a:ea typeface="微软雅黑" pitchFamily="34" charset="-122"/>
              </a:rPr>
              <a:t>  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</a:t>
            </a:r>
            <a:r>
              <a:rPr lang="en-US" altLang="zh-CN" b="1">
                <a:ea typeface="微软雅黑" pitchFamily="34" charset="-122"/>
              </a:rPr>
              <a:t>   0x08049448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paddr</a:t>
            </a:r>
            <a:r>
              <a:rPr lang="en-US" altLang="zh-CN" b="1">
                <a:ea typeface="微软雅黑" pitchFamily="34" charset="-122"/>
              </a:rPr>
              <a:t>  0x08049448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 </a:t>
            </a:r>
            <a:r>
              <a:rPr lang="en-US" altLang="zh-CN" b="1">
                <a:ea typeface="微软雅黑" pitchFamily="34" charset="-122"/>
              </a:rPr>
              <a:t>0x000000e8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memsz</a:t>
            </a:r>
            <a:r>
              <a:rPr lang="en-US" altLang="zh-CN" b="1">
                <a:ea typeface="微软雅黑" pitchFamily="34" charset="-122"/>
              </a:rPr>
              <a:t> 0x00000104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flags</a:t>
            </a:r>
            <a:r>
              <a:rPr lang="en-US" altLang="zh-CN" b="1">
                <a:ea typeface="微软雅黑" pitchFamily="34" charset="-122"/>
              </a:rPr>
              <a:t>  rw-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101600" y="4673600"/>
            <a:ext cx="894238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代码段：从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0x8048000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执行权限，对应可执行文件第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~447H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的内容（包括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ELF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头、段头部表以及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.init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.text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.rodata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节）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数据段：从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0x8049448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写权限，前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E8H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字节用可执行文件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节内容初始化，后面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104H-E8H=10H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）字节对应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节，被初始化为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4048125" y="1249363"/>
            <a:ext cx="436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也可用命令：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/>
      <p:bldP spid="6932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位置无关代码（</a:t>
            </a:r>
            <a:r>
              <a:rPr lang="en-US" altLang="zh-CN" dirty="0" smtClean="0"/>
              <a:t>PIC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位置无关代码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目的：使代码模块无需链接器的（重定位）修改即可加载到任意地址并运行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GCC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fPIC</a:t>
            </a:r>
            <a:r>
              <a:rPr lang="zh-CN" altLang="en-US" dirty="0" smtClean="0"/>
              <a:t>指示生成</a:t>
            </a:r>
            <a:r>
              <a:rPr lang="en-US" altLang="zh-CN" dirty="0" smtClean="0"/>
              <a:t>PIC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PIC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</a:t>
            </a:r>
            <a:r>
              <a:rPr lang="zh-CN" altLang="en-US" dirty="0" smtClean="0"/>
              <a:t>模块内过程调用：相对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的偏移地址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PIC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调用外部过程，引用全局变量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需重定位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增加符号间接访问层次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对符号的直接地址访问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对一间接内存单元的访问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进一步访问其值（符号真实地址）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被访问符号装载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重定位时修改间接内存单元的值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原调用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访问符号的代码无需修改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间接调用影响运行效率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数据引用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引用全局变量的目标模块均包含一全局偏移量表</a:t>
            </a:r>
            <a:r>
              <a:rPr lang="en-US" altLang="zh-CN" dirty="0" smtClean="0"/>
              <a:t>GOT</a:t>
            </a:r>
          </a:p>
          <a:p>
            <a:pPr lvl="1"/>
            <a:r>
              <a:rPr lang="zh-CN" altLang="en-US" dirty="0" smtClean="0"/>
              <a:t>位于数据段的前部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每一条目对应一被引用全局变量（存放其实际地址）</a:t>
            </a:r>
            <a:r>
              <a:rPr lang="en-US" altLang="zh-CN" dirty="0" smtClean="0"/>
              <a:t>&lt;—— </a:t>
            </a:r>
            <a:r>
              <a:rPr lang="zh-CN" altLang="en-US" dirty="0" smtClean="0"/>
              <a:t>通过相应的重定位记录进行装载时重定位修改</a:t>
            </a:r>
            <a:endParaRPr lang="en-US" altLang="zh-CN" dirty="0" smtClean="0"/>
          </a:p>
          <a:p>
            <a:r>
              <a:rPr lang="zh-CN" altLang="en-US" dirty="0" smtClean="0"/>
              <a:t>（间接）引用全局变量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引用</a:t>
            </a:r>
            <a:r>
              <a:rPr lang="en-US" altLang="zh-CN" dirty="0" smtClean="0">
                <a:sym typeface="Wingdings" pitchFamily="2" charset="2"/>
              </a:rPr>
              <a:t>GOT</a:t>
            </a:r>
            <a:r>
              <a:rPr lang="zh-CN" altLang="en-US" dirty="0" smtClean="0">
                <a:sym typeface="Wingdings" pitchFamily="2" charset="2"/>
              </a:rPr>
              <a:t>中相应条目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如何引用</a:t>
            </a:r>
            <a:r>
              <a:rPr lang="en-US" altLang="zh-CN" dirty="0" smtClean="0">
                <a:sym typeface="Wingdings" pitchFamily="2" charset="2"/>
              </a:rPr>
              <a:t>GOT</a:t>
            </a:r>
            <a:r>
              <a:rPr lang="zh-CN" altLang="en-US" dirty="0" smtClean="0">
                <a:sym typeface="Wingdings" pitchFamily="2" charset="2"/>
              </a:rPr>
              <a:t>？相对偏移量（</a:t>
            </a:r>
            <a:r>
              <a:rPr lang="en-US" altLang="zh-CN" dirty="0" smtClean="0">
                <a:sym typeface="Wingdings" pitchFamily="2" charset="2"/>
              </a:rPr>
              <a:t>PIC!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原理：加载任意目标模块（共享或非共享）时，其数据段总紧跟在代码段后 </a:t>
            </a:r>
            <a:r>
              <a:rPr lang="en-US" altLang="zh-CN" dirty="0" smtClean="0">
                <a:sym typeface="Wingdings" pitchFamily="2" charset="2"/>
              </a:rPr>
              <a:t> GOT</a:t>
            </a:r>
            <a:r>
              <a:rPr lang="zh-CN" altLang="en-US" dirty="0" smtClean="0">
                <a:sym typeface="Wingdings" pitchFamily="2" charset="2"/>
              </a:rPr>
              <a:t>地址与任意一指令的偏移量是固定的（可链接时确定）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/>
              <a:t>在由编译器生成的目标文件中，专门有一个针对该</a:t>
            </a:r>
            <a:r>
              <a:rPr lang="zh-CN" altLang="en-US" dirty="0" smtClean="0">
                <a:sym typeface="Wingdings" pitchFamily="2" charset="2"/>
              </a:rPr>
              <a:t>偏移量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R_386_GOTPC</a:t>
            </a:r>
            <a:r>
              <a:rPr lang="zh-CN" altLang="en-US" dirty="0" smtClean="0"/>
              <a:t>重定位项，指示链接器将其替换为从当前指令到</a:t>
            </a:r>
            <a:r>
              <a:rPr lang="en-US" altLang="zh-CN" dirty="0" smtClean="0"/>
              <a:t>GOT</a:t>
            </a:r>
            <a:r>
              <a:rPr lang="zh-CN" altLang="en-US" dirty="0" smtClean="0"/>
              <a:t>基地址的偏移量。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数据引用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GOT</a:t>
            </a:r>
            <a:r>
              <a:rPr lang="zh-CN" altLang="en-US" dirty="0" smtClean="0"/>
              <a:t>间接引用全局变量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获得当前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PC+</a:t>
            </a:r>
            <a:r>
              <a:rPr lang="zh-CN" altLang="en-US" dirty="0" smtClean="0">
                <a:solidFill>
                  <a:srgbClr val="00B050"/>
                </a:solidFill>
              </a:rPr>
              <a:t>常量偏移量，使其指向</a:t>
            </a:r>
            <a:r>
              <a:rPr lang="en-US" altLang="zh-CN" dirty="0" smtClean="0">
                <a:solidFill>
                  <a:srgbClr val="00B050"/>
                </a:solidFill>
              </a:rPr>
              <a:t>GOT</a:t>
            </a:r>
            <a:r>
              <a:rPr lang="zh-CN" altLang="en-US" dirty="0" smtClean="0">
                <a:solidFill>
                  <a:srgbClr val="00B050"/>
                </a:solidFill>
              </a:rPr>
              <a:t>中变量相应表项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间接访问变量实际地址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4305330"/>
            <a:ext cx="6486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089116" y="4305312"/>
            <a:ext cx="2227293" cy="5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9116" y="4816494"/>
            <a:ext cx="2227293" cy="292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9116" y="5108598"/>
            <a:ext cx="2227293" cy="511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8369" y="5948397"/>
            <a:ext cx="8229600" cy="80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性能缺陷：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条引用指令</a:t>
            </a:r>
            <a:r>
              <a:rPr lang="en-US" altLang="zh-CN" sz="3200" dirty="0" smtClean="0">
                <a:sym typeface="Wingdings" pitchFamily="2" charset="2"/>
              </a:rPr>
              <a:t>5</a:t>
            </a:r>
            <a:r>
              <a:rPr lang="zh-CN" altLang="en-US" sz="3200" dirty="0" smtClean="0">
                <a:sym typeface="Wingdings" pitchFamily="2" charset="2"/>
              </a:rPr>
              <a:t>条指令 </a:t>
            </a:r>
            <a:r>
              <a:rPr lang="en-US" altLang="zh-CN" sz="3200" dirty="0" smtClean="0">
                <a:sym typeface="Wingdings" pitchFamily="2" charset="2"/>
              </a:rPr>
              <a:t>+ 1</a:t>
            </a:r>
            <a:r>
              <a:rPr lang="zh-CN" altLang="en-US" sz="3200" dirty="0" smtClean="0">
                <a:sym typeface="Wingdings" pitchFamily="2" charset="2"/>
              </a:rPr>
              <a:t>寄存器（</a:t>
            </a:r>
            <a:r>
              <a:rPr lang="en-US" altLang="zh-CN" sz="3200" dirty="0" smtClean="0">
                <a:sym typeface="Wingdings" pitchFamily="2" charset="2"/>
              </a:rPr>
              <a:t>GOT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343" y="4268799"/>
            <a:ext cx="618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方法一：仍通过</a:t>
            </a:r>
            <a:r>
              <a:rPr lang="en-US" altLang="zh-CN" dirty="0" smtClean="0"/>
              <a:t>GOT</a:t>
            </a:r>
            <a:r>
              <a:rPr lang="zh-CN" altLang="en-US" dirty="0" smtClean="0"/>
              <a:t>间接调用过程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获得当前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PC+</a:t>
            </a:r>
            <a:r>
              <a:rPr lang="zh-CN" altLang="en-US" dirty="0" smtClean="0">
                <a:solidFill>
                  <a:srgbClr val="00B050"/>
                </a:solidFill>
              </a:rPr>
              <a:t>常量偏移量，使其指向</a:t>
            </a:r>
            <a:r>
              <a:rPr lang="en-US" altLang="zh-CN" dirty="0" smtClean="0">
                <a:solidFill>
                  <a:srgbClr val="00B050"/>
                </a:solidFill>
              </a:rPr>
              <a:t>GOT</a:t>
            </a:r>
            <a:r>
              <a:rPr lang="zh-CN" altLang="en-US" dirty="0" smtClean="0">
                <a:solidFill>
                  <a:srgbClr val="00B050"/>
                </a:solidFill>
              </a:rPr>
              <a:t>中对应过程的表项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间接调用过程的实际地址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089116" y="4305312"/>
            <a:ext cx="2227293" cy="5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9116" y="4816494"/>
            <a:ext cx="2227293" cy="292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9116" y="5108597"/>
            <a:ext cx="2227293" cy="2921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8369" y="5948397"/>
            <a:ext cx="8229600" cy="80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性能缺陷：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条调用指令</a:t>
            </a:r>
            <a:r>
              <a:rPr lang="en-US" altLang="zh-CN" sz="3200" dirty="0" smtClean="0">
                <a:sym typeface="Wingdings" pitchFamily="2" charset="2"/>
              </a:rPr>
              <a:t>4</a:t>
            </a:r>
            <a:r>
              <a:rPr lang="zh-CN" altLang="en-US" sz="3200" dirty="0" smtClean="0">
                <a:sym typeface="Wingdings" pitchFamily="2" charset="2"/>
              </a:rPr>
              <a:t>条指令 </a:t>
            </a:r>
            <a:r>
              <a:rPr lang="en-US" altLang="zh-CN" sz="3200" dirty="0" smtClean="0">
                <a:sym typeface="Wingdings" pitchFamily="2" charset="2"/>
              </a:rPr>
              <a:t>+ 1</a:t>
            </a:r>
            <a:r>
              <a:rPr lang="zh-CN" altLang="en-US" sz="3200" dirty="0" smtClean="0">
                <a:sym typeface="Wingdings" pitchFamily="2" charset="2"/>
              </a:rPr>
              <a:t>寄存器（</a:t>
            </a:r>
            <a:r>
              <a:rPr lang="en-US" altLang="zh-CN" sz="3200" dirty="0" smtClean="0">
                <a:sym typeface="Wingdings" pitchFamily="2" charset="2"/>
              </a:rPr>
              <a:t>GOT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方法二：延迟绑定</a:t>
            </a:r>
            <a:r>
              <a:rPr lang="en-US" altLang="zh-CN" dirty="0" smtClean="0"/>
              <a:t>+</a:t>
            </a:r>
            <a:r>
              <a:rPr lang="zh-CN" altLang="en-US" dirty="0" smtClean="0"/>
              <a:t>过程链接表</a:t>
            </a:r>
            <a:r>
              <a:rPr lang="en-US" altLang="zh-CN" dirty="0" smtClean="0"/>
              <a:t>PLT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延迟绑定：过程地址的绑定（即得到实际地址）推迟到第一次调用时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第二次及以后调用只需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r>
              <a:rPr lang="en-US" altLang="zh-CN" dirty="0" smtClean="0"/>
              <a:t>+</a:t>
            </a:r>
            <a:r>
              <a:rPr lang="zh-CN" altLang="en-US" dirty="0" smtClean="0"/>
              <a:t>间接存储器引用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PLT</a:t>
            </a:r>
            <a:r>
              <a:rPr lang="zh-CN" altLang="en-US" dirty="0" smtClean="0"/>
              <a:t>：调用定义于共享库中的外部函数的目标模块均在</a:t>
            </a:r>
            <a:r>
              <a:rPr lang="en-US" altLang="zh-CN" dirty="0" smtClean="0"/>
              <a:t>.text</a:t>
            </a:r>
            <a:r>
              <a:rPr lang="zh-CN" altLang="en-US" dirty="0" smtClean="0"/>
              <a:t>节包含</a:t>
            </a:r>
            <a:r>
              <a:rPr lang="en-US" altLang="zh-CN" dirty="0" smtClean="0"/>
              <a:t>PLT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GOT</a:t>
            </a:r>
            <a:r>
              <a:rPr lang="zh-CN" altLang="en-US" dirty="0" smtClean="0"/>
              <a:t>协作完成间接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延迟调用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 &amp; 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2114532"/>
            <a:ext cx="985851" cy="55084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zh-CN" sz="2400" dirty="0" smtClean="0"/>
              <a:t>GOT</a:t>
            </a:r>
          </a:p>
          <a:p>
            <a:pPr algn="ctr"/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 &amp; 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每个被模块调用的外部过程在模块的</a:t>
            </a:r>
            <a:r>
              <a:rPr lang="en-US" altLang="zh-CN" sz="2800" dirty="0" smtClean="0"/>
              <a:t>GOT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PLT</a:t>
            </a:r>
            <a:r>
              <a:rPr lang="zh-CN" altLang="en-US" sz="2800" dirty="0" smtClean="0"/>
              <a:t>中各有一个表项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模块中对外部过程的调用实际绑定于相应</a:t>
            </a:r>
            <a:r>
              <a:rPr lang="en-US" altLang="zh-CN" sz="2800" dirty="0" smtClean="0">
                <a:solidFill>
                  <a:srgbClr val="FF0000"/>
                </a:solidFill>
              </a:rPr>
              <a:t>PLT</a:t>
            </a:r>
            <a:r>
              <a:rPr lang="zh-CN" altLang="en-US" sz="2800" dirty="0" smtClean="0">
                <a:solidFill>
                  <a:srgbClr val="FF0000"/>
                </a:solidFill>
              </a:rPr>
              <a:t>表项的首指令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例如：对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的调用表示为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00B050"/>
                </a:solidFill>
              </a:rPr>
              <a:t>该指令跳转到与过程相应的</a:t>
            </a:r>
            <a:r>
              <a:rPr lang="en-US" altLang="zh-CN" sz="2800" dirty="0" smtClean="0">
                <a:solidFill>
                  <a:srgbClr val="00B050"/>
                </a:solidFill>
              </a:rPr>
              <a:t>GOT</a:t>
            </a:r>
            <a:r>
              <a:rPr lang="zh-CN" altLang="en-US" sz="2800" dirty="0" smtClean="0">
                <a:solidFill>
                  <a:srgbClr val="00B050"/>
                </a:solidFill>
              </a:rPr>
              <a:t>表项中所保持的地址对应的指令处执行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19275" y="3757617"/>
            <a:ext cx="6038895" cy="1241442"/>
            <a:chOff x="1819275" y="3757617"/>
            <a:chExt cx="6038895" cy="124144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19275" y="3757617"/>
              <a:ext cx="55054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 t="64087" b="10261"/>
            <a:stretch>
              <a:fillRect/>
            </a:stretch>
          </p:blipFill>
          <p:spPr bwMode="auto">
            <a:xfrm>
              <a:off x="1899330" y="4086234"/>
              <a:ext cx="5958840" cy="91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870037" y="3757617"/>
            <a:ext cx="4418074" cy="766774"/>
            <a:chOff x="1870037" y="3757617"/>
            <a:chExt cx="4418074" cy="766774"/>
          </a:xfrm>
        </p:grpSpPr>
        <p:sp>
          <p:nvSpPr>
            <p:cNvPr id="6" name="矩形 5"/>
            <p:cNvSpPr/>
            <p:nvPr/>
          </p:nvSpPr>
          <p:spPr>
            <a:xfrm>
              <a:off x="5411799" y="3757617"/>
              <a:ext cx="876312" cy="2555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70037" y="4086235"/>
              <a:ext cx="1497033" cy="438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0800000" flipV="1">
              <a:off x="3367071" y="4013207"/>
              <a:ext cx="2044730" cy="1825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498975" y="4305311"/>
            <a:ext cx="2921039" cy="2555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0440" y="3757617"/>
            <a:ext cx="1533546" cy="219078"/>
            <a:chOff x="190440" y="5765832"/>
            <a:chExt cx="1533546" cy="219078"/>
          </a:xfrm>
        </p:grpSpPr>
        <p:sp>
          <p:nvSpPr>
            <p:cNvPr id="15" name="右箭头 14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-6373"/>
            <a:ext cx="8229600" cy="139064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首次调用外部过程（例如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）时，过程对应的初始</a:t>
            </a:r>
            <a:r>
              <a:rPr lang="en-US" altLang="zh-CN" sz="2400" dirty="0" smtClean="0"/>
              <a:t>GOT</a:t>
            </a:r>
            <a:r>
              <a:rPr lang="zh-CN" altLang="en-US" sz="2400" dirty="0" smtClean="0"/>
              <a:t>表项指向相应</a:t>
            </a:r>
            <a:r>
              <a:rPr lang="en-US" altLang="zh-CN" sz="2400" dirty="0" smtClean="0"/>
              <a:t>PLT</a:t>
            </a:r>
            <a:r>
              <a:rPr lang="zh-CN" altLang="en-US" sz="2400" dirty="0" smtClean="0"/>
              <a:t>表项中</a:t>
            </a:r>
            <a:r>
              <a:rPr lang="en-US" altLang="zh-CN" sz="2400" dirty="0" err="1" smtClean="0"/>
              <a:t>pushl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</a:rPr>
              <a:t>向栈中压入装载</a:t>
            </a:r>
            <a:r>
              <a:rPr lang="en-US" altLang="zh-CN" sz="2000" dirty="0" smtClean="0">
                <a:solidFill>
                  <a:srgbClr val="00B050"/>
                </a:solidFill>
              </a:rPr>
              <a:t>/</a:t>
            </a:r>
            <a:r>
              <a:rPr lang="zh-CN" altLang="en-US" sz="2000" dirty="0" smtClean="0">
                <a:solidFill>
                  <a:srgbClr val="00B050"/>
                </a:solidFill>
              </a:rPr>
              <a:t>重定位所需参数信息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70C0"/>
                </a:solidFill>
              </a:rPr>
              <a:t>调用动态链接器（跳转至</a:t>
            </a:r>
            <a:r>
              <a:rPr lang="en-US" altLang="zh-CN" sz="2000" dirty="0" smtClean="0">
                <a:solidFill>
                  <a:srgbClr val="0070C0"/>
                </a:solidFill>
              </a:rPr>
              <a:t>PLT[0]</a:t>
            </a:r>
            <a:r>
              <a:rPr lang="zh-CN" altLang="en-US" sz="2000" dirty="0" smtClean="0">
                <a:solidFill>
                  <a:srgbClr val="0070C0"/>
                </a:solidFill>
              </a:rPr>
              <a:t>），装载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重定位相应模块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accent6"/>
                </a:solidFill>
              </a:rPr>
              <a:t>动态链接器用实际的过程地址修改替换</a:t>
            </a:r>
            <a:r>
              <a:rPr lang="en-US" altLang="zh-CN" sz="2000" dirty="0" smtClean="0">
                <a:solidFill>
                  <a:schemeClr val="accent6"/>
                </a:solidFill>
              </a:rPr>
              <a:t>GOT[4]</a:t>
            </a:r>
            <a:r>
              <a:rPr lang="zh-CN" altLang="en-US" sz="2000" dirty="0" smtClean="0">
                <a:solidFill>
                  <a:schemeClr val="accent6"/>
                </a:solidFill>
              </a:rPr>
              <a:t>内容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7414" y="2114532"/>
            <a:ext cx="985851" cy="550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组合 25"/>
          <p:cNvGrpSpPr/>
          <p:nvPr/>
        </p:nvGrpSpPr>
        <p:grpSpPr>
          <a:xfrm>
            <a:off x="7346988" y="2954331"/>
            <a:ext cx="1095390" cy="3141706"/>
            <a:chOff x="7346988" y="2989256"/>
            <a:chExt cx="1095390" cy="3141706"/>
          </a:xfrm>
        </p:grpSpPr>
        <p:cxnSp>
          <p:nvCxnSpPr>
            <p:cNvPr id="13" name="肘形连接符 12"/>
            <p:cNvCxnSpPr/>
            <p:nvPr/>
          </p:nvCxnSpPr>
          <p:spPr>
            <a:xfrm rot="5400000">
              <a:off x="6324624" y="4013208"/>
              <a:ext cx="3140118" cy="1095390"/>
            </a:xfrm>
            <a:prstGeom prst="bentConnector3">
              <a:avLst>
                <a:gd name="adj1" fmla="val 99989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967709" y="2989256"/>
              <a:ext cx="474669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420014" y="3063870"/>
            <a:ext cx="1387495" cy="2813089"/>
            <a:chOff x="7420014" y="3063870"/>
            <a:chExt cx="1387495" cy="2813089"/>
          </a:xfrm>
        </p:grpSpPr>
        <p:cxnSp>
          <p:nvCxnSpPr>
            <p:cNvPr id="17" name="肘形连接符 16"/>
            <p:cNvCxnSpPr/>
            <p:nvPr/>
          </p:nvCxnSpPr>
          <p:spPr>
            <a:xfrm rot="16200000" flipV="1">
              <a:off x="6963602" y="4031465"/>
              <a:ext cx="2811501" cy="876312"/>
            </a:xfrm>
            <a:prstGeom prst="bentConnector3">
              <a:avLst>
                <a:gd name="adj1" fmla="val 9987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20014" y="5875371"/>
              <a:ext cx="138749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973643" y="2848426"/>
            <a:ext cx="2884527" cy="836165"/>
            <a:chOff x="4973643" y="2848426"/>
            <a:chExt cx="2884527" cy="836165"/>
          </a:xfrm>
        </p:grpSpPr>
        <p:sp>
          <p:nvSpPr>
            <p:cNvPr id="27" name="TextBox 26"/>
            <p:cNvSpPr txBox="1"/>
            <p:nvPr/>
          </p:nvSpPr>
          <p:spPr>
            <a:xfrm>
              <a:off x="4973643" y="2848426"/>
              <a:ext cx="2884527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6"/>
              </a:solidFill>
            </a:ln>
          </p:spPr>
          <p:txBody>
            <a:bodyPr wrap="square" lIns="72000" tIns="0" rIns="72000" bIns="0" rtlCol="0">
              <a:spAutoFit/>
            </a:bodyPr>
            <a:lstStyle/>
            <a:p>
              <a:pPr algn="dist"/>
              <a:r>
                <a:rPr lang="zh-CN" altLang="en-US" sz="1400" b="1" dirty="0" smtClean="0">
                  <a:solidFill>
                    <a:schemeClr val="accent6"/>
                  </a:solidFill>
                </a:rPr>
                <a:t>过程装载</a:t>
              </a:r>
              <a:r>
                <a:rPr lang="en-US" altLang="zh-CN" sz="1400" b="1" dirty="0" smtClean="0">
                  <a:solidFill>
                    <a:schemeClr val="accent6"/>
                  </a:solidFill>
                </a:rPr>
                <a:t>/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重定位后的实际地址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0" name="肘形连接符 39"/>
            <p:cNvCxnSpPr/>
            <p:nvPr/>
          </p:nvCxnSpPr>
          <p:spPr>
            <a:xfrm rot="5400000" flipH="1" flipV="1">
              <a:off x="5777723" y="3392487"/>
              <a:ext cx="583414" cy="7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462461" y="3575052"/>
            <a:ext cx="3724326" cy="2740063"/>
            <a:chOff x="4462461" y="3575052"/>
            <a:chExt cx="3724326" cy="2740063"/>
          </a:xfrm>
        </p:grpSpPr>
        <p:grpSp>
          <p:nvGrpSpPr>
            <p:cNvPr id="28" name="组合 27"/>
            <p:cNvGrpSpPr/>
            <p:nvPr/>
          </p:nvGrpSpPr>
          <p:grpSpPr>
            <a:xfrm>
              <a:off x="7237448" y="3575052"/>
              <a:ext cx="949339" cy="2740063"/>
              <a:chOff x="7420014" y="3063870"/>
              <a:chExt cx="1387495" cy="2813089"/>
            </a:xfrm>
          </p:grpSpPr>
          <p:cxnSp>
            <p:nvCxnSpPr>
              <p:cNvPr id="29" name="肘形连接符 28"/>
              <p:cNvCxnSpPr/>
              <p:nvPr/>
            </p:nvCxnSpPr>
            <p:spPr>
              <a:xfrm rot="16200000" flipV="1">
                <a:off x="6963602" y="4031465"/>
                <a:ext cx="2811501" cy="876312"/>
              </a:xfrm>
              <a:prstGeom prst="bentConnector3">
                <a:avLst>
                  <a:gd name="adj1" fmla="val 99870"/>
                </a:avLst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420014" y="5875371"/>
                <a:ext cx="1387494" cy="1588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/>
            <p:cNvSpPr/>
            <p:nvPr/>
          </p:nvSpPr>
          <p:spPr>
            <a:xfrm>
              <a:off x="4462461" y="3684592"/>
              <a:ext cx="3468735" cy="21907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0440" y="5765832"/>
            <a:ext cx="1533546" cy="219078"/>
            <a:chOff x="190440" y="5765832"/>
            <a:chExt cx="1533546" cy="219078"/>
          </a:xfrm>
        </p:grpSpPr>
        <p:sp>
          <p:nvSpPr>
            <p:cNvPr id="46" name="右箭头 45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428605"/>
            <a:ext cx="8258204" cy="335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dirty="0" smtClean="0"/>
              <a:t>在下列段首部表中，数据段在内存中占用</a:t>
            </a:r>
            <a:r>
              <a:rPr lang="en-US" altLang="zh-CN" sz="2400" dirty="0" smtClean="0"/>
              <a:t> 0x104</a:t>
            </a:r>
            <a:r>
              <a:rPr lang="zh-CN" altLang="en-US" sz="2400" dirty="0" smtClean="0"/>
              <a:t>字节，对应可执行文件中的</a:t>
            </a:r>
            <a:r>
              <a:rPr lang="en-US" altLang="zh-CN" sz="2400" dirty="0" smtClean="0"/>
              <a:t>0xe8</a:t>
            </a:r>
            <a:r>
              <a:rPr lang="zh-CN" altLang="en-US" sz="2400" dirty="0" smtClean="0"/>
              <a:t>字节。为什么不一致？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310"/>
            <a:ext cx="726090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3187013"/>
            <a:ext cx="6858048" cy="1384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程序内存镜像中的</a:t>
            </a:r>
            <a:r>
              <a:rPr lang="en-US" altLang="zh-CN" b="1" dirty="0" smtClean="0">
                <a:solidFill>
                  <a:srgbClr val="FF0000"/>
                </a:solidFill>
              </a:rPr>
              <a:t>Read/Write</a:t>
            </a:r>
            <a:r>
              <a:rPr lang="zh-CN" altLang="en-US" b="1" dirty="0" smtClean="0">
                <a:solidFill>
                  <a:srgbClr val="FF0000"/>
                </a:solidFill>
              </a:rPr>
              <a:t>数据段对应可执行文件中的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zh-CN" altLang="en-US" b="1" dirty="0" smtClean="0">
                <a:solidFill>
                  <a:srgbClr val="FF0000"/>
                </a:solidFill>
              </a:rPr>
              <a:t>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）数据段前一部分由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节中的值初始化。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）数据段后一部分对应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装载时初始化为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，并且</a:t>
            </a:r>
            <a:r>
              <a:rPr lang="zh-CN" altLang="en-US" b="1" i="1" dirty="0" smtClean="0">
                <a:solidFill>
                  <a:srgbClr val="FF0000"/>
                </a:solidFill>
              </a:rPr>
              <a:t>在目标文件中不占用任何实际存储空间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918" y="4805386"/>
            <a:ext cx="716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5579763"/>
            <a:ext cx="128588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程序头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段头表实例</a:t>
            </a:r>
            <a:endParaRPr lang="fr-FR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57950" y="5715016"/>
            <a:ext cx="150019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57950" y="5867416"/>
            <a:ext cx="150019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-6372"/>
            <a:ext cx="8229600" cy="10620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之后通过</a:t>
            </a:r>
            <a:r>
              <a:rPr lang="en-US" altLang="zh-CN" sz="2400" dirty="0" smtClean="0"/>
              <a:t>PLT</a:t>
            </a:r>
            <a:r>
              <a:rPr lang="zh-CN" altLang="en-US" sz="2400" dirty="0" smtClean="0"/>
              <a:t>对外部过程（例如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）的调用，将间接跳转至过程相应</a:t>
            </a:r>
            <a:r>
              <a:rPr lang="en-US" altLang="zh-CN" sz="2400" dirty="0" smtClean="0"/>
              <a:t>GOT</a:t>
            </a:r>
            <a:r>
              <a:rPr lang="zh-CN" altLang="en-US" sz="2400" dirty="0" smtClean="0"/>
              <a:t>表项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过程的实际地址！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7414" y="2114532"/>
            <a:ext cx="985851" cy="550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组合 24"/>
          <p:cNvGrpSpPr/>
          <p:nvPr/>
        </p:nvGrpSpPr>
        <p:grpSpPr>
          <a:xfrm>
            <a:off x="7420014" y="2954332"/>
            <a:ext cx="1387495" cy="2922628"/>
            <a:chOff x="7420014" y="3063870"/>
            <a:chExt cx="1387495" cy="2813089"/>
          </a:xfrm>
        </p:grpSpPr>
        <p:cxnSp>
          <p:nvCxnSpPr>
            <p:cNvPr id="17" name="肘形连接符 16"/>
            <p:cNvCxnSpPr/>
            <p:nvPr/>
          </p:nvCxnSpPr>
          <p:spPr>
            <a:xfrm rot="16200000" flipV="1">
              <a:off x="6963602" y="4031465"/>
              <a:ext cx="2811501" cy="876312"/>
            </a:xfrm>
            <a:prstGeom prst="bentConnector3">
              <a:avLst>
                <a:gd name="adj1" fmla="val 9987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20014" y="5875371"/>
              <a:ext cx="138749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973643" y="2848426"/>
            <a:ext cx="2884527" cy="21544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72000" tIns="0" rIns="72000" bIns="0" rtlCol="0">
            <a:spAutoFit/>
          </a:bodyPr>
          <a:lstStyle/>
          <a:p>
            <a:pPr algn="dist"/>
            <a:r>
              <a:rPr lang="zh-CN" altLang="en-US" sz="1400" b="1" dirty="0" smtClean="0">
                <a:solidFill>
                  <a:srgbClr val="FF0000"/>
                </a:solidFill>
              </a:rPr>
              <a:t>过程装载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重定位后的实际地址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0440" y="5765832"/>
            <a:ext cx="1533546" cy="219078"/>
            <a:chOff x="190440" y="5765832"/>
            <a:chExt cx="1533546" cy="219078"/>
          </a:xfrm>
        </p:grpSpPr>
        <p:sp>
          <p:nvSpPr>
            <p:cNvPr id="15" name="右箭头 14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ea typeface="微软雅黑" pitchFamily="34" charset="-122"/>
              </a:rPr>
              <a:t>Non-PIC</a:t>
            </a:r>
            <a:r>
              <a:rPr lang="zh-CN" altLang="en-US" sz="3200" dirty="0" smtClean="0">
                <a:ea typeface="微软雅黑" pitchFamily="34" charset="-122"/>
              </a:rPr>
              <a:t>实例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76306"/>
            <a:ext cx="22002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4225" y="714356"/>
            <a:ext cx="5819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92" y="5438775"/>
            <a:ext cx="6934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90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88645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20"/>
          <p:cNvGrpSpPr/>
          <p:nvPr/>
        </p:nvGrpSpPr>
        <p:grpSpPr>
          <a:xfrm>
            <a:off x="1142976" y="785794"/>
            <a:ext cx="7858180" cy="1214446"/>
            <a:chOff x="1142976" y="785794"/>
            <a:chExt cx="7858180" cy="1214446"/>
          </a:xfrm>
        </p:grpSpPr>
        <p:sp>
          <p:nvSpPr>
            <p:cNvPr id="8" name="TextBox 7"/>
            <p:cNvSpPr txBox="1"/>
            <p:nvPr/>
          </p:nvSpPr>
          <p:spPr>
            <a:xfrm>
              <a:off x="5857884" y="785794"/>
              <a:ext cx="3143272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__x86.get_pc_thunk.bx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R_386_PC32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42976" y="1785926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endCxn id="8" idx="1"/>
            </p:cNvCxnSpPr>
            <p:nvPr/>
          </p:nvCxnSpPr>
          <p:spPr>
            <a:xfrm flipV="1">
              <a:off x="2357422" y="1108960"/>
              <a:ext cx="3500462" cy="748404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4"/>
          <p:cNvGrpSpPr/>
          <p:nvPr/>
        </p:nvGrpSpPr>
        <p:grpSpPr>
          <a:xfrm>
            <a:off x="1428728" y="1571612"/>
            <a:ext cx="7572396" cy="646331"/>
            <a:chOff x="1428728" y="1571612"/>
            <a:chExt cx="7572396" cy="646331"/>
          </a:xfrm>
        </p:grpSpPr>
        <p:sp>
          <p:nvSpPr>
            <p:cNvPr id="5" name="矩形 4"/>
            <p:cNvSpPr/>
            <p:nvPr/>
          </p:nvSpPr>
          <p:spPr>
            <a:xfrm>
              <a:off x="1428728" y="2000240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1571612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_GLOBAL_OFFSET_TABLE_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R_386_GOTPC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5" idx="3"/>
              <a:endCxn id="14" idx="1"/>
            </p:cNvCxnSpPr>
            <p:nvPr/>
          </p:nvCxnSpPr>
          <p:spPr>
            <a:xfrm flipV="1">
              <a:off x="2643174" y="1894778"/>
              <a:ext cx="3214710" cy="212619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8"/>
          <p:cNvGrpSpPr/>
          <p:nvPr/>
        </p:nvGrpSpPr>
        <p:grpSpPr>
          <a:xfrm>
            <a:off x="1428728" y="3211297"/>
            <a:ext cx="7572396" cy="646331"/>
            <a:chOff x="1428728" y="3211297"/>
            <a:chExt cx="7572396" cy="646331"/>
          </a:xfrm>
        </p:grpSpPr>
        <p:sp>
          <p:nvSpPr>
            <p:cNvPr id="13" name="矩形 12"/>
            <p:cNvSpPr/>
            <p:nvPr/>
          </p:nvSpPr>
          <p:spPr>
            <a:xfrm>
              <a:off x="1428728" y="3357562"/>
              <a:ext cx="1214446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3211297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ex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R_386_GOT32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3" idx="3"/>
              <a:endCxn id="22" idx="1"/>
            </p:cNvCxnSpPr>
            <p:nvPr/>
          </p:nvCxnSpPr>
          <p:spPr>
            <a:xfrm>
              <a:off x="2643174" y="3500438"/>
              <a:ext cx="3214710" cy="34025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3"/>
          <p:cNvGrpSpPr/>
          <p:nvPr/>
        </p:nvGrpSpPr>
        <p:grpSpPr>
          <a:xfrm>
            <a:off x="1428728" y="3786190"/>
            <a:ext cx="7572396" cy="860645"/>
            <a:chOff x="1428728" y="3786190"/>
            <a:chExt cx="7572396" cy="860645"/>
          </a:xfrm>
        </p:grpSpPr>
        <p:sp>
          <p:nvSpPr>
            <p:cNvPr id="26" name="矩形 25"/>
            <p:cNvSpPr/>
            <p:nvPr/>
          </p:nvSpPr>
          <p:spPr>
            <a:xfrm>
              <a:off x="1428728" y="3786190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7884" y="4000504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ex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R_386_GOT32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6" idx="3"/>
              <a:endCxn id="27" idx="1"/>
            </p:cNvCxnSpPr>
            <p:nvPr/>
          </p:nvCxnSpPr>
          <p:spPr>
            <a:xfrm>
              <a:off x="2643174" y="3893347"/>
              <a:ext cx="3214710" cy="430323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49"/>
          <p:cNvGrpSpPr/>
          <p:nvPr/>
        </p:nvGrpSpPr>
        <p:grpSpPr>
          <a:xfrm>
            <a:off x="1142976" y="2425479"/>
            <a:ext cx="7858148" cy="646331"/>
            <a:chOff x="1142976" y="2425479"/>
            <a:chExt cx="7858148" cy="646331"/>
          </a:xfrm>
        </p:grpSpPr>
        <p:sp>
          <p:nvSpPr>
            <p:cNvPr id="35" name="矩形 34"/>
            <p:cNvSpPr/>
            <p:nvPr/>
          </p:nvSpPr>
          <p:spPr>
            <a:xfrm>
              <a:off x="1142976" y="2786058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57884" y="2425479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add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R_386_PLT32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5" idx="3"/>
              <a:endCxn id="36" idx="1"/>
            </p:cNvCxnSpPr>
            <p:nvPr/>
          </p:nvCxnSpPr>
          <p:spPr>
            <a:xfrm flipV="1">
              <a:off x="2357422" y="2748645"/>
              <a:ext cx="3500462" cy="14457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47"/>
          <p:cNvGrpSpPr/>
          <p:nvPr/>
        </p:nvGrpSpPr>
        <p:grpSpPr>
          <a:xfrm>
            <a:off x="1428760" y="4575397"/>
            <a:ext cx="7572364" cy="925305"/>
            <a:chOff x="1428760" y="4575397"/>
            <a:chExt cx="7572364" cy="925305"/>
          </a:xfrm>
        </p:grpSpPr>
        <p:sp>
          <p:nvSpPr>
            <p:cNvPr id="40" name="矩形 39"/>
            <p:cNvSpPr/>
            <p:nvPr/>
          </p:nvSpPr>
          <p:spPr>
            <a:xfrm>
              <a:off x="1428760" y="4575397"/>
              <a:ext cx="121444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57884" y="4854371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f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R_386_GOT32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3"/>
              <a:endCxn id="41" idx="1"/>
            </p:cNvCxnSpPr>
            <p:nvPr/>
          </p:nvCxnSpPr>
          <p:spPr>
            <a:xfrm>
              <a:off x="2643206" y="4682554"/>
              <a:ext cx="3214678" cy="494983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46"/>
          <p:cNvGrpSpPr/>
          <p:nvPr/>
        </p:nvGrpSpPr>
        <p:grpSpPr>
          <a:xfrm>
            <a:off x="1428760" y="5143512"/>
            <a:ext cx="7572364" cy="1143008"/>
            <a:chOff x="1428760" y="5143512"/>
            <a:chExt cx="7572364" cy="1143008"/>
          </a:xfrm>
        </p:grpSpPr>
        <p:sp>
          <p:nvSpPr>
            <p:cNvPr id="43" name="矩形 42"/>
            <p:cNvSpPr/>
            <p:nvPr/>
          </p:nvSpPr>
          <p:spPr>
            <a:xfrm>
              <a:off x="1428760" y="5143512"/>
              <a:ext cx="1214446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7884" y="5640189"/>
              <a:ext cx="3143240" cy="646331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8000"/>
                  </a:solidFill>
                </a:rPr>
                <a:t>f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R_386_GOT32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直接箭头连接符 44"/>
            <p:cNvCxnSpPr>
              <a:stCxn id="43" idx="3"/>
              <a:endCxn id="44" idx="1"/>
            </p:cNvCxnSpPr>
            <p:nvPr/>
          </p:nvCxnSpPr>
          <p:spPr>
            <a:xfrm>
              <a:off x="2643206" y="5286388"/>
              <a:ext cx="3214678" cy="676967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0"/>
            <a:ext cx="3286116" cy="57099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</p:pic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32" y="6242050"/>
            <a:ext cx="1777968" cy="6159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微软雅黑" pitchFamily="34" charset="-122"/>
              </a:rPr>
              <a:t>PIC</a:t>
            </a:r>
            <a:r>
              <a:rPr lang="zh-CN" altLang="en-US" sz="3200" dirty="0" smtClean="0">
                <a:ea typeface="微软雅黑" pitchFamily="34" charset="-122"/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符号解析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符号和符号解析</a:t>
            </a:r>
            <a:endParaRPr lang="zh-CN" altLang="en-GB" smtClean="0"/>
          </a:p>
        </p:txBody>
      </p:sp>
      <p:sp>
        <p:nvSpPr>
          <p:cNvPr id="6154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38175"/>
            <a:ext cx="8775700" cy="599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/>
              <a:t>   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GB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可重定位目标模块</a:t>
            </a:r>
            <a:r>
              <a:rPr lang="en-GB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都有一个符号表，它包含了在</a:t>
            </a:r>
            <a:r>
              <a:rPr lang="en-GB" altLang="zh-CN" sz="2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中定义和引用的符号。有三种链接器符号：</a:t>
            </a: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Global symbols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（模块内部定义的</a:t>
            </a:r>
            <a:r>
              <a:rPr lang="zh-CN" altLang="en-GB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由模块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定义并能被其他模块引用的符号。例如，非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static 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函数和非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全局变量（指不带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的全局变量）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External symbols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（外部定义的</a:t>
            </a:r>
            <a:r>
              <a:rPr lang="zh-CN" altLang="en-GB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由其他模块定义并被模块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引用的全局符号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Local symbols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（本模块的</a:t>
            </a:r>
            <a:r>
              <a:rPr lang="zh-CN" altLang="en-GB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仅由模块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定义和引用的本地符号。例如，在模块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中定义的带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函数和全局变量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zh-CN" altLang="en-GB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GB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</a:t>
            </a:r>
            <a:r>
              <a:rPr lang="zh-CN" altLang="en-GB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不是指程序中的</a:t>
            </a:r>
            <a:r>
              <a:rPr lang="zh-CN" altLang="en-GB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GB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（分配在栈中的临时性变量）</a:t>
            </a:r>
            <a:r>
              <a:rPr lang="en-GB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GB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链接器不关心这种局部变量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全局符号的符号解析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全局符号的强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弱特性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函数名和已初始化的全局变量名是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强符号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未初始化的全局变量名是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300" smtClean="0"/>
              <a:t> </a:t>
            </a:r>
          </a:p>
        </p:txBody>
      </p:sp>
      <p:sp>
        <p:nvSpPr>
          <p:cNvPr id="710660" name="Rectangle 3"/>
          <p:cNvSpPr>
            <a:spLocks noChangeArrowheads="1"/>
          </p:cNvSpPr>
          <p:nvPr/>
        </p:nvSpPr>
        <p:spPr bwMode="auto">
          <a:xfrm>
            <a:off x="2584469" y="4833960"/>
            <a:ext cx="2011362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var=5;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p1()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1" name="Rectangle 4"/>
          <p:cNvSpPr>
            <a:spLocks noChangeArrowheads="1"/>
          </p:cNvSpPr>
          <p:nvPr/>
        </p:nvSpPr>
        <p:spPr bwMode="auto">
          <a:xfrm>
            <a:off x="5227656" y="4833960"/>
            <a:ext cx="1257300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p2()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2" name="Rectangle 5"/>
          <p:cNvSpPr>
            <a:spLocks noChangeArrowheads="1"/>
          </p:cNvSpPr>
          <p:nvPr/>
        </p:nvSpPr>
        <p:spPr bwMode="auto">
          <a:xfrm>
            <a:off x="2694006" y="4276748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p1.c</a:t>
            </a:r>
          </a:p>
        </p:txBody>
      </p:sp>
      <p:sp>
        <p:nvSpPr>
          <p:cNvPr id="710663" name="Rectangle 6"/>
          <p:cNvSpPr>
            <a:spLocks noChangeArrowheads="1"/>
          </p:cNvSpPr>
          <p:nvPr/>
        </p:nvSpPr>
        <p:spPr bwMode="auto">
          <a:xfrm>
            <a:off x="5354656" y="4218010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p2.c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914419" y="3159148"/>
            <a:ext cx="637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微软雅黑" pitchFamily="34" charset="-122"/>
              </a:rPr>
              <a:t>以下符号哪些是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强符号</a:t>
            </a:r>
            <a:r>
              <a:rPr lang="zh-CN" altLang="en-US" sz="2400" b="1">
                <a:ea typeface="微软雅黑" pitchFamily="34" charset="-122"/>
              </a:rPr>
              <a:t>？哪些是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400" b="1">
                <a:ea typeface="微软雅黑" pitchFamily="34" charset="-122"/>
              </a:rPr>
              <a:t>？</a:t>
            </a: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3511569" y="3549673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H="1">
            <a:off x="2862281" y="3556023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843356" y="3609998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5805506" y="3508398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78" grpId="0" animBg="1"/>
      <p:bldP spid="710679" grpId="0" animBg="1"/>
      <p:bldP spid="710680" grpId="0" animBg="1"/>
      <p:bldP spid="7106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44450"/>
            <a:ext cx="7431087" cy="684213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 smtClean="0"/>
              <a:t>链接器对</a:t>
            </a:r>
            <a:r>
              <a:rPr lang="zh-CN" altLang="en-US" dirty="0" smtClean="0"/>
              <a:t>全局</a:t>
            </a:r>
            <a:r>
              <a:rPr lang="zh-CN" altLang="en-GB" dirty="0" smtClean="0"/>
              <a:t>符号的解析规则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863600"/>
            <a:ext cx="8307387" cy="5540375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多重定义</a:t>
            </a:r>
            <a:r>
              <a:rPr lang="zh-CN" altLang="en-US" dirty="0" smtClean="0">
                <a:solidFill>
                  <a:srgbClr val="0070C0"/>
                </a:solidFill>
                <a:ea typeface="微软雅黑" pitchFamily="34" charset="-122"/>
              </a:rPr>
              <a:t>全局</a:t>
            </a:r>
            <a:r>
              <a:rPr lang="zh-CN" altLang="en-US" dirty="0" smtClean="0">
                <a:ea typeface="微软雅黑" pitchFamily="34" charset="-122"/>
              </a:rPr>
              <a:t>符号的处理规则</a:t>
            </a:r>
            <a:endParaRPr lang="en-GB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1: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强符号不能多次定义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强符号只能被定义一次，否则链接错误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2: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若一个符号被定义为一次强符号和多次弱符号，则按强定义为准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对弱符号的引用被解析为其强定义符号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3: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若有多个弱符号定义，则任选其中一个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使用命令 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fno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-common</a:t>
            </a: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链接时，会告诉链接器在遇到多个弱定义的全局符号时输出一条警告信息。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333375" y="5761038"/>
            <a:ext cx="83042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ea typeface="微软雅黑" pitchFamily="34" charset="-122"/>
              </a:rPr>
              <a:t>符号解析时只能有一个确定的定义（即每个符号仅占一处存储空间）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3636</Words>
  <Application>Microsoft Office PowerPoint</Application>
  <PresentationFormat>全屏显示(4:3)</PresentationFormat>
  <Paragraphs>563</Paragraphs>
  <Slides>52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程序的链接（二）</vt:lpstr>
      <vt:lpstr>可执行文件的存储器映像</vt:lpstr>
      <vt:lpstr>回顾：可执行文件中的程序头表</vt:lpstr>
      <vt:lpstr>程序头（段头）表的信息</vt:lpstr>
      <vt:lpstr>幻灯片 5</vt:lpstr>
      <vt:lpstr>符号解析</vt:lpstr>
      <vt:lpstr>符号和符号解析</vt:lpstr>
      <vt:lpstr>全局符号的符号解析</vt:lpstr>
      <vt:lpstr>链接器对全局符号的解析规则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链接器的符号解析顺序 </vt:lpstr>
      <vt:lpstr>幻灯片 21</vt:lpstr>
      <vt:lpstr>重定位</vt:lpstr>
      <vt:lpstr>重定位</vt:lpstr>
      <vt:lpstr>符号引用的地址需要重定位</vt:lpstr>
      <vt:lpstr>main.o重定位前</vt:lpstr>
      <vt:lpstr>R_386_PC32的重定位方式</vt:lpstr>
      <vt:lpstr>R_386_32的重定位方式</vt:lpstr>
      <vt:lpstr>swap.o重定位</vt:lpstr>
      <vt:lpstr>重定位后</vt:lpstr>
      <vt:lpstr>重定位算法</vt:lpstr>
      <vt:lpstr>幻灯片 31</vt:lpstr>
      <vt:lpstr>幻灯片 32</vt:lpstr>
      <vt:lpstr>幻灯片 33</vt:lpstr>
      <vt:lpstr>幻灯片 34</vt:lpstr>
      <vt:lpstr>重定位</vt:lpstr>
      <vt:lpstr>动态链接</vt:lpstr>
      <vt:lpstr>动态链接的共享库（Shared Libraries） </vt:lpstr>
      <vt:lpstr>共享库（Shared Libraries）</vt:lpstr>
      <vt:lpstr>加载时动态链接 </vt:lpstr>
      <vt:lpstr>位置无关代码（PIC）</vt:lpstr>
      <vt:lpstr>位置无关代码</vt:lpstr>
      <vt:lpstr>PIC机制</vt:lpstr>
      <vt:lpstr>PIC数据引用——GOT</vt:lpstr>
      <vt:lpstr>PIC数据引用——GOT</vt:lpstr>
      <vt:lpstr>PIC过程引用——GOT</vt:lpstr>
      <vt:lpstr>PIC过程引用——PLT</vt:lpstr>
      <vt:lpstr>PIC过程引用——PLT &amp; GOT</vt:lpstr>
      <vt:lpstr>PIC过程引用——PLT &amp; GOT</vt:lpstr>
      <vt:lpstr>幻灯片 49</vt:lpstr>
      <vt:lpstr>幻灯片 50</vt:lpstr>
      <vt:lpstr>Non-PIC实例</vt:lpstr>
      <vt:lpstr>PIC实例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程序的链接</dc:title>
  <dc:creator>SU</dc:creator>
  <cp:lastModifiedBy>SU</cp:lastModifiedBy>
  <cp:revision>214</cp:revision>
  <dcterms:created xsi:type="dcterms:W3CDTF">2014-10-27T06:10:27Z</dcterms:created>
  <dcterms:modified xsi:type="dcterms:W3CDTF">2016-12-13T01:48:20Z</dcterms:modified>
</cp:coreProperties>
</file>