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257" r:id="rId4"/>
    <p:sldId id="259" r:id="rId6"/>
    <p:sldId id="258" r:id="rId7"/>
    <p:sldId id="260" r:id="rId8"/>
    <p:sldId id="261" r:id="rId9"/>
    <p:sldId id="262" r:id="rId10"/>
    <p:sldId id="263" r:id="rId11"/>
    <p:sldId id="267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FF"/>
    <a:srgbClr val="FF99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72F65-2DA8-4E60-A01B-01ECC8CF2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F0B97-8D68-4F0D-BFE8-510F18D99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F9F5B30-1F1B-47F6-AE1E-88DA5A99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3CCDA20-0716-4CF3-BF30-741B94ED365E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Reliable Data Transfer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CS305</a:t>
            </a:r>
            <a:r>
              <a:rPr lang="zh-CN" altLang="en-US" dirty="0"/>
              <a:t>计算机网络 </a:t>
            </a:r>
            <a:r>
              <a:rPr lang="en-US" altLang="zh-CN" dirty="0"/>
              <a:t>Project</a:t>
            </a:r>
            <a:r>
              <a:rPr lang="zh-CN" altLang="en-US" dirty="0"/>
              <a:t>答辩汇报</a:t>
            </a:r>
            <a:endParaRPr lang="en-US" altLang="zh-CN" dirty="0"/>
          </a:p>
          <a:p>
            <a:r>
              <a:rPr lang="en-US" altLang="zh-CN" sz="1800" dirty="0"/>
              <a:t>- 11811721</a:t>
            </a:r>
            <a:r>
              <a:rPr lang="zh-CN" altLang="en-US" sz="1800" dirty="0"/>
              <a:t>庄湛</a:t>
            </a:r>
            <a:endParaRPr lang="en-US" altLang="zh-CN" sz="1800" dirty="0"/>
          </a:p>
          <a:p>
            <a:r>
              <a:rPr lang="en-US" altLang="zh-CN" sz="1800" dirty="0"/>
              <a:t>- 11911839</a:t>
            </a:r>
            <a:r>
              <a:rPr lang="zh-CN" altLang="en-US" sz="1800" dirty="0"/>
              <a:t>聂雨荷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困难及解决方案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261872" y="1828800"/>
            <a:ext cx="858021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1.</a:t>
            </a:r>
            <a:r>
              <a:rPr lang="zh-CN" altLang="en-US" sz="2400" dirty="0"/>
              <a:t>客户端和服务器互为收发对象，如何控制两边正常通讯？</a:t>
            </a:r>
            <a:endParaRPr lang="en-US" altLang="zh-CN" sz="2400" dirty="0"/>
          </a:p>
          <a:p>
            <a:r>
              <a:rPr lang="zh-CN" altLang="en-US" dirty="0"/>
              <a:t>当</a:t>
            </a:r>
            <a:r>
              <a:rPr lang="en-US" altLang="zh-CN" dirty="0"/>
              <a:t>Socket</a:t>
            </a:r>
            <a:r>
              <a:rPr lang="zh-CN" altLang="en-US" dirty="0"/>
              <a:t>处于</a:t>
            </a:r>
            <a:r>
              <a:rPr lang="en-US" altLang="zh-CN" dirty="0"/>
              <a:t>ESTABLISH</a:t>
            </a:r>
            <a:r>
              <a:rPr lang="zh-CN" altLang="en-US" dirty="0"/>
              <a:t>阶段时，使用</a:t>
            </a:r>
            <a:r>
              <a:rPr lang="en-US" altLang="zh-CN" dirty="0"/>
              <a:t>3(+n)</a:t>
            </a:r>
            <a:r>
              <a:rPr lang="zh-CN" altLang="en-US" dirty="0"/>
              <a:t>个线程分别做不同的处理</a:t>
            </a:r>
            <a:endParaRPr lang="en-US" altLang="zh-CN" sz="105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如何对于延时、丢包、损坏的进行处理？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36191" y="3429000"/>
          <a:ext cx="8857490" cy="3017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893"/>
                <a:gridCol w="8068597"/>
              </a:tblGrid>
              <a:tr h="322713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延迟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/>
                        <a:t>send</a:t>
                      </a:r>
                      <a:r>
                        <a:rPr lang="zh-CN" altLang="en-US" b="0" dirty="0"/>
                        <a:t>线程发送一个报文后，会打开</a:t>
                      </a:r>
                      <a:r>
                        <a:rPr lang="en-US" altLang="zh-CN" b="0" dirty="0"/>
                        <a:t>time</a:t>
                      </a:r>
                      <a:r>
                        <a:rPr lang="zh-CN" altLang="en-US" b="0" dirty="0"/>
                        <a:t>线程并将该报文传入</a:t>
                      </a:r>
                      <a:r>
                        <a:rPr lang="en-US" altLang="zh-CN" b="0" dirty="0"/>
                        <a:t>time</a:t>
                      </a:r>
                      <a:r>
                        <a:rPr lang="zh-CN" altLang="en-US" b="0" dirty="0"/>
                        <a:t>线程中，</a:t>
                      </a:r>
                      <a:r>
                        <a:rPr lang="en-US" altLang="zh-CN" b="0" dirty="0"/>
                        <a:t>time</a:t>
                      </a:r>
                      <a:r>
                        <a:rPr lang="zh-CN" altLang="en-US" b="0" dirty="0"/>
                        <a:t>线程自动计时，当超过指定时间后会重新发送该报文，当</a:t>
                      </a:r>
                      <a:r>
                        <a:rPr lang="en-US" altLang="zh-CN" b="0" dirty="0" err="1"/>
                        <a:t>recv</a:t>
                      </a:r>
                      <a:r>
                        <a:rPr lang="zh-CN" altLang="en-US" b="0" dirty="0"/>
                        <a:t>线程接收该报文的对应的</a:t>
                      </a:r>
                      <a:r>
                        <a:rPr lang="en-US" altLang="zh-CN" b="0" dirty="0"/>
                        <a:t>ACK</a:t>
                      </a:r>
                      <a:r>
                        <a:rPr lang="zh-CN" altLang="en-US" b="0" dirty="0"/>
                        <a:t>报文，会把</a:t>
                      </a:r>
                      <a:r>
                        <a:rPr lang="en-US" altLang="zh-CN" b="0" dirty="0"/>
                        <a:t>time</a:t>
                      </a:r>
                      <a:r>
                        <a:rPr lang="zh-CN" altLang="en-US" b="0" dirty="0"/>
                        <a:t>线程关闭</a:t>
                      </a:r>
                      <a:endParaRPr lang="en-US" altLang="zh-C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丢包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recv</a:t>
                      </a:r>
                      <a:r>
                        <a:rPr lang="zh-CN" altLang="en-US" dirty="0"/>
                        <a:t>线程如果收到报文后，</a:t>
                      </a:r>
                      <a:r>
                        <a:rPr lang="en-US" altLang="zh-CN" dirty="0"/>
                        <a:t>proc</a:t>
                      </a:r>
                      <a:r>
                        <a:rPr lang="zh-CN" altLang="en-US" dirty="0"/>
                        <a:t>会做出判断，之后发送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报文：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— </a:t>
                      </a:r>
                      <a:r>
                        <a:rPr lang="zh-CN" altLang="en-US" dirty="0"/>
                        <a:t>如果收到的</a:t>
                      </a:r>
                      <a:r>
                        <a:rPr lang="en-US" altLang="zh-CN" dirty="0"/>
                        <a:t>SEQ &gt; </a:t>
                      </a:r>
                      <a:r>
                        <a:rPr lang="zh-CN" altLang="en-US" dirty="0"/>
                        <a:t>需要的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，存入</a:t>
                      </a:r>
                      <a:r>
                        <a:rPr lang="en-US" altLang="zh-CN" dirty="0"/>
                        <a:t>Buffer</a:t>
                      </a:r>
                      <a:r>
                        <a:rPr lang="zh-CN" altLang="en-US" dirty="0"/>
                        <a:t>中，重新发送</a:t>
                      </a:r>
                      <a:r>
                        <a:rPr lang="en-US" altLang="zh-CN" dirty="0"/>
                        <a:t>ACK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— </a:t>
                      </a:r>
                      <a:r>
                        <a:rPr lang="zh-CN" altLang="en-US" dirty="0"/>
                        <a:t>如果收到的</a:t>
                      </a:r>
                      <a:r>
                        <a:rPr lang="en-US" altLang="zh-CN" dirty="0"/>
                        <a:t>SEQ &lt; </a:t>
                      </a:r>
                      <a:r>
                        <a:rPr lang="zh-CN" altLang="en-US" dirty="0"/>
                        <a:t>需要的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，重新发送</a:t>
                      </a:r>
                      <a:r>
                        <a:rPr lang="en-US" altLang="zh-CN" dirty="0"/>
                        <a:t>ACK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— </a:t>
                      </a:r>
                      <a:r>
                        <a:rPr lang="zh-CN" altLang="en-US" dirty="0"/>
                        <a:t>如果收到的</a:t>
                      </a:r>
                      <a:r>
                        <a:rPr lang="en-US" altLang="zh-CN" dirty="0"/>
                        <a:t>SEQ = </a:t>
                      </a:r>
                      <a:r>
                        <a:rPr lang="zh-CN" altLang="en-US" dirty="0"/>
                        <a:t>需要的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，查看</a:t>
                      </a:r>
                      <a:r>
                        <a:rPr lang="en-US" altLang="zh-CN" dirty="0"/>
                        <a:t>Buffer</a:t>
                      </a:r>
                      <a:r>
                        <a:rPr lang="zh-CN" altLang="en-US" dirty="0"/>
                        <a:t>中的所有报文，将该报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文与</a:t>
                      </a:r>
                      <a:r>
                        <a:rPr lang="en-US" altLang="zh-CN" dirty="0"/>
                        <a:t>Buffer</a:t>
                      </a:r>
                      <a:r>
                        <a:rPr lang="zh-CN" altLang="en-US" dirty="0"/>
                        <a:t>中可能存入的顺序满足的报文一并接收，更新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并发送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损坏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recv</a:t>
                      </a:r>
                      <a:r>
                        <a:rPr lang="zh-CN" altLang="en-US" dirty="0"/>
                        <a:t>线程如果收到报文后，</a:t>
                      </a:r>
                      <a:r>
                        <a:rPr lang="en-US" altLang="zh-CN" dirty="0"/>
                        <a:t>proc</a:t>
                      </a:r>
                      <a:r>
                        <a:rPr lang="zh-CN" altLang="en-US" dirty="0"/>
                        <a:t>会检查报文是否有损毁，如果有，</a:t>
                      </a:r>
                      <a:r>
                        <a:rPr lang="en-US" altLang="zh-CN" b="0" dirty="0"/>
                        <a:t>proc</a:t>
                      </a:r>
                      <a:r>
                        <a:rPr lang="zh-CN" altLang="en-US" b="0" dirty="0"/>
                        <a:t>线程重新发送</a:t>
                      </a:r>
                      <a:r>
                        <a:rPr lang="en-US" altLang="zh-CN" b="0" dirty="0"/>
                        <a:t>ACK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困难及解决方案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261872" y="1828800"/>
            <a:ext cx="858021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3.</a:t>
            </a:r>
            <a:r>
              <a:rPr lang="zh-CN" altLang="en-US" sz="2400" dirty="0"/>
              <a:t>如何处理同时间服务器与多个客户端通讯？</a:t>
            </a:r>
            <a:endParaRPr lang="en-US" altLang="zh-CN" sz="2400" dirty="0"/>
          </a:p>
          <a:p>
            <a:r>
              <a:rPr lang="zh-CN" altLang="en-US" dirty="0"/>
              <a:t>设置同一时间内服务器只能与一个客户端连接，当三次握手结束后服务器</a:t>
            </a:r>
            <a:r>
              <a:rPr lang="zh-CN" altLang="en-US" dirty="0">
                <a:sym typeface="+mn-ea"/>
              </a:rPr>
              <a:t>新建一个新的</a:t>
            </a:r>
            <a:r>
              <a:rPr lang="en-US" altLang="zh-CN" dirty="0">
                <a:sym typeface="+mn-ea"/>
              </a:rPr>
              <a:t>socket</a:t>
            </a:r>
            <a:r>
              <a:rPr lang="zh-CN" altLang="en-US" dirty="0">
                <a:sym typeface="+mn-ea"/>
              </a:rPr>
              <a:t>连接，并返</a:t>
            </a:r>
            <a:r>
              <a:rPr lang="zh-CN" altLang="en-US" dirty="0"/>
              <a:t>回到</a:t>
            </a:r>
            <a:r>
              <a:rPr lang="en-US" altLang="zh-CN" dirty="0"/>
              <a:t>LISTEN</a:t>
            </a:r>
            <a:r>
              <a:rPr lang="zh-CN" altLang="en-US" dirty="0"/>
              <a:t>状态。新的</a:t>
            </a:r>
            <a:r>
              <a:rPr lang="en-US" altLang="zh-CN" dirty="0"/>
              <a:t>socket</a:t>
            </a:r>
            <a:r>
              <a:rPr lang="zh-CN" altLang="en-US" dirty="0"/>
              <a:t>连接进入</a:t>
            </a:r>
            <a:r>
              <a:rPr lang="en-US" altLang="zh-CN" dirty="0"/>
              <a:t>ESTABLISH</a:t>
            </a:r>
            <a:r>
              <a:rPr lang="zh-CN" altLang="en-US" dirty="0"/>
              <a:t>状态，执行收发任务。</a:t>
            </a:r>
            <a:endParaRPr lang="zh-CN" altLang="en-US" dirty="0"/>
          </a:p>
          <a:p>
            <a:r>
              <a:rPr lang="en-US" altLang="zh-CN" sz="2400" dirty="0"/>
              <a:t>4.Seq_num, </a:t>
            </a:r>
            <a:r>
              <a:rPr lang="en-US" altLang="zh-CN" sz="2400" dirty="0" err="1"/>
              <a:t>ACK_num</a:t>
            </a:r>
            <a:r>
              <a:rPr lang="zh-CN" altLang="en-US" sz="2400" dirty="0"/>
              <a:t>如何动态更新，并且保证正确？</a:t>
            </a:r>
            <a:endParaRPr lang="en-US" altLang="zh-CN" sz="2400" dirty="0"/>
          </a:p>
          <a:p>
            <a:r>
              <a:rPr lang="zh-CN" altLang="en-US" dirty="0"/>
              <a:t>花费了大量时间进行微调和</a:t>
            </a:r>
            <a:r>
              <a:rPr lang="en-US" altLang="zh-CN" dirty="0"/>
              <a:t>debug</a:t>
            </a:r>
            <a:r>
              <a:rPr lang="zh-CN" altLang="en-US" dirty="0"/>
              <a:t>，保证了一次</a:t>
            </a:r>
            <a:r>
              <a:rPr lang="en-US" altLang="zh-CN" dirty="0"/>
              <a:t>RDT</a:t>
            </a:r>
            <a:r>
              <a:rPr lang="zh-CN" altLang="en-US" dirty="0"/>
              <a:t>中信息传输的准确性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测试效果</a:t>
            </a:r>
            <a:endParaRPr lang="zh-CN" altLang="en-US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91590" y="2093595"/>
          <a:ext cx="8426450" cy="4064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87975"/>
                <a:gridCol w="3038475"/>
              </a:tblGrid>
              <a:tr h="665480">
                <a:tc>
                  <a:txBody>
                    <a:bodyPr/>
                    <a:p>
                      <a:r>
                        <a:rPr lang="zh-CN" altLang="en-US" sz="2800" b="1" dirty="0"/>
                        <a:t>网络状态 </a:t>
                      </a:r>
                      <a:r>
                        <a:rPr lang="en-US" altLang="zh-CN" sz="2800" b="1" dirty="0"/>
                        <a:t>(2</a:t>
                      </a:r>
                      <a:r>
                        <a:rPr lang="zh-CN" altLang="en-US" sz="2800" b="1" dirty="0"/>
                        <a:t>份文件，</a:t>
                      </a:r>
                      <a:r>
                        <a:rPr sz="2800" b="1" dirty="0"/>
                        <a:t>297078</a:t>
                      </a:r>
                      <a:r>
                        <a:rPr lang="en-US" sz="2800" b="1" dirty="0"/>
                        <a:t>bit</a:t>
                      </a:r>
                      <a:r>
                        <a:rPr lang="en-US" altLang="zh-CN" sz="2800" b="1" dirty="0"/>
                        <a:t>)</a:t>
                      </a:r>
                      <a:endParaRPr lang="en-US" altLang="zh-CN" sz="2800" b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2800" b="1" dirty="0"/>
                        <a:t>时间 </a:t>
                      </a:r>
                      <a:r>
                        <a:rPr lang="en-US" altLang="zh-CN" sz="2800" b="1" dirty="0"/>
                        <a:t>(s)</a:t>
                      </a:r>
                      <a:endParaRPr lang="en-US" altLang="zh-CN" sz="2800" b="1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理想状态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12.1989805s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480">
                <a:tc>
                  <a:txBody>
                    <a:bodyPr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rate = 10000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100.92586139999999s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480">
                <a:tc>
                  <a:txBody>
                    <a:bodyPr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loss_rate = 0.00001， corrupt_rate = 0.00001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27.542554799999998s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480">
                <a:tc>
                  <a:txBody>
                    <a:bodyPr/>
                    <a:p>
                      <a:r>
                        <a:rPr lang="zh-CN" altLang="en-US" sz="2000" dirty="0">
                          <a:sym typeface="+mn-ea"/>
                        </a:rPr>
                        <a:t>loss_rate = 0.00005， corrupt_rate = 0.00005</a:t>
                      </a:r>
                      <a:endParaRPr lang="zh-CN" altLang="en-US" sz="20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60.806175200000006s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dirty="0">
                          <a:sym typeface="+mn-ea"/>
                        </a:rPr>
                        <a:t>rate = 10000，loss_rate = 0.00001， corrupt_rate = 0.00001</a:t>
                      </a:r>
                      <a:endParaRPr lang="zh-CN" altLang="en-US" sz="20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128.05947579999997s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项目概要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8762661" cy="4351337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sz="2000" dirty="0"/>
              <a:t>计算机网络中网络层，链路层，物理层相对简单在不可靠信道上传输，导致数据传输是不可靠的。为了保证数据传输的可靠性，选择在运输层采用复杂的可靠数据传输协议</a:t>
            </a:r>
            <a:r>
              <a:rPr lang="en-US" altLang="zh-CN" sz="2000" dirty="0"/>
              <a:t>(Reliable Data Transfer)</a:t>
            </a:r>
            <a:r>
              <a:rPr lang="zh-CN" altLang="en-US" sz="2000" dirty="0"/>
              <a:t>，以确保网络的可靠性。</a:t>
            </a:r>
            <a:endParaRPr lang="en-US" altLang="zh-CN" sz="2000" dirty="0"/>
          </a:p>
          <a:p>
            <a:r>
              <a:rPr lang="zh-CN" altLang="en-US" sz="2000" dirty="0"/>
              <a:t>经典的</a:t>
            </a:r>
            <a:r>
              <a:rPr lang="en-US" altLang="zh-CN" sz="2000" dirty="0"/>
              <a:t>RDT</a:t>
            </a:r>
            <a:r>
              <a:rPr lang="zh-CN" altLang="en-US" sz="2000" dirty="0"/>
              <a:t>传输包括</a:t>
            </a:r>
            <a:r>
              <a:rPr lang="en-US" altLang="zh-CN" sz="2000" dirty="0"/>
              <a:t>GBK(Go Back N)</a:t>
            </a:r>
            <a:r>
              <a:rPr lang="zh-CN" altLang="en-US" sz="2000" dirty="0"/>
              <a:t>和选择重传两种方法，而互联网常用可靠传输协议</a:t>
            </a:r>
            <a:r>
              <a:rPr lang="en-US" altLang="zh-CN" sz="2000" dirty="0"/>
              <a:t>TCP</a:t>
            </a:r>
            <a:r>
              <a:rPr lang="zh-CN" altLang="en-US" sz="2000" dirty="0"/>
              <a:t>则是基于综合两者的优点实现的可靠信道传输。</a:t>
            </a:r>
            <a:endParaRPr lang="en-US" altLang="zh-CN" sz="2000" dirty="0"/>
          </a:p>
          <a:p>
            <a:r>
              <a:rPr lang="zh-CN" altLang="en-US" sz="2000" dirty="0"/>
              <a:t>我们小组通过学习</a:t>
            </a:r>
            <a:r>
              <a:rPr lang="en-US" altLang="zh-CN" sz="2000" dirty="0"/>
              <a:t>TCP</a:t>
            </a:r>
            <a:r>
              <a:rPr lang="zh-CN" altLang="en-US" sz="2000" dirty="0"/>
              <a:t>的传输机制及其特色，在大部分机制上实现与</a:t>
            </a:r>
            <a:r>
              <a:rPr lang="en-US" altLang="zh-CN" sz="2000" dirty="0"/>
              <a:t>TCP</a:t>
            </a:r>
            <a:r>
              <a:rPr lang="zh-CN" altLang="en-US" sz="2000" dirty="0"/>
              <a:t>相同的效果，完成了本次</a:t>
            </a:r>
            <a:r>
              <a:rPr lang="en-US" altLang="zh-CN" sz="2000" dirty="0"/>
              <a:t>Project</a:t>
            </a:r>
            <a:r>
              <a:rPr lang="zh-CN" altLang="en-US" sz="2000" dirty="0"/>
              <a:t>的设计。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设计思想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261872" y="1828800"/>
            <a:ext cx="984300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1.1 Message Format</a:t>
            </a:r>
            <a:endParaRPr lang="en-US" altLang="zh-CN" sz="2000" dirty="0"/>
          </a:p>
          <a:p>
            <a:r>
              <a:rPr lang="en-US" altLang="zh-CN" sz="1300" dirty="0"/>
              <a:t>Organized our own packet</a:t>
            </a:r>
            <a:endParaRPr lang="en-US" altLang="zh-CN" sz="2400" dirty="0"/>
          </a:p>
          <a:p>
            <a:r>
              <a:rPr lang="zh-CN" altLang="en-US" sz="2400" dirty="0"/>
              <a:t>实现打包部分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000" dirty="0"/>
              <a:t>由于发送端将发送数据分片传送，我们额外增添了</a:t>
            </a:r>
            <a:r>
              <a:rPr lang="en-US" altLang="zh-CN" sz="2000" dirty="0"/>
              <a:t>ECE bit</a:t>
            </a:r>
            <a:r>
              <a:rPr lang="zh-CN" altLang="en-US" sz="2000" dirty="0"/>
              <a:t>位，用于标识每一次分片的结束</a:t>
            </a:r>
            <a:endParaRPr lang="en-US" altLang="zh-CN" sz="2000" dirty="0"/>
          </a:p>
        </p:txBody>
      </p:sp>
      <p:graphicFrame>
        <p:nvGraphicFramePr>
          <p:cNvPr id="6" name="表格 9"/>
          <p:cNvGraphicFramePr>
            <a:graphicFrameLocks noGrp="1"/>
          </p:cNvGraphicFramePr>
          <p:nvPr/>
        </p:nvGraphicFramePr>
        <p:xfrm>
          <a:off x="1547534" y="3262788"/>
          <a:ext cx="9374466" cy="736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4264"/>
                <a:gridCol w="934264"/>
                <a:gridCol w="934264"/>
                <a:gridCol w="1024314"/>
                <a:gridCol w="1005840"/>
                <a:gridCol w="914400"/>
                <a:gridCol w="1899920"/>
                <a:gridCol w="172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SYN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CHEAKSUM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PAYLOAD</a:t>
                      </a:r>
                      <a:endParaRPr lang="zh-CN" altLang="en-US" dirty="0"/>
                    </a:p>
                  </a:txBody>
                  <a:tcPr/>
                </a:tc>
              </a:tr>
              <a:tr h="247492">
                <a:tc>
                  <a:txBody>
                    <a:bodyPr/>
                    <a:lstStyle/>
                    <a:p>
                      <a:r>
                        <a:rPr lang="en-US" altLang="zh-CN" dirty="0"/>
                        <a:t>1bit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LEN bytes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设计思想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8478"/>
            <a:ext cx="4732528" cy="5515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8" name="内容占位符 2"/>
          <p:cNvSpPr txBox="1"/>
          <p:nvPr/>
        </p:nvSpPr>
        <p:spPr>
          <a:xfrm>
            <a:off x="1261872" y="1828800"/>
            <a:ext cx="493572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1.2 Reliable Data Transfer</a:t>
            </a:r>
            <a:endParaRPr lang="en-US" altLang="zh-CN" sz="2000" dirty="0"/>
          </a:p>
          <a:p>
            <a:r>
              <a:rPr lang="en-US" altLang="zh-CN" sz="1200" dirty="0"/>
              <a:t>1. Accept and establish a connection</a:t>
            </a:r>
            <a:endParaRPr lang="en-US" altLang="zh-CN" sz="1200" dirty="0"/>
          </a:p>
          <a:p>
            <a:r>
              <a:rPr lang="en-US" altLang="zh-CN" sz="1200" dirty="0"/>
              <a:t>2. Maintain the connection, keep listening and replying</a:t>
            </a:r>
            <a:endParaRPr lang="en-US" altLang="zh-CN" sz="1200" dirty="0"/>
          </a:p>
          <a:p>
            <a:r>
              <a:rPr lang="en-US" altLang="zh-CN" sz="1200" dirty="0"/>
              <a:t>3. Close the connection, release the resource</a:t>
            </a:r>
            <a:endParaRPr lang="en-US" altLang="zh-CN" sz="2800" dirty="0"/>
          </a:p>
          <a:p>
            <a:r>
              <a:rPr lang="zh-CN" altLang="en-US" sz="2400" dirty="0"/>
              <a:t>实现经典的</a:t>
            </a:r>
            <a:r>
              <a:rPr lang="en-US" altLang="zh-CN" sz="2400" dirty="0"/>
              <a:t>TCP</a:t>
            </a:r>
            <a:r>
              <a:rPr lang="zh-CN" altLang="en-US" sz="2400" dirty="0"/>
              <a:t>状态机变换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9" name="表格 9"/>
          <p:cNvGraphicFramePr>
            <a:graphicFrameLocks noGrp="1"/>
          </p:cNvGraphicFramePr>
          <p:nvPr/>
        </p:nvGraphicFramePr>
        <p:xfrm>
          <a:off x="1564347" y="3926469"/>
          <a:ext cx="3870075" cy="271610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70075"/>
              </a:tblGrid>
              <a:tr h="612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/>
                        <a:t>客户端和服务器的</a:t>
                      </a:r>
                      <a:r>
                        <a:rPr lang="en-US" altLang="zh-CN" b="0" dirty="0"/>
                        <a:t>3</a:t>
                      </a:r>
                      <a:r>
                        <a:rPr lang="zh-CN" altLang="en-US" b="0" dirty="0"/>
                        <a:t>次握手连接</a:t>
                      </a:r>
                      <a:endParaRPr lang="en-US" altLang="zh-CN" b="0" dirty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26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客户端和服务器连接后使用新的</a:t>
                      </a:r>
                      <a:r>
                        <a:rPr lang="en-US" altLang="zh-CN" dirty="0"/>
                        <a:t>Socket</a:t>
                      </a:r>
                      <a:r>
                        <a:rPr lang="zh-CN" altLang="en-US" dirty="0"/>
                        <a:t>和三个线程互相传输数据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— Send</a:t>
                      </a:r>
                      <a:r>
                        <a:rPr lang="zh-CN" altLang="en-US" dirty="0"/>
                        <a:t>线程：只负责发送报文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— Recv</a:t>
                      </a:r>
                      <a:r>
                        <a:rPr lang="zh-CN" altLang="en-US" dirty="0"/>
                        <a:t>线程：只负责接收报文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— Process</a:t>
                      </a:r>
                      <a:r>
                        <a:rPr lang="zh-CN" altLang="en-US" dirty="0"/>
                        <a:t>线程：负责检测状态改变</a:t>
                      </a:r>
                      <a:endParaRPr lang="en-US" altLang="zh-CN" dirty="0"/>
                    </a:p>
                  </a:txBody>
                  <a:tcPr/>
                </a:tc>
              </a:tr>
              <a:tr h="612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客户端和服务器的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次挥手断开连接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设计思想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261872" y="1828800"/>
            <a:ext cx="858021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1.2 Reliable Data Transfer</a:t>
            </a:r>
            <a:endParaRPr lang="en-US" altLang="zh-CN" sz="2000" dirty="0"/>
          </a:p>
          <a:p>
            <a:r>
              <a:rPr lang="en-US" altLang="zh-CN" sz="1200" dirty="0"/>
              <a:t>Your are responsible for detecting and correcting these abnormalities (through retransmission) when they occur.</a:t>
            </a:r>
            <a:endParaRPr lang="en-US" altLang="zh-CN" sz="1200" dirty="0"/>
          </a:p>
          <a:p>
            <a:r>
              <a:rPr lang="en-US" altLang="zh-CN" sz="1200" dirty="0"/>
              <a:t>1.Delay</a:t>
            </a:r>
            <a:endParaRPr lang="en-US" altLang="zh-CN" sz="1200" dirty="0"/>
          </a:p>
          <a:p>
            <a:r>
              <a:rPr lang="en-US" altLang="zh-CN" sz="1200" dirty="0"/>
              <a:t>2.Loss</a:t>
            </a:r>
            <a:endParaRPr lang="en-US" altLang="zh-CN" sz="1200" dirty="0"/>
          </a:p>
          <a:p>
            <a:r>
              <a:rPr lang="en-US" altLang="zh-CN" sz="1200" dirty="0"/>
              <a:t>3.Corrupt</a:t>
            </a:r>
            <a:endParaRPr lang="en-US" altLang="zh-CN" sz="1200" dirty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261872" y="3931920"/>
          <a:ext cx="8961286" cy="2473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75746"/>
                <a:gridCol w="74855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延迟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接收端</a:t>
                      </a:r>
                      <a:r>
                        <a:rPr lang="en-US" altLang="zh-CN" b="0" dirty="0"/>
                        <a:t>recvfrom()</a:t>
                      </a:r>
                      <a:r>
                        <a:rPr lang="zh-CN" altLang="en-US" b="0" dirty="0"/>
                        <a:t>设置超时时间，如果超时重新发送</a:t>
                      </a:r>
                      <a:r>
                        <a:rPr lang="en-US" altLang="zh-CN" b="0" dirty="0"/>
                        <a:t>ACK</a:t>
                      </a:r>
                      <a:r>
                        <a:rPr lang="zh-CN" altLang="en-US" b="0" dirty="0"/>
                        <a:t>报文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丢包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接收端如果收到报文时，会做出判断：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— </a:t>
                      </a:r>
                      <a:r>
                        <a:rPr lang="zh-CN" altLang="en-US" dirty="0"/>
                        <a:t>如果收到的</a:t>
                      </a:r>
                      <a:r>
                        <a:rPr lang="en-US" altLang="zh-CN" dirty="0"/>
                        <a:t>SEQ &gt; </a:t>
                      </a:r>
                      <a:r>
                        <a:rPr lang="zh-CN" altLang="en-US" dirty="0"/>
                        <a:t>需要的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，存入</a:t>
                      </a:r>
                      <a:r>
                        <a:rPr lang="en-US" altLang="zh-CN" dirty="0"/>
                        <a:t>Buffer</a:t>
                      </a:r>
                      <a:r>
                        <a:rPr lang="zh-CN" altLang="en-US" dirty="0"/>
                        <a:t>中，回复需要的</a:t>
                      </a:r>
                      <a:r>
                        <a:rPr lang="en-US" altLang="zh-CN" dirty="0"/>
                        <a:t>ACK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— </a:t>
                      </a:r>
                      <a:r>
                        <a:rPr lang="zh-CN" altLang="en-US" dirty="0"/>
                        <a:t>如果收到的</a:t>
                      </a:r>
                      <a:r>
                        <a:rPr lang="en-US" altLang="zh-CN" dirty="0"/>
                        <a:t>SEQ &lt; </a:t>
                      </a:r>
                      <a:r>
                        <a:rPr lang="zh-CN" altLang="en-US" dirty="0"/>
                        <a:t>回复需要的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，回复需要的</a:t>
                      </a:r>
                      <a:r>
                        <a:rPr lang="en-US" altLang="zh-CN" dirty="0"/>
                        <a:t>ACK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— </a:t>
                      </a:r>
                      <a:r>
                        <a:rPr lang="zh-CN" altLang="en-US" dirty="0"/>
                        <a:t>如果收到的</a:t>
                      </a:r>
                      <a:r>
                        <a:rPr lang="en-US" altLang="zh-CN" dirty="0"/>
                        <a:t>SEQ = </a:t>
                      </a:r>
                      <a:r>
                        <a:rPr lang="zh-CN" altLang="en-US" dirty="0"/>
                        <a:t>需要的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，查看</a:t>
                      </a:r>
                      <a:r>
                        <a:rPr lang="en-US" altLang="zh-CN" dirty="0"/>
                        <a:t>Buffer</a:t>
                      </a:r>
                      <a:r>
                        <a:rPr lang="zh-CN" altLang="en-US" dirty="0"/>
                        <a:t>中的所有报文，将该报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文与</a:t>
                      </a:r>
                      <a:r>
                        <a:rPr lang="en-US" altLang="zh-CN" dirty="0"/>
                        <a:t>Buffer</a:t>
                      </a:r>
                      <a:r>
                        <a:rPr lang="zh-CN" altLang="en-US" dirty="0"/>
                        <a:t>中可能存入的顺序满足的报文一并接收并且回复更新</a:t>
                      </a:r>
                      <a:r>
                        <a:rPr lang="en-US" altLang="zh-CN" dirty="0"/>
                        <a:t>ACK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损坏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接收端通过</a:t>
                      </a:r>
                      <a:r>
                        <a:rPr lang="en-US" altLang="zh-CN" dirty="0"/>
                        <a:t>CHECKSUM</a:t>
                      </a:r>
                      <a:r>
                        <a:rPr lang="zh-CN" altLang="en-US" dirty="0"/>
                        <a:t>校验位进行校验，如果出现差错，则重新发送请求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报文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设计思想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261872" y="1828800"/>
            <a:ext cx="858021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1.3 Congestion Control</a:t>
            </a:r>
            <a:endParaRPr lang="en-US" altLang="zh-CN" sz="2000" dirty="0"/>
          </a:p>
          <a:p>
            <a:r>
              <a:rPr lang="en-US" altLang="zh-CN" sz="1200" dirty="0"/>
              <a:t>You should implement congestion control in addition to the reliable transfer function to address the problem described and achieve a reasonable eﬀective throughput as a fraction of R. 1.Delay</a:t>
            </a:r>
            <a:endParaRPr lang="en-US" altLang="zh-CN" sz="1200" dirty="0"/>
          </a:p>
          <a:p>
            <a:r>
              <a:rPr lang="zh-CN" altLang="en-US" sz="2400" dirty="0"/>
              <a:t>拥塞控制</a:t>
            </a:r>
            <a:endParaRPr lang="en-US" altLang="zh-CN" sz="2400" dirty="0"/>
          </a:p>
          <a:p>
            <a:r>
              <a:rPr lang="zh-CN" altLang="en-US" dirty="0"/>
              <a:t>实现思路参考</a:t>
            </a:r>
            <a:r>
              <a:rPr lang="en-US" altLang="zh-CN" dirty="0"/>
              <a:t>TCP</a:t>
            </a:r>
            <a:r>
              <a:rPr lang="zh-CN" altLang="en-US" dirty="0"/>
              <a:t>拥塞控制方法</a:t>
            </a:r>
            <a:endParaRPr lang="en-US" altLang="zh-CN" dirty="0"/>
          </a:p>
          <a:p>
            <a:r>
              <a:rPr lang="en-US" altLang="zh-CN" dirty="0"/>
              <a:t>Send</a:t>
            </a:r>
            <a:r>
              <a:rPr lang="zh-CN" altLang="en-US" dirty="0"/>
              <a:t>线程维护拥塞窗口，并且动态更新</a:t>
            </a:r>
            <a:endParaRPr lang="en-US" altLang="zh-CN" dirty="0"/>
          </a:p>
          <a:p>
            <a:endParaRPr lang="en-US" altLang="zh-CN" sz="12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功能实现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261872" y="1828800"/>
            <a:ext cx="872708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Packet.py——</a:t>
            </a:r>
            <a:r>
              <a:rPr lang="zh-CN" altLang="en-US" sz="2400" dirty="0"/>
              <a:t>负责对报文各种处理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1561412" y="2479018"/>
          <a:ext cx="8128000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36026"/>
                <a:gridCol w="559197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核心函数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功能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__str__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重写方法，展示报文头的各个字段信息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get_xxx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set_xxx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获取某一字段的信息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设置某一字段的信息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compute_checksum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计算校验位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check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检验报文是否出错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set_bytes_from_string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将报文转化为可以设置字段信息的模式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get_bytes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将报文转化为发送的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形式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功能实现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261872" y="1828800"/>
            <a:ext cx="872708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FSM.py——</a:t>
            </a:r>
            <a:r>
              <a:rPr lang="zh-CN" altLang="en-US" sz="2400" dirty="0"/>
              <a:t>状态机的转化以及连接建立和结束时的报文处理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1561412" y="2479018"/>
          <a:ext cx="8128000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4998"/>
                <a:gridCol w="412300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r>
                        <a:rPr lang="zh-CN" altLang="en-US" b="0" dirty="0"/>
                        <a:t>种状态</a:t>
                      </a:r>
                      <a:endParaRPr lang="zh-CN" altLang="en-US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/>
                        <a:t>CLOSED_Transition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LAST_ACK_Transition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LISTEN_Transition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FIN_WAIT_1_Transition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SYN_SENT_Transition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FIN_WAIT_2_Transition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SYN_RCVD_Transition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CLOSING_Transition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ESTABLISH_Transition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TIME_WAIT_Transition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CLOSE_WAIT_Transition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</a:t>
            </a:r>
            <a:r>
              <a:rPr lang="zh-CN" altLang="en-US" dirty="0"/>
              <a:t>功能实现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261872" y="1828800"/>
            <a:ext cx="872708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rdt.py——</a:t>
            </a:r>
            <a:r>
              <a:rPr lang="zh-CN" altLang="en-US" sz="2400" dirty="0"/>
              <a:t>实现可靠信道传输</a:t>
            </a:r>
            <a:endParaRPr lang="en-US" altLang="zh-CN" sz="2400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61872" y="2413000"/>
          <a:ext cx="9233258" cy="4079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96221"/>
                <a:gridCol w="503703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核心函数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功能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connect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发起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RDT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连接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绑定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Socket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accept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处理connect连接并且返回新的连接Socket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关闭RDT连接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recv_from|recv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展示接受到的报文|接收数据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send_to|send | resend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展示发送的报文|发送</a:t>
                      </a:r>
                      <a:r>
                        <a:rPr lang="en-US" altLang="zh-CN" sz="1800" dirty="0">
                          <a:sym typeface="+mn-ea"/>
                        </a:rPr>
                        <a:t>数据|</a:t>
                      </a:r>
                      <a:r>
                        <a:rPr lang="zh-CN" altLang="en-US" sz="1800" dirty="0">
                          <a:sym typeface="+mn-ea"/>
                        </a:rPr>
                        <a:t>重传数据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thread_start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ESTABLISH阶段建立三个线程，具有不同功能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send/recv/proc_thread_method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三个不同线程的处理方法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move_window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调整拥塞控制的窗口变化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send_seq_wanted_packet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处理丢包</a:t>
                      </a:r>
                      <a:r>
                        <a:rPr lang="zh-CN" altLang="en-US" dirty="0"/>
                        <a:t>，发送</a:t>
                      </a:r>
                      <a:r>
                        <a:rPr lang="en-US" altLang="zh-CN" dirty="0"/>
                        <a:t>ACK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79d4591-abc1-4156-83bd-df490fa89d35}"/>
</p:tagLst>
</file>

<file path=ppt/tags/tag2.xml><?xml version="1.0" encoding="utf-8"?>
<p:tagLst xmlns:p="http://schemas.openxmlformats.org/presentationml/2006/main">
  <p:tag name="KSO_WM_UNIT_TABLE_BEAUTIFY" val="smartTable{43735c39-950f-4c94-ae07-1c850a3563cb}"/>
</p:tagLst>
</file>

<file path=ppt/tags/tag3.xml><?xml version="1.0" encoding="utf-8"?>
<p:tagLst xmlns:p="http://schemas.openxmlformats.org/presentationml/2006/main">
  <p:tag name="KSO_WM_UNIT_TABLE_BEAUTIFY" val="smartTable{679d4591-abc1-4156-83bd-df490fa89d35}"/>
  <p:tag name="TABLE_ENDDRAG_ORIGIN_RECT" val="663*284"/>
  <p:tag name="TABLE_ENDDRAG_RECT" val="100*181*663*284"/>
</p:tagLst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0</TotalTime>
  <Words>3054</Words>
  <Application>WPS 演示</Application>
  <PresentationFormat>宽屏</PresentationFormat>
  <Paragraphs>296</Paragraphs>
  <Slides>12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Wingdings 2</vt:lpstr>
      <vt:lpstr>Century Schoolbook</vt:lpstr>
      <vt:lpstr>微软雅黑</vt:lpstr>
      <vt:lpstr>Arial Unicode MS</vt:lpstr>
      <vt:lpstr>等线</vt:lpstr>
      <vt:lpstr>Calibri</vt:lpstr>
      <vt:lpstr>风景</vt:lpstr>
      <vt:lpstr>Reliable Data Transfer</vt:lpstr>
      <vt:lpstr>|项目概要</vt:lpstr>
      <vt:lpstr>|设计思想</vt:lpstr>
      <vt:lpstr>|设计思想</vt:lpstr>
      <vt:lpstr>|设计思想</vt:lpstr>
      <vt:lpstr>|设计思想</vt:lpstr>
      <vt:lpstr>|功能实现</vt:lpstr>
      <vt:lpstr>|功能实现</vt:lpstr>
      <vt:lpstr>|功能实现</vt:lpstr>
      <vt:lpstr>|困难及解决方案</vt:lpstr>
      <vt:lpstr>|困难及解决方案</vt:lpstr>
      <vt:lpstr>|测试效果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Data Transfer</dc:title>
  <dc:creator>Lotus0922</dc:creator>
  <cp:lastModifiedBy>不负骤雨</cp:lastModifiedBy>
  <cp:revision>30</cp:revision>
  <dcterms:created xsi:type="dcterms:W3CDTF">2020-12-27T14:48:00Z</dcterms:created>
  <dcterms:modified xsi:type="dcterms:W3CDTF">2020-12-30T13:09:57Z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