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0" autoAdjust="0"/>
    <p:restoredTop sz="93341" autoAdjust="0"/>
  </p:normalViewPr>
  <p:slideViewPr>
    <p:cSldViewPr snapToGrid="0">
      <p:cViewPr varScale="1">
        <p:scale>
          <a:sx n="101" d="100"/>
          <a:sy n="101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CCBA2-D945-4D86-856D-0EAEF4CB0016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C3D0-C510-42A7-A674-EB7A20680D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22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CC3D0-C510-42A7-A674-EB7A20680D5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B7D9F-BAB1-54D7-14EC-18BDF85E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17AE12-730E-A450-B2B9-D03797531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DB0A8C-8590-B5A5-0A01-BF71313F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12F9BB-CF4B-B05E-7505-E958EB5D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422E6B-FDD8-639D-98B5-2FABEB33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41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ECFFFA-B983-012F-529C-385E6579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652F39-0938-4E06-8A45-5A0D2720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81C55-DA69-07B1-BE92-E3E1C5F3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CE949E-3ECB-FCFD-A09A-8354BFC1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FF3F71-0D07-6658-52CB-E81BFD7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6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F38D38E-5B6C-98B3-B7EE-242E4BD4F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57A38A-BF8B-CEB0-46C2-2B6DA8D0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821A15-5C8E-5FB9-20D9-A0640299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BFCF07-30CF-79C1-35ED-71B041AE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870D31-D2C3-280C-6EF2-B5A48BA5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47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BFA2DD-E29C-5C03-01E4-55F34695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853469-ADB8-AA44-6D21-D7C2F5A3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328202-233B-C39A-2F4D-C67EE66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EE46DD-8095-54E0-C22E-95E3A31E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039D9A-AC70-8DB0-892A-A868AAD4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9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6DB35-4186-BD85-FF01-27CD641D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2D1B66-EFC7-9A2A-B1C5-11F23BD9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BB4144-E1D0-1D07-E5A9-5EA1A37E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8E898B-A6AD-7748-AE8D-72D08950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FEC212-FD05-9A02-0CB4-BBDA448C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2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F5F92-F869-7640-1641-86995FE3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2FDF4-2EEF-6A49-53C1-0E8DA5285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D0D6A5E-91F0-D027-8F29-34D04EA21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5483301-1D2A-B616-B5AD-393E3282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EAA1F6-0E57-68BA-DBD4-F8704CFD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1CC962-804F-1905-BE2D-C05AE66F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4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9DD92-5680-1073-47E1-15AF7C26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85D193-A0BE-645D-6C0D-05115B53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530B95-FD84-2D51-B003-FEBDEF30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A3D4E3-1D7E-9674-8A1A-F3EC12CFD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193148-486A-15FB-66D1-E8A4B0C0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7858303-1020-D377-3036-479C8F7B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508BD22-969B-1B8F-12E2-1B2D43BB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02194E4-5B22-3754-4477-42382DFF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62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1B848-3A68-90F5-A4DC-91FA32C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FD5F720-ABB5-8B7E-F4BE-888984ED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A7BAA4-9216-CDBE-9514-986EDB70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9FBECF-2417-E871-4C72-BBBD71F1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32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F81A79-791A-C90A-98FE-0D3276A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00B375A-5F1B-F851-D32A-633F018C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87C14-B610-776F-B6D3-06396CEC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7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DD214-684E-F36A-B8DB-679CCBA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863F8-9127-5DB4-07F2-8DA3C28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A3BAE4-1FB6-0D62-3EC3-4F1A69A82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C143FA-44DA-5357-C27C-9411CFF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537072-FF67-F0DD-71C4-9B17DCC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6D060-7DD0-2C3F-05C0-5CB2D859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449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14AD92-174F-4A68-87EF-C0B9B050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883A1B-78FB-7836-EE85-72927F90A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02B8CB-1D8C-2738-D2BC-48899E8E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F4152F-9AC5-42CB-443F-4666A42E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3A5C20-4901-48FF-C511-1BD06783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F94CF6-1DA1-FAAA-BFA5-C5AB1D9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64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5A7CE4-602F-3BB1-A06E-4E732976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74CE7B-F7D1-8352-9A2B-B5E9C51E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69AE9-01A7-1C23-28B9-FE54D9E19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B687-5448-484E-881E-776473012AB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A2594E-4DB0-0AE8-6034-3CA1B7EC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8591A0-D6AF-9CFA-D69B-4B3C9CE63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D09C-C6CD-4877-B31D-29743A52F5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74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-4n9c4-h1Y?si=tlJAjmQWj9qOw9XC&amp;t=138" TargetMode="External"/><Relationship Id="rId2" Type="http://schemas.openxmlformats.org/officeDocument/2006/relationships/hyperlink" Target="https://www.wirif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PIC1">
            <a:extLst>
              <a:ext uri="{FF2B5EF4-FFF2-40B4-BE49-F238E27FC236}">
                <a16:creationId xmlns:a16="http://schemas.microsoft.com/office/drawing/2014/main" id="{CBE889DD-F88E-7FFB-2C9D-59DA0D10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8" y="-8743195"/>
            <a:ext cx="11025798" cy="5589714"/>
          </a:xfrm>
          <a:prstGeom prst="rect">
            <a:avLst/>
          </a:prstGeom>
        </p:spPr>
      </p:pic>
      <p:sp>
        <p:nvSpPr>
          <p:cNvPr id="5" name="!!1">
            <a:extLst>
              <a:ext uri="{FF2B5EF4-FFF2-40B4-BE49-F238E27FC236}">
                <a16:creationId xmlns:a16="http://schemas.microsoft.com/office/drawing/2014/main" id="{CD24C521-15B0-BB56-2841-28E93E2A9817}"/>
              </a:ext>
            </a:extLst>
          </p:cNvPr>
          <p:cNvSpPr/>
          <p:nvPr/>
        </p:nvSpPr>
        <p:spPr>
          <a:xfrm rot="10800000">
            <a:off x="1622574" y="-4473424"/>
            <a:ext cx="8946848" cy="8946848"/>
          </a:xfrm>
          <a:prstGeom prst="blockArc">
            <a:avLst/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6D4F71-BE67-218A-C2A0-8BC4BBB10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429" y="2089252"/>
            <a:ext cx="10875138" cy="165576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Logikai egységek &amp; </a:t>
            </a:r>
            <a:r>
              <a:rPr lang="hu-HU" sz="44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Reszponzivitás</a:t>
            </a:r>
            <a:endParaRPr lang="hu-HU" sz="44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6CB3C2-9DFE-F273-5491-D9981D5E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0"/>
            <a:ext cx="2601531" cy="54609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Nagy Zoltán</a:t>
            </a:r>
          </a:p>
        </p:txBody>
      </p:sp>
      <p:sp>
        <p:nvSpPr>
          <p:cNvPr id="6" name="!!2">
            <a:extLst>
              <a:ext uri="{FF2B5EF4-FFF2-40B4-BE49-F238E27FC236}">
                <a16:creationId xmlns:a16="http://schemas.microsoft.com/office/drawing/2014/main" id="{5445BAD6-BE0C-2983-D5F0-AE27A9E4668A}"/>
              </a:ext>
            </a:extLst>
          </p:cNvPr>
          <p:cNvSpPr/>
          <p:nvPr/>
        </p:nvSpPr>
        <p:spPr>
          <a:xfrm>
            <a:off x="-13695383" y="-12892164"/>
            <a:ext cx="39582765" cy="39500328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1028" name="Picture 4" descr="Blob Emoji GIF - Blob Emoji Dance - Discover &amp; Share GIFs">
            <a:extLst>
              <a:ext uri="{FF2B5EF4-FFF2-40B4-BE49-F238E27FC236}">
                <a16:creationId xmlns:a16="http://schemas.microsoft.com/office/drawing/2014/main" id="{3DFEEB76-DE77-B82B-EDEE-695D1F61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" y="6614160"/>
            <a:ext cx="243840" cy="24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lcím 2">
            <a:extLst>
              <a:ext uri="{FF2B5EF4-FFF2-40B4-BE49-F238E27FC236}">
                <a16:creationId xmlns:a16="http://schemas.microsoft.com/office/drawing/2014/main" id="{F3BAB0F7-8E2C-38FE-53A6-E3E6FA4D6768}"/>
              </a:ext>
            </a:extLst>
          </p:cNvPr>
          <p:cNvSpPr txBox="1">
            <a:spLocks/>
          </p:cNvSpPr>
          <p:nvPr/>
        </p:nvSpPr>
        <p:spPr>
          <a:xfrm>
            <a:off x="8123615" y="-39637"/>
            <a:ext cx="2601531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hu-HU" sz="1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Csapattagok:</a:t>
            </a:r>
            <a:br>
              <a:rPr lang="hu-HU" sz="1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hu-HU" sz="1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Balogh-</a:t>
            </a:r>
            <a:r>
              <a:rPr lang="hu-HU" sz="14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Balázsi</a:t>
            </a:r>
            <a:r>
              <a:rPr lang="hu-HU" sz="1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Gergő</a:t>
            </a:r>
            <a:br>
              <a:rPr lang="hu-HU" sz="1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hu-HU" sz="1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Leskó Milán</a:t>
            </a:r>
          </a:p>
        </p:txBody>
      </p:sp>
    </p:spTree>
    <p:extLst>
      <p:ext uri="{BB962C8B-B14F-4D97-AF65-F5344CB8AC3E}">
        <p14:creationId xmlns:p14="http://schemas.microsoft.com/office/powerpoint/2010/main" val="2797821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3">
            <a:extLst>
              <a:ext uri="{FF2B5EF4-FFF2-40B4-BE49-F238E27FC236}">
                <a16:creationId xmlns:a16="http://schemas.microsoft.com/office/drawing/2014/main" id="{66866F3E-F4D4-8318-9BC0-0298CCAAEEEF}"/>
              </a:ext>
            </a:extLst>
          </p:cNvPr>
          <p:cNvSpPr/>
          <p:nvPr/>
        </p:nvSpPr>
        <p:spPr>
          <a:xfrm>
            <a:off x="131837" y="893837"/>
            <a:ext cx="11928326" cy="11928326"/>
          </a:xfrm>
          <a:prstGeom prst="blockArc">
            <a:avLst/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FB02DCD5-DB89-1CEF-C034-108B1423219B}"/>
              </a:ext>
            </a:extLst>
          </p:cNvPr>
          <p:cNvSpPr txBox="1">
            <a:spLocks/>
          </p:cNvSpPr>
          <p:nvPr/>
        </p:nvSpPr>
        <p:spPr>
          <a:xfrm>
            <a:off x="658431" y="1773236"/>
            <a:ext cx="10875138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5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459666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3">
            <a:extLst>
              <a:ext uri="{FF2B5EF4-FFF2-40B4-BE49-F238E27FC236}">
                <a16:creationId xmlns:a16="http://schemas.microsoft.com/office/drawing/2014/main" id="{66866F3E-F4D4-8318-9BC0-0298CCAAEEEF}"/>
              </a:ext>
            </a:extLst>
          </p:cNvPr>
          <p:cNvSpPr/>
          <p:nvPr/>
        </p:nvSpPr>
        <p:spPr>
          <a:xfrm rot="16200000">
            <a:off x="6227837" y="-2535165"/>
            <a:ext cx="11928326" cy="11928326"/>
          </a:xfrm>
          <a:prstGeom prst="blockArc">
            <a:avLst/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FB02DCD5-DB89-1CEF-C034-108B1423219B}"/>
              </a:ext>
            </a:extLst>
          </p:cNvPr>
          <p:cNvSpPr txBox="1">
            <a:spLocks/>
          </p:cNvSpPr>
          <p:nvPr/>
        </p:nvSpPr>
        <p:spPr>
          <a:xfrm>
            <a:off x="6096000" y="3035299"/>
            <a:ext cx="3243335" cy="787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Források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3386DC-26BA-CBC7-C7BA-D10CF8237B3C}"/>
              </a:ext>
            </a:extLst>
          </p:cNvPr>
          <p:cNvSpPr txBox="1"/>
          <p:nvPr/>
        </p:nvSpPr>
        <p:spPr>
          <a:xfrm>
            <a:off x="65917" y="2413335"/>
            <a:ext cx="609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Wireframe</a:t>
            </a:r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  <a:hlinkClick r:id="rId2"/>
              </a:rPr>
              <a:t>https://www.wirify.com</a:t>
            </a:r>
            <a:endParaRPr lang="hu-HU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hu-HU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Elmosott sáv: </a:t>
            </a:r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  <a:hlinkClick r:id="rId3"/>
              </a:rPr>
              <a:t>https://youtu.be/--4n9c4-h1Y?si=tlJAjmQWj9qOw9XC&amp;t=138</a:t>
            </a:r>
            <a:endParaRPr lang="hu-HU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hu-HU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1-2 apró dolog (pl.: z-index, order-md-1/2): </a:t>
            </a:r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  <a:hlinkClick r:id="rId4"/>
              </a:rPr>
              <a:t>https://stackoverflow.com</a:t>
            </a:r>
            <a:endParaRPr lang="hu-HU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2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3">
            <a:extLst>
              <a:ext uri="{FF2B5EF4-FFF2-40B4-BE49-F238E27FC236}">
                <a16:creationId xmlns:a16="http://schemas.microsoft.com/office/drawing/2014/main" id="{66866F3E-F4D4-8318-9BC0-0298CCAAEEEF}"/>
              </a:ext>
            </a:extLst>
          </p:cNvPr>
          <p:cNvSpPr/>
          <p:nvPr/>
        </p:nvSpPr>
        <p:spPr>
          <a:xfrm>
            <a:off x="-10478447" y="-1429132"/>
            <a:ext cx="33280729" cy="33280729"/>
          </a:xfrm>
          <a:prstGeom prst="blockArc">
            <a:avLst/>
          </a:prstGeom>
          <a:solidFill>
            <a:schemeClr val="tx1"/>
          </a:solidFill>
          <a:ln>
            <a:noFill/>
          </a:ln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08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!!1">
            <a:extLst>
              <a:ext uri="{FF2B5EF4-FFF2-40B4-BE49-F238E27FC236}">
                <a16:creationId xmlns:a16="http://schemas.microsoft.com/office/drawing/2014/main" id="{F0DFA24C-12E9-246D-1FFC-64FD6D7F58F4}"/>
              </a:ext>
            </a:extLst>
          </p:cNvPr>
          <p:cNvSpPr/>
          <p:nvPr/>
        </p:nvSpPr>
        <p:spPr>
          <a:xfrm rot="10800000">
            <a:off x="5288265" y="-468831"/>
            <a:ext cx="1615459" cy="1615459"/>
          </a:xfrm>
          <a:prstGeom prst="blockArc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1" name="!!PIC1">
            <a:extLst>
              <a:ext uri="{FF2B5EF4-FFF2-40B4-BE49-F238E27FC236}">
                <a16:creationId xmlns:a16="http://schemas.microsoft.com/office/drawing/2014/main" id="{5D970261-08BF-BEF1-8F90-458495FA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67" y="-1"/>
            <a:ext cx="4523487" cy="2293258"/>
          </a:xfrm>
          <a:prstGeom prst="rect">
            <a:avLst/>
          </a:prstGeom>
        </p:spPr>
      </p:pic>
      <p:sp>
        <p:nvSpPr>
          <p:cNvPr id="8" name="!!3">
            <a:extLst>
              <a:ext uri="{FF2B5EF4-FFF2-40B4-BE49-F238E27FC236}">
                <a16:creationId xmlns:a16="http://schemas.microsoft.com/office/drawing/2014/main" id="{369E89EB-35BF-0365-9FAB-2877095B50A4}"/>
              </a:ext>
            </a:extLst>
          </p:cNvPr>
          <p:cNvSpPr/>
          <p:nvPr/>
        </p:nvSpPr>
        <p:spPr>
          <a:xfrm rot="16200000">
            <a:off x="-11400429" y="-16321164"/>
            <a:ext cx="39582765" cy="39500328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!!2">
            <a:extLst>
              <a:ext uri="{FF2B5EF4-FFF2-40B4-BE49-F238E27FC236}">
                <a16:creationId xmlns:a16="http://schemas.microsoft.com/office/drawing/2014/main" id="{9AE5344C-7A3F-D355-24D5-8C95BF6428F9}"/>
              </a:ext>
            </a:extLst>
          </p:cNvPr>
          <p:cNvSpPr/>
          <p:nvPr/>
        </p:nvSpPr>
        <p:spPr>
          <a:xfrm rot="10800000">
            <a:off x="1718881" y="-4311802"/>
            <a:ext cx="8754229" cy="8623604"/>
          </a:xfrm>
          <a:prstGeom prst="blockArc">
            <a:avLst/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" name="!!title2">
            <a:extLst>
              <a:ext uri="{FF2B5EF4-FFF2-40B4-BE49-F238E27FC236}">
                <a16:creationId xmlns:a16="http://schemas.microsoft.com/office/drawing/2014/main" id="{F5EB2A01-F863-148D-B6B4-E21D760A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946" y="2402200"/>
            <a:ext cx="5936098" cy="1026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Bevezetés</a:t>
            </a:r>
          </a:p>
        </p:txBody>
      </p:sp>
      <p:sp>
        <p:nvSpPr>
          <p:cNvPr id="37" name="!!TEXT1">
            <a:extLst>
              <a:ext uri="{FF2B5EF4-FFF2-40B4-BE49-F238E27FC236}">
                <a16:creationId xmlns:a16="http://schemas.microsoft.com/office/drawing/2014/main" id="{DD918749-7D00-7884-D247-BCD1BB2355C4}"/>
              </a:ext>
            </a:extLst>
          </p:cNvPr>
          <p:cNvSpPr/>
          <p:nvPr/>
        </p:nvSpPr>
        <p:spPr>
          <a:xfrm>
            <a:off x="0" y="2915600"/>
            <a:ext cx="3867467" cy="3942400"/>
          </a:xfrm>
          <a:prstGeom prst="flowChartDelay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ctr"/>
          <a:lstStyle/>
          <a:p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Feladat: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Logikai egységek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Navigációs sáv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Reszponzivitás</a:t>
            </a: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Kép 22">
            <a:extLst>
              <a:ext uri="{FF2B5EF4-FFF2-40B4-BE49-F238E27FC236}">
                <a16:creationId xmlns:a16="http://schemas.microsoft.com/office/drawing/2014/main" id="{73357D77-8180-9F08-E828-7989AD02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86"/>
          <a:stretch/>
        </p:blipFill>
        <p:spPr>
          <a:xfrm>
            <a:off x="4265926" y="1611345"/>
            <a:ext cx="7649030" cy="3635310"/>
          </a:xfrm>
          <a:prstGeom prst="rect">
            <a:avLst/>
          </a:prstGeom>
        </p:spPr>
      </p:pic>
      <p:sp>
        <p:nvSpPr>
          <p:cNvPr id="21" name="!!3">
            <a:extLst>
              <a:ext uri="{FF2B5EF4-FFF2-40B4-BE49-F238E27FC236}">
                <a16:creationId xmlns:a16="http://schemas.microsoft.com/office/drawing/2014/main" id="{2DEBD2A6-6FDE-6C42-1276-14112E54CDB5}"/>
              </a:ext>
            </a:extLst>
          </p:cNvPr>
          <p:cNvSpPr/>
          <p:nvPr/>
        </p:nvSpPr>
        <p:spPr>
          <a:xfrm rot="5400000">
            <a:off x="-4422991" y="-590097"/>
            <a:ext cx="8754229" cy="8623604"/>
          </a:xfrm>
          <a:prstGeom prst="blockArc">
            <a:avLst>
              <a:gd name="adj1" fmla="val 10800000"/>
              <a:gd name="adj2" fmla="val 21599900"/>
              <a:gd name="adj3" fmla="val 49962"/>
            </a:avLst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4" name="!!PIC1">
            <a:extLst>
              <a:ext uri="{FF2B5EF4-FFF2-40B4-BE49-F238E27FC236}">
                <a16:creationId xmlns:a16="http://schemas.microsoft.com/office/drawing/2014/main" id="{E1439C4A-F231-C1B6-4262-3850ED44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92" y="-1909174"/>
            <a:ext cx="1292806" cy="655409"/>
          </a:xfrm>
          <a:prstGeom prst="rect">
            <a:avLst/>
          </a:prstGeom>
        </p:spPr>
      </p:pic>
      <p:sp>
        <p:nvSpPr>
          <p:cNvPr id="5" name="!!2">
            <a:extLst>
              <a:ext uri="{FF2B5EF4-FFF2-40B4-BE49-F238E27FC236}">
                <a16:creationId xmlns:a16="http://schemas.microsoft.com/office/drawing/2014/main" id="{CD24C521-15B0-BB56-2841-28E93E2A9817}"/>
              </a:ext>
            </a:extLst>
          </p:cNvPr>
          <p:cNvSpPr/>
          <p:nvPr/>
        </p:nvSpPr>
        <p:spPr>
          <a:xfrm rot="10800000">
            <a:off x="4857760" y="-3174408"/>
            <a:ext cx="2476477" cy="2391982"/>
          </a:xfrm>
          <a:prstGeom prst="blockArc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!!4">
            <a:extLst>
              <a:ext uri="{FF2B5EF4-FFF2-40B4-BE49-F238E27FC236}">
                <a16:creationId xmlns:a16="http://schemas.microsoft.com/office/drawing/2014/main" id="{369E89EB-35BF-0365-9FAB-2877095B50A4}"/>
              </a:ext>
            </a:extLst>
          </p:cNvPr>
          <p:cNvSpPr/>
          <p:nvPr/>
        </p:nvSpPr>
        <p:spPr>
          <a:xfrm rot="5400000">
            <a:off x="-7431094" y="-10818459"/>
            <a:ext cx="28554386" cy="28494917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877" y="3208305"/>
            <a:ext cx="4265927" cy="1026800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Vázlatszerkezeti rajz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24E984B-D78C-3F19-46AD-6B91D70BF625}"/>
              </a:ext>
            </a:extLst>
          </p:cNvPr>
          <p:cNvGrpSpPr/>
          <p:nvPr/>
        </p:nvGrpSpPr>
        <p:grpSpPr>
          <a:xfrm>
            <a:off x="-7694907" y="-166463"/>
            <a:ext cx="5673013" cy="7024463"/>
            <a:chOff x="-5681566" y="-166463"/>
            <a:chExt cx="5673013" cy="7024463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5309F66A-D553-C951-385D-4EC67CF9C487}"/>
                </a:ext>
              </a:extLst>
            </p:cNvPr>
            <p:cNvSpPr/>
            <p:nvPr/>
          </p:nvSpPr>
          <p:spPr>
            <a:xfrm>
              <a:off x="-5435600" y="19050"/>
              <a:ext cx="5245100" cy="6808349"/>
            </a:xfrm>
            <a:prstGeom prst="roundRect">
              <a:avLst>
                <a:gd name="adj" fmla="val 128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27" name="Kép 26">
              <a:extLst>
                <a:ext uri="{FF2B5EF4-FFF2-40B4-BE49-F238E27FC236}">
                  <a16:creationId xmlns:a16="http://schemas.microsoft.com/office/drawing/2014/main" id="{62384C26-E5DB-5B4A-7595-FF5627B4B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681566" y="-166463"/>
              <a:ext cx="5673013" cy="3595463"/>
            </a:xfrm>
            <a:prstGeom prst="rect">
              <a:avLst/>
            </a:prstGeom>
            <a:effectLst>
              <a:outerShdw blurRad="139700" dist="88900" dir="3900000" algn="tl" rotWithShape="0">
                <a:prstClr val="black">
                  <a:alpha val="72000"/>
                </a:prstClr>
              </a:outerShdw>
            </a:effectLst>
          </p:spPr>
        </p:pic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E9E232C4-B6ED-51E6-5A9F-01A90CC8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681566" y="3136686"/>
              <a:ext cx="3643787" cy="3721314"/>
            </a:xfrm>
            <a:prstGeom prst="rect">
              <a:avLst/>
            </a:prstGeom>
            <a:effectLst>
              <a:outerShdw blurRad="139700" dist="88900" dir="3900000" algn="tl" rotWithShape="0">
                <a:prstClr val="black">
                  <a:alpha val="72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2898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1E9C64E4-D6BC-3F78-DC37-3ABF5EA4AD71}"/>
              </a:ext>
            </a:extLst>
          </p:cNvPr>
          <p:cNvSpPr/>
          <p:nvPr/>
        </p:nvSpPr>
        <p:spPr>
          <a:xfrm>
            <a:off x="5360104" y="314324"/>
            <a:ext cx="6749340" cy="1392167"/>
          </a:xfrm>
          <a:prstGeom prst="roundRect">
            <a:avLst>
              <a:gd name="adj" fmla="val 6632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99600537-3004-314C-2EEE-9F41A33A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47" y="402898"/>
            <a:ext cx="6579485" cy="1206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dist="1016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26" name="!!Téglalap: lekerekített 25">
            <a:extLst>
              <a:ext uri="{FF2B5EF4-FFF2-40B4-BE49-F238E27FC236}">
                <a16:creationId xmlns:a16="http://schemas.microsoft.com/office/drawing/2014/main" id="{258485C3-1E7F-4CC1-456E-99F7EDD40A58}"/>
              </a:ext>
            </a:extLst>
          </p:cNvPr>
          <p:cNvSpPr/>
          <p:nvPr/>
        </p:nvSpPr>
        <p:spPr>
          <a:xfrm>
            <a:off x="12700" y="19050"/>
            <a:ext cx="5245100" cy="6808349"/>
          </a:xfrm>
          <a:prstGeom prst="roundRect">
            <a:avLst>
              <a:gd name="adj" fmla="val 1282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8077F510-2C3F-4A68-EDE5-E1133365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266" y="-166463"/>
            <a:ext cx="5673013" cy="3595463"/>
          </a:xfrm>
          <a:prstGeom prst="rect">
            <a:avLst/>
          </a:prstGeom>
          <a:effectLst>
            <a:outerShdw blurRad="139700" dist="88900" dir="3900000" algn="tl" rotWithShape="0">
              <a:prstClr val="black">
                <a:alpha val="72000"/>
              </a:prstClr>
            </a:outerShdw>
          </a:effectLst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A967B078-9DD2-55B5-7696-C6D7A4C8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3266" y="3136686"/>
            <a:ext cx="3643787" cy="3721314"/>
          </a:xfrm>
          <a:prstGeom prst="rect">
            <a:avLst/>
          </a:prstGeom>
          <a:effectLst>
            <a:outerShdw blurRad="139700" dist="88900" dir="3900000" algn="tl" rotWithShape="0">
              <a:prstClr val="black">
                <a:alpha val="72000"/>
              </a:prstClr>
            </a:outerShdw>
          </a:effectLst>
        </p:spPr>
      </p:pic>
      <p:sp>
        <p:nvSpPr>
          <p:cNvPr id="21" name="!!3">
            <a:extLst>
              <a:ext uri="{FF2B5EF4-FFF2-40B4-BE49-F238E27FC236}">
                <a16:creationId xmlns:a16="http://schemas.microsoft.com/office/drawing/2014/main" id="{2DEBD2A6-6FDE-6C42-1276-14112E54CDB5}"/>
              </a:ext>
            </a:extLst>
          </p:cNvPr>
          <p:cNvSpPr/>
          <p:nvPr/>
        </p:nvSpPr>
        <p:spPr>
          <a:xfrm>
            <a:off x="-5000220" y="-5766288"/>
            <a:ext cx="11798772" cy="11302328"/>
          </a:xfrm>
          <a:prstGeom prst="blockArc">
            <a:avLst>
              <a:gd name="adj1" fmla="val 10800000"/>
              <a:gd name="adj2" fmla="val 21599900"/>
              <a:gd name="adj3" fmla="val 49962"/>
            </a:avLst>
          </a:prstGeom>
          <a:solidFill>
            <a:schemeClr val="tx2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" name="!!4">
            <a:extLst>
              <a:ext uri="{FF2B5EF4-FFF2-40B4-BE49-F238E27FC236}">
                <a16:creationId xmlns:a16="http://schemas.microsoft.com/office/drawing/2014/main" id="{369E89EB-35BF-0365-9FAB-2877095B50A4}"/>
              </a:ext>
            </a:extLst>
          </p:cNvPr>
          <p:cNvSpPr/>
          <p:nvPr/>
        </p:nvSpPr>
        <p:spPr>
          <a:xfrm rot="16200000">
            <a:off x="7328614" y="2004743"/>
            <a:ext cx="9726771" cy="9706514"/>
          </a:xfrm>
          <a:prstGeom prst="blockArc">
            <a:avLst>
              <a:gd name="adj1" fmla="val 10800000"/>
              <a:gd name="adj2" fmla="val 1296039"/>
              <a:gd name="adj3" fmla="val 498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6386" y="4592505"/>
            <a:ext cx="4212914" cy="1620370"/>
          </a:xfrm>
        </p:spPr>
        <p:txBody>
          <a:bodyPr>
            <a:no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Navigációs sáv</a:t>
            </a:r>
          </a:p>
        </p:txBody>
      </p:sp>
      <p:sp>
        <p:nvSpPr>
          <p:cNvPr id="32" name="Jobb oldali kapcsos zárójel 31">
            <a:extLst>
              <a:ext uri="{FF2B5EF4-FFF2-40B4-BE49-F238E27FC236}">
                <a16:creationId xmlns:a16="http://schemas.microsoft.com/office/drawing/2014/main" id="{11C918F7-071F-9D53-2BB1-1EA721EF94C7}"/>
              </a:ext>
            </a:extLst>
          </p:cNvPr>
          <p:cNvSpPr/>
          <p:nvPr/>
        </p:nvSpPr>
        <p:spPr>
          <a:xfrm>
            <a:off x="3185160" y="5288280"/>
            <a:ext cx="168782" cy="1363980"/>
          </a:xfrm>
          <a:custGeom>
            <a:avLst/>
            <a:gdLst>
              <a:gd name="connsiteX0" fmla="*/ 0 w 168782"/>
              <a:gd name="connsiteY0" fmla="*/ 0 h 1363980"/>
              <a:gd name="connsiteX1" fmla="*/ 84391 w 168782"/>
              <a:gd name="connsiteY1" fmla="*/ 115145 h 1363980"/>
              <a:gd name="connsiteX2" fmla="*/ 84391 w 168782"/>
              <a:gd name="connsiteY2" fmla="*/ 539975 h 1363980"/>
              <a:gd name="connsiteX3" fmla="*/ 168782 w 168782"/>
              <a:gd name="connsiteY3" fmla="*/ 655120 h 1363980"/>
              <a:gd name="connsiteX4" fmla="*/ 84391 w 168782"/>
              <a:gd name="connsiteY4" fmla="*/ 770265 h 1363980"/>
              <a:gd name="connsiteX5" fmla="*/ 84391 w 168782"/>
              <a:gd name="connsiteY5" fmla="*/ 1248835 h 1363980"/>
              <a:gd name="connsiteX6" fmla="*/ 0 w 168782"/>
              <a:gd name="connsiteY6" fmla="*/ 1363980 h 1363980"/>
              <a:gd name="connsiteX7" fmla="*/ 0 w 168782"/>
              <a:gd name="connsiteY7" fmla="*/ 0 h 1363980"/>
              <a:gd name="connsiteX0" fmla="*/ 0 w 168782"/>
              <a:gd name="connsiteY0" fmla="*/ 0 h 1363980"/>
              <a:gd name="connsiteX1" fmla="*/ 84391 w 168782"/>
              <a:gd name="connsiteY1" fmla="*/ 115145 h 1363980"/>
              <a:gd name="connsiteX2" fmla="*/ 84391 w 168782"/>
              <a:gd name="connsiteY2" fmla="*/ 539975 h 1363980"/>
              <a:gd name="connsiteX3" fmla="*/ 168782 w 168782"/>
              <a:gd name="connsiteY3" fmla="*/ 655120 h 1363980"/>
              <a:gd name="connsiteX4" fmla="*/ 84391 w 168782"/>
              <a:gd name="connsiteY4" fmla="*/ 770265 h 1363980"/>
              <a:gd name="connsiteX5" fmla="*/ 84391 w 168782"/>
              <a:gd name="connsiteY5" fmla="*/ 1248835 h 1363980"/>
              <a:gd name="connsiteX6" fmla="*/ 0 w 168782"/>
              <a:gd name="connsiteY6" fmla="*/ 136398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82" h="1363980" stroke="0" extrusionOk="0">
                <a:moveTo>
                  <a:pt x="0" y="0"/>
                </a:moveTo>
                <a:cubicBezTo>
                  <a:pt x="41328" y="-3257"/>
                  <a:pt x="80853" y="52880"/>
                  <a:pt x="84391" y="115145"/>
                </a:cubicBezTo>
                <a:cubicBezTo>
                  <a:pt x="78443" y="272566"/>
                  <a:pt x="47715" y="333115"/>
                  <a:pt x="84391" y="539975"/>
                </a:cubicBezTo>
                <a:cubicBezTo>
                  <a:pt x="82124" y="605782"/>
                  <a:pt x="121927" y="656483"/>
                  <a:pt x="168782" y="655120"/>
                </a:cubicBezTo>
                <a:cubicBezTo>
                  <a:pt x="118493" y="653106"/>
                  <a:pt x="87874" y="708336"/>
                  <a:pt x="84391" y="770265"/>
                </a:cubicBezTo>
                <a:cubicBezTo>
                  <a:pt x="102293" y="892039"/>
                  <a:pt x="42390" y="1085083"/>
                  <a:pt x="84391" y="1248835"/>
                </a:cubicBezTo>
                <a:cubicBezTo>
                  <a:pt x="82977" y="1312211"/>
                  <a:pt x="46138" y="1364423"/>
                  <a:pt x="0" y="1363980"/>
                </a:cubicBezTo>
                <a:cubicBezTo>
                  <a:pt x="82496" y="1207648"/>
                  <a:pt x="-54084" y="234324"/>
                  <a:pt x="0" y="0"/>
                </a:cubicBezTo>
                <a:close/>
              </a:path>
              <a:path w="168782" h="1363980" fill="none" extrusionOk="0">
                <a:moveTo>
                  <a:pt x="0" y="0"/>
                </a:moveTo>
                <a:cubicBezTo>
                  <a:pt x="42582" y="-286"/>
                  <a:pt x="83701" y="50145"/>
                  <a:pt x="84391" y="115145"/>
                </a:cubicBezTo>
                <a:cubicBezTo>
                  <a:pt x="104533" y="163290"/>
                  <a:pt x="84210" y="473689"/>
                  <a:pt x="84391" y="539975"/>
                </a:cubicBezTo>
                <a:cubicBezTo>
                  <a:pt x="82577" y="606812"/>
                  <a:pt x="125568" y="657642"/>
                  <a:pt x="168782" y="655120"/>
                </a:cubicBezTo>
                <a:cubicBezTo>
                  <a:pt x="122017" y="658845"/>
                  <a:pt x="86940" y="705160"/>
                  <a:pt x="84391" y="770265"/>
                </a:cubicBezTo>
                <a:cubicBezTo>
                  <a:pt x="70283" y="1003652"/>
                  <a:pt x="67386" y="1130752"/>
                  <a:pt x="84391" y="1248835"/>
                </a:cubicBezTo>
                <a:cubicBezTo>
                  <a:pt x="86472" y="1316548"/>
                  <a:pt x="42062" y="1366378"/>
                  <a:pt x="0" y="1363980"/>
                </a:cubicBezTo>
              </a:path>
              <a:path w="168782" h="1363980" fill="none" stroke="0" extrusionOk="0">
                <a:moveTo>
                  <a:pt x="0" y="0"/>
                </a:moveTo>
                <a:cubicBezTo>
                  <a:pt x="56709" y="5655"/>
                  <a:pt x="89030" y="52667"/>
                  <a:pt x="84391" y="115145"/>
                </a:cubicBezTo>
                <a:cubicBezTo>
                  <a:pt x="56091" y="220394"/>
                  <a:pt x="64690" y="413429"/>
                  <a:pt x="84391" y="539975"/>
                </a:cubicBezTo>
                <a:cubicBezTo>
                  <a:pt x="87597" y="608340"/>
                  <a:pt x="122838" y="661994"/>
                  <a:pt x="168782" y="655120"/>
                </a:cubicBezTo>
                <a:cubicBezTo>
                  <a:pt x="126080" y="661137"/>
                  <a:pt x="88568" y="711789"/>
                  <a:pt x="84391" y="770265"/>
                </a:cubicBezTo>
                <a:cubicBezTo>
                  <a:pt x="96755" y="820301"/>
                  <a:pt x="83039" y="1025297"/>
                  <a:pt x="84391" y="1248835"/>
                </a:cubicBezTo>
                <a:cubicBezTo>
                  <a:pt x="77903" y="1313493"/>
                  <a:pt x="45684" y="1363342"/>
                  <a:pt x="0" y="1363980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68221"/>
                      <a:gd name="adj2" fmla="val 480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39C3208-F7A1-11A2-B9D7-8AA78DEEC810}"/>
              </a:ext>
            </a:extLst>
          </p:cNvPr>
          <p:cNvSpPr txBox="1"/>
          <p:nvPr/>
        </p:nvSpPr>
        <p:spPr>
          <a:xfrm>
            <a:off x="3274502" y="5665133"/>
            <a:ext cx="181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Szín változtatása</a:t>
            </a:r>
          </a:p>
        </p:txBody>
      </p:sp>
      <p:sp>
        <p:nvSpPr>
          <p:cNvPr id="34" name="Jobb oldali kapcsos zárójel 33">
            <a:extLst>
              <a:ext uri="{FF2B5EF4-FFF2-40B4-BE49-F238E27FC236}">
                <a16:creationId xmlns:a16="http://schemas.microsoft.com/office/drawing/2014/main" id="{8F914338-D338-B996-CFDB-51E375407667}"/>
              </a:ext>
            </a:extLst>
          </p:cNvPr>
          <p:cNvSpPr/>
          <p:nvPr/>
        </p:nvSpPr>
        <p:spPr>
          <a:xfrm>
            <a:off x="3180021" y="4511039"/>
            <a:ext cx="168782" cy="403861"/>
          </a:xfrm>
          <a:custGeom>
            <a:avLst/>
            <a:gdLst>
              <a:gd name="connsiteX0" fmla="*/ 0 w 168782"/>
              <a:gd name="connsiteY0" fmla="*/ 0 h 403861"/>
              <a:gd name="connsiteX1" fmla="*/ 84391 w 168782"/>
              <a:gd name="connsiteY1" fmla="*/ 96987 h 403861"/>
              <a:gd name="connsiteX2" fmla="*/ 84391 w 168782"/>
              <a:gd name="connsiteY2" fmla="*/ 96987 h 403861"/>
              <a:gd name="connsiteX3" fmla="*/ 168782 w 168782"/>
              <a:gd name="connsiteY3" fmla="*/ 193974 h 403861"/>
              <a:gd name="connsiteX4" fmla="*/ 84391 w 168782"/>
              <a:gd name="connsiteY4" fmla="*/ 290961 h 403861"/>
              <a:gd name="connsiteX5" fmla="*/ 84391 w 168782"/>
              <a:gd name="connsiteY5" fmla="*/ 306874 h 403861"/>
              <a:gd name="connsiteX6" fmla="*/ 0 w 168782"/>
              <a:gd name="connsiteY6" fmla="*/ 403861 h 403861"/>
              <a:gd name="connsiteX7" fmla="*/ 0 w 168782"/>
              <a:gd name="connsiteY7" fmla="*/ 0 h 403861"/>
              <a:gd name="connsiteX0" fmla="*/ 0 w 168782"/>
              <a:gd name="connsiteY0" fmla="*/ 0 h 403861"/>
              <a:gd name="connsiteX1" fmla="*/ 84391 w 168782"/>
              <a:gd name="connsiteY1" fmla="*/ 96987 h 403861"/>
              <a:gd name="connsiteX2" fmla="*/ 84391 w 168782"/>
              <a:gd name="connsiteY2" fmla="*/ 96987 h 403861"/>
              <a:gd name="connsiteX3" fmla="*/ 168782 w 168782"/>
              <a:gd name="connsiteY3" fmla="*/ 193974 h 403861"/>
              <a:gd name="connsiteX4" fmla="*/ 84391 w 168782"/>
              <a:gd name="connsiteY4" fmla="*/ 290961 h 403861"/>
              <a:gd name="connsiteX5" fmla="*/ 84391 w 168782"/>
              <a:gd name="connsiteY5" fmla="*/ 306874 h 403861"/>
              <a:gd name="connsiteX6" fmla="*/ 0 w 168782"/>
              <a:gd name="connsiteY6" fmla="*/ 403861 h 40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82" h="403861" stroke="0" extrusionOk="0">
                <a:moveTo>
                  <a:pt x="0" y="0"/>
                </a:moveTo>
                <a:cubicBezTo>
                  <a:pt x="40588" y="-3713"/>
                  <a:pt x="76885" y="46240"/>
                  <a:pt x="84391" y="96987"/>
                </a:cubicBezTo>
                <a:lnTo>
                  <a:pt x="84391" y="96987"/>
                </a:lnTo>
                <a:cubicBezTo>
                  <a:pt x="92806" y="152323"/>
                  <a:pt x="120576" y="194025"/>
                  <a:pt x="168782" y="193974"/>
                </a:cubicBezTo>
                <a:cubicBezTo>
                  <a:pt x="117069" y="198959"/>
                  <a:pt x="83289" y="243488"/>
                  <a:pt x="84391" y="290961"/>
                </a:cubicBezTo>
                <a:cubicBezTo>
                  <a:pt x="85727" y="295594"/>
                  <a:pt x="83253" y="303648"/>
                  <a:pt x="84391" y="306874"/>
                </a:cubicBezTo>
                <a:cubicBezTo>
                  <a:pt x="86624" y="360703"/>
                  <a:pt x="50190" y="396490"/>
                  <a:pt x="0" y="403861"/>
                </a:cubicBezTo>
                <a:cubicBezTo>
                  <a:pt x="21056" y="301805"/>
                  <a:pt x="-28791" y="137884"/>
                  <a:pt x="0" y="0"/>
                </a:cubicBezTo>
                <a:close/>
              </a:path>
              <a:path w="168782" h="403861" fill="none" extrusionOk="0">
                <a:moveTo>
                  <a:pt x="0" y="0"/>
                </a:moveTo>
                <a:cubicBezTo>
                  <a:pt x="47954" y="-1178"/>
                  <a:pt x="86183" y="34993"/>
                  <a:pt x="84391" y="96987"/>
                </a:cubicBezTo>
                <a:lnTo>
                  <a:pt x="84391" y="96987"/>
                </a:lnTo>
                <a:cubicBezTo>
                  <a:pt x="77903" y="151616"/>
                  <a:pt x="121250" y="193336"/>
                  <a:pt x="168782" y="193974"/>
                </a:cubicBezTo>
                <a:cubicBezTo>
                  <a:pt x="121192" y="193904"/>
                  <a:pt x="80507" y="229480"/>
                  <a:pt x="84391" y="290961"/>
                </a:cubicBezTo>
                <a:cubicBezTo>
                  <a:pt x="84445" y="298517"/>
                  <a:pt x="84801" y="300661"/>
                  <a:pt x="84391" y="306874"/>
                </a:cubicBezTo>
                <a:cubicBezTo>
                  <a:pt x="82577" y="363682"/>
                  <a:pt x="50002" y="406383"/>
                  <a:pt x="0" y="403861"/>
                </a:cubicBezTo>
              </a:path>
              <a:path w="168782" h="403861" fill="none" stroke="0" extrusionOk="0">
                <a:moveTo>
                  <a:pt x="0" y="0"/>
                </a:moveTo>
                <a:cubicBezTo>
                  <a:pt x="46415" y="-1842"/>
                  <a:pt x="81809" y="47011"/>
                  <a:pt x="84391" y="96987"/>
                </a:cubicBezTo>
                <a:lnTo>
                  <a:pt x="84391" y="96987"/>
                </a:lnTo>
                <a:cubicBezTo>
                  <a:pt x="87214" y="152131"/>
                  <a:pt x="126312" y="194969"/>
                  <a:pt x="168782" y="193974"/>
                </a:cubicBezTo>
                <a:cubicBezTo>
                  <a:pt x="114558" y="192742"/>
                  <a:pt x="85037" y="237925"/>
                  <a:pt x="84391" y="290961"/>
                </a:cubicBezTo>
                <a:cubicBezTo>
                  <a:pt x="84066" y="293761"/>
                  <a:pt x="83694" y="299920"/>
                  <a:pt x="84391" y="306874"/>
                </a:cubicBezTo>
                <a:cubicBezTo>
                  <a:pt x="87716" y="365559"/>
                  <a:pt x="52130" y="410625"/>
                  <a:pt x="0" y="403861"/>
                </a:cubicBezTo>
              </a:path>
            </a:pathLst>
          </a:custGeom>
          <a:ln w="50800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68221"/>
                      <a:gd name="adj2" fmla="val 480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321A94A-8FF5-6A88-AA5F-DFFEEA561BB7}"/>
              </a:ext>
            </a:extLst>
          </p:cNvPr>
          <p:cNvSpPr txBox="1"/>
          <p:nvPr/>
        </p:nvSpPr>
        <p:spPr>
          <a:xfrm>
            <a:off x="3308991" y="4547374"/>
            <a:ext cx="181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Áttetszőség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8478DBA4-813F-9789-B01B-7936FF627BD6}"/>
              </a:ext>
            </a:extLst>
          </p:cNvPr>
          <p:cNvCxnSpPr>
            <a:cxnSpLocks/>
          </p:cNvCxnSpPr>
          <p:nvPr/>
        </p:nvCxnSpPr>
        <p:spPr>
          <a:xfrm flipV="1">
            <a:off x="1463516" y="4018523"/>
            <a:ext cx="1885287" cy="439562"/>
          </a:xfrm>
          <a:prstGeom prst="straightConnector1">
            <a:avLst/>
          </a:prstGeom>
          <a:ln w="50800" cap="rnd" cmpd="sng">
            <a:solidFill>
              <a:schemeClr val="bg1"/>
            </a:solidFill>
            <a:prstDash val="solid"/>
            <a:bevel/>
            <a:headEnd type="oval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E36A028B-A0BE-6754-284E-8A0A7406DF07}"/>
              </a:ext>
            </a:extLst>
          </p:cNvPr>
          <p:cNvSpPr txBox="1"/>
          <p:nvPr/>
        </p:nvSpPr>
        <p:spPr>
          <a:xfrm>
            <a:off x="3308991" y="3717123"/>
            <a:ext cx="181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Mindig felül legyen</a:t>
            </a:r>
          </a:p>
        </p:txBody>
      </p:sp>
    </p:spTree>
    <p:extLst>
      <p:ext uri="{BB962C8B-B14F-4D97-AF65-F5344CB8AC3E}">
        <p14:creationId xmlns:p14="http://schemas.microsoft.com/office/powerpoint/2010/main" val="360318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1E9C64E4-D6BC-3F78-DC37-3ABF5EA4AD71}"/>
              </a:ext>
            </a:extLst>
          </p:cNvPr>
          <p:cNvSpPr/>
          <p:nvPr/>
        </p:nvSpPr>
        <p:spPr>
          <a:xfrm>
            <a:off x="5347142" y="2047875"/>
            <a:ext cx="6749340" cy="4779523"/>
          </a:xfrm>
          <a:prstGeom prst="roundRect">
            <a:avLst>
              <a:gd name="adj" fmla="val 289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7A7D523-2440-A0B9-2D9B-D1BED55A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51" y="2181225"/>
            <a:ext cx="4216378" cy="3178684"/>
          </a:xfrm>
          <a:prstGeom prst="roundRect">
            <a:avLst>
              <a:gd name="adj" fmla="val 40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01600" dir="3000000" algn="t" rotWithShape="0">
              <a:prstClr val="black">
                <a:alpha val="55000"/>
              </a:prstClr>
            </a:outerShdw>
          </a:effectLst>
        </p:spPr>
      </p:pic>
      <p:sp>
        <p:nvSpPr>
          <p:cNvPr id="8" name="!!4">
            <a:extLst>
              <a:ext uri="{FF2B5EF4-FFF2-40B4-BE49-F238E27FC236}">
                <a16:creationId xmlns:a16="http://schemas.microsoft.com/office/drawing/2014/main" id="{369E89EB-35BF-0365-9FAB-2877095B50A4}"/>
              </a:ext>
            </a:extLst>
          </p:cNvPr>
          <p:cNvSpPr/>
          <p:nvPr/>
        </p:nvSpPr>
        <p:spPr>
          <a:xfrm rot="9478273">
            <a:off x="7256920" y="-5577719"/>
            <a:ext cx="9726771" cy="9706514"/>
          </a:xfrm>
          <a:prstGeom prst="blockArc">
            <a:avLst>
              <a:gd name="adj1" fmla="val 10800000"/>
              <a:gd name="adj2" fmla="val 1296039"/>
              <a:gd name="adj3" fmla="val 4985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65100" dist="203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940" y="-166463"/>
            <a:ext cx="4625060" cy="1620370"/>
          </a:xfrm>
        </p:spPr>
        <p:txBody>
          <a:bodyPr>
            <a:noAutofit/>
          </a:bodyPr>
          <a:lstStyle/>
          <a:p>
            <a:r>
              <a:rPr lang="hu-HU" sz="40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Reszponzivitás</a:t>
            </a:r>
            <a:endParaRPr lang="hu-HU" sz="40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1D5656-A24B-8503-68C4-6DE60B08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77" y="5535047"/>
            <a:ext cx="6398584" cy="1117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01600" dir="3000000" algn="t" rotWithShape="0">
              <a:prstClr val="black">
                <a:alpha val="55000"/>
              </a:prstClr>
            </a:outerShdw>
          </a:effectLst>
        </p:spPr>
      </p:pic>
      <p:sp>
        <p:nvSpPr>
          <p:cNvPr id="26" name="!!Téglalap: lekerekített 25">
            <a:extLst>
              <a:ext uri="{FF2B5EF4-FFF2-40B4-BE49-F238E27FC236}">
                <a16:creationId xmlns:a16="http://schemas.microsoft.com/office/drawing/2014/main" id="{258485C3-1E7F-4CC1-456E-99F7EDD40A58}"/>
              </a:ext>
            </a:extLst>
          </p:cNvPr>
          <p:cNvSpPr/>
          <p:nvPr/>
        </p:nvSpPr>
        <p:spPr>
          <a:xfrm>
            <a:off x="12700" y="1453907"/>
            <a:ext cx="5245100" cy="5373492"/>
          </a:xfrm>
          <a:prstGeom prst="roundRect">
            <a:avLst>
              <a:gd name="adj" fmla="val 219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7DA22BE-EA09-8DC6-D1B9-31109FA2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4336" y="2927900"/>
            <a:ext cx="3879680" cy="4200315"/>
          </a:xfrm>
          <a:prstGeom prst="rect">
            <a:avLst/>
          </a:prstGeom>
          <a:effectLst>
            <a:outerShdw blurRad="76200" dist="101600" dir="3600000" algn="tr" rotWithShape="0">
              <a:prstClr val="black">
                <a:alpha val="60000"/>
              </a:prstClr>
            </a:outerShdw>
          </a:effectLst>
        </p:spPr>
      </p:pic>
      <p:sp>
        <p:nvSpPr>
          <p:cNvPr id="32" name="Jobb oldali kapcsos zárójel 31">
            <a:extLst>
              <a:ext uri="{FF2B5EF4-FFF2-40B4-BE49-F238E27FC236}">
                <a16:creationId xmlns:a16="http://schemas.microsoft.com/office/drawing/2014/main" id="{11C918F7-071F-9D53-2BB1-1EA721EF94C7}"/>
              </a:ext>
            </a:extLst>
          </p:cNvPr>
          <p:cNvSpPr/>
          <p:nvPr/>
        </p:nvSpPr>
        <p:spPr>
          <a:xfrm>
            <a:off x="3230687" y="3829050"/>
            <a:ext cx="169738" cy="1889276"/>
          </a:xfrm>
          <a:custGeom>
            <a:avLst/>
            <a:gdLst>
              <a:gd name="connsiteX0" fmla="*/ 0 w 169738"/>
              <a:gd name="connsiteY0" fmla="*/ 0 h 1889276"/>
              <a:gd name="connsiteX1" fmla="*/ 84869 w 169738"/>
              <a:gd name="connsiteY1" fmla="*/ 115797 h 1889276"/>
              <a:gd name="connsiteX2" fmla="*/ 84869 w 169738"/>
              <a:gd name="connsiteY2" fmla="*/ 791622 h 1889276"/>
              <a:gd name="connsiteX3" fmla="*/ 169738 w 169738"/>
              <a:gd name="connsiteY3" fmla="*/ 907419 h 1889276"/>
              <a:gd name="connsiteX4" fmla="*/ 84869 w 169738"/>
              <a:gd name="connsiteY4" fmla="*/ 1023216 h 1889276"/>
              <a:gd name="connsiteX5" fmla="*/ 84869 w 169738"/>
              <a:gd name="connsiteY5" fmla="*/ 1773479 h 1889276"/>
              <a:gd name="connsiteX6" fmla="*/ 0 w 169738"/>
              <a:gd name="connsiteY6" fmla="*/ 1889276 h 1889276"/>
              <a:gd name="connsiteX7" fmla="*/ 0 w 169738"/>
              <a:gd name="connsiteY7" fmla="*/ 0 h 1889276"/>
              <a:gd name="connsiteX0" fmla="*/ 0 w 169738"/>
              <a:gd name="connsiteY0" fmla="*/ 0 h 1889276"/>
              <a:gd name="connsiteX1" fmla="*/ 84869 w 169738"/>
              <a:gd name="connsiteY1" fmla="*/ 115797 h 1889276"/>
              <a:gd name="connsiteX2" fmla="*/ 84869 w 169738"/>
              <a:gd name="connsiteY2" fmla="*/ 791622 h 1889276"/>
              <a:gd name="connsiteX3" fmla="*/ 169738 w 169738"/>
              <a:gd name="connsiteY3" fmla="*/ 907419 h 1889276"/>
              <a:gd name="connsiteX4" fmla="*/ 84869 w 169738"/>
              <a:gd name="connsiteY4" fmla="*/ 1023216 h 1889276"/>
              <a:gd name="connsiteX5" fmla="*/ 84869 w 169738"/>
              <a:gd name="connsiteY5" fmla="*/ 1773479 h 1889276"/>
              <a:gd name="connsiteX6" fmla="*/ 0 w 169738"/>
              <a:gd name="connsiteY6" fmla="*/ 1889276 h 188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738" h="1889276" stroke="0" extrusionOk="0">
                <a:moveTo>
                  <a:pt x="0" y="0"/>
                </a:moveTo>
                <a:cubicBezTo>
                  <a:pt x="45309" y="-964"/>
                  <a:pt x="83600" y="52320"/>
                  <a:pt x="84869" y="115797"/>
                </a:cubicBezTo>
                <a:cubicBezTo>
                  <a:pt x="115521" y="241572"/>
                  <a:pt x="141661" y="598213"/>
                  <a:pt x="84869" y="791622"/>
                </a:cubicBezTo>
                <a:cubicBezTo>
                  <a:pt x="84284" y="856147"/>
                  <a:pt x="122296" y="910569"/>
                  <a:pt x="169738" y="907419"/>
                </a:cubicBezTo>
                <a:cubicBezTo>
                  <a:pt x="117821" y="904659"/>
                  <a:pt x="95916" y="964541"/>
                  <a:pt x="84869" y="1023216"/>
                </a:cubicBezTo>
                <a:cubicBezTo>
                  <a:pt x="116326" y="1377489"/>
                  <a:pt x="18391" y="1466837"/>
                  <a:pt x="84869" y="1773479"/>
                </a:cubicBezTo>
                <a:cubicBezTo>
                  <a:pt x="76073" y="1836085"/>
                  <a:pt x="42903" y="1893013"/>
                  <a:pt x="0" y="1889276"/>
                </a:cubicBezTo>
                <a:cubicBezTo>
                  <a:pt x="48231" y="1242529"/>
                  <a:pt x="-84455" y="654996"/>
                  <a:pt x="0" y="0"/>
                </a:cubicBezTo>
                <a:close/>
              </a:path>
              <a:path w="169738" h="1889276" fill="none" extrusionOk="0">
                <a:moveTo>
                  <a:pt x="0" y="0"/>
                </a:moveTo>
                <a:cubicBezTo>
                  <a:pt x="45138" y="-123"/>
                  <a:pt x="82081" y="46161"/>
                  <a:pt x="84869" y="115797"/>
                </a:cubicBezTo>
                <a:cubicBezTo>
                  <a:pt x="97366" y="251405"/>
                  <a:pt x="103762" y="548664"/>
                  <a:pt x="84869" y="791622"/>
                </a:cubicBezTo>
                <a:cubicBezTo>
                  <a:pt x="82069" y="860582"/>
                  <a:pt x="127206" y="910644"/>
                  <a:pt x="169738" y="907419"/>
                </a:cubicBezTo>
                <a:cubicBezTo>
                  <a:pt x="122454" y="917218"/>
                  <a:pt x="88223" y="957274"/>
                  <a:pt x="84869" y="1023216"/>
                </a:cubicBezTo>
                <a:cubicBezTo>
                  <a:pt x="26272" y="1201545"/>
                  <a:pt x="34412" y="1693959"/>
                  <a:pt x="84869" y="1773479"/>
                </a:cubicBezTo>
                <a:cubicBezTo>
                  <a:pt x="85395" y="1838473"/>
                  <a:pt x="45755" y="1889865"/>
                  <a:pt x="0" y="1889276"/>
                </a:cubicBezTo>
              </a:path>
              <a:path w="169738" h="1889276" fill="none" stroke="0" extrusionOk="0">
                <a:moveTo>
                  <a:pt x="0" y="0"/>
                </a:moveTo>
                <a:cubicBezTo>
                  <a:pt x="50826" y="2214"/>
                  <a:pt x="88862" y="52804"/>
                  <a:pt x="84869" y="115797"/>
                </a:cubicBezTo>
                <a:cubicBezTo>
                  <a:pt x="142671" y="377226"/>
                  <a:pt x="127618" y="710426"/>
                  <a:pt x="84869" y="791622"/>
                </a:cubicBezTo>
                <a:cubicBezTo>
                  <a:pt x="85775" y="856923"/>
                  <a:pt x="123112" y="909968"/>
                  <a:pt x="169738" y="907419"/>
                </a:cubicBezTo>
                <a:cubicBezTo>
                  <a:pt x="124365" y="909729"/>
                  <a:pt x="87037" y="961919"/>
                  <a:pt x="84869" y="1023216"/>
                </a:cubicBezTo>
                <a:cubicBezTo>
                  <a:pt x="67205" y="1114834"/>
                  <a:pt x="126502" y="1412557"/>
                  <a:pt x="84869" y="1773479"/>
                </a:cubicBezTo>
                <a:cubicBezTo>
                  <a:pt x="78029" y="1838555"/>
                  <a:pt x="45576" y="1888381"/>
                  <a:pt x="0" y="1889276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68221"/>
                      <a:gd name="adj2" fmla="val 480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39C3208-F7A1-11A2-B9D7-8AA78DEEC810}"/>
              </a:ext>
            </a:extLst>
          </p:cNvPr>
          <p:cNvSpPr txBox="1"/>
          <p:nvPr/>
        </p:nvSpPr>
        <p:spPr>
          <a:xfrm>
            <a:off x="3412307" y="4325586"/>
            <a:ext cx="184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MD méret alatt mindent középre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BC7F714-A252-32E7-D24E-2880E2859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5399" y="1294251"/>
            <a:ext cx="5512066" cy="2228683"/>
          </a:xfrm>
          <a:prstGeom prst="rect">
            <a:avLst/>
          </a:prstGeom>
          <a:effectLst>
            <a:outerShdw blurRad="76200" dist="101600" dir="3600000" algn="tr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610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1E9C64E4-D6BC-3F78-DC37-3ABF5EA4AD71}"/>
              </a:ext>
            </a:extLst>
          </p:cNvPr>
          <p:cNvSpPr/>
          <p:nvPr/>
        </p:nvSpPr>
        <p:spPr>
          <a:xfrm>
            <a:off x="5566217" y="2047875"/>
            <a:ext cx="4320733" cy="4779523"/>
          </a:xfrm>
          <a:prstGeom prst="roundRect">
            <a:avLst>
              <a:gd name="adj" fmla="val 289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536DBF8-47E0-D3AD-E104-2B2F9241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4" y="5474693"/>
            <a:ext cx="4087285" cy="1278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0" dir="2700000" algn="tl" rotWithShape="0">
              <a:prstClr val="black">
                <a:alpha val="51000"/>
              </a:prstClr>
            </a:outerShdw>
          </a:effec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4202C7B-FD51-F6C6-F58F-56DCCE5F7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4" y="2168933"/>
            <a:ext cx="2255935" cy="3231938"/>
          </a:xfrm>
          <a:prstGeom prst="roundRect">
            <a:avLst>
              <a:gd name="adj" fmla="val 3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0" dir="2700000" algn="tl" rotWithShape="0">
              <a:prstClr val="black">
                <a:alpha val="51000"/>
              </a:prstClr>
            </a:outerShdw>
          </a:effectLst>
        </p:spPr>
      </p:pic>
      <p:sp>
        <p:nvSpPr>
          <p:cNvPr id="8" name="!!4">
            <a:extLst>
              <a:ext uri="{FF2B5EF4-FFF2-40B4-BE49-F238E27FC236}">
                <a16:creationId xmlns:a16="http://schemas.microsoft.com/office/drawing/2014/main" id="{369E89EB-35BF-0365-9FAB-2877095B50A4}"/>
              </a:ext>
            </a:extLst>
          </p:cNvPr>
          <p:cNvSpPr/>
          <p:nvPr/>
        </p:nvSpPr>
        <p:spPr>
          <a:xfrm rot="9478273">
            <a:off x="7256920" y="-5577719"/>
            <a:ext cx="9726771" cy="9706514"/>
          </a:xfrm>
          <a:prstGeom prst="blockArc">
            <a:avLst>
              <a:gd name="adj1" fmla="val 10800000"/>
              <a:gd name="adj2" fmla="val 1296039"/>
              <a:gd name="adj3" fmla="val 4985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65100" dist="203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940" y="-166463"/>
            <a:ext cx="4625060" cy="1620370"/>
          </a:xfrm>
        </p:spPr>
        <p:txBody>
          <a:bodyPr>
            <a:noAutofit/>
          </a:bodyPr>
          <a:lstStyle/>
          <a:p>
            <a:r>
              <a:rPr lang="hu-HU" sz="40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Reszponzivitás</a:t>
            </a:r>
            <a:endParaRPr lang="hu-HU" sz="40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6" name="!!Téglalap: lekerekített 25">
            <a:extLst>
              <a:ext uri="{FF2B5EF4-FFF2-40B4-BE49-F238E27FC236}">
                <a16:creationId xmlns:a16="http://schemas.microsoft.com/office/drawing/2014/main" id="{258485C3-1E7F-4CC1-456E-99F7EDD40A58}"/>
              </a:ext>
            </a:extLst>
          </p:cNvPr>
          <p:cNvSpPr/>
          <p:nvPr/>
        </p:nvSpPr>
        <p:spPr>
          <a:xfrm>
            <a:off x="12700" y="740275"/>
            <a:ext cx="5473700" cy="6087124"/>
          </a:xfrm>
          <a:prstGeom prst="roundRect">
            <a:avLst>
              <a:gd name="adj" fmla="val 219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u-HU" sz="2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7DA22BE-EA09-8DC6-D1B9-31109FA27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4336" y="2927900"/>
            <a:ext cx="3879680" cy="4200315"/>
          </a:xfrm>
          <a:prstGeom prst="rect">
            <a:avLst/>
          </a:prstGeom>
          <a:effectLst>
            <a:outerShdw blurRad="76200" dist="101600" dir="3600000" algn="tr" rotWithShape="0">
              <a:prstClr val="black">
                <a:alpha val="60000"/>
              </a:prstClr>
            </a:outerShdw>
          </a:effectLst>
        </p:spPr>
      </p:pic>
      <p:sp>
        <p:nvSpPr>
          <p:cNvPr id="32" name="Jobb oldali kapcsos zárójel 31">
            <a:extLst>
              <a:ext uri="{FF2B5EF4-FFF2-40B4-BE49-F238E27FC236}">
                <a16:creationId xmlns:a16="http://schemas.microsoft.com/office/drawing/2014/main" id="{11C918F7-071F-9D53-2BB1-1EA721EF94C7}"/>
              </a:ext>
            </a:extLst>
          </p:cNvPr>
          <p:cNvSpPr/>
          <p:nvPr/>
        </p:nvSpPr>
        <p:spPr>
          <a:xfrm>
            <a:off x="3230687" y="3829050"/>
            <a:ext cx="169738" cy="1889276"/>
          </a:xfrm>
          <a:custGeom>
            <a:avLst/>
            <a:gdLst>
              <a:gd name="connsiteX0" fmla="*/ 0 w 169738"/>
              <a:gd name="connsiteY0" fmla="*/ 0 h 1889276"/>
              <a:gd name="connsiteX1" fmla="*/ 84869 w 169738"/>
              <a:gd name="connsiteY1" fmla="*/ 115797 h 1889276"/>
              <a:gd name="connsiteX2" fmla="*/ 84869 w 169738"/>
              <a:gd name="connsiteY2" fmla="*/ 791622 h 1889276"/>
              <a:gd name="connsiteX3" fmla="*/ 169738 w 169738"/>
              <a:gd name="connsiteY3" fmla="*/ 907419 h 1889276"/>
              <a:gd name="connsiteX4" fmla="*/ 84869 w 169738"/>
              <a:gd name="connsiteY4" fmla="*/ 1023216 h 1889276"/>
              <a:gd name="connsiteX5" fmla="*/ 84869 w 169738"/>
              <a:gd name="connsiteY5" fmla="*/ 1773479 h 1889276"/>
              <a:gd name="connsiteX6" fmla="*/ 0 w 169738"/>
              <a:gd name="connsiteY6" fmla="*/ 1889276 h 1889276"/>
              <a:gd name="connsiteX7" fmla="*/ 0 w 169738"/>
              <a:gd name="connsiteY7" fmla="*/ 0 h 1889276"/>
              <a:gd name="connsiteX0" fmla="*/ 0 w 169738"/>
              <a:gd name="connsiteY0" fmla="*/ 0 h 1889276"/>
              <a:gd name="connsiteX1" fmla="*/ 84869 w 169738"/>
              <a:gd name="connsiteY1" fmla="*/ 115797 h 1889276"/>
              <a:gd name="connsiteX2" fmla="*/ 84869 w 169738"/>
              <a:gd name="connsiteY2" fmla="*/ 791622 h 1889276"/>
              <a:gd name="connsiteX3" fmla="*/ 169738 w 169738"/>
              <a:gd name="connsiteY3" fmla="*/ 907419 h 1889276"/>
              <a:gd name="connsiteX4" fmla="*/ 84869 w 169738"/>
              <a:gd name="connsiteY4" fmla="*/ 1023216 h 1889276"/>
              <a:gd name="connsiteX5" fmla="*/ 84869 w 169738"/>
              <a:gd name="connsiteY5" fmla="*/ 1773479 h 1889276"/>
              <a:gd name="connsiteX6" fmla="*/ 0 w 169738"/>
              <a:gd name="connsiteY6" fmla="*/ 1889276 h 188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738" h="1889276" stroke="0" extrusionOk="0">
                <a:moveTo>
                  <a:pt x="0" y="0"/>
                </a:moveTo>
                <a:cubicBezTo>
                  <a:pt x="45309" y="-964"/>
                  <a:pt x="83600" y="52320"/>
                  <a:pt x="84869" y="115797"/>
                </a:cubicBezTo>
                <a:cubicBezTo>
                  <a:pt x="115521" y="241572"/>
                  <a:pt x="141661" y="598213"/>
                  <a:pt x="84869" y="791622"/>
                </a:cubicBezTo>
                <a:cubicBezTo>
                  <a:pt x="84284" y="856147"/>
                  <a:pt x="122296" y="910569"/>
                  <a:pt x="169738" y="907419"/>
                </a:cubicBezTo>
                <a:cubicBezTo>
                  <a:pt x="117821" y="904659"/>
                  <a:pt x="95916" y="964541"/>
                  <a:pt x="84869" y="1023216"/>
                </a:cubicBezTo>
                <a:cubicBezTo>
                  <a:pt x="116326" y="1377489"/>
                  <a:pt x="18391" y="1466837"/>
                  <a:pt x="84869" y="1773479"/>
                </a:cubicBezTo>
                <a:cubicBezTo>
                  <a:pt x="76073" y="1836085"/>
                  <a:pt x="42903" y="1893013"/>
                  <a:pt x="0" y="1889276"/>
                </a:cubicBezTo>
                <a:cubicBezTo>
                  <a:pt x="48231" y="1242529"/>
                  <a:pt x="-84455" y="654996"/>
                  <a:pt x="0" y="0"/>
                </a:cubicBezTo>
                <a:close/>
              </a:path>
              <a:path w="169738" h="1889276" fill="none" extrusionOk="0">
                <a:moveTo>
                  <a:pt x="0" y="0"/>
                </a:moveTo>
                <a:cubicBezTo>
                  <a:pt x="45138" y="-123"/>
                  <a:pt x="82081" y="46161"/>
                  <a:pt x="84869" y="115797"/>
                </a:cubicBezTo>
                <a:cubicBezTo>
                  <a:pt x="97366" y="251405"/>
                  <a:pt x="103762" y="548664"/>
                  <a:pt x="84869" y="791622"/>
                </a:cubicBezTo>
                <a:cubicBezTo>
                  <a:pt x="82069" y="860582"/>
                  <a:pt x="127206" y="910644"/>
                  <a:pt x="169738" y="907419"/>
                </a:cubicBezTo>
                <a:cubicBezTo>
                  <a:pt x="122454" y="917218"/>
                  <a:pt x="88223" y="957274"/>
                  <a:pt x="84869" y="1023216"/>
                </a:cubicBezTo>
                <a:cubicBezTo>
                  <a:pt x="26272" y="1201545"/>
                  <a:pt x="34412" y="1693959"/>
                  <a:pt x="84869" y="1773479"/>
                </a:cubicBezTo>
                <a:cubicBezTo>
                  <a:pt x="85395" y="1838473"/>
                  <a:pt x="45755" y="1889865"/>
                  <a:pt x="0" y="1889276"/>
                </a:cubicBezTo>
              </a:path>
              <a:path w="169738" h="1889276" fill="none" stroke="0" extrusionOk="0">
                <a:moveTo>
                  <a:pt x="0" y="0"/>
                </a:moveTo>
                <a:cubicBezTo>
                  <a:pt x="50826" y="2214"/>
                  <a:pt x="88862" y="52804"/>
                  <a:pt x="84869" y="115797"/>
                </a:cubicBezTo>
                <a:cubicBezTo>
                  <a:pt x="142671" y="377226"/>
                  <a:pt x="127618" y="710426"/>
                  <a:pt x="84869" y="791622"/>
                </a:cubicBezTo>
                <a:cubicBezTo>
                  <a:pt x="85775" y="856923"/>
                  <a:pt x="123112" y="909968"/>
                  <a:pt x="169738" y="907419"/>
                </a:cubicBezTo>
                <a:cubicBezTo>
                  <a:pt x="124365" y="909729"/>
                  <a:pt x="87037" y="961919"/>
                  <a:pt x="84869" y="1023216"/>
                </a:cubicBezTo>
                <a:cubicBezTo>
                  <a:pt x="67205" y="1114834"/>
                  <a:pt x="126502" y="1412557"/>
                  <a:pt x="84869" y="1773479"/>
                </a:cubicBezTo>
                <a:cubicBezTo>
                  <a:pt x="78029" y="1838555"/>
                  <a:pt x="45576" y="1888381"/>
                  <a:pt x="0" y="1889276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68221"/>
                      <a:gd name="adj2" fmla="val 4803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39C3208-F7A1-11A2-B9D7-8AA78DEEC810}"/>
              </a:ext>
            </a:extLst>
          </p:cNvPr>
          <p:cNvSpPr txBox="1"/>
          <p:nvPr/>
        </p:nvSpPr>
        <p:spPr>
          <a:xfrm>
            <a:off x="3412307" y="4325586"/>
            <a:ext cx="184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MD méret alatt mindent középre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443C52E-0FB2-7170-91AE-3A48BC1D0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9351" y="1325050"/>
            <a:ext cx="5786147" cy="2155372"/>
          </a:xfrm>
          <a:prstGeom prst="rect">
            <a:avLst/>
          </a:prstGeom>
          <a:effectLst>
            <a:outerShdw blurRad="76200" dist="101600" dir="3600000" algn="tr" rotWithShape="0">
              <a:prstClr val="black">
                <a:alpha val="60000"/>
              </a:prstClr>
            </a:outerShdw>
          </a:effectLst>
        </p:spPr>
      </p:pic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3201770F-9415-DACE-6F95-C871A41D82F1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2276475" y="1325050"/>
            <a:ext cx="447248" cy="646625"/>
          </a:xfrm>
          <a:prstGeom prst="straightConnector1">
            <a:avLst/>
          </a:prstGeom>
          <a:ln w="50800" cap="rnd" cmpd="sng">
            <a:solidFill>
              <a:schemeClr val="bg1"/>
            </a:solidFill>
            <a:prstDash val="solid"/>
            <a:bevel/>
            <a:headEnd type="oval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937EDF0-CB9A-D119-7631-3F554F01FDC1}"/>
              </a:ext>
            </a:extLst>
          </p:cNvPr>
          <p:cNvSpPr txBox="1"/>
          <p:nvPr/>
        </p:nvSpPr>
        <p:spPr>
          <a:xfrm>
            <a:off x="1474948" y="740275"/>
            <a:ext cx="249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 táblázat után jelenjen meg</a:t>
            </a:r>
          </a:p>
        </p:txBody>
      </p:sp>
      <p:sp>
        <p:nvSpPr>
          <p:cNvPr id="22" name="!!3">
            <a:extLst>
              <a:ext uri="{FF2B5EF4-FFF2-40B4-BE49-F238E27FC236}">
                <a16:creationId xmlns:a16="http://schemas.microsoft.com/office/drawing/2014/main" id="{416A3D45-2471-2F2F-2CA0-8979D571CBAE}"/>
              </a:ext>
            </a:extLst>
          </p:cNvPr>
          <p:cNvSpPr/>
          <p:nvPr/>
        </p:nvSpPr>
        <p:spPr>
          <a:xfrm rot="5400000">
            <a:off x="-11400429" y="-16321164"/>
            <a:ext cx="39582765" cy="39500328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45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4">
            <a:extLst>
              <a:ext uri="{FF2B5EF4-FFF2-40B4-BE49-F238E27FC236}">
                <a16:creationId xmlns:a16="http://schemas.microsoft.com/office/drawing/2014/main" id="{369E89EB-35BF-0365-9FAB-2877095B50A4}"/>
              </a:ext>
            </a:extLst>
          </p:cNvPr>
          <p:cNvSpPr/>
          <p:nvPr/>
        </p:nvSpPr>
        <p:spPr>
          <a:xfrm rot="4080874">
            <a:off x="7411479" y="-5019720"/>
            <a:ext cx="9726771" cy="9706514"/>
          </a:xfrm>
          <a:prstGeom prst="blockArc">
            <a:avLst>
              <a:gd name="adj1" fmla="val 10800000"/>
              <a:gd name="adj2" fmla="val 1296039"/>
              <a:gd name="adj3" fmla="val 4985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65100" dist="203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6" name="!!Téglalap: lekerekített 25">
            <a:extLst>
              <a:ext uri="{FF2B5EF4-FFF2-40B4-BE49-F238E27FC236}">
                <a16:creationId xmlns:a16="http://schemas.microsoft.com/office/drawing/2014/main" id="{258485C3-1E7F-4CC1-456E-99F7EDD40A58}"/>
              </a:ext>
            </a:extLst>
          </p:cNvPr>
          <p:cNvSpPr/>
          <p:nvPr/>
        </p:nvSpPr>
        <p:spPr>
          <a:xfrm>
            <a:off x="165100" y="1688608"/>
            <a:ext cx="7366000" cy="3480784"/>
          </a:xfrm>
          <a:prstGeom prst="roundRect">
            <a:avLst>
              <a:gd name="adj" fmla="val 567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Új struktúra és Navigációs menü </a:t>
            </a: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Wingdings" panose="05000000000000000000" pitchFamily="2" charset="2"/>
              </a:rPr>
              <a:t> Több adat átlátható hozzáadása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Reszponzív oldal </a:t>
            </a: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Wingdings" panose="05000000000000000000" pitchFamily="2" charset="2"/>
              </a:rPr>
              <a:t> Telefonról is kényelmesen kezelhető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További lehetőségek: Modernebb kinézet készítése (pl.: képek lekerekítése, állítható sötét téma, stb.)</a:t>
            </a:r>
          </a:p>
        </p:txBody>
      </p:sp>
      <p:sp>
        <p:nvSpPr>
          <p:cNvPr id="4" name="!!3">
            <a:extLst>
              <a:ext uri="{FF2B5EF4-FFF2-40B4-BE49-F238E27FC236}">
                <a16:creationId xmlns:a16="http://schemas.microsoft.com/office/drawing/2014/main" id="{3077F95F-6DFF-BC80-A7D4-70FC594B844D}"/>
              </a:ext>
            </a:extLst>
          </p:cNvPr>
          <p:cNvSpPr/>
          <p:nvPr/>
        </p:nvSpPr>
        <p:spPr>
          <a:xfrm rot="16200000">
            <a:off x="7814885" y="-882802"/>
            <a:ext cx="8754229" cy="8623604"/>
          </a:xfrm>
          <a:prstGeom prst="blockArc">
            <a:avLst>
              <a:gd name="adj1" fmla="val 10800000"/>
              <a:gd name="adj2" fmla="val 21599900"/>
              <a:gd name="adj3" fmla="val 49962"/>
            </a:avLst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197" y="2278077"/>
            <a:ext cx="4625060" cy="2301846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Fejlesztési lehetőségek / Előnyök</a:t>
            </a:r>
          </a:p>
        </p:txBody>
      </p:sp>
    </p:spTree>
    <p:extLst>
      <p:ext uri="{BB962C8B-B14F-4D97-AF65-F5344CB8AC3E}">
        <p14:creationId xmlns:p14="http://schemas.microsoft.com/office/powerpoint/2010/main" val="81146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!!Téglalap: lekerekített 25">
            <a:extLst>
              <a:ext uri="{FF2B5EF4-FFF2-40B4-BE49-F238E27FC236}">
                <a16:creationId xmlns:a16="http://schemas.microsoft.com/office/drawing/2014/main" id="{258485C3-1E7F-4CC1-456E-99F7EDD40A58}"/>
              </a:ext>
            </a:extLst>
          </p:cNvPr>
          <p:cNvSpPr/>
          <p:nvPr/>
        </p:nvSpPr>
        <p:spPr>
          <a:xfrm>
            <a:off x="4616450" y="228599"/>
            <a:ext cx="7366000" cy="6400799"/>
          </a:xfrm>
          <a:prstGeom prst="roundRect">
            <a:avLst>
              <a:gd name="adj" fmla="val 567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3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Reszponzív középre igazítás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Végül a </a:t>
            </a:r>
            <a:r>
              <a:rPr lang="hu-HU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Bootstrap</a:t>
            </a:r>
            <a:r>
              <a:rPr lang="hu-HU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hu-HU" sz="20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css</a:t>
            </a:r>
            <a:r>
              <a:rPr lang="hu-HU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file-ban találtam meg a megoldást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DCB396-146A-3A79-2BFA-404F6209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9" t="9059" r="8865" b="9190"/>
          <a:stretch/>
        </p:blipFill>
        <p:spPr>
          <a:xfrm>
            <a:off x="8007170" y="1960766"/>
            <a:ext cx="3932712" cy="4292600"/>
          </a:xfrm>
          <a:prstGeom prst="rect">
            <a:avLst/>
          </a:prstGeom>
          <a:effectLst>
            <a:outerShdw blurRad="76200" dist="101600" dir="3600000" algn="tr" rotWithShape="0">
              <a:prstClr val="black">
                <a:alpha val="60000"/>
              </a:prstClr>
            </a:outerShdw>
          </a:effec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0C63CB3C-4595-327D-9066-7C7E0114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86" y="2011566"/>
            <a:ext cx="3059816" cy="4383608"/>
          </a:xfrm>
          <a:prstGeom prst="roundRect">
            <a:avLst>
              <a:gd name="adj" fmla="val 3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0" dir="2700000" algn="tl" rotWithShape="0">
              <a:prstClr val="black">
                <a:alpha val="51000"/>
              </a:prstClr>
            </a:outerShdw>
          </a:effectLst>
        </p:spPr>
      </p:pic>
      <p:sp>
        <p:nvSpPr>
          <p:cNvPr id="4" name="!!3">
            <a:extLst>
              <a:ext uri="{FF2B5EF4-FFF2-40B4-BE49-F238E27FC236}">
                <a16:creationId xmlns:a16="http://schemas.microsoft.com/office/drawing/2014/main" id="{3077F95F-6DFF-BC80-A7D4-70FC594B844D}"/>
              </a:ext>
            </a:extLst>
          </p:cNvPr>
          <p:cNvSpPr/>
          <p:nvPr/>
        </p:nvSpPr>
        <p:spPr>
          <a:xfrm rot="5400000">
            <a:off x="-4389814" y="-882807"/>
            <a:ext cx="8754229" cy="8623604"/>
          </a:xfrm>
          <a:prstGeom prst="blockArc">
            <a:avLst>
              <a:gd name="adj1" fmla="val 10800000"/>
              <a:gd name="adj2" fmla="val 21599900"/>
              <a:gd name="adj3" fmla="val 49962"/>
            </a:avLst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778" y="2948785"/>
            <a:ext cx="4625060" cy="960423"/>
          </a:xfrm>
        </p:spPr>
        <p:txBody>
          <a:bodyPr>
            <a:no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778703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!!Téglalap: lekerekített 25">
            <a:extLst>
              <a:ext uri="{FF2B5EF4-FFF2-40B4-BE49-F238E27FC236}">
                <a16:creationId xmlns:a16="http://schemas.microsoft.com/office/drawing/2014/main" id="{258485C3-1E7F-4CC1-456E-99F7EDD40A58}"/>
              </a:ext>
            </a:extLst>
          </p:cNvPr>
          <p:cNvSpPr/>
          <p:nvPr/>
        </p:nvSpPr>
        <p:spPr>
          <a:xfrm>
            <a:off x="4616450" y="228599"/>
            <a:ext cx="7366000" cy="6400799"/>
          </a:xfrm>
          <a:prstGeom prst="roundRect">
            <a:avLst>
              <a:gd name="adj" fmla="val 567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1600" dist="101600" dir="2154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3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Átmenetes elmosás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 navigációs sáv elmosódását eredetileg úgy terveztem, hogy elhalványul alul</a:t>
            </a:r>
          </a:p>
        </p:txBody>
      </p:sp>
      <p:sp>
        <p:nvSpPr>
          <p:cNvPr id="4" name="!!3">
            <a:extLst>
              <a:ext uri="{FF2B5EF4-FFF2-40B4-BE49-F238E27FC236}">
                <a16:creationId xmlns:a16="http://schemas.microsoft.com/office/drawing/2014/main" id="{3077F95F-6DFF-BC80-A7D4-70FC594B844D}"/>
              </a:ext>
            </a:extLst>
          </p:cNvPr>
          <p:cNvSpPr/>
          <p:nvPr/>
        </p:nvSpPr>
        <p:spPr>
          <a:xfrm rot="5400000">
            <a:off x="-4389814" y="-882805"/>
            <a:ext cx="8754229" cy="8623604"/>
          </a:xfrm>
          <a:prstGeom prst="blockArc">
            <a:avLst>
              <a:gd name="adj1" fmla="val 10800000"/>
              <a:gd name="adj2" fmla="val 21599900"/>
              <a:gd name="adj3" fmla="val 49962"/>
            </a:avLst>
          </a:prstGeom>
          <a:solidFill>
            <a:schemeClr val="accent1">
              <a:lumMod val="50000"/>
            </a:schemeClr>
          </a:solidFill>
          <a:effectLst>
            <a:outerShdw blurRad="292100" dist="215900" dir="16200000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!!title2">
            <a:extLst>
              <a:ext uri="{FF2B5EF4-FFF2-40B4-BE49-F238E27FC236}">
                <a16:creationId xmlns:a16="http://schemas.microsoft.com/office/drawing/2014/main" id="{6FAE8F77-9ED9-61BA-884E-11551E0E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970" y="2651815"/>
            <a:ext cx="4625060" cy="1554366"/>
          </a:xfrm>
        </p:spPr>
        <p:txBody>
          <a:bodyPr>
            <a:no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Ami nem sikerült…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3B85F1E-B48E-851D-22DB-E93AD55D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10" y="1686527"/>
            <a:ext cx="2692499" cy="3484940"/>
          </a:xfrm>
          <a:prstGeom prst="roundRect">
            <a:avLst>
              <a:gd name="adj" fmla="val 3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0" dir="2700000" algn="tl" rotWithShape="0">
              <a:prstClr val="black">
                <a:alpha val="51000"/>
              </a:prst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D125623-E7BB-E1B7-2BB2-2421B6D5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09" y="1509709"/>
            <a:ext cx="4153391" cy="3707459"/>
          </a:xfrm>
          <a:prstGeom prst="rect">
            <a:avLst/>
          </a:prstGeom>
          <a:effectLst>
            <a:outerShdw blurRad="76200" dist="101600" dir="3600000" algn="tr" rotWithShape="0">
              <a:prstClr val="black">
                <a:alpha val="60000"/>
              </a:prst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63A8FE-9A83-E9E1-AC63-F94797DCB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7" y="5295345"/>
            <a:ext cx="6579485" cy="1206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dist="101600" dir="2700000" algn="tl" rotWithShape="0">
              <a:prstClr val="black">
                <a:alpha val="5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382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165</Words>
  <Application>Microsoft Office PowerPoint</Application>
  <PresentationFormat>Szélesvásznú</PresentationFormat>
  <Paragraphs>36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 SemiBold</vt:lpstr>
      <vt:lpstr>Office-téma</vt:lpstr>
      <vt:lpstr>Logikai egységek &amp; Reszponzivitás</vt:lpstr>
      <vt:lpstr>Bevezetés</vt:lpstr>
      <vt:lpstr>Vázlatszerkezeti rajz</vt:lpstr>
      <vt:lpstr>Navigációs sáv</vt:lpstr>
      <vt:lpstr>Reszponzivitás</vt:lpstr>
      <vt:lpstr>Reszponzivitás</vt:lpstr>
      <vt:lpstr>Fejlesztési lehetőségek / Előnyök</vt:lpstr>
      <vt:lpstr>Nehézségek</vt:lpstr>
      <vt:lpstr>Ami nem sikerült…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Zoli Nagy</dc:creator>
  <cp:lastModifiedBy>Zoli Nagy</cp:lastModifiedBy>
  <cp:revision>7</cp:revision>
  <dcterms:created xsi:type="dcterms:W3CDTF">2024-10-12T17:48:04Z</dcterms:created>
  <dcterms:modified xsi:type="dcterms:W3CDTF">2024-11-15T14:36:57Z</dcterms:modified>
</cp:coreProperties>
</file>