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sldIdLst>
    <p:sldId id="256" r:id="rId2"/>
    <p:sldId id="258" r:id="rId3"/>
    <p:sldId id="261" r:id="rId4"/>
    <p:sldId id="259" r:id="rId5"/>
    <p:sldId id="312" r:id="rId6"/>
    <p:sldId id="263" r:id="rId7"/>
    <p:sldId id="296" r:id="rId8"/>
    <p:sldId id="298" r:id="rId9"/>
    <p:sldId id="297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3" r:id="rId23"/>
    <p:sldId id="314" r:id="rId24"/>
    <p:sldId id="315" r:id="rId25"/>
    <p:sldId id="316" r:id="rId26"/>
    <p:sldId id="311" r:id="rId27"/>
  </p:sldIdLst>
  <p:sldSz cx="9144000" cy="5143500" type="screen16x9"/>
  <p:notesSz cx="6858000" cy="9144000"/>
  <p:embeddedFontLst>
    <p:embeddedFont>
      <p:font typeface="Aldhabi" panose="01000000000000000000" pitchFamily="2" charset="-78"/>
      <p:regular r:id="rId29"/>
    </p:embeddedFont>
    <p:embeddedFont>
      <p:font typeface="Aldrich" panose="020B0604020202020204" charset="0"/>
      <p:regular r:id="rId30"/>
    </p:embeddedFont>
    <p:embeddedFont>
      <p:font typeface="Anaheim" panose="020B0604020202020204" charset="-18"/>
      <p:regular r:id="rId31"/>
      <p:bold r:id="rId32"/>
    </p:embeddedFont>
    <p:embeddedFont>
      <p:font typeface="Nunito Light" pitchFamily="2" charset="-18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D64FE-E246-44E7-9847-B43D5A63C56F}" v="1" dt="2024-10-15T13:22:44.979"/>
  </p1510:revLst>
</p1510:revInfo>
</file>

<file path=ppt/tableStyles.xml><?xml version="1.0" encoding="utf-8"?>
<a:tblStyleLst xmlns:a="http://schemas.openxmlformats.org/drawingml/2006/main" def="{0F32B1C8-A08F-44E0-B12D-E2306235B47E}">
  <a:tblStyle styleId="{0F32B1C8-A08F-44E0-B12D-E2306235B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092E1C1-FA80-4141-A4CB-B2CA193048E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37" autoAdjust="0"/>
  </p:normalViewPr>
  <p:slideViewPr>
    <p:cSldViewPr snapToGrid="0">
      <p:cViewPr varScale="1">
        <p:scale>
          <a:sx n="211" d="100"/>
          <a:sy n="211" d="100"/>
        </p:scale>
        <p:origin x="35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án Leskó" userId="35abe40010350b30" providerId="LiveId" clId="{4F4D64FE-E246-44E7-9847-B43D5A63C56F}"/>
    <pc:docChg chg="addSld modSld">
      <pc:chgData name="Milán Leskó" userId="35abe40010350b30" providerId="LiveId" clId="{4F4D64FE-E246-44E7-9847-B43D5A63C56F}" dt="2024-10-15T13:25:03.294" v="110" actId="1076"/>
      <pc:docMkLst>
        <pc:docMk/>
      </pc:docMkLst>
      <pc:sldChg chg="modSp mod">
        <pc:chgData name="Milán Leskó" userId="35abe40010350b30" providerId="LiveId" clId="{4F4D64FE-E246-44E7-9847-B43D5A63C56F}" dt="2024-10-15T13:25:03.294" v="110" actId="1076"/>
        <pc:sldMkLst>
          <pc:docMk/>
          <pc:sldMk cId="2419142911" sldId="307"/>
        </pc:sldMkLst>
        <pc:spChg chg="mod">
          <ac:chgData name="Milán Leskó" userId="35abe40010350b30" providerId="LiveId" clId="{4F4D64FE-E246-44E7-9847-B43D5A63C56F}" dt="2024-10-15T13:25:03.294" v="110" actId="1076"/>
          <ac:spMkLst>
            <pc:docMk/>
            <pc:sldMk cId="2419142911" sldId="307"/>
            <ac:spMk id="407" creationId="{00000000-0000-0000-0000-000000000000}"/>
          </ac:spMkLst>
        </pc:spChg>
      </pc:sldChg>
      <pc:sldChg chg="modSp mod">
        <pc:chgData name="Milán Leskó" userId="35abe40010350b30" providerId="LiveId" clId="{4F4D64FE-E246-44E7-9847-B43D5A63C56F}" dt="2024-10-15T13:23:47.477" v="101" actId="1076"/>
        <pc:sldMkLst>
          <pc:docMk/>
          <pc:sldMk cId="3306019085" sldId="314"/>
        </pc:sldMkLst>
        <pc:spChg chg="mod">
          <ac:chgData name="Milán Leskó" userId="35abe40010350b30" providerId="LiveId" clId="{4F4D64FE-E246-44E7-9847-B43D5A63C56F}" dt="2024-10-15T13:23:47.477" v="101" actId="1076"/>
          <ac:spMkLst>
            <pc:docMk/>
            <pc:sldMk cId="3306019085" sldId="314"/>
            <ac:spMk id="377" creationId="{FB8C0146-A2CB-F77F-6F1D-5280A743203F}"/>
          </ac:spMkLst>
        </pc:spChg>
      </pc:sldChg>
      <pc:sldChg chg="modSp add mod">
        <pc:chgData name="Milán Leskó" userId="35abe40010350b30" providerId="LiveId" clId="{4F4D64FE-E246-44E7-9847-B43D5A63C56F}" dt="2024-10-15T13:23:00.357" v="22" actId="404"/>
        <pc:sldMkLst>
          <pc:docMk/>
          <pc:sldMk cId="2518753481" sldId="315"/>
        </pc:sldMkLst>
        <pc:spChg chg="mod">
          <ac:chgData name="Milán Leskó" userId="35abe40010350b30" providerId="LiveId" clId="{4F4D64FE-E246-44E7-9847-B43D5A63C56F}" dt="2024-10-15T13:23:00.357" v="22" actId="404"/>
          <ac:spMkLst>
            <pc:docMk/>
            <pc:sldMk cId="2518753481" sldId="315"/>
            <ac:spMk id="407" creationId="{9A16D981-78E1-FD07-92C1-25808C77CE8D}"/>
          </ac:spMkLst>
        </pc:spChg>
        <pc:spChg chg="mod">
          <ac:chgData name="Milán Leskó" userId="35abe40010350b30" providerId="LiveId" clId="{4F4D64FE-E246-44E7-9847-B43D5A63C56F}" dt="2024-10-15T13:22:47.649" v="2" actId="20577"/>
          <ac:spMkLst>
            <pc:docMk/>
            <pc:sldMk cId="2518753481" sldId="315"/>
            <ac:spMk id="408" creationId="{A409B263-DC66-76AF-A7B5-45974A27D9CC}"/>
          </ac:spMkLst>
        </pc:spChg>
      </pc:sldChg>
      <pc:sldChg chg="modSp add mod">
        <pc:chgData name="Milán Leskó" userId="35abe40010350b30" providerId="LiveId" clId="{4F4D64FE-E246-44E7-9847-B43D5A63C56F}" dt="2024-10-15T13:23:41.588" v="99" actId="1076"/>
        <pc:sldMkLst>
          <pc:docMk/>
          <pc:sldMk cId="3324480710" sldId="316"/>
        </pc:sldMkLst>
        <pc:spChg chg="mod">
          <ac:chgData name="Milán Leskó" userId="35abe40010350b30" providerId="LiveId" clId="{4F4D64FE-E246-44E7-9847-B43D5A63C56F}" dt="2024-10-15T13:23:09.309" v="38" actId="20577"/>
          <ac:spMkLst>
            <pc:docMk/>
            <pc:sldMk cId="3324480710" sldId="316"/>
            <ac:spMk id="376" creationId="{E9408851-E58A-2FEF-D5C4-47ABC4FB344F}"/>
          </ac:spMkLst>
        </pc:spChg>
        <pc:spChg chg="mod">
          <ac:chgData name="Milán Leskó" userId="35abe40010350b30" providerId="LiveId" clId="{4F4D64FE-E246-44E7-9847-B43D5A63C56F}" dt="2024-10-15T13:23:41.588" v="99" actId="1076"/>
          <ac:spMkLst>
            <pc:docMk/>
            <pc:sldMk cId="3324480710" sldId="316"/>
            <ac:spMk id="377" creationId="{8E041694-55AA-61AB-E36C-3DBA413B3C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78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365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87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0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54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50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2908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86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554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23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231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18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C7135844-9EAA-EADE-918C-C7D09703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D4C6247B-F91C-3B44-4A46-B3C066D93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5D398A8D-0015-590B-3F0C-48BB36BA1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673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DC74064B-38DA-5E2A-3027-CCA76BA44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B2C480D2-A66D-B264-4446-39EEEE9FE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21C00D70-97C7-B9A8-69A1-896A3A1E5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77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D39B66D4-72A7-A7C3-AD53-0965B2CA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827CB436-1593-B205-4910-9FD6A713A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CF4238D-385F-37D4-6170-A12950A25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174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C2B39E1C-57F5-2B06-93C7-A01C38A0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>
            <a:extLst>
              <a:ext uri="{FF2B5EF4-FFF2-40B4-BE49-F238E27FC236}">
                <a16:creationId xmlns:a16="http://schemas.microsoft.com/office/drawing/2014/main" id="{C615C29B-2235-E1CC-E69F-393531B432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>
            <a:extLst>
              <a:ext uri="{FF2B5EF4-FFF2-40B4-BE49-F238E27FC236}">
                <a16:creationId xmlns:a16="http://schemas.microsoft.com/office/drawing/2014/main" id="{5130359F-117E-2CF7-49AA-480BAD23D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70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79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A363DAC5-346C-9E95-89AC-2680658B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F033E841-6FAF-07B3-8642-D794B733A8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F244A910-C100-7724-B3C1-C133021A1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4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83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69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9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1308726" y="1368150"/>
            <a:ext cx="3934787" cy="30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Leskó Milán:</a:t>
            </a:r>
            <a:br>
              <a:rPr lang="hu-HU" dirty="0"/>
            </a:br>
            <a:r>
              <a:rPr lang="hu-HU" dirty="0"/>
              <a:t>Feladat B</a:t>
            </a:r>
            <a:endParaRPr dirty="0"/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Csapattagok:</a:t>
            </a:r>
            <a:br>
              <a:rPr lang="hu-HU" dirty="0"/>
            </a:br>
            <a:r>
              <a:rPr lang="hu-HU" dirty="0"/>
              <a:t>Nagy Zoltán</a:t>
            </a:r>
            <a:br>
              <a:rPr lang="hu-HU" dirty="0"/>
            </a:br>
            <a:r>
              <a:rPr lang="hu-HU" dirty="0"/>
              <a:t>Balogh-</a:t>
            </a:r>
            <a:r>
              <a:rPr lang="hu-HU" dirty="0" err="1"/>
              <a:t>Balázsi</a:t>
            </a:r>
            <a:r>
              <a:rPr lang="hu-HU" dirty="0"/>
              <a:t> Gergő</a:t>
            </a:r>
            <a:endParaRPr dirty="0"/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width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/>
              <a:t>és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b="1" dirty="0" err="1">
                <a:solidFill>
                  <a:schemeClr val="tx2"/>
                </a:solidFill>
              </a:rPr>
              <a:t>height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helyette kapott az összes ilyen tag egy </a:t>
            </a:r>
            <a:r>
              <a:rPr lang="hu-HU" b="1" dirty="0" err="1">
                <a:solidFill>
                  <a:schemeClr val="bg2"/>
                </a:solidFill>
              </a:rPr>
              <a:t>kep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-t ami ugyanazt csinálja a </a:t>
            </a:r>
            <a:r>
              <a:rPr lang="hu-HU" b="1" dirty="0" err="1">
                <a:solidFill>
                  <a:schemeClr val="accent1"/>
                </a:solidFill>
              </a:rPr>
              <a:t>width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és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height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-k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#5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226011" y="255611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E34DC-B3B2-1124-7CF1-3E9D590A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0" y="1378984"/>
            <a:ext cx="3919538" cy="720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A14158-F837-1344-90F7-62E1D13E0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1" y="1640777"/>
            <a:ext cx="3302794" cy="78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B97CA9-8566-43F1-BC19-FC813D31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018" y="2571750"/>
            <a:ext cx="36099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8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6"/>
            <a:ext cx="7565520" cy="699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tx2"/>
                </a:solidFill>
              </a:rPr>
              <a:t>cellspacing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/>
              <a:t>és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b="1" dirty="0" err="1">
                <a:solidFill>
                  <a:schemeClr val="tx2"/>
                </a:solidFill>
              </a:rPr>
              <a:t>cellpadding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 helyette kapott a tag egy </a:t>
            </a:r>
            <a:br>
              <a:rPr lang="hu-HU" dirty="0"/>
            </a:br>
            <a:r>
              <a:rPr lang="hu-HU" b="1" dirty="0" err="1">
                <a:solidFill>
                  <a:schemeClr val="bg2"/>
                </a:solidFill>
              </a:rPr>
              <a:t>kep-tablazat</a:t>
            </a:r>
            <a:r>
              <a:rPr lang="hu-HU" dirty="0"/>
              <a:t> nevű </a:t>
            </a:r>
            <a:r>
              <a:rPr lang="hu-HU" dirty="0" err="1"/>
              <a:t>identifier</a:t>
            </a:r>
            <a:r>
              <a:rPr lang="hu-HU" dirty="0"/>
              <a:t>-t ami ugyanazt csinálja a </a:t>
            </a:r>
            <a:r>
              <a:rPr lang="hu-HU" b="1" dirty="0">
                <a:solidFill>
                  <a:schemeClr val="accent1"/>
                </a:solidFill>
              </a:rPr>
              <a:t>margin </a:t>
            </a:r>
            <a:r>
              <a:rPr lang="hu-HU" dirty="0"/>
              <a:t>és </a:t>
            </a:r>
            <a:r>
              <a:rPr lang="hu-HU" b="1" dirty="0" err="1">
                <a:solidFill>
                  <a:schemeClr val="accent1"/>
                </a:solidFill>
              </a:rPr>
              <a:t>border-collapse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property</a:t>
            </a:r>
            <a:r>
              <a:rPr lang="hu-HU" dirty="0"/>
              <a:t>-k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#6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466551" y="209008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0F18A-2ED5-C159-1029-AB4C24FD6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0" y="1348719"/>
            <a:ext cx="4164806" cy="704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96279-11AC-D6FF-0805-9B533AF3F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3194840"/>
            <a:ext cx="3438486" cy="859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5E5F0C-DDB5-DDD6-5E54-01C56343F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3286" y="2880303"/>
            <a:ext cx="3369899" cy="12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4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Le lett cserélve az elavult </a:t>
            </a:r>
            <a:r>
              <a:rPr lang="hu-HU" b="1" dirty="0" err="1">
                <a:solidFill>
                  <a:schemeClr val="tx2"/>
                </a:solidFill>
              </a:rPr>
              <a:t>width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/>
              <a:t>és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a </a:t>
            </a:r>
            <a:r>
              <a:rPr lang="hu-HU" b="1" dirty="0" err="1">
                <a:solidFill>
                  <a:schemeClr val="accent1"/>
                </a:solidFill>
              </a:rPr>
              <a:t>width</a:t>
            </a:r>
            <a:r>
              <a:rPr lang="hu-HU" dirty="0"/>
              <a:t> és </a:t>
            </a:r>
            <a:r>
              <a:rPr lang="hu-HU" b="1" dirty="0">
                <a:solidFill>
                  <a:schemeClr val="accent1"/>
                </a:solidFill>
              </a:rPr>
              <a:t>text-</a:t>
            </a:r>
            <a:r>
              <a:rPr lang="hu-HU" b="1" dirty="0" err="1">
                <a:solidFill>
                  <a:schemeClr val="accent1"/>
                </a:solidFill>
              </a:rPr>
              <a:t>align</a:t>
            </a:r>
            <a:r>
              <a:rPr lang="hu-HU" dirty="0"/>
              <a:t> CSS </a:t>
            </a:r>
            <a:r>
              <a:rPr lang="hu-HU" dirty="0" err="1"/>
              <a:t>property-kre</a:t>
            </a:r>
            <a:r>
              <a:rPr lang="hu-HU" dirty="0"/>
              <a:t>.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#7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1035405">
            <a:off x="2860895" y="2388923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4A7AE-34B5-2D41-EC34-36F5392C1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07474"/>
            <a:ext cx="3651319" cy="1387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5AB7A-1EEF-6EAF-5D34-E15E7842A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73" y="1328488"/>
            <a:ext cx="4014788" cy="10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helyette kapott az összes ilyen tag egy </a:t>
            </a:r>
            <a:r>
              <a:rPr lang="hu-HU" b="1" dirty="0" err="1">
                <a:solidFill>
                  <a:schemeClr val="bg2"/>
                </a:solidFill>
              </a:rPr>
              <a:t>sorkizart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-t ami ugyanazt csinálja a </a:t>
            </a:r>
            <a:r>
              <a:rPr lang="hu-HU" b="1" dirty="0">
                <a:solidFill>
                  <a:schemeClr val="accent1"/>
                </a:solidFill>
              </a:rPr>
              <a:t>text-</a:t>
            </a:r>
            <a:r>
              <a:rPr lang="hu-HU" b="1" dirty="0" err="1">
                <a:solidFill>
                  <a:schemeClr val="accent1"/>
                </a:solidFill>
              </a:rPr>
              <a:t>align</a:t>
            </a:r>
            <a:r>
              <a:rPr lang="hu-HU" b="1" dirty="0">
                <a:solidFill>
                  <a:schemeClr val="accent1"/>
                </a:solidFill>
              </a:rPr>
              <a:t>: </a:t>
            </a:r>
            <a:r>
              <a:rPr lang="hu-HU" b="1" dirty="0" err="1">
                <a:solidFill>
                  <a:schemeClr val="accent1"/>
                </a:solidFill>
              </a:rPr>
              <a:t>justify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#8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226011" y="255611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975D6-694D-6511-D43F-A6F6AB75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4" y="1439765"/>
            <a:ext cx="3506499" cy="876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0CAA8-0ED5-72ED-F0EA-A82661177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8840" y="1634412"/>
            <a:ext cx="3264694" cy="816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9658A7-3161-12F2-F3EF-AA70A0C64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40" y="2672698"/>
            <a:ext cx="3567113" cy="117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5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helyette kapott az összes ilyen tag egy </a:t>
            </a:r>
            <a:r>
              <a:rPr lang="hu-HU" b="1" dirty="0">
                <a:solidFill>
                  <a:schemeClr val="bg2"/>
                </a:solidFill>
              </a:rPr>
              <a:t>jobbra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-t ami ugyanazt csinálja a </a:t>
            </a:r>
            <a:r>
              <a:rPr lang="hu-HU" b="1" dirty="0">
                <a:solidFill>
                  <a:schemeClr val="accent1"/>
                </a:solidFill>
              </a:rPr>
              <a:t>text-</a:t>
            </a:r>
            <a:r>
              <a:rPr lang="hu-HU" b="1" dirty="0" err="1">
                <a:solidFill>
                  <a:schemeClr val="accent1"/>
                </a:solidFill>
              </a:rPr>
              <a:t>align</a:t>
            </a:r>
            <a:r>
              <a:rPr lang="hu-HU" b="1" dirty="0">
                <a:solidFill>
                  <a:schemeClr val="accent1"/>
                </a:solidFill>
              </a:rPr>
              <a:t>: </a:t>
            </a:r>
            <a:r>
              <a:rPr lang="hu-HU" b="1" dirty="0" err="1">
                <a:solidFill>
                  <a:schemeClr val="accent1"/>
                </a:solidFill>
              </a:rPr>
              <a:t>right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#9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226011" y="255611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CB4C1-1513-6F17-48FF-5928F2DF9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15" y="1641838"/>
            <a:ext cx="3500438" cy="87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34972F-48BF-07F0-CE74-E894F1E3D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1641838"/>
            <a:ext cx="3228975" cy="807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A9D3C1-D8ED-8445-6C7A-CA9C9B781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189" y="2687159"/>
            <a:ext cx="3745890" cy="12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4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Le lett cserélve az </a:t>
            </a:r>
            <a:r>
              <a:rPr lang="hu-HU" b="1" dirty="0" err="1">
                <a:solidFill>
                  <a:schemeClr val="tx2"/>
                </a:solidFill>
              </a:rPr>
              <a:t>em</a:t>
            </a:r>
            <a:r>
              <a:rPr lang="hu-HU" dirty="0"/>
              <a:t> tag egy </a:t>
            </a:r>
            <a:r>
              <a:rPr lang="hu-HU" b="1" dirty="0" err="1">
                <a:solidFill>
                  <a:schemeClr val="tx2"/>
                </a:solidFill>
              </a:rPr>
              <a:t>span</a:t>
            </a:r>
            <a:r>
              <a:rPr lang="hu-HU" dirty="0"/>
              <a:t> tag-re aminek van egy </a:t>
            </a:r>
            <a:r>
              <a:rPr lang="hu-HU" b="1" dirty="0" err="1">
                <a:solidFill>
                  <a:schemeClr val="bg2"/>
                </a:solidFill>
              </a:rPr>
              <a:t>dolt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-a ami ugyanazt csinálja a </a:t>
            </a:r>
            <a:br>
              <a:rPr lang="hu-HU" dirty="0"/>
            </a:br>
            <a:r>
              <a:rPr lang="hu-HU" b="1" dirty="0">
                <a:solidFill>
                  <a:schemeClr val="accent1"/>
                </a:solidFill>
              </a:rPr>
              <a:t>font-</a:t>
            </a:r>
            <a:r>
              <a:rPr lang="hu-HU" b="1" dirty="0" err="1">
                <a:solidFill>
                  <a:schemeClr val="accent1"/>
                </a:solidFill>
              </a:rPr>
              <a:t>style</a:t>
            </a:r>
            <a:r>
              <a:rPr lang="hu-HU" b="1" dirty="0">
                <a:solidFill>
                  <a:schemeClr val="accent1"/>
                </a:solidFill>
              </a:rPr>
              <a:t>: </a:t>
            </a:r>
            <a:r>
              <a:rPr lang="hu-HU" b="1" dirty="0" err="1">
                <a:solidFill>
                  <a:schemeClr val="accent1"/>
                </a:solidFill>
              </a:rPr>
              <a:t>italic</a:t>
            </a:r>
            <a:r>
              <a:rPr lang="hu-HU" dirty="0"/>
              <a:t> 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#10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315745" y="2206067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56FC1-2733-253A-E97D-D03604D1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80" y="1458134"/>
            <a:ext cx="3651006" cy="70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D1FE5-F776-D5CA-ED30-A0836D969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80" y="3235073"/>
            <a:ext cx="4572000" cy="676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BEA4C-A4C5-AAA1-C1E2-EABC8C1E1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076" y="1961122"/>
            <a:ext cx="3702844" cy="122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4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668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Le lett cserélve az </a:t>
            </a:r>
            <a:r>
              <a:rPr lang="hu-HU" b="1" dirty="0" err="1">
                <a:solidFill>
                  <a:schemeClr val="tx2"/>
                </a:solidFill>
              </a:rPr>
              <a:t>strong</a:t>
            </a:r>
            <a:r>
              <a:rPr lang="hu-HU" dirty="0"/>
              <a:t> tag egy </a:t>
            </a:r>
            <a:r>
              <a:rPr lang="hu-HU" b="1" dirty="0" err="1">
                <a:solidFill>
                  <a:schemeClr val="tx2"/>
                </a:solidFill>
              </a:rPr>
              <a:t>span</a:t>
            </a:r>
            <a:r>
              <a:rPr lang="hu-HU" dirty="0"/>
              <a:t> tag-re aminek van egy </a:t>
            </a:r>
            <a:r>
              <a:rPr lang="hu-HU" b="1" dirty="0" err="1">
                <a:solidFill>
                  <a:schemeClr val="bg2"/>
                </a:solidFill>
              </a:rPr>
              <a:t>felkover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-a ami ugyanazt csinálja a </a:t>
            </a:r>
            <a:r>
              <a:rPr lang="hu-HU" b="1" dirty="0">
                <a:solidFill>
                  <a:schemeClr val="accent1"/>
                </a:solidFill>
              </a:rPr>
              <a:t>font-</a:t>
            </a:r>
            <a:r>
              <a:rPr lang="hu-HU" b="1" dirty="0" err="1">
                <a:solidFill>
                  <a:schemeClr val="accent1"/>
                </a:solidFill>
              </a:rPr>
              <a:t>weight</a:t>
            </a:r>
            <a:r>
              <a:rPr lang="hu-HU" b="1" dirty="0">
                <a:solidFill>
                  <a:schemeClr val="accent1"/>
                </a:solidFill>
              </a:rPr>
              <a:t>: </a:t>
            </a:r>
            <a:r>
              <a:rPr lang="hu-HU" b="1" dirty="0" err="1">
                <a:solidFill>
                  <a:schemeClr val="accent1"/>
                </a:solidFill>
              </a:rPr>
              <a:t>bold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#11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315745" y="2206067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DA380-66F6-FE1D-3F70-A96405408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0" y="1348719"/>
            <a:ext cx="3702844" cy="7895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A04EF-544C-77CD-73A9-F5A7C0997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6" y="3184222"/>
            <a:ext cx="4943475" cy="836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6CAD9E-BCAA-F7F8-1363-D5B49DE7D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557" y="1905822"/>
            <a:ext cx="3620462" cy="11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5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757779" y="4129087"/>
            <a:ext cx="7565520" cy="89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A HTML file végén be lett szúrva egy </a:t>
            </a:r>
            <a:r>
              <a:rPr lang="hu-HU" b="1" dirty="0" err="1">
                <a:solidFill>
                  <a:schemeClr val="tx2"/>
                </a:solidFill>
              </a:rPr>
              <a:t>nav</a:t>
            </a:r>
            <a:r>
              <a:rPr lang="hu-HU" dirty="0"/>
              <a:t> tag amin belül lettek </a:t>
            </a:r>
            <a:r>
              <a:rPr lang="hu-HU" dirty="0" err="1"/>
              <a:t>elhelyzve</a:t>
            </a:r>
            <a:r>
              <a:rPr lang="hu-HU" dirty="0"/>
              <a:t> a nyilak </a:t>
            </a:r>
            <a:r>
              <a:rPr lang="hu-HU" b="1" dirty="0" err="1">
                <a:solidFill>
                  <a:schemeClr val="tx2"/>
                </a:solidFill>
              </a:rPr>
              <a:t>svg</a:t>
            </a:r>
            <a:r>
              <a:rPr lang="hu-HU" dirty="0"/>
              <a:t> formátumban.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Nyilak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8A86C-7632-38AA-73D9-031DCA712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580" y="1508521"/>
            <a:ext cx="3372079" cy="21264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765A7D-18D2-877D-A9C1-2FBFEB61B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80" y="1291232"/>
            <a:ext cx="3682059" cy="25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3859510" y="2723824"/>
            <a:ext cx="4610006" cy="16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Továbbfejlesztések</a:t>
            </a:r>
            <a:endParaRPr sz="3600"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81437" y="1850719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14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757779" y="4129087"/>
            <a:ext cx="7565520" cy="89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A táblázatos elrendezés már elavult, helyette meg lehet oldani az egészet bármilyen </a:t>
            </a:r>
            <a:r>
              <a:rPr lang="hu-HU" b="1" dirty="0" err="1"/>
              <a:t>block</a:t>
            </a:r>
            <a:r>
              <a:rPr lang="hu-HU" dirty="0"/>
              <a:t> szintű </a:t>
            </a:r>
            <a:r>
              <a:rPr lang="hu-HU" b="1" dirty="0" err="1"/>
              <a:t>container</a:t>
            </a:r>
            <a:r>
              <a:rPr lang="hu-HU" dirty="0" err="1"/>
              <a:t>-rel</a:t>
            </a:r>
            <a:r>
              <a:rPr lang="hu-HU" dirty="0"/>
              <a:t> (pl.: </a:t>
            </a:r>
            <a:r>
              <a:rPr lang="hu-HU" b="1" dirty="0">
                <a:solidFill>
                  <a:schemeClr val="bg2"/>
                </a:solidFill>
              </a:rPr>
              <a:t>main</a:t>
            </a:r>
            <a:r>
              <a:rPr lang="hu-HU" dirty="0"/>
              <a:t>) amin van </a:t>
            </a:r>
            <a:r>
              <a:rPr lang="hu-HU" b="1" dirty="0">
                <a:solidFill>
                  <a:schemeClr val="accent1"/>
                </a:solidFill>
              </a:rPr>
              <a:t>margin-</a:t>
            </a:r>
            <a:r>
              <a:rPr lang="hu-HU" b="1" dirty="0" err="1">
                <a:solidFill>
                  <a:schemeClr val="accent1"/>
                </a:solidFill>
              </a:rPr>
              <a:t>left</a:t>
            </a:r>
            <a:r>
              <a:rPr lang="hu-HU" dirty="0"/>
              <a:t> és </a:t>
            </a:r>
            <a:r>
              <a:rPr lang="hu-HU" b="1" dirty="0" err="1">
                <a:solidFill>
                  <a:schemeClr val="accent1"/>
                </a:solidFill>
              </a:rPr>
              <a:t>width</a:t>
            </a:r>
            <a:r>
              <a:rPr lang="hu-HU" dirty="0"/>
              <a:t> CSS </a:t>
            </a:r>
            <a:r>
              <a:rPr lang="hu-HU" dirty="0" err="1"/>
              <a:t>property</a:t>
            </a:r>
            <a:r>
              <a:rPr lang="hu-HU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Továbbfejlesztések #1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48D87-C187-D9E2-C690-FBC79B6B5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79" y="1562100"/>
            <a:ext cx="3413376" cy="2019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24382-ECF1-EB28-BEA1-E625D029A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046" y="1445644"/>
            <a:ext cx="2979986" cy="922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22EAC-7CA7-4B15-970F-ACD8A2FBD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770" y="2464594"/>
            <a:ext cx="3275262" cy="1244427"/>
          </a:xfrm>
          <a:prstGeom prst="rect">
            <a:avLst/>
          </a:prstGeom>
        </p:spPr>
      </p:pic>
      <p:sp>
        <p:nvSpPr>
          <p:cNvPr id="12" name="Google Shape;929;p56">
            <a:extLst>
              <a:ext uri="{FF2B5EF4-FFF2-40B4-BE49-F238E27FC236}">
                <a16:creationId xmlns:a16="http://schemas.microsoft.com/office/drawing/2014/main" id="{2CD71D55-EC50-6E1E-F128-15061031CDD5}"/>
              </a:ext>
            </a:extLst>
          </p:cNvPr>
          <p:cNvSpPr/>
          <p:nvPr/>
        </p:nvSpPr>
        <p:spPr>
          <a:xfrm>
            <a:off x="4185959" y="2275819"/>
            <a:ext cx="786888" cy="5918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7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Tartalom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3"/>
          </p:nvPr>
        </p:nvSpPr>
        <p:spPr>
          <a:xfrm>
            <a:off x="2865300" y="3173756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cs typeface="Aldhabi" panose="020F0502020204030204" pitchFamily="2" charset="-78"/>
              </a:rPr>
              <a:t>Bevezetés</a:t>
            </a:r>
            <a:endParaRPr dirty="0">
              <a:cs typeface="Aldhabi" panose="020F0502020204030204" pitchFamily="2" charset="-78"/>
            </a:endParaRP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Módosítások</a:t>
            </a:r>
            <a:endParaRPr dirty="0"/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706443" y="2359644"/>
            <a:ext cx="2717413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Továbbfejlesztések</a:t>
            </a:r>
            <a:endParaRPr dirty="0"/>
          </a:p>
        </p:txBody>
      </p:sp>
      <p:sp>
        <p:nvSpPr>
          <p:cNvPr id="368" name="Google Shape;368;p31"/>
          <p:cNvSpPr txBox="1">
            <a:spLocks noGrp="1"/>
          </p:cNvSpPr>
          <p:nvPr>
            <p:ph type="subTitle" idx="13"/>
          </p:nvPr>
        </p:nvSpPr>
        <p:spPr>
          <a:xfrm>
            <a:off x="1875133" y="3744831"/>
            <a:ext cx="27933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Nehézségek</a:t>
            </a:r>
            <a:endParaRPr dirty="0"/>
          </a:p>
        </p:txBody>
      </p:sp>
      <p:sp>
        <p:nvSpPr>
          <p:cNvPr id="10" name="Google Shape;360;p31">
            <a:extLst>
              <a:ext uri="{FF2B5EF4-FFF2-40B4-BE49-F238E27FC236}">
                <a16:creationId xmlns:a16="http://schemas.microsoft.com/office/drawing/2014/main" id="{BDAD1E6C-C224-8D15-3C0E-C0643A091E24}"/>
              </a:ext>
            </a:extLst>
          </p:cNvPr>
          <p:cNvSpPr txBox="1">
            <a:spLocks/>
          </p:cNvSpPr>
          <p:nvPr/>
        </p:nvSpPr>
        <p:spPr>
          <a:xfrm>
            <a:off x="5403458" y="3173756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/>
              <a:t>0</a:t>
            </a:r>
            <a:r>
              <a:rPr lang="hu-HU" dirty="0"/>
              <a:t>5</a:t>
            </a:r>
            <a:endParaRPr lang="en" dirty="0"/>
          </a:p>
        </p:txBody>
      </p:sp>
      <p:sp>
        <p:nvSpPr>
          <p:cNvPr id="11" name="Google Shape;368;p31">
            <a:extLst>
              <a:ext uri="{FF2B5EF4-FFF2-40B4-BE49-F238E27FC236}">
                <a16:creationId xmlns:a16="http://schemas.microsoft.com/office/drawing/2014/main" id="{02F3B3D6-71E5-2950-F821-19EC8159E774}"/>
              </a:ext>
            </a:extLst>
          </p:cNvPr>
          <p:cNvSpPr txBox="1">
            <a:spLocks/>
          </p:cNvSpPr>
          <p:nvPr/>
        </p:nvSpPr>
        <p:spPr>
          <a:xfrm>
            <a:off x="4451161" y="3744775"/>
            <a:ext cx="27933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0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drich"/>
              <a:buNone/>
              <a:defRPr sz="2400" b="1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marL="0" indent="0"/>
            <a:r>
              <a:rPr lang="hu-HU" dirty="0"/>
              <a:t>Mi nem sikerült?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757779" y="4129087"/>
            <a:ext cx="7565520" cy="664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A táblázatos elrendezés már elavult, helyette meg lehet oldani az egészet bármilyen </a:t>
            </a:r>
            <a:r>
              <a:rPr lang="hu-HU" b="1" dirty="0" err="1"/>
              <a:t>block</a:t>
            </a:r>
            <a:r>
              <a:rPr lang="hu-HU" dirty="0"/>
              <a:t> szintű </a:t>
            </a:r>
            <a:r>
              <a:rPr lang="hu-HU" b="1" dirty="0" err="1"/>
              <a:t>container</a:t>
            </a:r>
            <a:r>
              <a:rPr lang="hu-HU" dirty="0" err="1"/>
              <a:t>-rel</a:t>
            </a:r>
            <a:r>
              <a:rPr lang="hu-HU" dirty="0"/>
              <a:t> például </a:t>
            </a:r>
            <a:r>
              <a:rPr lang="hu-HU" b="1" dirty="0" err="1">
                <a:solidFill>
                  <a:schemeClr val="bg2"/>
                </a:solidFill>
              </a:rPr>
              <a:t>figure</a:t>
            </a:r>
            <a:r>
              <a:rPr lang="hu-HU" dirty="0"/>
              <a:t> és benne a képek felirata </a:t>
            </a:r>
            <a:r>
              <a:rPr lang="hu-HU" b="1" dirty="0" err="1">
                <a:solidFill>
                  <a:schemeClr val="bg2"/>
                </a:solidFill>
              </a:rPr>
              <a:t>figcaption</a:t>
            </a:r>
            <a:r>
              <a:rPr lang="hu-HU" dirty="0"/>
              <a:t> tagekben van. Ez a megoldás sokkal korszerűbb.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Továbbfejlesztések #2.1</a:t>
            </a:r>
          </a:p>
        </p:txBody>
      </p:sp>
      <p:sp>
        <p:nvSpPr>
          <p:cNvPr id="12" name="Google Shape;929;p56">
            <a:extLst>
              <a:ext uri="{FF2B5EF4-FFF2-40B4-BE49-F238E27FC236}">
                <a16:creationId xmlns:a16="http://schemas.microsoft.com/office/drawing/2014/main" id="{2CD71D55-EC50-6E1E-F128-15061031CDD5}"/>
              </a:ext>
            </a:extLst>
          </p:cNvPr>
          <p:cNvSpPr/>
          <p:nvPr/>
        </p:nvSpPr>
        <p:spPr>
          <a:xfrm>
            <a:off x="4185959" y="2275819"/>
            <a:ext cx="786888" cy="591860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49EE0-B3A5-79F8-EAE2-77CE283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0" y="1601281"/>
            <a:ext cx="3438461" cy="2193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D7B58-44FF-9F60-646C-13306385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866" y="1472217"/>
            <a:ext cx="2752787" cy="22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6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757779" y="4129087"/>
            <a:ext cx="7565520" cy="892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Ezek a CSS </a:t>
            </a:r>
            <a:r>
              <a:rPr lang="hu-HU" dirty="0" err="1"/>
              <a:t>property</a:t>
            </a:r>
            <a:r>
              <a:rPr lang="hu-HU" dirty="0"/>
              <a:t>-k beállítják a </a:t>
            </a:r>
            <a:r>
              <a:rPr lang="hu-HU" b="1" dirty="0" err="1">
                <a:solidFill>
                  <a:schemeClr val="bg2"/>
                </a:solidFill>
              </a:rPr>
              <a:t>section</a:t>
            </a:r>
            <a:r>
              <a:rPr lang="hu-HU" dirty="0"/>
              <a:t> tag-re hogy a benne elhelyezkedő </a:t>
            </a:r>
            <a:r>
              <a:rPr lang="hu-HU" b="1" dirty="0" err="1">
                <a:solidFill>
                  <a:schemeClr val="bg2"/>
                </a:solidFill>
              </a:rPr>
              <a:t>figure</a:t>
            </a:r>
            <a:r>
              <a:rPr lang="hu-HU" dirty="0"/>
              <a:t> tag-ek egymás mellett legyenek és köztük 10px távolság legyen.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Továbbfejlesztések #2.2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2F2F0B-BBEF-7503-5640-F7F4C5CA2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453" y="1348719"/>
            <a:ext cx="3448186" cy="252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1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E5947C9B-B433-6842-C28B-DAF4858A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C22AA799-3EFD-C9E1-8C42-B0CE59A7534A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5916CE9C-548A-AF9E-3735-DD1AE4B8E476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A5C767FE-DF74-7982-753E-7389ACFA91BA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33BFEB94-3630-CED0-B7F9-A7711288B7B5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85B14E25-1337-C043-28E3-04181E8E9408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65C92947-D868-D440-5A17-6006C1413F92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F181F65D-DDF5-9A4E-07FC-0CC535AA2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0933" y="3396575"/>
            <a:ext cx="42175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Nehézségek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FACE8455-CE74-A45E-CF13-08A0AAD626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89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E17536E-2261-A937-1B43-91C6A832A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B9D135EA-0FC3-5982-A181-502230056A8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9220E2C3-6914-9BDC-F710-ADB2A88D13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Nehézségek</a:t>
            </a:r>
            <a:endParaRPr dirty="0"/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FB8C0146-A2CB-F77F-6F1D-5280A74320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299846"/>
            <a:ext cx="4294800" cy="1217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sz="1600" dirty="0">
                <a:solidFill>
                  <a:schemeClr val="tx1"/>
                </a:solidFill>
              </a:rPr>
              <a:t>A feladat megoldása nem okozott nehézséget.</a:t>
            </a:r>
          </a:p>
          <a:p>
            <a:pPr marL="0" indent="0">
              <a:buNone/>
            </a:pPr>
            <a:r>
              <a:rPr lang="hu-HU" sz="1600" dirty="0">
                <a:solidFill>
                  <a:schemeClr val="tx1"/>
                </a:solidFill>
              </a:rPr>
              <a:t>A legtöbb ideig a PowerPoint elkészítése tartott.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E66CF57E-7ACE-EA06-7556-6571BCC74059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>
            <a:extLst>
              <a:ext uri="{FF2B5EF4-FFF2-40B4-BE49-F238E27FC236}">
                <a16:creationId xmlns:a16="http://schemas.microsoft.com/office/drawing/2014/main" id="{39D2E190-EF23-5BA1-9A50-F6B95FD554FE}"/>
              </a:ext>
            </a:extLst>
          </p:cNvPr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>
              <a:extLst>
                <a:ext uri="{FF2B5EF4-FFF2-40B4-BE49-F238E27FC236}">
                  <a16:creationId xmlns:a16="http://schemas.microsoft.com/office/drawing/2014/main" id="{207960D1-B296-8FA0-9FBB-1E57BB959CEF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>
              <a:extLst>
                <a:ext uri="{FF2B5EF4-FFF2-40B4-BE49-F238E27FC236}">
                  <a16:creationId xmlns:a16="http://schemas.microsoft.com/office/drawing/2014/main" id="{B98EF3F0-EFC0-503E-85A6-1CF0EF04004F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>
            <a:extLst>
              <a:ext uri="{FF2B5EF4-FFF2-40B4-BE49-F238E27FC236}">
                <a16:creationId xmlns:a16="http://schemas.microsoft.com/office/drawing/2014/main" id="{006DA63E-601B-A8CB-03CF-3C5751D23144}"/>
              </a:ext>
            </a:extLst>
          </p:cNvPr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019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015CDAC3-A5A5-8DE3-CF6E-17CF8BD75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9A970303-8F54-7D9E-C827-365D1BE46D2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F75C801E-3F79-268A-749D-C7965A77868D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05134AFF-439F-59B0-E21E-4BE7382FCBBE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5380B7CC-EF44-7D10-B35A-61B837FF7CED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2D6104B4-7A1B-A3C1-F604-63605B7ACD0B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1AE83B25-BB09-F061-B5A4-6FFEE3B98756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9A16D981-78E1-FD07-92C1-25808C77C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0933" y="3396575"/>
            <a:ext cx="42175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600" dirty="0"/>
              <a:t>Mi nem sikerült?</a:t>
            </a:r>
            <a:endParaRPr sz="3600"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A409B263-DC66-76AF-A7B5-45974A27D9C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8753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D5516983-7CD2-8183-5B52-A34C63B5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>
            <a:extLst>
              <a:ext uri="{FF2B5EF4-FFF2-40B4-BE49-F238E27FC236}">
                <a16:creationId xmlns:a16="http://schemas.microsoft.com/office/drawing/2014/main" id="{51BEC1BB-28AB-C61D-ADA1-02CABC09154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>
            <a:extLst>
              <a:ext uri="{FF2B5EF4-FFF2-40B4-BE49-F238E27FC236}">
                <a16:creationId xmlns:a16="http://schemas.microsoft.com/office/drawing/2014/main" id="{E9408851-E58A-2FEF-D5C4-47ABC4FB34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Mi nem sikerült?</a:t>
            </a:r>
            <a:endParaRPr dirty="0"/>
          </a:p>
        </p:txBody>
      </p:sp>
      <p:sp>
        <p:nvSpPr>
          <p:cNvPr id="377" name="Google Shape;377;p32">
            <a:extLst>
              <a:ext uri="{FF2B5EF4-FFF2-40B4-BE49-F238E27FC236}">
                <a16:creationId xmlns:a16="http://schemas.microsoft.com/office/drawing/2014/main" id="{8E041694-55AA-61AB-E36C-3DBA413B3C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664" y="2252748"/>
            <a:ext cx="4294800" cy="638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hu-HU" sz="1600" dirty="0">
                <a:solidFill>
                  <a:schemeClr val="tx1"/>
                </a:solidFill>
              </a:rPr>
              <a:t>Úgy gondolom hogy minden feladatot sikerült megcsinálnom.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78" name="Google Shape;378;p32">
            <a:extLst>
              <a:ext uri="{FF2B5EF4-FFF2-40B4-BE49-F238E27FC236}">
                <a16:creationId xmlns:a16="http://schemas.microsoft.com/office/drawing/2014/main" id="{787CA449-71D5-BEB8-1B5A-6C2903D39136}"/>
              </a:ext>
            </a:extLst>
          </p:cNvPr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>
            <a:extLst>
              <a:ext uri="{FF2B5EF4-FFF2-40B4-BE49-F238E27FC236}">
                <a16:creationId xmlns:a16="http://schemas.microsoft.com/office/drawing/2014/main" id="{D53BB8CC-2726-F237-11FF-C3E8AEBF2CC0}"/>
              </a:ext>
            </a:extLst>
          </p:cNvPr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>
              <a:extLst>
                <a:ext uri="{FF2B5EF4-FFF2-40B4-BE49-F238E27FC236}">
                  <a16:creationId xmlns:a16="http://schemas.microsoft.com/office/drawing/2014/main" id="{F946D189-0024-04BC-B872-19EAC09BEECC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>
              <a:extLst>
                <a:ext uri="{FF2B5EF4-FFF2-40B4-BE49-F238E27FC236}">
                  <a16:creationId xmlns:a16="http://schemas.microsoft.com/office/drawing/2014/main" id="{A921085C-4C07-9182-A6B0-81325EDF16C3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>
            <a:extLst>
              <a:ext uri="{FF2B5EF4-FFF2-40B4-BE49-F238E27FC236}">
                <a16:creationId xmlns:a16="http://schemas.microsoft.com/office/drawing/2014/main" id="{8207EA3F-ACD8-349B-0A96-E30D78ACE796}"/>
              </a:ext>
            </a:extLst>
          </p:cNvPr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48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29C126-647B-9F48-0A08-27D31EE8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88134"/>
            <a:ext cx="7704000" cy="2367231"/>
          </a:xfrm>
        </p:spPr>
        <p:txBody>
          <a:bodyPr anchor="ctr"/>
          <a:lstStyle/>
          <a:p>
            <a:r>
              <a:rPr lang="hu-HU" sz="4400" dirty="0"/>
              <a:t>Köszönöm a figyelmet!</a:t>
            </a:r>
            <a:br>
              <a:rPr lang="hu-HU" sz="4400" dirty="0"/>
            </a:br>
            <a:r>
              <a:rPr lang="hu-HU" dirty="0">
                <a:solidFill>
                  <a:schemeClr val="accent1"/>
                </a:solidFill>
              </a:rPr>
              <a:t>Készítette: Leskó Milán</a:t>
            </a:r>
          </a:p>
        </p:txBody>
      </p:sp>
    </p:spTree>
    <p:extLst>
      <p:ext uri="{BB962C8B-B14F-4D97-AF65-F5344CB8AC3E}">
        <p14:creationId xmlns:p14="http://schemas.microsoft.com/office/powerpoint/2010/main" val="166395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3940933" y="3396575"/>
            <a:ext cx="42175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76" name="Google Shape;376;p32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Bevezetés</a:t>
            </a:r>
            <a:endParaRPr dirty="0"/>
          </a:p>
        </p:txBody>
      </p:sp>
      <p:sp>
        <p:nvSpPr>
          <p:cNvPr id="377" name="Google Shape;377;p32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1600" b="1" dirty="0"/>
              <a:t>Feladat:</a:t>
            </a:r>
          </a:p>
          <a:p>
            <a:pPr marL="171450" indent="-171450"/>
            <a:r>
              <a:rPr lang="hu-HU" dirty="0"/>
              <a:t>Weboldal átalakítása úgy hogy HTML formázás helyett kizárólag csatolt CSS módszert alkalmaz.</a:t>
            </a:r>
          </a:p>
          <a:p>
            <a:pPr marL="171450" indent="-171450"/>
            <a:r>
              <a:rPr lang="hu-HU" dirty="0"/>
              <a:t>Az oldal aljára elhelyezni nyilakat amik a </a:t>
            </a:r>
            <a:r>
              <a:rPr lang="hu-HU" b="1" i="1" dirty="0">
                <a:solidFill>
                  <a:schemeClr val="tx2"/>
                </a:solidFill>
              </a:rPr>
              <a:t>feladatA.html</a:t>
            </a:r>
            <a:r>
              <a:rPr lang="hu-HU" dirty="0">
                <a:solidFill>
                  <a:schemeClr val="tx1"/>
                </a:solidFill>
              </a:rPr>
              <a:t>-re</a:t>
            </a:r>
            <a:r>
              <a:rPr lang="hu-HU" dirty="0"/>
              <a:t> és a </a:t>
            </a:r>
            <a:r>
              <a:rPr lang="hu-HU" b="1" i="1" dirty="0">
                <a:solidFill>
                  <a:schemeClr val="accent1"/>
                </a:solidFill>
              </a:rPr>
              <a:t>feladatC.html</a:t>
            </a:r>
            <a:r>
              <a:rPr lang="hu-HU" dirty="0"/>
              <a:t>-re mutatnak.</a:t>
            </a:r>
          </a:p>
          <a:p>
            <a:pPr marL="171450" indent="-171450"/>
            <a:endParaRPr dirty="0"/>
          </a:p>
        </p:txBody>
      </p:sp>
      <p:sp>
        <p:nvSpPr>
          <p:cNvPr id="378" name="Google Shape;378;p32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79" name="Google Shape;379;p32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80" name="Google Shape;380;p32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2" name="Google Shape;382;p32"/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C1DF0C1A-758D-D835-0DAF-3356938A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CF11078D-AC3F-A2E7-350B-8A05EFC3456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ABA77CFF-C1A3-7CB7-7E00-CC331F68EFE7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0688D745-89A4-D9B0-7C89-2E0A4EEC5BEB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5C91B983-C7B3-85D2-97A5-7E691BBA399E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56474CF5-E92A-5CF0-2B38-44CBDADB4B2D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1806B7F7-B49D-7E50-EFFB-6D3A2EC1572E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1FE370FA-29E5-B122-2B31-F3746725E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0933" y="3396575"/>
            <a:ext cx="4217519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Módosítások</a:t>
            </a:r>
            <a:endParaRPr dirty="0"/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AAA07107-C291-F253-04A2-62D8FE8955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64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Le lett cserélve az elavult </a:t>
            </a:r>
            <a:r>
              <a:rPr lang="hu-HU" b="1" dirty="0">
                <a:solidFill>
                  <a:schemeClr val="tx2"/>
                </a:solidFill>
              </a:rPr>
              <a:t>text</a:t>
            </a:r>
            <a:r>
              <a:rPr lang="hu-HU" dirty="0"/>
              <a:t> és </a:t>
            </a:r>
            <a:r>
              <a:rPr lang="hu-HU" b="1" dirty="0" err="1">
                <a:solidFill>
                  <a:schemeClr val="tx2"/>
                </a:solidFill>
              </a:rPr>
              <a:t>background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 a </a:t>
            </a:r>
            <a:r>
              <a:rPr lang="hu-HU" b="1" dirty="0" err="1">
                <a:solidFill>
                  <a:schemeClr val="accent1"/>
                </a:solidFill>
              </a:rPr>
              <a:t>color</a:t>
            </a:r>
            <a:r>
              <a:rPr lang="hu-HU" dirty="0"/>
              <a:t> és </a:t>
            </a:r>
            <a:r>
              <a:rPr lang="hu-HU" b="1" dirty="0" err="1">
                <a:solidFill>
                  <a:schemeClr val="accent1"/>
                </a:solidFill>
              </a:rPr>
              <a:t>background</a:t>
            </a:r>
            <a:r>
              <a:rPr lang="hu-HU" b="1" dirty="0">
                <a:solidFill>
                  <a:schemeClr val="accent1"/>
                </a:solidFill>
              </a:rPr>
              <a:t>-image</a:t>
            </a:r>
            <a:r>
              <a:rPr lang="hu-HU" dirty="0"/>
              <a:t> CSS </a:t>
            </a:r>
            <a:r>
              <a:rPr lang="hu-HU" dirty="0" err="1"/>
              <a:t>property-kre</a:t>
            </a:r>
            <a:r>
              <a:rPr lang="hu-HU" dirty="0"/>
              <a:t>.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62AAE-A1EC-B49B-EDE8-F6E0BC8F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05" y="1428820"/>
            <a:ext cx="4009684" cy="792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3D31C-C31A-F105-2728-60EC88B41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341" y="2301746"/>
            <a:ext cx="3929589" cy="1493036"/>
          </a:xfrm>
          <a:prstGeom prst="rect">
            <a:avLst/>
          </a:prstGeom>
        </p:spPr>
      </p:pic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1035405">
            <a:off x="2860895" y="2388923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width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tx2"/>
                </a:solidFill>
              </a:rPr>
              <a:t>cellspacing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tx2"/>
                </a:solidFill>
              </a:rPr>
              <a:t>border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dirty="0"/>
              <a:t> és </a:t>
            </a:r>
            <a:r>
              <a:rPr lang="hu-HU" b="1" dirty="0" err="1">
                <a:solidFill>
                  <a:schemeClr val="tx2"/>
                </a:solidFill>
              </a:rPr>
              <a:t>cellpadding</a:t>
            </a:r>
            <a:r>
              <a:rPr lang="hu-HU" dirty="0"/>
              <a:t> </a:t>
            </a:r>
            <a:r>
              <a:rPr lang="hu-HU" dirty="0" err="1"/>
              <a:t>attribute</a:t>
            </a:r>
            <a:r>
              <a:rPr lang="hu-HU" dirty="0"/>
              <a:t> helyette kapott a tag egy </a:t>
            </a:r>
            <a:r>
              <a:rPr lang="hu-HU" b="1" dirty="0" err="1">
                <a:solidFill>
                  <a:schemeClr val="bg2"/>
                </a:solidFill>
              </a:rPr>
              <a:t>fo-tablazat</a:t>
            </a:r>
            <a:r>
              <a:rPr lang="hu-HU" dirty="0"/>
              <a:t> nevű </a:t>
            </a:r>
            <a:r>
              <a:rPr lang="hu-HU" dirty="0" err="1"/>
              <a:t>identifier</a:t>
            </a:r>
            <a:r>
              <a:rPr lang="hu-HU" dirty="0"/>
              <a:t>-t ami ugyanazt csinálja a </a:t>
            </a:r>
            <a:r>
              <a:rPr lang="hu-HU" b="1" dirty="0" err="1">
                <a:solidFill>
                  <a:schemeClr val="accent1"/>
                </a:solidFill>
              </a:rPr>
              <a:t>width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accent1"/>
                </a:solidFill>
              </a:rPr>
              <a:t>border-collapse</a:t>
            </a:r>
            <a:r>
              <a:rPr lang="hu-HU" dirty="0"/>
              <a:t>, </a:t>
            </a:r>
            <a:r>
              <a:rPr lang="hu-HU" b="1" dirty="0" err="1">
                <a:solidFill>
                  <a:schemeClr val="accent1"/>
                </a:solidFill>
              </a:rPr>
              <a:t>border</a:t>
            </a:r>
            <a:r>
              <a:rPr lang="hu-HU" dirty="0"/>
              <a:t>, </a:t>
            </a:r>
            <a:r>
              <a:rPr lang="hu-HU" b="1" dirty="0">
                <a:solidFill>
                  <a:schemeClr val="accent1"/>
                </a:solidFill>
              </a:rPr>
              <a:t>margin-</a:t>
            </a:r>
            <a:r>
              <a:rPr lang="hu-HU" b="1" dirty="0" err="1">
                <a:solidFill>
                  <a:schemeClr val="accent1"/>
                </a:solidFill>
              </a:rPr>
              <a:t>right</a:t>
            </a:r>
            <a:r>
              <a:rPr lang="hu-HU" dirty="0"/>
              <a:t> és </a:t>
            </a:r>
            <a:r>
              <a:rPr lang="hu-HU" b="1" dirty="0" err="1">
                <a:solidFill>
                  <a:schemeClr val="accent1"/>
                </a:solidFill>
              </a:rPr>
              <a:t>padding</a:t>
            </a:r>
            <a:r>
              <a:rPr lang="hu-HU" dirty="0"/>
              <a:t> CSS </a:t>
            </a:r>
            <a:r>
              <a:rPr lang="hu-HU" dirty="0" err="1"/>
              <a:t>property</a:t>
            </a:r>
            <a:r>
              <a:rPr lang="hu-HU" dirty="0"/>
              <a:t>-k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#2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466551" y="209008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1DEBF-6ECC-A84A-91CC-35BBEB47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0" y="1348719"/>
            <a:ext cx="4896661" cy="612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A5613-FF92-5D48-C518-C47A5DA33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94" y="3181818"/>
            <a:ext cx="3629025" cy="907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A7703-2B23-AEAB-E31D-085729879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537" y="2093295"/>
            <a:ext cx="3036983" cy="206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width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helyette kapott az összes ilyen tag egy </a:t>
            </a:r>
            <a:r>
              <a:rPr lang="hu-HU" b="1" dirty="0">
                <a:solidFill>
                  <a:schemeClr val="bg2"/>
                </a:solidFill>
              </a:rPr>
              <a:t>szel-cella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-t ami ugyanazt csinálja a </a:t>
            </a:r>
            <a:r>
              <a:rPr lang="hu-HU" b="1" dirty="0">
                <a:solidFill>
                  <a:schemeClr val="accent1"/>
                </a:solidFill>
              </a:rPr>
              <a:t>display </a:t>
            </a:r>
            <a:r>
              <a:rPr lang="hu-HU" dirty="0"/>
              <a:t>és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b="1" dirty="0" err="1">
                <a:solidFill>
                  <a:schemeClr val="accent1"/>
                </a:solidFill>
              </a:rPr>
              <a:t>width</a:t>
            </a:r>
            <a:r>
              <a:rPr lang="hu-HU" b="1" dirty="0">
                <a:solidFill>
                  <a:schemeClr val="accent1"/>
                </a:solidFill>
              </a:rPr>
              <a:t>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#3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226011" y="255611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A8002-9BC0-D2C1-06A5-70C22953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1479131"/>
            <a:ext cx="3401523" cy="850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77B078-446F-3D25-A96F-66B84A3C1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495" y="1595952"/>
            <a:ext cx="3226594" cy="802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EA60D-A3B7-3596-D03A-31347981B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40" y="2602016"/>
            <a:ext cx="3565353" cy="13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858480" y="4160687"/>
            <a:ext cx="756552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hu-HU" dirty="0"/>
              <a:t>El lett távolítva az elavult </a:t>
            </a:r>
            <a:r>
              <a:rPr lang="hu-HU" b="1" dirty="0" err="1">
                <a:solidFill>
                  <a:schemeClr val="tx2"/>
                </a:solidFill>
              </a:rPr>
              <a:t>align</a:t>
            </a:r>
            <a:r>
              <a:rPr lang="hu-HU" b="1" dirty="0">
                <a:solidFill>
                  <a:schemeClr val="tx2"/>
                </a:solidFill>
              </a:rPr>
              <a:t> </a:t>
            </a:r>
            <a:r>
              <a:rPr lang="hu-HU" dirty="0" err="1"/>
              <a:t>attribute</a:t>
            </a:r>
            <a:r>
              <a:rPr lang="hu-HU" dirty="0"/>
              <a:t> helyette kapott az összes ilyen tag egy </a:t>
            </a:r>
            <a:r>
              <a:rPr lang="hu-HU" b="1" dirty="0" err="1">
                <a:solidFill>
                  <a:schemeClr val="bg2"/>
                </a:solidFill>
              </a:rPr>
              <a:t>kozepre</a:t>
            </a:r>
            <a:r>
              <a:rPr lang="hu-HU" dirty="0"/>
              <a:t> nevű </a:t>
            </a:r>
            <a:r>
              <a:rPr lang="hu-HU" dirty="0" err="1"/>
              <a:t>class</a:t>
            </a:r>
            <a:r>
              <a:rPr lang="hu-HU" dirty="0"/>
              <a:t>-t ami ugyanazt csinálja a </a:t>
            </a:r>
            <a:r>
              <a:rPr lang="hu-HU" b="1" dirty="0">
                <a:solidFill>
                  <a:schemeClr val="accent1"/>
                </a:solidFill>
              </a:rPr>
              <a:t>text-</a:t>
            </a:r>
            <a:r>
              <a:rPr lang="hu-HU" b="1" dirty="0" err="1">
                <a:solidFill>
                  <a:schemeClr val="accent1"/>
                </a:solidFill>
              </a:rPr>
              <a:t>align</a:t>
            </a:r>
            <a:r>
              <a:rPr lang="hu-HU" b="1" dirty="0">
                <a:solidFill>
                  <a:schemeClr val="accent1"/>
                </a:solidFill>
              </a:rPr>
              <a:t>: center </a:t>
            </a:r>
            <a:r>
              <a:rPr lang="hu-HU" dirty="0"/>
              <a:t>CSS </a:t>
            </a:r>
            <a:r>
              <a:rPr lang="hu-HU" dirty="0" err="1"/>
              <a:t>property</a:t>
            </a:r>
            <a:r>
              <a:rPr lang="hu-HU" dirty="0"/>
              <a:t> alkalmazásával.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0FC4E-E8B4-0F4E-F34D-3C352138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76019"/>
            <a:ext cx="7704000" cy="572700"/>
          </a:xfrm>
        </p:spPr>
        <p:txBody>
          <a:bodyPr/>
          <a:lstStyle/>
          <a:p>
            <a:r>
              <a:rPr lang="hu-HU" dirty="0"/>
              <a:t>Módosítás #4</a:t>
            </a:r>
          </a:p>
        </p:txBody>
      </p:sp>
      <p:sp>
        <p:nvSpPr>
          <p:cNvPr id="8" name="Google Shape;929;p56">
            <a:extLst>
              <a:ext uri="{FF2B5EF4-FFF2-40B4-BE49-F238E27FC236}">
                <a16:creationId xmlns:a16="http://schemas.microsoft.com/office/drawing/2014/main" id="{AA2B6509-230D-CD09-4DD8-B44431F213D9}"/>
              </a:ext>
            </a:extLst>
          </p:cNvPr>
          <p:cNvSpPr/>
          <p:nvPr/>
        </p:nvSpPr>
        <p:spPr>
          <a:xfrm rot="2136976">
            <a:off x="3226011" y="2556111"/>
            <a:ext cx="1273070" cy="957543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F1C3EB-DFB2-E7A4-1B46-6013BAC29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87" y="1475988"/>
            <a:ext cx="3464719" cy="866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4198AE-D098-58C7-4F26-E4E7F9388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108" y="1747776"/>
            <a:ext cx="3192158" cy="798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3A4DAF-12A1-6E17-3D7C-35E440584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938" y="2673179"/>
            <a:ext cx="3506499" cy="11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58626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560</Words>
  <Application>Microsoft Office PowerPoint</Application>
  <PresentationFormat>On-screen Show (16:9)</PresentationFormat>
  <Paragraphs>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Anaheim</vt:lpstr>
      <vt:lpstr>Nunito Light</vt:lpstr>
      <vt:lpstr>Open Sans</vt:lpstr>
      <vt:lpstr>Arial</vt:lpstr>
      <vt:lpstr>Aldhabi</vt:lpstr>
      <vt:lpstr>Aldrich</vt:lpstr>
      <vt:lpstr>Senior Frontend Developer Portfolio by Slidesgo</vt:lpstr>
      <vt:lpstr>Leskó Milán: Feladat B</vt:lpstr>
      <vt:lpstr>Tartalom</vt:lpstr>
      <vt:lpstr>Bevezetés</vt:lpstr>
      <vt:lpstr>Bevezetés</vt:lpstr>
      <vt:lpstr>Módosítások</vt:lpstr>
      <vt:lpstr>Módosítás #1</vt:lpstr>
      <vt:lpstr>Módosítás #2</vt:lpstr>
      <vt:lpstr>Módosítás #3</vt:lpstr>
      <vt:lpstr>Módosítás #4</vt:lpstr>
      <vt:lpstr>Módosítás #5</vt:lpstr>
      <vt:lpstr>Módosítás #6</vt:lpstr>
      <vt:lpstr>Módosítás #7</vt:lpstr>
      <vt:lpstr>Módosítás #8</vt:lpstr>
      <vt:lpstr>Módosítás #9</vt:lpstr>
      <vt:lpstr>Módosítás #10</vt:lpstr>
      <vt:lpstr>Módosítás #11</vt:lpstr>
      <vt:lpstr>Nyilak</vt:lpstr>
      <vt:lpstr>Továbbfejlesztések</vt:lpstr>
      <vt:lpstr>Továbbfejlesztések #1</vt:lpstr>
      <vt:lpstr>Továbbfejlesztések #2.1</vt:lpstr>
      <vt:lpstr>Továbbfejlesztések #2.2</vt:lpstr>
      <vt:lpstr>Nehézségek</vt:lpstr>
      <vt:lpstr>Nehézségek</vt:lpstr>
      <vt:lpstr>Mi nem sikerült?</vt:lpstr>
      <vt:lpstr>Mi nem sikerült?</vt:lpstr>
      <vt:lpstr>Köszönöm a figyelmet! Készítette: Leskó Milán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Milán Leskó</dc:creator>
  <cp:lastModifiedBy>Milán Leskó</cp:lastModifiedBy>
  <cp:revision>2</cp:revision>
  <dcterms:modified xsi:type="dcterms:W3CDTF">2024-10-15T13:25:04Z</dcterms:modified>
</cp:coreProperties>
</file>