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solidFill>
                  <a:srgbClr val="FFFF00"/>
                </a:solidFill>
                <a:effectLst>
                  <a:outerShdw blurRad="38100" dist="38100" dir="2700000" algn="tl">
                    <a:srgbClr val="000000">
                      <a:alpha val="43137"/>
                    </a:srgbClr>
                  </a:outerShdw>
                </a:effectLst>
              </a:rPr>
              <a:t>Resolution Method in AI</a:t>
            </a:r>
          </a:p>
        </p:txBody>
      </p:sp>
      <p:sp>
        <p:nvSpPr>
          <p:cNvPr id="3" name="Subtitle 2"/>
          <p:cNvSpPr>
            <a:spLocks noGrp="1"/>
          </p:cNvSpPr>
          <p:nvPr>
            <p:ph type="subTitle" idx="1"/>
          </p:nvPr>
        </p:nvSpPr>
        <p:spPr>
          <a:xfrm>
            <a:off x="1036750" y="5048877"/>
            <a:ext cx="9448800" cy="685800"/>
          </a:xfrm>
        </p:spPr>
        <p:txBody>
          <a:bodyPr/>
          <a:lstStyle/>
          <a:p>
            <a:r>
              <a:rPr lang="en-US" b="1" dirty="0" smtClean="0">
                <a:solidFill>
                  <a:srgbClr val="FFFF00"/>
                </a:solidFill>
                <a:effectLst>
                  <a:outerShdw blurRad="38100" dist="38100" dir="2700000" algn="tl">
                    <a:srgbClr val="000000">
                      <a:alpha val="43137"/>
                    </a:srgbClr>
                  </a:outerShdw>
                </a:effectLst>
              </a:rPr>
              <a:t>Assistant proof.  Dr. Emad I Abdul Kareem </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2421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206062"/>
            <a:ext cx="11719775" cy="6452315"/>
          </a:xfrm>
        </p:spPr>
        <p:txBody>
          <a:bodyPr>
            <a:normAutofit fontScale="92500" lnSpcReduction="20000"/>
          </a:bodyPr>
          <a:lstStyle/>
          <a:p>
            <a:pPr marL="0" indent="0">
              <a:buNone/>
            </a:pPr>
            <a:r>
              <a:rPr lang="en-US" b="1" dirty="0">
                <a:solidFill>
                  <a:srgbClr val="FFFF00"/>
                </a:solidFill>
              </a:rPr>
              <a:t>Solution:</a:t>
            </a:r>
            <a:r>
              <a:rPr lang="en-US" dirty="0">
                <a:solidFill>
                  <a:srgbClr val="FFFF00"/>
                </a:solidFill>
              </a:rPr>
              <a:t> Let’s construct propositions of the given sentences one by one:</a:t>
            </a:r>
          </a:p>
          <a:p>
            <a:pPr marL="0" indent="0">
              <a:buNone/>
            </a:pPr>
            <a:r>
              <a:rPr lang="en-US" dirty="0">
                <a:solidFill>
                  <a:srgbClr val="FFFF00"/>
                </a:solidFill>
              </a:rPr>
              <a:t> </a:t>
            </a:r>
          </a:p>
          <a:p>
            <a:pPr marL="457200" indent="-457200">
              <a:buAutoNum type="arabicParenR"/>
            </a:pPr>
            <a:r>
              <a:rPr lang="en-US" dirty="0" smtClean="0">
                <a:solidFill>
                  <a:srgbClr val="FFFF00"/>
                </a:solidFill>
              </a:rPr>
              <a:t>Let</a:t>
            </a:r>
            <a:r>
              <a:rPr lang="en-US" b="1" dirty="0">
                <a:solidFill>
                  <a:srgbClr val="FFFF00"/>
                </a:solidFill>
              </a:rPr>
              <a:t>, </a:t>
            </a:r>
            <a:r>
              <a:rPr lang="ar-IQ" b="1" dirty="0" smtClean="0">
                <a:solidFill>
                  <a:srgbClr val="FFFF00"/>
                </a:solidFill>
              </a:rPr>
              <a:t>  </a:t>
            </a:r>
          </a:p>
          <a:p>
            <a:pPr marL="0" indent="0">
              <a:buNone/>
            </a:pPr>
            <a:r>
              <a:rPr lang="ar-IQ" dirty="0" smtClean="0">
                <a:solidFill>
                  <a:srgbClr val="FFFF00"/>
                </a:solidFill>
              </a:rPr>
              <a:t>           </a:t>
            </a:r>
            <a:r>
              <a:rPr lang="en-US" dirty="0" smtClean="0">
                <a:solidFill>
                  <a:srgbClr val="FFFF00"/>
                </a:solidFill>
              </a:rPr>
              <a:t>The </a:t>
            </a:r>
            <a:r>
              <a:rPr lang="en-US" dirty="0">
                <a:solidFill>
                  <a:srgbClr val="FFFF00"/>
                </a:solidFill>
              </a:rPr>
              <a:t>humidity is high or the sky is cloudy</a:t>
            </a:r>
          </a:p>
          <a:p>
            <a:pPr marL="0" indent="0">
              <a:buNone/>
            </a:pPr>
            <a:r>
              <a:rPr lang="ar-IQ" dirty="0" smtClean="0">
                <a:solidFill>
                  <a:srgbClr val="FFFF00"/>
                </a:solidFill>
              </a:rPr>
              <a:t>     </a:t>
            </a:r>
            <a:r>
              <a:rPr lang="en-US" dirty="0" smtClean="0">
                <a:solidFill>
                  <a:srgbClr val="FFFF00"/>
                </a:solidFill>
              </a:rPr>
              <a:t>P: Humidity is high.</a:t>
            </a:r>
          </a:p>
          <a:p>
            <a:pPr marL="0" indent="0">
              <a:buNone/>
            </a:pPr>
            <a:r>
              <a:rPr lang="en-US" dirty="0" smtClean="0">
                <a:solidFill>
                  <a:srgbClr val="FFFF00"/>
                </a:solidFill>
              </a:rPr>
              <a:t>     Q: Sky is cloudy.</a:t>
            </a:r>
          </a:p>
          <a:p>
            <a:pPr marL="0" indent="0">
              <a:buNone/>
            </a:pPr>
            <a:r>
              <a:rPr lang="en-US" dirty="0" smtClean="0">
                <a:solidFill>
                  <a:srgbClr val="FFFF00"/>
                </a:solidFill>
              </a:rPr>
              <a:t>It will be represented as </a:t>
            </a:r>
            <a:r>
              <a:rPr lang="en-US" b="1" dirty="0" smtClean="0">
                <a:solidFill>
                  <a:srgbClr val="FFFF00"/>
                </a:solidFill>
              </a:rPr>
              <a:t>P V Q.</a:t>
            </a:r>
            <a:endParaRPr lang="en-US" dirty="0" smtClean="0">
              <a:solidFill>
                <a:srgbClr val="FFFF00"/>
              </a:solidFill>
            </a:endParaRPr>
          </a:p>
          <a:p>
            <a:pPr marL="0" indent="0">
              <a:buNone/>
            </a:pPr>
            <a:r>
              <a:rPr lang="en-US" dirty="0">
                <a:solidFill>
                  <a:srgbClr val="FFFF00"/>
                </a:solidFill>
              </a:rPr>
              <a:t> </a:t>
            </a:r>
          </a:p>
          <a:p>
            <a:pPr marL="0" indent="0">
              <a:buNone/>
            </a:pPr>
            <a:r>
              <a:rPr lang="en-US" b="1" dirty="0">
                <a:solidFill>
                  <a:srgbClr val="FFFF00"/>
                </a:solidFill>
              </a:rPr>
              <a:t>2</a:t>
            </a:r>
            <a:r>
              <a:rPr lang="en-US" b="1" dirty="0" smtClean="0">
                <a:solidFill>
                  <a:srgbClr val="FFFF00"/>
                </a:solidFill>
              </a:rPr>
              <a:t>)</a:t>
            </a:r>
            <a:r>
              <a:rPr lang="ar-IQ" b="1" dirty="0" smtClean="0">
                <a:solidFill>
                  <a:srgbClr val="FFFF00"/>
                </a:solidFill>
              </a:rPr>
              <a:t>      </a:t>
            </a:r>
            <a:r>
              <a:rPr lang="en-US" dirty="0" smtClean="0">
                <a:solidFill>
                  <a:srgbClr val="FFFF00"/>
                </a:solidFill>
              </a:rPr>
              <a:t> </a:t>
            </a:r>
            <a:r>
              <a:rPr lang="en-US" dirty="0">
                <a:solidFill>
                  <a:srgbClr val="FFFF00"/>
                </a:solidFill>
              </a:rPr>
              <a:t>If the sky is cloudy, then it will rain</a:t>
            </a:r>
            <a:endParaRPr lang="ar-IQ" dirty="0" smtClean="0">
              <a:solidFill>
                <a:srgbClr val="FFFF00"/>
              </a:solidFill>
            </a:endParaRPr>
          </a:p>
          <a:p>
            <a:pPr marL="0" indent="0">
              <a:buNone/>
            </a:pPr>
            <a:r>
              <a:rPr lang="ar-IQ" dirty="0" smtClean="0">
                <a:solidFill>
                  <a:srgbClr val="FFFF00"/>
                </a:solidFill>
              </a:rPr>
              <a:t>       </a:t>
            </a:r>
            <a:r>
              <a:rPr lang="en-US" dirty="0" smtClean="0">
                <a:solidFill>
                  <a:srgbClr val="FFFF00"/>
                </a:solidFill>
              </a:rPr>
              <a:t>Q</a:t>
            </a:r>
            <a:r>
              <a:rPr lang="en-US" dirty="0">
                <a:solidFill>
                  <a:srgbClr val="FFFF00"/>
                </a:solidFill>
              </a:rPr>
              <a:t>: Sky is cloudy.                      …</a:t>
            </a:r>
            <a:r>
              <a:rPr lang="en-US" b="1" dirty="0">
                <a:solidFill>
                  <a:srgbClr val="FFFF00"/>
                </a:solidFill>
              </a:rPr>
              <a:t>from (1)</a:t>
            </a:r>
            <a:endParaRPr lang="en-US" dirty="0">
              <a:solidFill>
                <a:srgbClr val="FFFF00"/>
              </a:solidFill>
            </a:endParaRPr>
          </a:p>
          <a:p>
            <a:pPr marL="0" indent="0">
              <a:buNone/>
            </a:pPr>
            <a:r>
              <a:rPr lang="en-US" dirty="0">
                <a:solidFill>
                  <a:srgbClr val="FFFF00"/>
                </a:solidFill>
              </a:rPr>
              <a:t>Let, R: It will rain.</a:t>
            </a:r>
          </a:p>
          <a:p>
            <a:pPr marL="0" indent="0">
              <a:buNone/>
            </a:pPr>
            <a:r>
              <a:rPr lang="en-US" dirty="0">
                <a:solidFill>
                  <a:srgbClr val="FFFF00"/>
                </a:solidFill>
              </a:rPr>
              <a:t>It will be represented as </a:t>
            </a:r>
            <a:r>
              <a:rPr lang="en-US" b="1" dirty="0">
                <a:solidFill>
                  <a:srgbClr val="FFFF00"/>
                </a:solidFill>
              </a:rPr>
              <a:t>Q </a:t>
            </a:r>
            <a:r>
              <a:rPr lang="en-US" dirty="0">
                <a:solidFill>
                  <a:srgbClr val="FFFF00"/>
                </a:solidFill>
              </a:rPr>
              <a:t>→</a:t>
            </a:r>
            <a:r>
              <a:rPr lang="en-US" b="1" dirty="0">
                <a:solidFill>
                  <a:srgbClr val="FFFF00"/>
                </a:solidFill>
              </a:rPr>
              <a:t> R.</a:t>
            </a:r>
            <a:endParaRPr lang="en-US" dirty="0">
              <a:solidFill>
                <a:srgbClr val="FFFF00"/>
              </a:solidFill>
            </a:endParaRPr>
          </a:p>
          <a:p>
            <a:pPr marL="0" indent="0">
              <a:buNone/>
            </a:pPr>
            <a:r>
              <a:rPr lang="en-US" dirty="0">
                <a:solidFill>
                  <a:srgbClr val="FFFF00"/>
                </a:solidFill>
              </a:rPr>
              <a:t> </a:t>
            </a:r>
          </a:p>
          <a:p>
            <a:pPr marL="0" indent="0">
              <a:buNone/>
            </a:pPr>
            <a:r>
              <a:rPr lang="en-US" b="1" dirty="0">
                <a:solidFill>
                  <a:srgbClr val="FFFF00"/>
                </a:solidFill>
              </a:rPr>
              <a:t>3)</a:t>
            </a:r>
            <a:r>
              <a:rPr lang="en-US" dirty="0">
                <a:solidFill>
                  <a:srgbClr val="FFFF00"/>
                </a:solidFill>
              </a:rPr>
              <a:t> </a:t>
            </a:r>
            <a:r>
              <a:rPr lang="ar-IQ" dirty="0" smtClean="0">
                <a:solidFill>
                  <a:srgbClr val="FFFF00"/>
                </a:solidFill>
              </a:rPr>
              <a:t>      </a:t>
            </a:r>
            <a:r>
              <a:rPr lang="en-US" dirty="0" smtClean="0">
                <a:solidFill>
                  <a:srgbClr val="FFFF00"/>
                </a:solidFill>
              </a:rPr>
              <a:t>If </a:t>
            </a:r>
            <a:r>
              <a:rPr lang="en-US" dirty="0">
                <a:solidFill>
                  <a:srgbClr val="FFFF00"/>
                </a:solidFill>
              </a:rPr>
              <a:t>the humidity is high, then it is hot.</a:t>
            </a:r>
            <a:endParaRPr lang="ar-IQ" dirty="0" smtClean="0">
              <a:solidFill>
                <a:srgbClr val="FFFF00"/>
              </a:solidFill>
            </a:endParaRPr>
          </a:p>
          <a:p>
            <a:pPr marL="0" indent="0">
              <a:buNone/>
            </a:pPr>
            <a:r>
              <a:rPr lang="ar-IQ" dirty="0">
                <a:solidFill>
                  <a:srgbClr val="FFFF00"/>
                </a:solidFill>
              </a:rPr>
              <a:t> </a:t>
            </a:r>
            <a:r>
              <a:rPr lang="ar-IQ" dirty="0" smtClean="0">
                <a:solidFill>
                  <a:srgbClr val="FFFF00"/>
                </a:solidFill>
              </a:rPr>
              <a:t>      </a:t>
            </a:r>
            <a:r>
              <a:rPr lang="en-US" dirty="0" smtClean="0">
                <a:solidFill>
                  <a:srgbClr val="FFFF00"/>
                </a:solidFill>
              </a:rPr>
              <a:t>P</a:t>
            </a:r>
            <a:r>
              <a:rPr lang="en-US" dirty="0">
                <a:solidFill>
                  <a:srgbClr val="FFFF00"/>
                </a:solidFill>
              </a:rPr>
              <a:t>: Humidity is high.                 …</a:t>
            </a:r>
            <a:r>
              <a:rPr lang="en-US" b="1" dirty="0">
                <a:solidFill>
                  <a:srgbClr val="FFFF00"/>
                </a:solidFill>
              </a:rPr>
              <a:t>from (1)</a:t>
            </a:r>
            <a:endParaRPr lang="en-US" dirty="0">
              <a:solidFill>
                <a:srgbClr val="FFFF00"/>
              </a:solidFill>
            </a:endParaRPr>
          </a:p>
          <a:p>
            <a:pPr marL="0" indent="0">
              <a:buNone/>
            </a:pPr>
            <a:r>
              <a:rPr lang="en-US" dirty="0">
                <a:solidFill>
                  <a:srgbClr val="FFFF00"/>
                </a:solidFill>
              </a:rPr>
              <a:t>Let, S: It is hot.</a:t>
            </a:r>
          </a:p>
          <a:p>
            <a:pPr marL="0" indent="0">
              <a:buNone/>
            </a:pPr>
            <a:r>
              <a:rPr lang="en-US" dirty="0">
                <a:solidFill>
                  <a:srgbClr val="FFFF00"/>
                </a:solidFill>
              </a:rPr>
              <a:t>It will be represented as </a:t>
            </a:r>
            <a:r>
              <a:rPr lang="en-US" b="1" dirty="0">
                <a:solidFill>
                  <a:srgbClr val="FFFF00"/>
                </a:solidFill>
              </a:rPr>
              <a:t>P →   S.</a:t>
            </a:r>
            <a:endParaRPr lang="en-US" dirty="0">
              <a:solidFill>
                <a:srgbClr val="FFFF00"/>
              </a:solidFill>
            </a:endParaRPr>
          </a:p>
          <a:p>
            <a:pPr marL="0" indent="0">
              <a:buNone/>
            </a:pPr>
            <a:r>
              <a:rPr lang="en-US" dirty="0">
                <a:solidFill>
                  <a:srgbClr val="FFFF00"/>
                </a:solidFill>
              </a:rPr>
              <a:t> </a:t>
            </a:r>
          </a:p>
          <a:p>
            <a:pPr marL="0" indent="0">
              <a:buNone/>
            </a:pPr>
            <a:r>
              <a:rPr lang="en-US" b="1" dirty="0">
                <a:solidFill>
                  <a:srgbClr val="FFFF00"/>
                </a:solidFill>
              </a:rPr>
              <a:t>4)</a:t>
            </a:r>
            <a:r>
              <a:rPr lang="en-US" dirty="0">
                <a:solidFill>
                  <a:srgbClr val="FFFF00"/>
                </a:solidFill>
              </a:rPr>
              <a:t> ¬S: It is not hot.</a:t>
            </a:r>
          </a:p>
          <a:p>
            <a:endParaRPr lang="en-US" dirty="0"/>
          </a:p>
        </p:txBody>
      </p:sp>
    </p:spTree>
    <p:extLst>
      <p:ext uri="{BB962C8B-B14F-4D97-AF65-F5344CB8AC3E}">
        <p14:creationId xmlns:p14="http://schemas.microsoft.com/office/powerpoint/2010/main" val="291658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ircle(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ircle(in)">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circle(in)">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circle(in)">
                                      <p:cBhvr>
                                        <p:cTn id="82" dur="2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circle(in)">
                                      <p:cBhvr>
                                        <p:cTn id="87" dur="20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circle(in)">
                                      <p:cBhvr>
                                        <p:cTn id="92" dur="20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circle(in)">
                                      <p:cBhvr>
                                        <p:cTn id="97"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4" y="141668"/>
            <a:ext cx="11745533" cy="6555346"/>
          </a:xfrm>
        </p:spPr>
        <p:txBody>
          <a:bodyPr>
            <a:normAutofit/>
          </a:bodyPr>
          <a:lstStyle/>
          <a:p>
            <a:pPr marL="0" indent="0">
              <a:buNone/>
            </a:pPr>
            <a:r>
              <a:rPr lang="en-US" b="1" u="sng" dirty="0">
                <a:solidFill>
                  <a:srgbClr val="FFFF00"/>
                </a:solidFill>
              </a:rPr>
              <a:t>Applying resolution method:</a:t>
            </a:r>
            <a:endParaRPr lang="en-US" dirty="0">
              <a:solidFill>
                <a:srgbClr val="FFFF00"/>
              </a:solidFill>
            </a:endParaRPr>
          </a:p>
          <a:p>
            <a:pPr marL="457200" indent="-457200">
              <a:buAutoNum type="arabicPeriod"/>
            </a:pPr>
            <a:r>
              <a:rPr lang="en-US" dirty="0" smtClean="0">
                <a:solidFill>
                  <a:srgbClr val="FFFF00"/>
                </a:solidFill>
              </a:rPr>
              <a:t>P </a:t>
            </a:r>
            <a:r>
              <a:rPr lang="en-US" dirty="0">
                <a:solidFill>
                  <a:srgbClr val="FFFF00"/>
                </a:solidFill>
              </a:rPr>
              <a:t>V Q</a:t>
            </a:r>
            <a:r>
              <a:rPr lang="en-US" dirty="0" smtClean="0">
                <a:solidFill>
                  <a:srgbClr val="FFFF00"/>
                </a:solidFill>
              </a:rPr>
              <a:t>.</a:t>
            </a:r>
          </a:p>
          <a:p>
            <a:pPr marL="457200" indent="-457200">
              <a:buFont typeface="Arial" panose="020B0604020202020204" pitchFamily="34" charset="0"/>
              <a:buAutoNum type="arabicPeriod"/>
            </a:pPr>
            <a:r>
              <a:rPr lang="en-US" dirty="0">
                <a:solidFill>
                  <a:srgbClr val="FFFF00"/>
                </a:solidFill>
              </a:rPr>
              <a:t>Q → R</a:t>
            </a:r>
            <a:r>
              <a:rPr lang="en-US" dirty="0" smtClean="0">
                <a:solidFill>
                  <a:srgbClr val="FFFF00"/>
                </a:solidFill>
              </a:rPr>
              <a:t>.</a:t>
            </a:r>
            <a:r>
              <a:rPr lang="en-US" dirty="0">
                <a:solidFill>
                  <a:srgbClr val="FFFF00"/>
                </a:solidFill>
              </a:rPr>
              <a:t> </a:t>
            </a:r>
            <a:endParaRPr lang="en-US" dirty="0" smtClean="0">
              <a:solidFill>
                <a:srgbClr val="FFFF00"/>
              </a:solidFill>
            </a:endParaRPr>
          </a:p>
          <a:p>
            <a:pPr marL="0" indent="0">
              <a:buNone/>
            </a:pPr>
            <a:r>
              <a:rPr lang="en-US" dirty="0" smtClean="0">
                <a:solidFill>
                  <a:srgbClr val="FFFF00"/>
                </a:solidFill>
              </a:rPr>
              <a:t>In </a:t>
            </a:r>
            <a:r>
              <a:rPr lang="en-US" dirty="0">
                <a:solidFill>
                  <a:srgbClr val="FFFF00"/>
                </a:solidFill>
              </a:rPr>
              <a:t>(2), Q → R will be converted as (¬Q V R</a:t>
            </a:r>
            <a:r>
              <a:rPr lang="en-US" dirty="0" smtClean="0">
                <a:solidFill>
                  <a:srgbClr val="FFFF00"/>
                </a:solidFill>
              </a:rPr>
              <a:t>)</a:t>
            </a:r>
          </a:p>
          <a:p>
            <a:pPr marL="0" indent="0">
              <a:buNone/>
            </a:pPr>
            <a:endParaRPr lang="en-US" dirty="0">
              <a:solidFill>
                <a:srgbClr val="FFFF00"/>
              </a:solidFill>
            </a:endParaRPr>
          </a:p>
          <a:p>
            <a:pPr marL="0" indent="0">
              <a:buNone/>
            </a:pPr>
            <a:r>
              <a:rPr lang="en-US" dirty="0" smtClean="0">
                <a:solidFill>
                  <a:srgbClr val="FFFF00"/>
                </a:solidFill>
              </a:rPr>
              <a:t>3. P</a:t>
            </a:r>
            <a:r>
              <a:rPr lang="en-US" dirty="0">
                <a:solidFill>
                  <a:srgbClr val="FFFF00"/>
                </a:solidFill>
              </a:rPr>
              <a:t> →   S</a:t>
            </a:r>
            <a:r>
              <a:rPr lang="en-US" dirty="0" smtClean="0">
                <a:solidFill>
                  <a:srgbClr val="FFFF00"/>
                </a:solidFill>
              </a:rPr>
              <a:t>.</a:t>
            </a:r>
          </a:p>
          <a:p>
            <a:pPr marL="0" indent="0">
              <a:buNone/>
            </a:pPr>
            <a:r>
              <a:rPr lang="en-US" dirty="0" smtClean="0">
                <a:solidFill>
                  <a:srgbClr val="FFFF00"/>
                </a:solidFill>
              </a:rPr>
              <a:t>In </a:t>
            </a:r>
            <a:r>
              <a:rPr lang="en-US" dirty="0">
                <a:solidFill>
                  <a:srgbClr val="FFFF00"/>
                </a:solidFill>
              </a:rPr>
              <a:t>(3), P →  S will be converted as (¬P V S</a:t>
            </a:r>
            <a:r>
              <a:rPr lang="en-US" dirty="0" smtClean="0">
                <a:solidFill>
                  <a:srgbClr val="FFFF00"/>
                </a:solidFill>
              </a:rPr>
              <a:t>)</a:t>
            </a:r>
          </a:p>
          <a:p>
            <a:pPr marL="0" indent="0">
              <a:buNone/>
            </a:pPr>
            <a:endParaRPr lang="en-US" dirty="0" smtClean="0">
              <a:solidFill>
                <a:srgbClr val="FFFF00"/>
              </a:solidFill>
            </a:endParaRPr>
          </a:p>
          <a:p>
            <a:pPr marL="0" indent="0">
              <a:buNone/>
            </a:pPr>
            <a:r>
              <a:rPr lang="en-US" dirty="0">
                <a:solidFill>
                  <a:srgbClr val="FFFF00"/>
                </a:solidFill>
              </a:rPr>
              <a:t>4. ¬</a:t>
            </a:r>
            <a:r>
              <a:rPr lang="en-US" dirty="0" smtClean="0">
                <a:solidFill>
                  <a:srgbClr val="FFFF00"/>
                </a:solidFill>
              </a:rPr>
              <a:t>S.</a:t>
            </a:r>
          </a:p>
          <a:p>
            <a:pPr marL="457200" indent="-457200">
              <a:buAutoNum type="arabicPeriod"/>
            </a:pPr>
            <a:endParaRPr lang="en-US" dirty="0">
              <a:solidFill>
                <a:srgbClr val="FFFF00"/>
              </a:solidFill>
            </a:endParaRPr>
          </a:p>
          <a:p>
            <a:pPr marL="0" indent="0">
              <a:buNone/>
            </a:pPr>
            <a:r>
              <a:rPr lang="en-US" b="1" dirty="0" smtClean="0">
                <a:solidFill>
                  <a:srgbClr val="FFFF00"/>
                </a:solidFill>
              </a:rPr>
              <a:t>Negation </a:t>
            </a:r>
            <a:r>
              <a:rPr lang="en-US" b="1" dirty="0">
                <a:solidFill>
                  <a:srgbClr val="FFFF00"/>
                </a:solidFill>
              </a:rPr>
              <a:t>of Goal (¬R):</a:t>
            </a:r>
            <a:r>
              <a:rPr lang="en-US" dirty="0">
                <a:solidFill>
                  <a:srgbClr val="FFFF00"/>
                </a:solidFill>
              </a:rPr>
              <a:t> It will not rain</a:t>
            </a:r>
            <a:r>
              <a:rPr lang="en-US" dirty="0" smtClean="0">
                <a:solidFill>
                  <a:srgbClr val="FFFF00"/>
                </a:solidFill>
              </a:rPr>
              <a:t>.</a:t>
            </a:r>
          </a:p>
          <a:p>
            <a:pPr marL="0" indent="0">
              <a:buNone/>
            </a:pPr>
            <a:endParaRPr lang="en-US" b="1" dirty="0" smtClean="0">
              <a:solidFill>
                <a:srgbClr val="FFFF00"/>
              </a:solidFill>
            </a:endParaRPr>
          </a:p>
          <a:p>
            <a:pPr marL="0" indent="0">
              <a:buNone/>
            </a:pPr>
            <a:r>
              <a:rPr lang="en-US" b="1" dirty="0" smtClean="0">
                <a:solidFill>
                  <a:srgbClr val="FFFF00"/>
                </a:solidFill>
              </a:rPr>
              <a:t>Finally</a:t>
            </a:r>
            <a:r>
              <a:rPr lang="en-US" b="1" dirty="0">
                <a:solidFill>
                  <a:srgbClr val="FFFF00"/>
                </a:solidFill>
              </a:rPr>
              <a:t>, apply the rule as shown below:</a:t>
            </a:r>
            <a:endParaRPr lang="en-US" dirty="0">
              <a:solidFill>
                <a:srgbClr val="FFFF00"/>
              </a:solidFill>
            </a:endParaRPr>
          </a:p>
          <a:p>
            <a:pPr marL="0" indent="0">
              <a:buNone/>
            </a:pPr>
            <a:endParaRPr lang="en-US" dirty="0">
              <a:solidFill>
                <a:srgbClr val="FFFF00"/>
              </a:solidFill>
            </a:endParaRPr>
          </a:p>
        </p:txBody>
      </p:sp>
      <p:pic>
        <p:nvPicPr>
          <p:cNvPr id="4" name="Picture 3"/>
          <p:cNvPicPr>
            <a:picLocks noChangeAspect="1"/>
          </p:cNvPicPr>
          <p:nvPr/>
        </p:nvPicPr>
        <p:blipFill>
          <a:blip r:embed="rId2"/>
          <a:stretch>
            <a:fillRect/>
          </a:stretch>
        </p:blipFill>
        <p:spPr>
          <a:xfrm>
            <a:off x="6091707" y="296214"/>
            <a:ext cx="5975797" cy="5885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591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circle(in)">
                                      <p:cBhvr>
                                        <p:cTn id="47" dur="20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circle(in)">
                                      <p:cBhvr>
                                        <p:cTn id="5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193184"/>
            <a:ext cx="11655380" cy="6439436"/>
          </a:xfrm>
        </p:spPr>
        <p:txBody>
          <a:bodyPr>
            <a:normAutofit/>
          </a:bodyPr>
          <a:lstStyle/>
          <a:p>
            <a:pPr marL="0" indent="0" algn="ctr">
              <a:buNone/>
            </a:pPr>
            <a:endParaRPr lang="en-US" sz="7200" b="1" dirty="0" smtClean="0">
              <a:solidFill>
                <a:srgbClr val="FFFF00"/>
              </a:solidFill>
              <a:effectLst>
                <a:outerShdw blurRad="38100" dist="38100" dir="2700000" algn="tl">
                  <a:srgbClr val="000000">
                    <a:alpha val="43137"/>
                  </a:srgbClr>
                </a:outerShdw>
              </a:effectLst>
            </a:endParaRPr>
          </a:p>
          <a:p>
            <a:pPr marL="0" indent="0" algn="ctr">
              <a:buNone/>
            </a:pPr>
            <a:endParaRPr lang="en-US" sz="7200" b="1" dirty="0">
              <a:solidFill>
                <a:srgbClr val="FFFF00"/>
              </a:solidFill>
              <a:effectLst>
                <a:outerShdw blurRad="38100" dist="38100" dir="2700000" algn="tl">
                  <a:srgbClr val="000000">
                    <a:alpha val="43137"/>
                  </a:srgbClr>
                </a:outerShdw>
              </a:effectLst>
            </a:endParaRPr>
          </a:p>
          <a:p>
            <a:pPr marL="0" indent="0" algn="ctr">
              <a:buNone/>
            </a:pPr>
            <a:r>
              <a:rPr lang="en-US" sz="7200" b="1" dirty="0" smtClean="0">
                <a:solidFill>
                  <a:srgbClr val="FFFF00"/>
                </a:solidFill>
                <a:effectLst>
                  <a:outerShdw blurRad="38100" dist="38100" dir="2700000" algn="tl">
                    <a:srgbClr val="000000">
                      <a:alpha val="43137"/>
                    </a:srgbClr>
                  </a:outerShdw>
                </a:effectLst>
              </a:rPr>
              <a:t>The End</a:t>
            </a:r>
            <a:endParaRPr lang="en-US" sz="72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22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effectLst>
                  <a:outerShdw blurRad="38100" dist="38100" dir="2700000" algn="tl">
                    <a:srgbClr val="000000">
                      <a:alpha val="43137"/>
                    </a:srgbClr>
                  </a:outerShdw>
                </a:effectLst>
              </a:rPr>
              <a:t>Resolution Method in AI</a:t>
            </a:r>
          </a:p>
        </p:txBody>
      </p:sp>
      <p:sp>
        <p:nvSpPr>
          <p:cNvPr id="3" name="Content Placeholder 2"/>
          <p:cNvSpPr>
            <a:spLocks noGrp="1"/>
          </p:cNvSpPr>
          <p:nvPr>
            <p:ph idx="1"/>
          </p:nvPr>
        </p:nvSpPr>
        <p:spPr/>
        <p:txBody>
          <a:bodyPr/>
          <a:lstStyle/>
          <a:p>
            <a:pPr marL="0" indent="0" algn="just">
              <a:buNone/>
            </a:pPr>
            <a:r>
              <a:rPr lang="en-US" sz="2400" dirty="0" smtClean="0">
                <a:solidFill>
                  <a:srgbClr val="FFFF00"/>
                </a:solidFill>
              </a:rPr>
              <a:t>	Resolution </a:t>
            </a:r>
            <a:r>
              <a:rPr lang="en-US" sz="2400" dirty="0">
                <a:solidFill>
                  <a:srgbClr val="FFFF00"/>
                </a:solidFill>
              </a:rPr>
              <a:t>method is an inference rule which is used in both Propositional as well as First-order Predicate Logic in different ways. This method is basically used for proving the satisfiability of a sentence. In resolution method, we use Proof by Refutation technique to prove the given statement.</a:t>
            </a:r>
          </a:p>
          <a:p>
            <a:pPr marL="0" indent="0" algn="just">
              <a:buNone/>
            </a:pPr>
            <a:r>
              <a:rPr lang="en-US" sz="2400" dirty="0">
                <a:solidFill>
                  <a:srgbClr val="FFFF00"/>
                </a:solidFill>
              </a:rPr>
              <a:t>	The key idea for the resolution method is to use the knowledge base and negated goal to obtain null clause (which indicates contradiction). Resolution method is also called Proof by Refutation. Since the knowledge base itself is consistent, the contradiction must be introduced by a negated goal. As a result, we have to conclude that the original goal is true.</a:t>
            </a:r>
          </a:p>
          <a:p>
            <a:endParaRPr lang="en-US" dirty="0"/>
          </a:p>
        </p:txBody>
      </p:sp>
    </p:spTree>
    <p:extLst>
      <p:ext uri="{BB962C8B-B14F-4D97-AF65-F5344CB8AC3E}">
        <p14:creationId xmlns:p14="http://schemas.microsoft.com/office/powerpoint/2010/main" val="3208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9065"/>
            <a:ext cx="8610600" cy="1293028"/>
          </a:xfrm>
        </p:spPr>
        <p:txBody>
          <a:bodyPr/>
          <a:lstStyle/>
          <a:p>
            <a:pPr algn="ctr"/>
            <a:r>
              <a:rPr lang="en-US" b="1" dirty="0">
                <a:solidFill>
                  <a:srgbClr val="FFFF00"/>
                </a:solidFill>
                <a:effectLst>
                  <a:outerShdw blurRad="38100" dist="38100" dir="2700000" algn="tl">
                    <a:srgbClr val="000000">
                      <a:alpha val="43137"/>
                    </a:srgbClr>
                  </a:outerShdw>
                </a:effectLst>
              </a:rPr>
              <a:t>Resolution Method in Propositional Logic </a:t>
            </a:r>
          </a:p>
        </p:txBody>
      </p:sp>
      <p:sp>
        <p:nvSpPr>
          <p:cNvPr id="3" name="Content Placeholder 2"/>
          <p:cNvSpPr>
            <a:spLocks noGrp="1"/>
          </p:cNvSpPr>
          <p:nvPr>
            <p:ph idx="1"/>
          </p:nvPr>
        </p:nvSpPr>
        <p:spPr>
          <a:xfrm>
            <a:off x="685800" y="1452093"/>
            <a:ext cx="10820400" cy="5257799"/>
          </a:xfrm>
        </p:spPr>
        <p:txBody>
          <a:bodyPr/>
          <a:lstStyle/>
          <a:p>
            <a:pPr marL="0" indent="0" algn="just">
              <a:buNone/>
            </a:pPr>
            <a:r>
              <a:rPr lang="en-US" sz="2400" dirty="0" smtClean="0">
                <a:solidFill>
                  <a:srgbClr val="FFFF00"/>
                </a:solidFill>
              </a:rPr>
              <a:t>	In </a:t>
            </a:r>
            <a:r>
              <a:rPr lang="en-US" sz="2400" dirty="0">
                <a:solidFill>
                  <a:srgbClr val="FFFF00"/>
                </a:solidFill>
              </a:rPr>
              <a:t>propositional logic, resolution method is the only inference rule which gives a new clause when two or more clauses are coupled together. Using propositional resolution, it becomes easy to make a theorem prover sound and complete for all. The process followed to convert the propositional logic into resolution method contains the below steps:</a:t>
            </a:r>
          </a:p>
          <a:p>
            <a:pPr marL="0" indent="0" algn="just">
              <a:buNone/>
            </a:pPr>
            <a:r>
              <a:rPr lang="en-US" sz="2400" dirty="0"/>
              <a:t>•	</a:t>
            </a:r>
            <a:r>
              <a:rPr lang="en-US" sz="2400" dirty="0">
                <a:solidFill>
                  <a:srgbClr val="FFFF00"/>
                </a:solidFill>
              </a:rPr>
              <a:t>Convert the given statements into clausal form, </a:t>
            </a:r>
          </a:p>
          <a:p>
            <a:pPr marL="0" indent="0" algn="just">
              <a:buNone/>
            </a:pPr>
            <a:r>
              <a:rPr lang="en-US" sz="2400" dirty="0">
                <a:solidFill>
                  <a:srgbClr val="FFFF00"/>
                </a:solidFill>
              </a:rPr>
              <a:t>•	Apply and proof the given goal using negation rule.</a:t>
            </a:r>
          </a:p>
          <a:p>
            <a:pPr marL="0" indent="0" algn="just">
              <a:buNone/>
            </a:pPr>
            <a:r>
              <a:rPr lang="en-US" sz="2400" dirty="0">
                <a:solidFill>
                  <a:srgbClr val="FFFF00"/>
                </a:solidFill>
              </a:rPr>
              <a:t>•	Use those literals which are needed to prove.</a:t>
            </a:r>
          </a:p>
          <a:p>
            <a:pPr marL="0" indent="0" algn="just">
              <a:buNone/>
            </a:pPr>
            <a:r>
              <a:rPr lang="en-US" sz="2400" dirty="0">
                <a:solidFill>
                  <a:srgbClr val="FFFF00"/>
                </a:solidFill>
              </a:rPr>
              <a:t>•	Solve the clauses together and achieve the goal.</a:t>
            </a:r>
          </a:p>
          <a:p>
            <a:pPr marL="0" indent="0" algn="just">
              <a:buNone/>
            </a:pPr>
            <a:r>
              <a:rPr lang="en-US" sz="2400" dirty="0" smtClean="0">
                <a:solidFill>
                  <a:srgbClr val="FFFF00"/>
                </a:solidFill>
              </a:rPr>
              <a:t>	But</a:t>
            </a:r>
            <a:r>
              <a:rPr lang="en-US" sz="2400" dirty="0">
                <a:solidFill>
                  <a:srgbClr val="FFFF00"/>
                </a:solidFill>
              </a:rPr>
              <a:t>, before solving problems using Resolution method, let’s understand two normal forms</a:t>
            </a:r>
          </a:p>
          <a:p>
            <a:endParaRPr lang="en-US" dirty="0"/>
          </a:p>
        </p:txBody>
      </p:sp>
    </p:spTree>
    <p:extLst>
      <p:ext uri="{BB962C8B-B14F-4D97-AF65-F5344CB8AC3E}">
        <p14:creationId xmlns:p14="http://schemas.microsoft.com/office/powerpoint/2010/main" val="38357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70" y="334851"/>
            <a:ext cx="8610600" cy="1635617"/>
          </a:xfrm>
        </p:spPr>
        <p:txBody>
          <a:bodyPr>
            <a:normAutofit fontScale="90000"/>
          </a:bodyPr>
          <a:lstStyle/>
          <a:p>
            <a:pPr algn="ctr"/>
            <a:r>
              <a:rPr lang="en-US" b="1" dirty="0">
                <a:solidFill>
                  <a:srgbClr val="FFFF00"/>
                </a:solidFill>
                <a:effectLst>
                  <a:outerShdw blurRad="38100" dist="38100" dir="2700000" algn="tl">
                    <a:srgbClr val="000000">
                      <a:alpha val="43137"/>
                    </a:srgbClr>
                  </a:outerShdw>
                </a:effectLst>
              </a:rPr>
              <a:t>Convert the given statements into clausal form ( Conjunctive Normal Form(CNF))</a:t>
            </a:r>
          </a:p>
        </p:txBody>
      </p:sp>
      <p:sp>
        <p:nvSpPr>
          <p:cNvPr id="3" name="Content Placeholder 2"/>
          <p:cNvSpPr>
            <a:spLocks noGrp="1"/>
          </p:cNvSpPr>
          <p:nvPr>
            <p:ph idx="1"/>
          </p:nvPr>
        </p:nvSpPr>
        <p:spPr>
          <a:xfrm>
            <a:off x="685800" y="1970468"/>
            <a:ext cx="10820400" cy="4739425"/>
          </a:xfrm>
        </p:spPr>
        <p:txBody>
          <a:bodyPr/>
          <a:lstStyle/>
          <a:p>
            <a:pPr marL="0" indent="0">
              <a:buNone/>
            </a:pPr>
            <a:r>
              <a:rPr lang="en-US" dirty="0">
                <a:solidFill>
                  <a:srgbClr val="FFFF00"/>
                </a:solidFill>
              </a:rPr>
              <a:t>∀x [B(x) → (∃y [Q(x, y) ∧ ⌐ P(y)] </a:t>
            </a:r>
          </a:p>
          <a:p>
            <a:pPr marL="0" indent="0">
              <a:buNone/>
            </a:pPr>
            <a:r>
              <a:rPr lang="en-US" dirty="0">
                <a:solidFill>
                  <a:srgbClr val="FFFF00"/>
                </a:solidFill>
              </a:rPr>
              <a:t> ∧ ⌐ ∃y [Q(x, y) ∧ Q(y, x)]  </a:t>
            </a:r>
          </a:p>
          <a:p>
            <a:pPr marL="0" indent="0">
              <a:buNone/>
            </a:pPr>
            <a:r>
              <a:rPr lang="en-US" dirty="0">
                <a:solidFill>
                  <a:srgbClr val="FFFF00"/>
                </a:solidFill>
              </a:rPr>
              <a:t>∧ ∀y [⌐ B(y) → ⌐ E(x, y)])] </a:t>
            </a:r>
          </a:p>
          <a:p>
            <a:pPr marL="0" indent="0">
              <a:buNone/>
            </a:pPr>
            <a:r>
              <a:rPr lang="en-US" dirty="0">
                <a:solidFill>
                  <a:srgbClr val="FFFF00"/>
                </a:solidFill>
              </a:rPr>
              <a:t> </a:t>
            </a:r>
          </a:p>
          <a:p>
            <a:pPr marL="0" indent="0">
              <a:buNone/>
            </a:pPr>
            <a:r>
              <a:rPr lang="en-US" dirty="0">
                <a:solidFill>
                  <a:srgbClr val="FFFF00"/>
                </a:solidFill>
              </a:rPr>
              <a:t>1- Eliminate the implication (→)    </a:t>
            </a:r>
          </a:p>
          <a:p>
            <a:pPr marL="0" indent="0">
              <a:buNone/>
            </a:pPr>
            <a:r>
              <a:rPr lang="en-US" dirty="0">
                <a:solidFill>
                  <a:srgbClr val="FFFF00"/>
                </a:solidFill>
              </a:rPr>
              <a:t>   E1 → E2      =       ⌐ E1 ∨ E2</a:t>
            </a:r>
          </a:p>
          <a:p>
            <a:pPr marL="0" indent="0">
              <a:buNone/>
            </a:pPr>
            <a:r>
              <a:rPr lang="en-US" dirty="0">
                <a:solidFill>
                  <a:srgbClr val="FFFF00"/>
                </a:solidFill>
              </a:rPr>
              <a:t> ∀x [⌐  B(x) ∨ ( ∃y [ Q(x ,y) ∧ ⌐  P(y) ] </a:t>
            </a:r>
          </a:p>
          <a:p>
            <a:pPr marL="0" indent="0">
              <a:buNone/>
            </a:pPr>
            <a:r>
              <a:rPr lang="en-US" dirty="0">
                <a:solidFill>
                  <a:srgbClr val="FFFF00"/>
                </a:solidFill>
              </a:rPr>
              <a:t> ∧ ⌐  ∃y [ Q(x ,y) ∧ Q(y ,x) ] </a:t>
            </a:r>
          </a:p>
          <a:p>
            <a:pPr marL="0" indent="0">
              <a:buNone/>
            </a:pPr>
            <a:r>
              <a:rPr lang="en-US" dirty="0">
                <a:solidFill>
                  <a:srgbClr val="FFFF00"/>
                </a:solidFill>
              </a:rPr>
              <a:t> ∧ ∀y [⌐(⌐ B(y))  ∨ ⌐  E(x ,y)] ) ] </a:t>
            </a:r>
          </a:p>
          <a:p>
            <a:pPr marL="0" indent="0">
              <a:buNone/>
            </a:pPr>
            <a:endParaRPr lang="en-US" dirty="0"/>
          </a:p>
        </p:txBody>
      </p:sp>
      <p:sp>
        <p:nvSpPr>
          <p:cNvPr id="4" name="TextBox 3"/>
          <p:cNvSpPr txBox="1"/>
          <p:nvPr/>
        </p:nvSpPr>
        <p:spPr>
          <a:xfrm>
            <a:off x="6096000" y="4546241"/>
            <a:ext cx="4345545" cy="397032"/>
          </a:xfrm>
          <a:prstGeom prst="rect">
            <a:avLst/>
          </a:prstGeom>
          <a:noFill/>
        </p:spPr>
        <p:txBody>
          <a:bodyPr wrap="square" rtlCol="0">
            <a:spAutoFit/>
          </a:bodyPr>
          <a:lstStyle/>
          <a:p>
            <a:pPr lvl="0" defTabSz="914400">
              <a:lnSpc>
                <a:spcPct val="90000"/>
              </a:lnSpc>
              <a:spcBef>
                <a:spcPts val="1000"/>
              </a:spcBef>
            </a:pPr>
            <a:r>
              <a:rPr lang="en-US" sz="2200" dirty="0">
                <a:effectLst>
                  <a:outerShdw blurRad="38100" dist="38100" dir="2700000" algn="tl">
                    <a:srgbClr val="000000">
                      <a:alpha val="43137"/>
                    </a:srgbClr>
                  </a:outerShdw>
                </a:effectLst>
              </a:rPr>
              <a:t>∀x [B(x) → (∃y [Q(x, y) ∧ ⌐ P(y)] </a:t>
            </a:r>
          </a:p>
        </p:txBody>
      </p:sp>
      <p:cxnSp>
        <p:nvCxnSpPr>
          <p:cNvPr id="6" name="Straight Arrow Connector 5"/>
          <p:cNvCxnSpPr>
            <a:stCxn id="4" idx="1"/>
          </p:cNvCxnSpPr>
          <p:nvPr/>
        </p:nvCxnSpPr>
        <p:spPr>
          <a:xfrm flipH="1">
            <a:off x="5553307" y="4744757"/>
            <a:ext cx="54269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p:cNvSpPr txBox="1"/>
          <p:nvPr/>
        </p:nvSpPr>
        <p:spPr>
          <a:xfrm>
            <a:off x="5459829" y="5437321"/>
            <a:ext cx="4615482" cy="369332"/>
          </a:xfrm>
          <a:prstGeom prst="rect">
            <a:avLst/>
          </a:prstGeom>
          <a:noFill/>
        </p:spPr>
        <p:txBody>
          <a:bodyPr wrap="square" rtlCol="0">
            <a:spAutoFit/>
          </a:bodyPr>
          <a:lstStyle/>
          <a:p>
            <a:r>
              <a:rPr lang="en-US" dirty="0"/>
              <a:t>∧ ∀y [⌐ B(y) → ⌐ E(x, y)])] </a:t>
            </a:r>
          </a:p>
        </p:txBody>
      </p:sp>
      <p:cxnSp>
        <p:nvCxnSpPr>
          <p:cNvPr id="9" name="Straight Arrow Connector 8"/>
          <p:cNvCxnSpPr/>
          <p:nvPr/>
        </p:nvCxnSpPr>
        <p:spPr>
          <a:xfrm flipH="1">
            <a:off x="4802458" y="5621987"/>
            <a:ext cx="54269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5919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ircle(in)">
                                      <p:cBhvr>
                                        <p:cTn id="52" dur="20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circle(in)">
                                      <p:cBhvr>
                                        <p:cTn id="57" dur="20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ircle(in)">
                                      <p:cBhvr>
                                        <p:cTn id="62" dur="2000"/>
                                        <p:tgtEl>
                                          <p:spTgt spid="8"/>
                                        </p:tgtEl>
                                      </p:cBhvr>
                                    </p:animEffect>
                                  </p:childTnLst>
                                </p:cTn>
                              </p:par>
                              <p:par>
                                <p:cTn id="63" presetID="6" presetClass="entr" presetSubtype="16"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circle(in)">
                                      <p:cBhvr>
                                        <p:cTn id="65" dur="2000"/>
                                        <p:tgtEl>
                                          <p:spTgt spid="6"/>
                                        </p:tgtEl>
                                      </p:cBhvr>
                                    </p:animEffect>
                                  </p:childTnLst>
                                </p:cTn>
                              </p:par>
                              <p:par>
                                <p:cTn id="66" presetID="6" presetClass="entr" presetSubtype="16" fill="hold"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circle(in)">
                                      <p:cBhvr>
                                        <p:cTn id="6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180304"/>
            <a:ext cx="11500834" cy="6439437"/>
          </a:xfrm>
        </p:spPr>
        <p:txBody>
          <a:bodyPr>
            <a:normAutofit lnSpcReduction="10000"/>
          </a:bodyPr>
          <a:lstStyle/>
          <a:p>
            <a:pPr marL="0" indent="0">
              <a:buNone/>
            </a:pPr>
            <a:r>
              <a:rPr lang="en-US" dirty="0">
                <a:solidFill>
                  <a:srgbClr val="FFFF00"/>
                </a:solidFill>
              </a:rPr>
              <a:t>2- Move the negation down to the atomic formulas (by using the following rules) </a:t>
            </a:r>
          </a:p>
          <a:p>
            <a:pPr marL="0" indent="0">
              <a:buNone/>
            </a:pPr>
            <a:r>
              <a:rPr lang="en-US" dirty="0">
                <a:solidFill>
                  <a:srgbClr val="FFFF00"/>
                </a:solidFill>
              </a:rPr>
              <a:t>• ⌐ (P∧Q)    ≡ ⌐ P ∨ ⌐ Q </a:t>
            </a:r>
          </a:p>
          <a:p>
            <a:pPr marL="0" indent="0">
              <a:buNone/>
            </a:pPr>
            <a:r>
              <a:rPr lang="en-US" dirty="0">
                <a:solidFill>
                  <a:srgbClr val="FFFF00"/>
                </a:solidFill>
              </a:rPr>
              <a:t>• ⌐ (P∨Q)     ≡ ⌐ P ∧ ⌐ Q </a:t>
            </a:r>
          </a:p>
          <a:p>
            <a:pPr marL="0" indent="0">
              <a:buNone/>
            </a:pPr>
            <a:r>
              <a:rPr lang="en-US" dirty="0">
                <a:solidFill>
                  <a:srgbClr val="FFFF00"/>
                </a:solidFill>
              </a:rPr>
              <a:t>• ⌐ (⌐ (P)) ≡ P</a:t>
            </a:r>
          </a:p>
          <a:p>
            <a:pPr marL="0" indent="0">
              <a:buNone/>
            </a:pPr>
            <a:r>
              <a:rPr lang="en-US" dirty="0">
                <a:solidFill>
                  <a:srgbClr val="FFFF00"/>
                </a:solidFill>
              </a:rPr>
              <a:t>• ⌐ ∀x (P (x)) ≡ ∃x (⌐   P (x)) </a:t>
            </a:r>
          </a:p>
          <a:p>
            <a:pPr marL="0" indent="0">
              <a:buNone/>
            </a:pPr>
            <a:r>
              <a:rPr lang="en-US" dirty="0">
                <a:solidFill>
                  <a:srgbClr val="FFFF00"/>
                </a:solidFill>
              </a:rPr>
              <a:t>• ⌐ ∃x (P (x)) ≡ ∀x (⌐   P (x)) </a:t>
            </a:r>
          </a:p>
          <a:p>
            <a:pPr marL="0" indent="0">
              <a:buNone/>
            </a:pPr>
            <a:endParaRPr lang="en-US" dirty="0">
              <a:solidFill>
                <a:srgbClr val="FFFF00"/>
              </a:solidFill>
            </a:endParaRPr>
          </a:p>
          <a:p>
            <a:pPr marL="0" indent="0">
              <a:buNone/>
            </a:pPr>
            <a:r>
              <a:rPr lang="en-US" dirty="0">
                <a:solidFill>
                  <a:srgbClr val="FFFF00"/>
                </a:solidFill>
              </a:rPr>
              <a:t> ∀x[⌐  B(x) ∨ ( ∃y [ Q(</a:t>
            </a:r>
            <a:r>
              <a:rPr lang="en-US" dirty="0" err="1">
                <a:solidFill>
                  <a:srgbClr val="FFFF00"/>
                </a:solidFill>
              </a:rPr>
              <a:t>x,y</a:t>
            </a:r>
            <a:r>
              <a:rPr lang="en-US" dirty="0">
                <a:solidFill>
                  <a:srgbClr val="FFFF00"/>
                </a:solidFill>
              </a:rPr>
              <a:t>) ∧ ⌐  P(y) ]  </a:t>
            </a:r>
          </a:p>
          <a:p>
            <a:pPr marL="0" indent="0">
              <a:buNone/>
            </a:pPr>
            <a:r>
              <a:rPr lang="en-US" dirty="0">
                <a:solidFill>
                  <a:srgbClr val="FFFF00"/>
                </a:solidFill>
              </a:rPr>
              <a:t>∧ ∀y [ ⌐  Q(</a:t>
            </a:r>
            <a:r>
              <a:rPr lang="en-US" dirty="0" err="1">
                <a:solidFill>
                  <a:srgbClr val="FFFF00"/>
                </a:solidFill>
              </a:rPr>
              <a:t>x,y</a:t>
            </a:r>
            <a:r>
              <a:rPr lang="en-US" dirty="0">
                <a:solidFill>
                  <a:srgbClr val="FFFF00"/>
                </a:solidFill>
              </a:rPr>
              <a:t>) ∨  ⌐  Q(</a:t>
            </a:r>
            <a:r>
              <a:rPr lang="en-US" dirty="0" err="1">
                <a:solidFill>
                  <a:srgbClr val="FFFF00"/>
                </a:solidFill>
              </a:rPr>
              <a:t>y,x</a:t>
            </a:r>
            <a:r>
              <a:rPr lang="en-US" dirty="0">
                <a:solidFill>
                  <a:srgbClr val="FFFF00"/>
                </a:solidFill>
              </a:rPr>
              <a:t>) ] </a:t>
            </a:r>
          </a:p>
          <a:p>
            <a:pPr marL="0" indent="0">
              <a:buNone/>
            </a:pPr>
            <a:r>
              <a:rPr lang="en-US" dirty="0" smtClean="0">
                <a:solidFill>
                  <a:srgbClr val="FFFF00"/>
                </a:solidFill>
              </a:rPr>
              <a:t>∧ </a:t>
            </a:r>
            <a:r>
              <a:rPr lang="en-US" dirty="0">
                <a:solidFill>
                  <a:srgbClr val="FFFF00"/>
                </a:solidFill>
              </a:rPr>
              <a:t>∀y [ B(y)  ∨ ⌐  E(</a:t>
            </a:r>
            <a:r>
              <a:rPr lang="en-US" dirty="0" err="1">
                <a:solidFill>
                  <a:srgbClr val="FFFF00"/>
                </a:solidFill>
              </a:rPr>
              <a:t>x,y</a:t>
            </a:r>
            <a:r>
              <a:rPr lang="en-US" dirty="0">
                <a:solidFill>
                  <a:srgbClr val="FFFF00"/>
                </a:solidFill>
              </a:rPr>
              <a:t>)] ) </a:t>
            </a:r>
            <a:r>
              <a:rPr lang="en-US" dirty="0" smtClean="0">
                <a:solidFill>
                  <a:srgbClr val="FFFF00"/>
                </a:solidFill>
              </a:rPr>
              <a:t>]</a:t>
            </a:r>
          </a:p>
          <a:p>
            <a:pPr marL="0" indent="0">
              <a:buNone/>
            </a:pPr>
            <a:endParaRPr lang="en-US" dirty="0">
              <a:solidFill>
                <a:srgbClr val="FFFF00"/>
              </a:solidFill>
            </a:endParaRPr>
          </a:p>
          <a:p>
            <a:pPr marL="0" indent="0">
              <a:buNone/>
            </a:pPr>
            <a:r>
              <a:rPr lang="en-US" dirty="0">
                <a:solidFill>
                  <a:srgbClr val="FFFF00"/>
                </a:solidFill>
              </a:rPr>
              <a:t>3- Purge existential quantifiers </a:t>
            </a:r>
          </a:p>
          <a:p>
            <a:pPr marL="0" indent="0">
              <a:buNone/>
            </a:pPr>
            <a:r>
              <a:rPr lang="en-US" dirty="0">
                <a:solidFill>
                  <a:srgbClr val="FFFF00"/>
                </a:solidFill>
              </a:rPr>
              <a:t>The function that is eliminate the existential are called “</a:t>
            </a:r>
            <a:r>
              <a:rPr lang="en-US" dirty="0" err="1">
                <a:solidFill>
                  <a:srgbClr val="FFFF00"/>
                </a:solidFill>
              </a:rPr>
              <a:t>Skolem</a:t>
            </a:r>
            <a:r>
              <a:rPr lang="en-US" dirty="0">
                <a:solidFill>
                  <a:srgbClr val="FFFF00"/>
                </a:solidFill>
              </a:rPr>
              <a:t> function” </a:t>
            </a:r>
          </a:p>
          <a:p>
            <a:pPr marL="0" indent="0">
              <a:buNone/>
            </a:pPr>
            <a:r>
              <a:rPr lang="en-US" dirty="0">
                <a:solidFill>
                  <a:srgbClr val="FFFF00"/>
                </a:solidFill>
              </a:rPr>
              <a:t>∀x[⌐  B(x) ∨ ( [ Q(x , f (x)) </a:t>
            </a:r>
            <a:r>
              <a:rPr lang="en-US" dirty="0" smtClean="0">
                <a:solidFill>
                  <a:srgbClr val="FFFF00"/>
                </a:solidFill>
              </a:rPr>
              <a:t>∧ </a:t>
            </a:r>
            <a:r>
              <a:rPr lang="en-US" dirty="0">
                <a:solidFill>
                  <a:srgbClr val="FFFF00"/>
                </a:solidFill>
              </a:rPr>
              <a:t>⌐  P(f (x)) ] </a:t>
            </a:r>
            <a:endParaRPr lang="en-US" dirty="0" smtClean="0">
              <a:solidFill>
                <a:srgbClr val="FFFF00"/>
              </a:solidFill>
            </a:endParaRPr>
          </a:p>
          <a:p>
            <a:pPr marL="0" indent="0">
              <a:buNone/>
            </a:pPr>
            <a:r>
              <a:rPr lang="en-US" dirty="0" smtClean="0">
                <a:solidFill>
                  <a:srgbClr val="FFFF00"/>
                </a:solidFill>
              </a:rPr>
              <a:t> </a:t>
            </a:r>
            <a:r>
              <a:rPr lang="en-US" dirty="0">
                <a:solidFill>
                  <a:srgbClr val="FFFF00"/>
                </a:solidFill>
              </a:rPr>
              <a:t>∧ ∀y [ ⌐  Q(</a:t>
            </a:r>
            <a:r>
              <a:rPr lang="en-US" dirty="0" err="1">
                <a:solidFill>
                  <a:srgbClr val="FFFF00"/>
                </a:solidFill>
              </a:rPr>
              <a:t>x,y</a:t>
            </a:r>
            <a:r>
              <a:rPr lang="en-US" dirty="0">
                <a:solidFill>
                  <a:srgbClr val="FFFF00"/>
                </a:solidFill>
              </a:rPr>
              <a:t>) ∨  ⌐  Q(</a:t>
            </a:r>
            <a:r>
              <a:rPr lang="en-US" dirty="0" err="1">
                <a:solidFill>
                  <a:srgbClr val="FFFF00"/>
                </a:solidFill>
              </a:rPr>
              <a:t>y,x</a:t>
            </a:r>
            <a:r>
              <a:rPr lang="en-US" dirty="0">
                <a:solidFill>
                  <a:srgbClr val="FFFF00"/>
                </a:solidFill>
              </a:rPr>
              <a:t>) ] </a:t>
            </a:r>
          </a:p>
          <a:p>
            <a:pPr marL="0" indent="0">
              <a:buNone/>
            </a:pPr>
            <a:r>
              <a:rPr lang="en-US" dirty="0">
                <a:solidFill>
                  <a:srgbClr val="FFFF00"/>
                </a:solidFill>
              </a:rPr>
              <a:t> ∧ ∀y [ B(y)  ∨ ⌐  E(</a:t>
            </a:r>
            <a:r>
              <a:rPr lang="en-US" dirty="0" err="1">
                <a:solidFill>
                  <a:srgbClr val="FFFF00"/>
                </a:solidFill>
              </a:rPr>
              <a:t>x,y</a:t>
            </a:r>
            <a:r>
              <a:rPr lang="en-US" dirty="0">
                <a:solidFill>
                  <a:srgbClr val="FFFF00"/>
                </a:solidFill>
              </a:rPr>
              <a:t>)] ) ] </a:t>
            </a:r>
          </a:p>
          <a:p>
            <a:endParaRPr lang="en-US" dirty="0"/>
          </a:p>
        </p:txBody>
      </p:sp>
      <p:sp>
        <p:nvSpPr>
          <p:cNvPr id="2" name="TextBox 1"/>
          <p:cNvSpPr txBox="1"/>
          <p:nvPr/>
        </p:nvSpPr>
        <p:spPr>
          <a:xfrm>
            <a:off x="4906537" y="3230070"/>
            <a:ext cx="4137101" cy="923330"/>
          </a:xfrm>
          <a:prstGeom prst="rect">
            <a:avLst/>
          </a:prstGeom>
          <a:noFill/>
        </p:spPr>
        <p:txBody>
          <a:bodyPr wrap="square" rtlCol="0">
            <a:spAutoFit/>
          </a:bodyPr>
          <a:lstStyle/>
          <a:p>
            <a:r>
              <a:rPr lang="en-US" dirty="0" smtClean="0"/>
              <a:t>∧ </a:t>
            </a:r>
            <a:r>
              <a:rPr lang="en-US" dirty="0"/>
              <a:t>⌐  ∃y [ Q(x ,y) ∧ Q(y ,x) ] </a:t>
            </a:r>
            <a:endParaRPr lang="en-US" dirty="0" smtClean="0"/>
          </a:p>
          <a:p>
            <a:endParaRPr lang="en-US" dirty="0"/>
          </a:p>
          <a:p>
            <a:r>
              <a:rPr lang="en-US" dirty="0"/>
              <a:t> ∧ ∀y [⌐(⌐ B(y))  ∨ ⌐  E(x ,y)] ) ] </a:t>
            </a:r>
          </a:p>
        </p:txBody>
      </p:sp>
      <p:cxnSp>
        <p:nvCxnSpPr>
          <p:cNvPr id="5" name="Straight Arrow Connector 4"/>
          <p:cNvCxnSpPr/>
          <p:nvPr/>
        </p:nvCxnSpPr>
        <p:spPr>
          <a:xfrm flipH="1">
            <a:off x="4270918" y="3489232"/>
            <a:ext cx="63561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p:nvPr/>
        </p:nvCxnSpPr>
        <p:spPr>
          <a:xfrm flipH="1">
            <a:off x="3953109" y="3958683"/>
            <a:ext cx="953428" cy="514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6486292" y="5311631"/>
            <a:ext cx="4137101" cy="923330"/>
          </a:xfrm>
          <a:prstGeom prst="rect">
            <a:avLst/>
          </a:prstGeom>
          <a:noFill/>
        </p:spPr>
        <p:txBody>
          <a:bodyPr wrap="square" rtlCol="0">
            <a:spAutoFit/>
          </a:bodyPr>
          <a:lstStyle/>
          <a:p>
            <a:r>
              <a:rPr lang="en-US" dirty="0"/>
              <a:t>∀x[⌐  B(x) ∨ ( ∃y [ Q(</a:t>
            </a:r>
            <a:r>
              <a:rPr lang="en-US" dirty="0" err="1"/>
              <a:t>x,y</a:t>
            </a:r>
            <a:r>
              <a:rPr lang="en-US" dirty="0"/>
              <a:t>) ∧ ⌐  P(y) ]  </a:t>
            </a:r>
          </a:p>
          <a:p>
            <a:endParaRPr lang="en-US" dirty="0" smtClean="0"/>
          </a:p>
          <a:p>
            <a:endParaRPr lang="en-US" dirty="0"/>
          </a:p>
        </p:txBody>
      </p:sp>
      <p:cxnSp>
        <p:nvCxnSpPr>
          <p:cNvPr id="11" name="Straight Arrow Connector 10"/>
          <p:cNvCxnSpPr/>
          <p:nvPr/>
        </p:nvCxnSpPr>
        <p:spPr>
          <a:xfrm flipH="1">
            <a:off x="5499411" y="5516137"/>
            <a:ext cx="953428" cy="514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159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ircle(in)">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ircle(in)">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circle(in)">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circle(in)">
                                      <p:cBhvr>
                                        <p:cTn id="62" dur="20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circle(in)">
                                      <p:cBhvr>
                                        <p:cTn id="67" dur="20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circle(in)">
                                      <p:cBhvr>
                                        <p:cTn id="72" dur="20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circle(in)">
                                      <p:cBhvr>
                                        <p:cTn id="77" dur="20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circle(in)">
                                      <p:cBhvr>
                                        <p:cTn id="82" dur="2000"/>
                                        <p:tgtEl>
                                          <p:spTgt spid="11"/>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circle(in)">
                                      <p:cBhvr>
                                        <p:cTn id="85" dur="2000"/>
                                        <p:tgtEl>
                                          <p:spTgt spid="10"/>
                                        </p:tgtEl>
                                      </p:cBhvr>
                                    </p:animEffect>
                                  </p:childTnLst>
                                </p:cTn>
                              </p:par>
                              <p:par>
                                <p:cTn id="86" presetID="6" presetClass="entr" presetSubtype="16" fill="hold" nodeType="with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circle(in)">
                                      <p:cBhvr>
                                        <p:cTn id="88" dur="2000"/>
                                        <p:tgtEl>
                                          <p:spTgt spid="5"/>
                                        </p:tgtEl>
                                      </p:cBhvr>
                                    </p:animEffect>
                                  </p:childTnLst>
                                </p:cTn>
                              </p:par>
                              <p:par>
                                <p:cTn id="89" presetID="6" presetClass="entr" presetSubtype="16" fill="hold"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circle(in)">
                                      <p:cBhvr>
                                        <p:cTn id="9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19" y="193184"/>
            <a:ext cx="11758411" cy="6478072"/>
          </a:xfrm>
        </p:spPr>
        <p:txBody>
          <a:bodyPr>
            <a:normAutofit/>
          </a:bodyPr>
          <a:lstStyle/>
          <a:p>
            <a:pPr marL="0" indent="0">
              <a:buNone/>
            </a:pPr>
            <a:r>
              <a:rPr lang="en-US" dirty="0">
                <a:solidFill>
                  <a:srgbClr val="FFFF00"/>
                </a:solidFill>
              </a:rPr>
              <a:t>4- Rename variables, as necessary, so that no two variables are the same. </a:t>
            </a:r>
          </a:p>
          <a:p>
            <a:pPr marL="0" indent="0">
              <a:buNone/>
            </a:pPr>
            <a:r>
              <a:rPr lang="en-US" dirty="0">
                <a:solidFill>
                  <a:srgbClr val="FFFF00"/>
                </a:solidFill>
              </a:rPr>
              <a:t>∀x[⌐  B(x) ∨ ( [ Q(x , f (x)) ∧ ⌐  P(f (x)) ] </a:t>
            </a:r>
          </a:p>
          <a:p>
            <a:pPr marL="0" indent="0">
              <a:buNone/>
            </a:pPr>
            <a:r>
              <a:rPr lang="en-US" dirty="0">
                <a:solidFill>
                  <a:srgbClr val="FFFF00"/>
                </a:solidFill>
              </a:rPr>
              <a:t> ∧ ∀y [ ⌐  Q(</a:t>
            </a:r>
            <a:r>
              <a:rPr lang="en-US" dirty="0" err="1">
                <a:solidFill>
                  <a:srgbClr val="FFFF00"/>
                </a:solidFill>
              </a:rPr>
              <a:t>x,y</a:t>
            </a:r>
            <a:r>
              <a:rPr lang="en-US" dirty="0">
                <a:solidFill>
                  <a:srgbClr val="FFFF00"/>
                </a:solidFill>
              </a:rPr>
              <a:t>) ∨  ⌐  Q(</a:t>
            </a:r>
            <a:r>
              <a:rPr lang="en-US" dirty="0" err="1">
                <a:solidFill>
                  <a:srgbClr val="FFFF00"/>
                </a:solidFill>
              </a:rPr>
              <a:t>y,x</a:t>
            </a:r>
            <a:r>
              <a:rPr lang="en-US" dirty="0">
                <a:solidFill>
                  <a:srgbClr val="FFFF00"/>
                </a:solidFill>
              </a:rPr>
              <a:t>) ] </a:t>
            </a:r>
          </a:p>
          <a:p>
            <a:pPr marL="0" indent="0">
              <a:buNone/>
            </a:pPr>
            <a:r>
              <a:rPr lang="en-US" dirty="0">
                <a:solidFill>
                  <a:srgbClr val="FFFF00"/>
                </a:solidFill>
              </a:rPr>
              <a:t> ∧ ∀z [ B(z)  ∨ ⌐  E(</a:t>
            </a:r>
            <a:r>
              <a:rPr lang="en-US" dirty="0" err="1">
                <a:solidFill>
                  <a:srgbClr val="FFFF00"/>
                </a:solidFill>
              </a:rPr>
              <a:t>x,z</a:t>
            </a:r>
            <a:r>
              <a:rPr lang="en-US" dirty="0">
                <a:solidFill>
                  <a:srgbClr val="FFFF00"/>
                </a:solidFill>
              </a:rPr>
              <a:t>)] ) ] </a:t>
            </a:r>
          </a:p>
          <a:p>
            <a:pPr marL="0" indent="0">
              <a:buNone/>
            </a:pPr>
            <a:r>
              <a:rPr lang="en-US" dirty="0">
                <a:solidFill>
                  <a:srgbClr val="FFFF00"/>
                </a:solidFill>
              </a:rPr>
              <a:t> </a:t>
            </a:r>
          </a:p>
          <a:p>
            <a:pPr marL="0" indent="0">
              <a:buNone/>
            </a:pPr>
            <a:r>
              <a:rPr lang="en-US" dirty="0">
                <a:solidFill>
                  <a:srgbClr val="FFFF00"/>
                </a:solidFill>
              </a:rPr>
              <a:t>5- Move the Universal quantifiers to the left of the statement. </a:t>
            </a:r>
          </a:p>
          <a:p>
            <a:pPr marL="0" indent="0">
              <a:buNone/>
            </a:pPr>
            <a:r>
              <a:rPr lang="en-US" dirty="0">
                <a:solidFill>
                  <a:srgbClr val="FFFF00"/>
                </a:solidFill>
              </a:rPr>
              <a:t>∀x  ∀y  ∀z [⌐  B(x) ∨ ( [ Q(x , f (x)) ∧ ⌐  P(f (x)) ]</a:t>
            </a:r>
          </a:p>
          <a:p>
            <a:pPr marL="0" indent="0">
              <a:buNone/>
            </a:pPr>
            <a:r>
              <a:rPr lang="en-US" dirty="0">
                <a:solidFill>
                  <a:srgbClr val="FFFF00"/>
                </a:solidFill>
              </a:rPr>
              <a:t>  ∧ [ ⌐  Q(</a:t>
            </a:r>
            <a:r>
              <a:rPr lang="en-US" dirty="0" err="1">
                <a:solidFill>
                  <a:srgbClr val="FFFF00"/>
                </a:solidFill>
              </a:rPr>
              <a:t>x,y</a:t>
            </a:r>
            <a:r>
              <a:rPr lang="en-US" dirty="0">
                <a:solidFill>
                  <a:srgbClr val="FFFF00"/>
                </a:solidFill>
              </a:rPr>
              <a:t>) ∨  ⌐  Q(</a:t>
            </a:r>
            <a:r>
              <a:rPr lang="en-US" dirty="0" err="1">
                <a:solidFill>
                  <a:srgbClr val="FFFF00"/>
                </a:solidFill>
              </a:rPr>
              <a:t>y,x</a:t>
            </a:r>
            <a:r>
              <a:rPr lang="en-US" dirty="0">
                <a:solidFill>
                  <a:srgbClr val="FFFF00"/>
                </a:solidFill>
              </a:rPr>
              <a:t>) ]</a:t>
            </a:r>
          </a:p>
          <a:p>
            <a:pPr marL="0" indent="0">
              <a:buNone/>
            </a:pPr>
            <a:r>
              <a:rPr lang="en-US" dirty="0">
                <a:solidFill>
                  <a:srgbClr val="FFFF00"/>
                </a:solidFill>
              </a:rPr>
              <a:t>  ∧ [ B(z)  ∨ ⌐  E(</a:t>
            </a:r>
            <a:r>
              <a:rPr lang="en-US" dirty="0" err="1">
                <a:solidFill>
                  <a:srgbClr val="FFFF00"/>
                </a:solidFill>
              </a:rPr>
              <a:t>x,z</a:t>
            </a:r>
            <a:r>
              <a:rPr lang="en-US" dirty="0">
                <a:solidFill>
                  <a:srgbClr val="FFFF00"/>
                </a:solidFill>
              </a:rPr>
              <a:t>)] ) ] </a:t>
            </a:r>
          </a:p>
          <a:p>
            <a:pPr marL="0" indent="0">
              <a:buNone/>
            </a:pPr>
            <a:r>
              <a:rPr lang="en-US" dirty="0">
                <a:solidFill>
                  <a:srgbClr val="FFFF00"/>
                </a:solidFill>
              </a:rPr>
              <a:t> </a:t>
            </a:r>
          </a:p>
          <a:p>
            <a:endParaRPr lang="en-US" dirty="0"/>
          </a:p>
        </p:txBody>
      </p:sp>
      <p:sp>
        <p:nvSpPr>
          <p:cNvPr id="2" name="TextBox 1"/>
          <p:cNvSpPr txBox="1"/>
          <p:nvPr/>
        </p:nvSpPr>
        <p:spPr>
          <a:xfrm>
            <a:off x="4516245" y="1535304"/>
            <a:ext cx="4360127" cy="369332"/>
          </a:xfrm>
          <a:prstGeom prst="rect">
            <a:avLst/>
          </a:prstGeom>
          <a:noFill/>
        </p:spPr>
        <p:txBody>
          <a:bodyPr wrap="square" rtlCol="0">
            <a:spAutoFit/>
          </a:bodyPr>
          <a:lstStyle/>
          <a:p>
            <a:r>
              <a:rPr lang="en-US" dirty="0" smtClean="0"/>
              <a:t> </a:t>
            </a:r>
            <a:r>
              <a:rPr lang="en-US" dirty="0"/>
              <a:t>∧ ∀y [ B(y)  ∨ ⌐  E(</a:t>
            </a:r>
            <a:r>
              <a:rPr lang="en-US" dirty="0" err="1"/>
              <a:t>x,y</a:t>
            </a:r>
            <a:r>
              <a:rPr lang="en-US" dirty="0"/>
              <a:t>)] ) ]</a:t>
            </a:r>
          </a:p>
        </p:txBody>
      </p:sp>
      <p:cxnSp>
        <p:nvCxnSpPr>
          <p:cNvPr id="5" name="Straight Arrow Connector 4"/>
          <p:cNvCxnSpPr/>
          <p:nvPr/>
        </p:nvCxnSpPr>
        <p:spPr>
          <a:xfrm flipH="1">
            <a:off x="3679903" y="1719970"/>
            <a:ext cx="836342" cy="111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7265021" y="2785091"/>
            <a:ext cx="4360127" cy="92333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t>∀x[⌐  B(x) ∨ ( [ Q(x , f (x)) ∧ ⌐  P(f (x)) ] </a:t>
            </a:r>
          </a:p>
          <a:p>
            <a:r>
              <a:rPr lang="en-US"/>
              <a:t> ∧ ∀y [ ⌐  Q(x,y) ∨  ⌐  Q(y,x) ] </a:t>
            </a:r>
          </a:p>
          <a:p>
            <a:r>
              <a:rPr lang="en-US"/>
              <a:t> ∧ ∀z [ B(z)  ∨ ⌐  E(x,z)] ) ]</a:t>
            </a:r>
            <a:endParaRPr lang="en-US" dirty="0"/>
          </a:p>
        </p:txBody>
      </p:sp>
      <p:cxnSp>
        <p:nvCxnSpPr>
          <p:cNvPr id="7" name="Straight Arrow Connector 6"/>
          <p:cNvCxnSpPr/>
          <p:nvPr/>
        </p:nvCxnSpPr>
        <p:spPr>
          <a:xfrm flipH="1">
            <a:off x="6481768" y="3277987"/>
            <a:ext cx="836342" cy="111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6716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circle(in)">
                                      <p:cBhvr>
                                        <p:cTn id="57" dur="2000"/>
                                        <p:tgtEl>
                                          <p:spTgt spid="5"/>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circle(in)">
                                      <p:cBhvr>
                                        <p:cTn id="60" dur="20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circle(in)">
                                      <p:cBhvr>
                                        <p:cTn id="65" dur="2000"/>
                                        <p:tgtEl>
                                          <p:spTgt spid="6"/>
                                        </p:tgtEl>
                                      </p:cBhvr>
                                    </p:animEffect>
                                  </p:childTnLst>
                                </p:cTn>
                              </p:par>
                              <p:par>
                                <p:cTn id="66" presetID="6" presetClass="entr" presetSubtype="16"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circle(in)">
                                      <p:cBhvr>
                                        <p:cTn id="6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206062"/>
            <a:ext cx="11706896" cy="6413679"/>
          </a:xfrm>
        </p:spPr>
        <p:txBody>
          <a:bodyPr>
            <a:normAutofit/>
          </a:bodyPr>
          <a:lstStyle/>
          <a:p>
            <a:pPr marL="0" indent="0">
              <a:buNone/>
            </a:pPr>
            <a:r>
              <a:rPr lang="en-US" dirty="0">
                <a:solidFill>
                  <a:srgbClr val="FFFF00"/>
                </a:solidFill>
              </a:rPr>
              <a:t>6- Move the disjunction down to the literals, using distributive laws</a:t>
            </a:r>
          </a:p>
          <a:p>
            <a:pPr marL="0" indent="0">
              <a:buNone/>
            </a:pPr>
            <a:r>
              <a:rPr lang="en-US" dirty="0">
                <a:solidFill>
                  <a:srgbClr val="FFFF00"/>
                </a:solidFill>
              </a:rPr>
              <a:t>E1 ∨ (E2 ∧ E3 ∧ E4 ∧…)   ≡ (E1 ∨ E2) ∧ (E1∨E3) ∧ ….  </a:t>
            </a:r>
          </a:p>
          <a:p>
            <a:pPr marL="0" indent="0">
              <a:buNone/>
            </a:pPr>
            <a:r>
              <a:rPr lang="en-US" dirty="0">
                <a:solidFill>
                  <a:srgbClr val="FFFF00"/>
                </a:solidFill>
              </a:rPr>
              <a:t>E1 ∧ (E2 ∨ E3 ∨ E4∨…)   ≡ (E1 ∧ E2) ∨ (E1∧E3) ∨ …. </a:t>
            </a:r>
          </a:p>
          <a:p>
            <a:pPr marL="0" indent="0">
              <a:buNone/>
            </a:pPr>
            <a:r>
              <a:rPr lang="en-US" dirty="0">
                <a:solidFill>
                  <a:srgbClr val="FFFF00"/>
                </a:solidFill>
              </a:rPr>
              <a:t> </a:t>
            </a:r>
            <a:endParaRPr lang="en-US" dirty="0" smtClean="0">
              <a:solidFill>
                <a:srgbClr val="FFFF00"/>
              </a:solidFill>
            </a:endParaRPr>
          </a:p>
          <a:p>
            <a:pPr marL="0" indent="0">
              <a:buNone/>
            </a:pPr>
            <a:r>
              <a:rPr lang="en-US" dirty="0" smtClean="0">
                <a:solidFill>
                  <a:srgbClr val="FFFF00"/>
                </a:solidFill>
              </a:rPr>
              <a:t> </a:t>
            </a:r>
          </a:p>
          <a:p>
            <a:pPr marL="0" indent="0">
              <a:buNone/>
            </a:pPr>
            <a:r>
              <a:rPr lang="en-US" dirty="0" smtClean="0">
                <a:solidFill>
                  <a:srgbClr val="FFFF00"/>
                </a:solidFill>
              </a:rPr>
              <a:t>∀</a:t>
            </a:r>
            <a:r>
              <a:rPr lang="en-US" dirty="0">
                <a:solidFill>
                  <a:srgbClr val="FFFF00"/>
                </a:solidFill>
              </a:rPr>
              <a:t>x  ∀y  ∀z [ ( ⌐  B(x) ∨ (  Q(x , f (x))  </a:t>
            </a:r>
            <a:r>
              <a:rPr lang="en-US" dirty="0" smtClean="0">
                <a:solidFill>
                  <a:srgbClr val="FFFF00"/>
                </a:solidFill>
              </a:rPr>
              <a:t> </a:t>
            </a:r>
            <a:endParaRPr lang="en-US" dirty="0">
              <a:solidFill>
                <a:srgbClr val="FFFF00"/>
              </a:solidFill>
            </a:endParaRPr>
          </a:p>
          <a:p>
            <a:pPr marL="0" indent="0">
              <a:buNone/>
            </a:pPr>
            <a:r>
              <a:rPr lang="en-US" dirty="0">
                <a:solidFill>
                  <a:srgbClr val="FFFF00"/>
                </a:solidFill>
              </a:rPr>
              <a:t>∧ ( ⌐  B(x) ∨  ⌐  P(f (x) ) )   </a:t>
            </a:r>
          </a:p>
          <a:p>
            <a:pPr marL="0" indent="0">
              <a:buNone/>
            </a:pPr>
            <a:r>
              <a:rPr lang="en-US" dirty="0">
                <a:solidFill>
                  <a:srgbClr val="FFFF00"/>
                </a:solidFill>
              </a:rPr>
              <a:t>∧ ( ⌐  B(x) ∨ ⌐  Q(</a:t>
            </a:r>
            <a:r>
              <a:rPr lang="en-US" dirty="0" err="1">
                <a:solidFill>
                  <a:srgbClr val="FFFF00"/>
                </a:solidFill>
              </a:rPr>
              <a:t>x,y</a:t>
            </a:r>
            <a:r>
              <a:rPr lang="en-US" dirty="0">
                <a:solidFill>
                  <a:srgbClr val="FFFF00"/>
                </a:solidFill>
              </a:rPr>
              <a:t>) ∨  ⌐  Q(</a:t>
            </a:r>
            <a:r>
              <a:rPr lang="en-US" dirty="0" err="1">
                <a:solidFill>
                  <a:srgbClr val="FFFF00"/>
                </a:solidFill>
              </a:rPr>
              <a:t>y,x</a:t>
            </a:r>
            <a:r>
              <a:rPr lang="en-US" dirty="0">
                <a:solidFill>
                  <a:srgbClr val="FFFF00"/>
                </a:solidFill>
              </a:rPr>
              <a:t>) )</a:t>
            </a:r>
          </a:p>
          <a:p>
            <a:pPr marL="0" indent="0">
              <a:buNone/>
            </a:pPr>
            <a:r>
              <a:rPr lang="en-US" dirty="0">
                <a:solidFill>
                  <a:srgbClr val="FFFF00"/>
                </a:solidFill>
              </a:rPr>
              <a:t> ∧ (⌐  B(x) ∨ B(z)  ∨ ⌐  E(</a:t>
            </a:r>
            <a:r>
              <a:rPr lang="en-US" dirty="0" err="1">
                <a:solidFill>
                  <a:srgbClr val="FFFF00"/>
                </a:solidFill>
              </a:rPr>
              <a:t>x,z</a:t>
            </a:r>
            <a:r>
              <a:rPr lang="en-US" dirty="0">
                <a:solidFill>
                  <a:srgbClr val="FFFF00"/>
                </a:solidFill>
              </a:rPr>
              <a:t>) )  ]</a:t>
            </a:r>
          </a:p>
          <a:p>
            <a:pPr marL="0" indent="0">
              <a:buNone/>
            </a:pPr>
            <a:r>
              <a:rPr lang="en-US" dirty="0">
                <a:solidFill>
                  <a:srgbClr val="FFFF00"/>
                </a:solidFill>
              </a:rPr>
              <a:t> </a:t>
            </a:r>
          </a:p>
          <a:p>
            <a:pPr marL="0" indent="0">
              <a:buNone/>
            </a:pPr>
            <a:r>
              <a:rPr lang="en-US" dirty="0">
                <a:solidFill>
                  <a:srgbClr val="FFFF00"/>
                </a:solidFill>
              </a:rPr>
              <a:t>7- Eliminate the conjunctions </a:t>
            </a:r>
          </a:p>
          <a:p>
            <a:pPr marL="0" indent="0">
              <a:buNone/>
            </a:pPr>
            <a:r>
              <a:rPr lang="en-US" dirty="0">
                <a:solidFill>
                  <a:srgbClr val="FFFF00"/>
                </a:solidFill>
              </a:rPr>
              <a:t>∀x   [  ⌐  B(x) ∨ (  Q(x , f (x) ]  </a:t>
            </a:r>
          </a:p>
          <a:p>
            <a:pPr marL="0" indent="0">
              <a:buNone/>
            </a:pPr>
            <a:r>
              <a:rPr lang="en-US" dirty="0">
                <a:solidFill>
                  <a:srgbClr val="FFFF00"/>
                </a:solidFill>
              </a:rPr>
              <a:t>∀x [⌐  B(x) ∨  ⌐  P(f (x) )  ] </a:t>
            </a:r>
          </a:p>
          <a:p>
            <a:pPr marL="0" indent="0">
              <a:buNone/>
            </a:pPr>
            <a:r>
              <a:rPr lang="en-US" dirty="0">
                <a:solidFill>
                  <a:srgbClr val="FFFF00"/>
                </a:solidFill>
              </a:rPr>
              <a:t>∀x  ∀y   [ ⌐  B(x) ∨ ⌐  Q(</a:t>
            </a:r>
            <a:r>
              <a:rPr lang="en-US" dirty="0" err="1">
                <a:solidFill>
                  <a:srgbClr val="FFFF00"/>
                </a:solidFill>
              </a:rPr>
              <a:t>x,y</a:t>
            </a:r>
            <a:r>
              <a:rPr lang="en-US" dirty="0">
                <a:solidFill>
                  <a:srgbClr val="FFFF00"/>
                </a:solidFill>
              </a:rPr>
              <a:t>) ∨  ⌐  Q(</a:t>
            </a:r>
            <a:r>
              <a:rPr lang="en-US" dirty="0" err="1">
                <a:solidFill>
                  <a:srgbClr val="FFFF00"/>
                </a:solidFill>
              </a:rPr>
              <a:t>y,x</a:t>
            </a:r>
            <a:r>
              <a:rPr lang="en-US" dirty="0">
                <a:solidFill>
                  <a:srgbClr val="FFFF00"/>
                </a:solidFill>
              </a:rPr>
              <a:t>) ]</a:t>
            </a:r>
          </a:p>
          <a:p>
            <a:pPr marL="0" indent="0">
              <a:buNone/>
            </a:pPr>
            <a:r>
              <a:rPr lang="en-US" dirty="0">
                <a:solidFill>
                  <a:srgbClr val="FFFF00"/>
                </a:solidFill>
              </a:rPr>
              <a:t> ∀x   ∀z  [⌐  B(x) ∨ B(z)  ∨ ⌐  E(</a:t>
            </a:r>
            <a:r>
              <a:rPr lang="en-US" dirty="0" err="1">
                <a:solidFill>
                  <a:srgbClr val="FFFF00"/>
                </a:solidFill>
              </a:rPr>
              <a:t>x,z</a:t>
            </a:r>
            <a:r>
              <a:rPr lang="en-US" dirty="0">
                <a:solidFill>
                  <a:srgbClr val="FFFF00"/>
                </a:solidFill>
              </a:rPr>
              <a:t>)   ] </a:t>
            </a:r>
          </a:p>
          <a:p>
            <a:endParaRPr lang="en-US" dirty="0"/>
          </a:p>
        </p:txBody>
      </p:sp>
      <p:sp>
        <p:nvSpPr>
          <p:cNvPr id="2" name="Rectangle 1"/>
          <p:cNvSpPr/>
          <p:nvPr/>
        </p:nvSpPr>
        <p:spPr>
          <a:xfrm>
            <a:off x="6096000" y="2489571"/>
            <a:ext cx="6096000" cy="923330"/>
          </a:xfrm>
          <a:prstGeom prst="rect">
            <a:avLst/>
          </a:prstGeom>
        </p:spPr>
        <p:txBody>
          <a:bodyPr>
            <a:spAutoFit/>
          </a:bodyPr>
          <a:lstStyle/>
          <a:p>
            <a:r>
              <a:rPr lang="en-US" dirty="0"/>
              <a:t>∀x  ∀y  ∀z [⌐  B(x) ∨ ( [ Q(x , f (x)) ∧ ⌐  P(f (x)) ]</a:t>
            </a:r>
          </a:p>
          <a:p>
            <a:r>
              <a:rPr lang="en-US" dirty="0"/>
              <a:t>  ∧ [ ⌐  Q(</a:t>
            </a:r>
            <a:r>
              <a:rPr lang="en-US" dirty="0" err="1"/>
              <a:t>x,y</a:t>
            </a:r>
            <a:r>
              <a:rPr lang="en-US" dirty="0"/>
              <a:t>) ∨  ⌐  Q(</a:t>
            </a:r>
            <a:r>
              <a:rPr lang="en-US" dirty="0" err="1"/>
              <a:t>y,x</a:t>
            </a:r>
            <a:r>
              <a:rPr lang="en-US" dirty="0"/>
              <a:t>) ]</a:t>
            </a:r>
          </a:p>
          <a:p>
            <a:r>
              <a:rPr lang="en-US" dirty="0"/>
              <a:t>  ∧ [ B(z)  ∨ ⌐  E(</a:t>
            </a:r>
            <a:r>
              <a:rPr lang="en-US" dirty="0" err="1"/>
              <a:t>x,z</a:t>
            </a:r>
            <a:r>
              <a:rPr lang="en-US" dirty="0"/>
              <a:t>)] ) ] </a:t>
            </a:r>
          </a:p>
        </p:txBody>
      </p:sp>
      <p:cxnSp>
        <p:nvCxnSpPr>
          <p:cNvPr id="5" name="Straight Arrow Connector 4"/>
          <p:cNvCxnSpPr/>
          <p:nvPr/>
        </p:nvCxnSpPr>
        <p:spPr>
          <a:xfrm flipH="1">
            <a:off x="4861932" y="2951236"/>
            <a:ext cx="123406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Rectangle 5"/>
          <p:cNvSpPr/>
          <p:nvPr/>
        </p:nvSpPr>
        <p:spPr>
          <a:xfrm>
            <a:off x="6096000" y="5028332"/>
            <a:ext cx="6096000" cy="369332"/>
          </a:xfrm>
          <a:prstGeom prst="rect">
            <a:avLst/>
          </a:prstGeom>
        </p:spPr>
        <p:txBody>
          <a:bodyPr>
            <a:spAutoFit/>
          </a:bodyPr>
          <a:lstStyle/>
          <a:p>
            <a:r>
              <a:rPr lang="en-US" dirty="0" smtClean="0"/>
              <a:t> </a:t>
            </a:r>
            <a:endParaRPr lang="en-US" dirty="0"/>
          </a:p>
        </p:txBody>
      </p:sp>
      <p:cxnSp>
        <p:nvCxnSpPr>
          <p:cNvPr id="8" name="Straight Arrow Connector 7"/>
          <p:cNvCxnSpPr/>
          <p:nvPr/>
        </p:nvCxnSpPr>
        <p:spPr>
          <a:xfrm flipH="1">
            <a:off x="5776332" y="5397664"/>
            <a:ext cx="123406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Rectangle 8"/>
          <p:cNvSpPr/>
          <p:nvPr/>
        </p:nvSpPr>
        <p:spPr>
          <a:xfrm>
            <a:off x="7010400" y="4797499"/>
            <a:ext cx="6096000" cy="1200329"/>
          </a:xfrm>
          <a:prstGeom prst="rect">
            <a:avLst/>
          </a:prstGeom>
        </p:spPr>
        <p:txBody>
          <a:bodyPr>
            <a:spAutoFit/>
          </a:bodyPr>
          <a:lstStyle/>
          <a:p>
            <a:r>
              <a:rPr lang="en-US" dirty="0"/>
              <a:t>∀x  ∀y  ∀z [ ( ⌐  B(x) ∨ (  Q(x , f (x))   </a:t>
            </a:r>
          </a:p>
          <a:p>
            <a:r>
              <a:rPr lang="en-US" dirty="0"/>
              <a:t>∧ ( ⌐  B(x) ∨  ⌐  P(f (x) ) )   </a:t>
            </a:r>
          </a:p>
          <a:p>
            <a:r>
              <a:rPr lang="en-US" dirty="0"/>
              <a:t>∧ ( ⌐  B(x) ∨ ⌐  Q(</a:t>
            </a:r>
            <a:r>
              <a:rPr lang="en-US" dirty="0" err="1"/>
              <a:t>x,y</a:t>
            </a:r>
            <a:r>
              <a:rPr lang="en-US" dirty="0"/>
              <a:t>) ∨  ⌐  Q(</a:t>
            </a:r>
            <a:r>
              <a:rPr lang="en-US" dirty="0" err="1"/>
              <a:t>y,x</a:t>
            </a:r>
            <a:r>
              <a:rPr lang="en-US" dirty="0"/>
              <a:t>) )</a:t>
            </a:r>
          </a:p>
          <a:p>
            <a:r>
              <a:rPr lang="en-US" dirty="0"/>
              <a:t> ∧ (⌐  B(x) ∨ B(z)  ∨ ⌐  E(</a:t>
            </a:r>
            <a:r>
              <a:rPr lang="en-US" dirty="0" err="1"/>
              <a:t>x,z</a:t>
            </a:r>
            <a:r>
              <a:rPr lang="en-US" dirty="0"/>
              <a:t>) )  ]</a:t>
            </a:r>
          </a:p>
        </p:txBody>
      </p:sp>
    </p:spTree>
    <p:extLst>
      <p:ext uri="{BB962C8B-B14F-4D97-AF65-F5344CB8AC3E}">
        <p14:creationId xmlns:p14="http://schemas.microsoft.com/office/powerpoint/2010/main" val="13084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ircle(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ircle(in)">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circle(in)">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circle(in)">
                                      <p:cBhvr>
                                        <p:cTn id="82" dur="2000"/>
                                        <p:tgtEl>
                                          <p:spTgt spid="2"/>
                                        </p:tgtEl>
                                      </p:cBhvr>
                                    </p:animEffect>
                                  </p:childTnLst>
                                </p:cTn>
                              </p:par>
                              <p:par>
                                <p:cTn id="83" presetID="6" presetClass="entr" presetSubtype="16" fill="hold"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circle(in)">
                                      <p:cBhvr>
                                        <p:cTn id="85" dur="20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circle(in)">
                                      <p:cBhvr>
                                        <p:cTn id="90" dur="2000"/>
                                        <p:tgtEl>
                                          <p:spTgt spid="9"/>
                                        </p:tgtEl>
                                      </p:cBhvr>
                                    </p:animEffect>
                                  </p:childTnLst>
                                </p:cTn>
                              </p:par>
                              <p:par>
                                <p:cTn id="91" presetID="6" presetClass="entr" presetSubtype="16"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circle(in)">
                                      <p:cBhvr>
                                        <p:cTn id="9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57578"/>
            <a:ext cx="11513713" cy="6375042"/>
          </a:xfrm>
        </p:spPr>
        <p:txBody>
          <a:bodyPr/>
          <a:lstStyle/>
          <a:p>
            <a:pPr marL="0" indent="0">
              <a:buNone/>
            </a:pPr>
            <a:r>
              <a:rPr lang="en-US" dirty="0">
                <a:solidFill>
                  <a:srgbClr val="FFFF00"/>
                </a:solidFill>
              </a:rPr>
              <a:t>8- Rename all the variables, as necessary, so that no two variables are the same. </a:t>
            </a:r>
          </a:p>
          <a:p>
            <a:pPr marL="0" indent="0">
              <a:buNone/>
            </a:pPr>
            <a:r>
              <a:rPr lang="en-US" dirty="0">
                <a:solidFill>
                  <a:srgbClr val="FFFF00"/>
                </a:solidFill>
              </a:rPr>
              <a:t>∀x   [  ⌐  B(x) ∨ (  Q(x , f (x) ] </a:t>
            </a:r>
          </a:p>
          <a:p>
            <a:pPr marL="0" indent="0">
              <a:buNone/>
            </a:pPr>
            <a:r>
              <a:rPr lang="en-US" dirty="0">
                <a:solidFill>
                  <a:srgbClr val="FFFF00"/>
                </a:solidFill>
              </a:rPr>
              <a:t>∀w [⌐  B(w) ∨  ⌐  P(f (w) )  ] </a:t>
            </a:r>
          </a:p>
          <a:p>
            <a:pPr marL="0" indent="0">
              <a:buNone/>
            </a:pPr>
            <a:r>
              <a:rPr lang="en-US" dirty="0">
                <a:solidFill>
                  <a:srgbClr val="FFFF00"/>
                </a:solidFill>
              </a:rPr>
              <a:t>∀u  ∀y   [⌐  B(u) ∨ ⌐  Q(</a:t>
            </a:r>
            <a:r>
              <a:rPr lang="en-US" dirty="0" err="1">
                <a:solidFill>
                  <a:srgbClr val="FFFF00"/>
                </a:solidFill>
              </a:rPr>
              <a:t>u,y</a:t>
            </a:r>
            <a:r>
              <a:rPr lang="en-US" dirty="0">
                <a:solidFill>
                  <a:srgbClr val="FFFF00"/>
                </a:solidFill>
              </a:rPr>
              <a:t>) ∨  ⌐  Q(</a:t>
            </a:r>
            <a:r>
              <a:rPr lang="en-US" dirty="0" err="1">
                <a:solidFill>
                  <a:srgbClr val="FFFF00"/>
                </a:solidFill>
              </a:rPr>
              <a:t>y,u</a:t>
            </a:r>
            <a:r>
              <a:rPr lang="en-US" dirty="0">
                <a:solidFill>
                  <a:srgbClr val="FFFF00"/>
                </a:solidFill>
              </a:rPr>
              <a:t>) ] </a:t>
            </a:r>
          </a:p>
          <a:p>
            <a:pPr marL="0" indent="0">
              <a:buNone/>
            </a:pPr>
            <a:r>
              <a:rPr lang="en-US" dirty="0">
                <a:solidFill>
                  <a:srgbClr val="FFFF00"/>
                </a:solidFill>
              </a:rPr>
              <a:t>∀a   ∀z  [⌐  B(a) ∨ B(z)  ∨ ⌐  E(</a:t>
            </a:r>
            <a:r>
              <a:rPr lang="en-US" dirty="0" err="1">
                <a:solidFill>
                  <a:srgbClr val="FFFF00"/>
                </a:solidFill>
              </a:rPr>
              <a:t>a,z</a:t>
            </a:r>
            <a:r>
              <a:rPr lang="en-US" dirty="0">
                <a:solidFill>
                  <a:srgbClr val="FFFF00"/>
                </a:solidFill>
              </a:rPr>
              <a:t>)  ] </a:t>
            </a:r>
          </a:p>
          <a:p>
            <a:pPr marL="0" indent="0">
              <a:buNone/>
            </a:pPr>
            <a:r>
              <a:rPr lang="en-US" dirty="0">
                <a:solidFill>
                  <a:srgbClr val="FFFF00"/>
                </a:solidFill>
              </a:rPr>
              <a:t> </a:t>
            </a:r>
          </a:p>
          <a:p>
            <a:pPr marL="0" indent="0">
              <a:buNone/>
            </a:pPr>
            <a:r>
              <a:rPr lang="en-US" dirty="0">
                <a:solidFill>
                  <a:srgbClr val="FFFF00"/>
                </a:solidFill>
              </a:rPr>
              <a:t>9- </a:t>
            </a:r>
            <a:r>
              <a:rPr lang="en-US" dirty="0" smtClean="0">
                <a:solidFill>
                  <a:srgbClr val="FFFF00"/>
                </a:solidFill>
              </a:rPr>
              <a:t>Purge </a:t>
            </a:r>
            <a:r>
              <a:rPr lang="en-US" dirty="0">
                <a:solidFill>
                  <a:srgbClr val="FFFF00"/>
                </a:solidFill>
              </a:rPr>
              <a:t>the universal </a:t>
            </a:r>
            <a:r>
              <a:rPr lang="en-US" dirty="0" smtClean="0">
                <a:solidFill>
                  <a:srgbClr val="FFFF00"/>
                </a:solidFill>
              </a:rPr>
              <a:t>quantifiers.  </a:t>
            </a:r>
            <a:endParaRPr lang="en-US" dirty="0">
              <a:solidFill>
                <a:srgbClr val="FFFF00"/>
              </a:solidFill>
            </a:endParaRPr>
          </a:p>
          <a:p>
            <a:pPr marL="0" indent="0">
              <a:buNone/>
            </a:pPr>
            <a:r>
              <a:rPr lang="en-US" dirty="0">
                <a:solidFill>
                  <a:srgbClr val="FFFF00"/>
                </a:solidFill>
              </a:rPr>
              <a:t>⌐  B(x) ∨ (  Q(x , f (x</a:t>
            </a:r>
            <a:r>
              <a:rPr lang="en-US" dirty="0" smtClean="0">
                <a:solidFill>
                  <a:srgbClr val="FFFF00"/>
                </a:solidFill>
              </a:rPr>
              <a:t>))</a:t>
            </a:r>
            <a:endParaRPr lang="en-US" dirty="0">
              <a:solidFill>
                <a:srgbClr val="FFFF00"/>
              </a:solidFill>
            </a:endParaRPr>
          </a:p>
          <a:p>
            <a:pPr marL="0" indent="0">
              <a:buNone/>
            </a:pPr>
            <a:r>
              <a:rPr lang="en-US" dirty="0">
                <a:solidFill>
                  <a:srgbClr val="FFFF00"/>
                </a:solidFill>
              </a:rPr>
              <a:t>⌐  B(w) ∨  ⌐  P(f (w) )</a:t>
            </a:r>
          </a:p>
          <a:p>
            <a:pPr marL="0" indent="0">
              <a:buNone/>
            </a:pPr>
            <a:r>
              <a:rPr lang="en-US" dirty="0">
                <a:solidFill>
                  <a:srgbClr val="FFFF00"/>
                </a:solidFill>
              </a:rPr>
              <a:t>⌐  B(u) ∨ ⌐  Q(</a:t>
            </a:r>
            <a:r>
              <a:rPr lang="en-US" dirty="0" err="1">
                <a:solidFill>
                  <a:srgbClr val="FFFF00"/>
                </a:solidFill>
              </a:rPr>
              <a:t>u,y</a:t>
            </a:r>
            <a:r>
              <a:rPr lang="en-US" dirty="0">
                <a:solidFill>
                  <a:srgbClr val="FFFF00"/>
                </a:solidFill>
              </a:rPr>
              <a:t>) ∨  ⌐  Q(</a:t>
            </a:r>
            <a:r>
              <a:rPr lang="en-US" dirty="0" err="1">
                <a:solidFill>
                  <a:srgbClr val="FFFF00"/>
                </a:solidFill>
              </a:rPr>
              <a:t>y,u</a:t>
            </a:r>
            <a:r>
              <a:rPr lang="en-US" dirty="0">
                <a:solidFill>
                  <a:srgbClr val="FFFF00"/>
                </a:solidFill>
              </a:rPr>
              <a:t>)    </a:t>
            </a:r>
          </a:p>
          <a:p>
            <a:pPr marL="0" indent="0">
              <a:buNone/>
            </a:pPr>
            <a:r>
              <a:rPr lang="en-US" dirty="0">
                <a:solidFill>
                  <a:srgbClr val="FFFF00"/>
                </a:solidFill>
              </a:rPr>
              <a:t>⌐  B(a) ∨ B(z)  ∨ ⌐  E(</a:t>
            </a:r>
            <a:r>
              <a:rPr lang="en-US" dirty="0" err="1">
                <a:solidFill>
                  <a:srgbClr val="FFFF00"/>
                </a:solidFill>
              </a:rPr>
              <a:t>a,z</a:t>
            </a:r>
            <a:r>
              <a:rPr lang="en-US" dirty="0">
                <a:solidFill>
                  <a:srgbClr val="FFFF00"/>
                </a:solidFill>
              </a:rPr>
              <a:t>) )  </a:t>
            </a:r>
          </a:p>
          <a:p>
            <a:endParaRPr lang="en-US" dirty="0"/>
          </a:p>
        </p:txBody>
      </p:sp>
      <p:sp>
        <p:nvSpPr>
          <p:cNvPr id="2" name="TextBox 1"/>
          <p:cNvSpPr txBox="1"/>
          <p:nvPr/>
        </p:nvSpPr>
        <p:spPr>
          <a:xfrm>
            <a:off x="6579220" y="760284"/>
            <a:ext cx="4527395"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∀x   [  ⌐  B(x) ∨ (  Q(x , f (x) ]  </a:t>
            </a:r>
          </a:p>
          <a:p>
            <a:r>
              <a:rPr lang="en-US" dirty="0"/>
              <a:t>∀x [⌐  B(x) ∨  ⌐  P(f (x) )  ] </a:t>
            </a:r>
          </a:p>
          <a:p>
            <a:r>
              <a:rPr lang="en-US" dirty="0"/>
              <a:t>∀x  ∀y   [ ⌐  B(x) ∨ ⌐  Q(</a:t>
            </a:r>
            <a:r>
              <a:rPr lang="en-US" dirty="0" err="1"/>
              <a:t>x,y</a:t>
            </a:r>
            <a:r>
              <a:rPr lang="en-US" dirty="0"/>
              <a:t>) ∨  ⌐  Q(</a:t>
            </a:r>
            <a:r>
              <a:rPr lang="en-US" dirty="0" err="1"/>
              <a:t>y,x</a:t>
            </a:r>
            <a:r>
              <a:rPr lang="en-US" dirty="0"/>
              <a:t>) ]</a:t>
            </a:r>
          </a:p>
          <a:p>
            <a:r>
              <a:rPr lang="en-US" dirty="0"/>
              <a:t> ∀x   ∀z  [⌐  B(x) ∨ B(z)  ∨ ⌐  E(</a:t>
            </a:r>
            <a:r>
              <a:rPr lang="en-US" dirty="0" err="1"/>
              <a:t>x,z</a:t>
            </a:r>
            <a:r>
              <a:rPr lang="en-US" dirty="0"/>
              <a:t>)   ] </a:t>
            </a:r>
          </a:p>
        </p:txBody>
      </p:sp>
      <p:cxnSp>
        <p:nvCxnSpPr>
          <p:cNvPr id="5" name="Straight Arrow Connector 4"/>
          <p:cNvCxnSpPr/>
          <p:nvPr/>
        </p:nvCxnSpPr>
        <p:spPr>
          <a:xfrm flipH="1" flipV="1">
            <a:off x="5698273" y="1349298"/>
            <a:ext cx="880947" cy="111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6579219" y="3052333"/>
            <a:ext cx="4527395"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∀x   [  ⌐  B(x) ∨ (  Q(x , f (x) ]  </a:t>
            </a:r>
          </a:p>
          <a:p>
            <a:r>
              <a:rPr lang="en-US" dirty="0"/>
              <a:t>∀x [⌐  B(x) ∨  ⌐  P(f (x) )  ] </a:t>
            </a:r>
          </a:p>
          <a:p>
            <a:r>
              <a:rPr lang="en-US" dirty="0"/>
              <a:t>∀x  ∀y   [ ⌐  B(x) ∨ ⌐  Q(</a:t>
            </a:r>
            <a:r>
              <a:rPr lang="en-US" dirty="0" err="1"/>
              <a:t>x,y</a:t>
            </a:r>
            <a:r>
              <a:rPr lang="en-US" dirty="0"/>
              <a:t>) ∨  ⌐  Q(</a:t>
            </a:r>
            <a:r>
              <a:rPr lang="en-US" dirty="0" err="1"/>
              <a:t>y,x</a:t>
            </a:r>
            <a:r>
              <a:rPr lang="en-US" dirty="0"/>
              <a:t>) ]</a:t>
            </a:r>
          </a:p>
          <a:p>
            <a:r>
              <a:rPr lang="en-US" dirty="0"/>
              <a:t> ∀x   ∀z  [⌐  B(x) ∨ B(z)  ∨ ⌐  E(</a:t>
            </a:r>
            <a:r>
              <a:rPr lang="en-US" dirty="0" err="1"/>
              <a:t>x,z</a:t>
            </a:r>
            <a:r>
              <a:rPr lang="en-US" dirty="0"/>
              <a:t>)   ] </a:t>
            </a:r>
          </a:p>
        </p:txBody>
      </p:sp>
      <p:cxnSp>
        <p:nvCxnSpPr>
          <p:cNvPr id="8" name="Straight Arrow Connector 7"/>
          <p:cNvCxnSpPr/>
          <p:nvPr/>
        </p:nvCxnSpPr>
        <p:spPr>
          <a:xfrm flipH="1" flipV="1">
            <a:off x="5698273" y="3641346"/>
            <a:ext cx="880947" cy="111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6626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circle(in)">
                                      <p:cBhvr>
                                        <p:cTn id="62" dur="2000"/>
                                        <p:tgtEl>
                                          <p:spTgt spid="2"/>
                                        </p:tgtEl>
                                      </p:cBhvr>
                                    </p:animEffect>
                                  </p:childTnLst>
                                </p:cTn>
                              </p:par>
                              <p:par>
                                <p:cTn id="63" presetID="6" presetClass="entr" presetSubtype="16"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circle(in)">
                                      <p:cBhvr>
                                        <p:cTn id="65" dur="20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circle(in)">
                                      <p:cBhvr>
                                        <p:cTn id="70" dur="2000"/>
                                        <p:tgtEl>
                                          <p:spTgt spid="7"/>
                                        </p:tgtEl>
                                      </p:cBhvr>
                                    </p:animEffect>
                                  </p:childTnLst>
                                </p:cTn>
                              </p:par>
                              <p:par>
                                <p:cTn id="71" presetID="6" presetClass="entr" presetSubtype="16" fill="hold"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circle(in)">
                                      <p:cBhvr>
                                        <p:cTn id="7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389" y="17398"/>
            <a:ext cx="8610600" cy="1293028"/>
          </a:xfrm>
        </p:spPr>
        <p:txBody>
          <a:bodyPr/>
          <a:lstStyle/>
          <a:p>
            <a:r>
              <a:rPr lang="en-US" b="1" dirty="0" smtClean="0">
                <a:solidFill>
                  <a:srgbClr val="FFFF00"/>
                </a:solidFill>
                <a:effectLst>
                  <a:outerShdw blurRad="38100" dist="38100" dir="2700000" algn="tl">
                    <a:srgbClr val="000000">
                      <a:alpha val="43137"/>
                    </a:srgbClr>
                  </a:outerShdw>
                </a:effectLst>
              </a:rPr>
              <a:t>Example</a:t>
            </a:r>
            <a:endParaRPr lang="en-US" b="1"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1971" y="991674"/>
            <a:ext cx="11552349" cy="5679582"/>
          </a:xfrm>
        </p:spPr>
        <p:txBody>
          <a:bodyPr/>
          <a:lstStyle/>
          <a:p>
            <a:pPr marL="0" indent="0">
              <a:buNone/>
            </a:pPr>
            <a:r>
              <a:rPr lang="en-US" dirty="0">
                <a:solidFill>
                  <a:srgbClr val="FFFF00"/>
                </a:solidFill>
              </a:rPr>
              <a:t>Consider the following Knowledge Base:</a:t>
            </a:r>
          </a:p>
          <a:p>
            <a:pPr marL="0" lvl="0" indent="0">
              <a:buNone/>
            </a:pPr>
            <a:r>
              <a:rPr lang="en-US" dirty="0" smtClean="0">
                <a:solidFill>
                  <a:srgbClr val="FFFF00"/>
                </a:solidFill>
              </a:rPr>
              <a:t>	The </a:t>
            </a:r>
            <a:r>
              <a:rPr lang="en-US" dirty="0">
                <a:solidFill>
                  <a:srgbClr val="FFFF00"/>
                </a:solidFill>
              </a:rPr>
              <a:t>humidity is high or the sky is cloudy</a:t>
            </a:r>
            <a:r>
              <a:rPr lang="en-US" dirty="0" smtClean="0">
                <a:solidFill>
                  <a:srgbClr val="FFFF00"/>
                </a:solidFill>
              </a:rPr>
              <a:t>.                </a:t>
            </a:r>
            <a:r>
              <a:rPr lang="ar-IQ" dirty="0"/>
              <a:t>الرطوبة عالية أو السماء غائمة.</a:t>
            </a:r>
          </a:p>
          <a:p>
            <a:pPr marL="0" lvl="0" indent="0">
              <a:buNone/>
            </a:pPr>
            <a:r>
              <a:rPr lang="en-US" dirty="0" smtClean="0">
                <a:solidFill>
                  <a:srgbClr val="FFFF00"/>
                </a:solidFill>
              </a:rPr>
              <a:t>	If </a:t>
            </a:r>
            <a:r>
              <a:rPr lang="en-US" dirty="0">
                <a:solidFill>
                  <a:srgbClr val="FFFF00"/>
                </a:solidFill>
              </a:rPr>
              <a:t>the sky is cloudy, then it will rain</a:t>
            </a:r>
            <a:r>
              <a:rPr lang="en-US" dirty="0" smtClean="0">
                <a:solidFill>
                  <a:srgbClr val="FFFF00"/>
                </a:solidFill>
              </a:rPr>
              <a:t>.                  </a:t>
            </a:r>
            <a:r>
              <a:rPr lang="ar-IQ" dirty="0" smtClean="0">
                <a:solidFill>
                  <a:srgbClr val="FFFF00"/>
                </a:solidFill>
              </a:rPr>
              <a:t> </a:t>
            </a:r>
            <a:r>
              <a:rPr lang="ar-IQ" dirty="0"/>
              <a:t>إذا كانت السماء غائمة ، فسوف تمطر</a:t>
            </a:r>
            <a:r>
              <a:rPr lang="ar-IQ" dirty="0" smtClean="0">
                <a:solidFill>
                  <a:srgbClr val="FFFF00"/>
                </a:solidFill>
              </a:rPr>
              <a:t>.</a:t>
            </a:r>
            <a:r>
              <a:rPr lang="en-US" dirty="0" smtClean="0">
                <a:solidFill>
                  <a:srgbClr val="FFFF00"/>
                </a:solidFill>
              </a:rPr>
              <a:t>                      </a:t>
            </a:r>
            <a:endParaRPr lang="en-US" dirty="0">
              <a:solidFill>
                <a:srgbClr val="FFFF00"/>
              </a:solidFill>
            </a:endParaRPr>
          </a:p>
          <a:p>
            <a:pPr marL="0" lvl="0" indent="0">
              <a:buNone/>
            </a:pPr>
            <a:r>
              <a:rPr lang="en-US" dirty="0" smtClean="0">
                <a:solidFill>
                  <a:srgbClr val="FFFF00"/>
                </a:solidFill>
              </a:rPr>
              <a:t>	If </a:t>
            </a:r>
            <a:r>
              <a:rPr lang="en-US" dirty="0">
                <a:solidFill>
                  <a:srgbClr val="FFFF00"/>
                </a:solidFill>
              </a:rPr>
              <a:t>the humidity is high, then it is hot</a:t>
            </a:r>
            <a:r>
              <a:rPr lang="en-US" dirty="0" smtClean="0"/>
              <a:t>.        </a:t>
            </a:r>
            <a:r>
              <a:rPr lang="ar-IQ" dirty="0" smtClean="0"/>
              <a:t> </a:t>
            </a:r>
            <a:r>
              <a:rPr lang="ar-IQ" dirty="0"/>
              <a:t>إذا كانت الرطوبة عالية، ثم يكون الطقس حارا</a:t>
            </a:r>
            <a:r>
              <a:rPr lang="ar-IQ" dirty="0" smtClean="0"/>
              <a:t>.</a:t>
            </a:r>
            <a:r>
              <a:rPr lang="en-US" dirty="0" smtClean="0">
                <a:solidFill>
                  <a:srgbClr val="FFFF00"/>
                </a:solidFill>
              </a:rPr>
              <a:t>  </a:t>
            </a:r>
            <a:endParaRPr lang="en-US" dirty="0">
              <a:solidFill>
                <a:srgbClr val="FFFF00"/>
              </a:solidFill>
            </a:endParaRPr>
          </a:p>
          <a:p>
            <a:pPr marL="0" lvl="0" indent="0">
              <a:buNone/>
            </a:pPr>
            <a:r>
              <a:rPr lang="en-US" dirty="0" smtClean="0">
                <a:solidFill>
                  <a:srgbClr val="FFFF00"/>
                </a:solidFill>
              </a:rPr>
              <a:t>	It </a:t>
            </a:r>
            <a:r>
              <a:rPr lang="en-US" dirty="0">
                <a:solidFill>
                  <a:srgbClr val="FFFF00"/>
                </a:solidFill>
              </a:rPr>
              <a:t>is not hot</a:t>
            </a:r>
            <a:r>
              <a:rPr lang="en-US" dirty="0" smtClean="0">
                <a:solidFill>
                  <a:srgbClr val="FFFF00"/>
                </a:solidFill>
              </a:rPr>
              <a:t>.</a:t>
            </a:r>
            <a:r>
              <a:rPr lang="ar-IQ" dirty="0" smtClean="0">
                <a:solidFill>
                  <a:srgbClr val="FFFF00"/>
                </a:solidFill>
              </a:rPr>
              <a:t>  </a:t>
            </a:r>
            <a:r>
              <a:rPr lang="ar-IQ" dirty="0" smtClean="0"/>
              <a:t> الطقس ليس  </a:t>
            </a:r>
            <a:r>
              <a:rPr lang="ar-IQ" dirty="0"/>
              <a:t>حارا</a:t>
            </a:r>
            <a:r>
              <a:rPr lang="ar-IQ" dirty="0" smtClean="0"/>
              <a:t>.                                                                                </a:t>
            </a:r>
            <a:r>
              <a:rPr lang="en-US" dirty="0" smtClean="0">
                <a:solidFill>
                  <a:srgbClr val="FFFF00"/>
                </a:solidFill>
              </a:rPr>
              <a:t> </a:t>
            </a:r>
            <a:endParaRPr lang="en-US" dirty="0">
              <a:solidFill>
                <a:srgbClr val="FFFF00"/>
              </a:solidFill>
            </a:endParaRPr>
          </a:p>
          <a:p>
            <a:pPr marL="0" indent="0">
              <a:buNone/>
            </a:pPr>
            <a:r>
              <a:rPr lang="en-US" b="1" dirty="0">
                <a:solidFill>
                  <a:srgbClr val="FFFF00"/>
                </a:solidFill>
              </a:rPr>
              <a:t>Goal:</a:t>
            </a:r>
            <a:r>
              <a:rPr lang="en-US" dirty="0">
                <a:solidFill>
                  <a:srgbClr val="FFFF00"/>
                </a:solidFill>
              </a:rPr>
              <a:t> It will rain.</a:t>
            </a:r>
          </a:p>
          <a:p>
            <a:pPr marL="0" indent="0">
              <a:buNone/>
            </a:pPr>
            <a:r>
              <a:rPr lang="en-US" dirty="0">
                <a:solidFill>
                  <a:srgbClr val="FFFF00"/>
                </a:solidFill>
              </a:rPr>
              <a:t>	Use propositional logic and apply resolution method to prove that the goal is derivable from the given knowledge base.</a:t>
            </a:r>
          </a:p>
          <a:p>
            <a:endParaRPr lang="en-US" dirty="0"/>
          </a:p>
        </p:txBody>
      </p:sp>
      <p:cxnSp>
        <p:nvCxnSpPr>
          <p:cNvPr id="5" name="Straight Arrow Connector 4"/>
          <p:cNvCxnSpPr/>
          <p:nvPr/>
        </p:nvCxnSpPr>
        <p:spPr>
          <a:xfrm flipH="1">
            <a:off x="6701883" y="1639229"/>
            <a:ext cx="981307" cy="1115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a:off x="6211229" y="2103863"/>
            <a:ext cx="981307" cy="1115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 name="Straight Arrow Connector 8"/>
          <p:cNvCxnSpPr/>
          <p:nvPr/>
        </p:nvCxnSpPr>
        <p:spPr>
          <a:xfrm flipH="1">
            <a:off x="6098145" y="2512742"/>
            <a:ext cx="39186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p:nvPr/>
        </p:nvCxnSpPr>
        <p:spPr>
          <a:xfrm flipH="1">
            <a:off x="3024389" y="2955073"/>
            <a:ext cx="577392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447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circle(in)">
                                      <p:cBhvr>
                                        <p:cTn id="45" dur="2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circle(in)">
                                      <p:cBhvr>
                                        <p:cTn id="50" dur="20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circle(in)">
                                      <p:cBhvr>
                                        <p:cTn id="5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202</TotalTime>
  <Words>1062</Words>
  <Application>Microsoft Office PowerPoint</Application>
  <PresentationFormat>Widescreen</PresentationFormat>
  <Paragraphs>143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Resolution Method in AI</vt:lpstr>
      <vt:lpstr>Resolution Method in AI</vt:lpstr>
      <vt:lpstr>Resolution Method in Propositional Logic </vt:lpstr>
      <vt:lpstr>Convert the given statements into clausal form ( Conjunctive Normal Form(CNF))</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Resolution Method in AI</dc:title>
  <dc:creator>Emad Abdul Karee</dc:creator>
  <cp:lastModifiedBy>Emad Abdul Karee</cp:lastModifiedBy>
  <cp:revision>18</cp:revision>
  <dcterms:created xsi:type="dcterms:W3CDTF">2020-03-22T15:16:10Z</dcterms:created>
  <dcterms:modified xsi:type="dcterms:W3CDTF">2020-03-27T20:19:02Z</dcterms:modified>
</cp:coreProperties>
</file>