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Nuni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3647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b449c3b25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b449c3b25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b449c3b25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b449c3b25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b449c3b25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b449c3b25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b449c3b25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b449c3b25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b449c3b25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b449c3b25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b449c3b25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b449c3b25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b449c3b25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b449c3b25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b449c3b25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b449c3b25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b449c3b25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b449c3b25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b449c3b25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b449c3b25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cSlowAhvUk&amp;pp=ygUTdGVkIHRhbGsgb24gcHJpdmFjeQ==" TargetMode="External"/><Relationship Id="rId13" Type="http://schemas.openxmlformats.org/officeDocument/2006/relationships/hyperlink" Target="https://practice.do/blog/benefits-of-communication-skills" TargetMode="External"/><Relationship Id="rId3" Type="http://schemas.openxmlformats.org/officeDocument/2006/relationships/hyperlink" Target="https://www.crowe-associates.co.uk/coaching-tools/gibbs-reflective-cycle/" TargetMode="External"/><Relationship Id="rId7" Type="http://schemas.openxmlformats.org/officeDocument/2006/relationships/hyperlink" Target="https://www.brainyquote.com/quotes/immanuel_kant_121324" TargetMode="External"/><Relationship Id="rId12" Type="http://schemas.openxmlformats.org/officeDocument/2006/relationships/hyperlink" Target="https://www.investopedia.com/terms/d/diffusion-of-innovations-theory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oaic.gov.au/privacy/privacy-guidance-for-organisations-and-government-agencies/privacy-impact-assessments/privacy-by-design" TargetMode="External"/><Relationship Id="rId11" Type="http://schemas.openxmlformats.org/officeDocument/2006/relationships/hyperlink" Target="https://www.oaic.gov.au/privacy/your-privacy-rights/your-personal-information/what-is-privacy" TargetMode="External"/><Relationship Id="rId5" Type="http://schemas.openxmlformats.org/officeDocument/2006/relationships/hyperlink" Target="https://ethyca.com/about-privacy-by-design" TargetMode="External"/><Relationship Id="rId10" Type="http://schemas.openxmlformats.org/officeDocument/2006/relationships/hyperlink" Target="https://www.google.com/imgres?imgurl=https://imageio.forbes.com/blogs-images/cognitiveworld/files/2018/08/privacy-Google-Drive.jpg?height=546&amp;width=711&amp;fit=bounds&amp;tbnid=pIUP8DPAgCAZlM&amp;vet=12ahUKEwiC7pffn5T_AhW2tGMGHfL6DpcQMygAegQIARBG..i&amp;imgrefurl=https://www.forbes.com/sites/cognitiveworld/2018/08/13/will-privacy-first-be-the-new-normal-an-interview-with-privacy-guru-ann-cavoukian/&amp;docid=0agMc1zKxbRFpM&amp;w=710&amp;h=546&amp;itg=1&amp;q=Ann%20Cavoukian%20quotes%20on%20privacy&amp;client=firefox-b-d&amp;ved=2ahUKEwiC7pffn5T_AhW2tGMGHfL6DpcQMygAegQIARBG" TargetMode="External"/><Relationship Id="rId4" Type="http://schemas.openxmlformats.org/officeDocument/2006/relationships/hyperlink" Target="https://en.wikipedia.org/wiki/Ann_Cavoukian" TargetMode="External"/><Relationship Id="rId9" Type="http://schemas.openxmlformats.org/officeDocument/2006/relationships/hyperlink" Target="https://www.pbs.org/newshour/world/european-union-fines-facebook-parent-meta-390m-euros-for-privacy-viol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watch?v=pcSlowAhvUk&amp;pp=ygUTdGVkIHRhbGsgb24gcHJpdmFjeQ==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631974" y="1406875"/>
            <a:ext cx="64248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3: The Professional Development Reflection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869725" y="3229750"/>
            <a:ext cx="33165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M Ragib Rezwan (103172423)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3157275" y="744283"/>
            <a:ext cx="5361300" cy="52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INF20028: Professional Capabilities for a Digital World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 advTm="262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950" y="436750"/>
            <a:ext cx="5473375" cy="4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650" y="760523"/>
            <a:ext cx="2977725" cy="16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173" y="2832275"/>
            <a:ext cx="2556100" cy="16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378475" y="480675"/>
            <a:ext cx="8385300" cy="41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—-Make all of them alphabetical ordered and ++ APA7th ++ put in authoor, year in the slide parts if txt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https://www.crowe-associates.co.uk/coaching-tools/gibbs-reflective-cycle/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4.2–lect slide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https://en.wikipedia.org/wiki/Ann_Cavoukian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https://www.torontomu.ca/pbdce/about/ann-cavoukian/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https://www2.deloitte.com/content/dam/Deloitte/ca/Documents/risk/ca-en-ers-privacy-by-design-brochure.PDF)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https://ethyca.com/about-privacy-by-design</a:t>
            </a:r>
            <a:r>
              <a:rPr lang="en"/>
              <a:t>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https://www.oaic.gov.au/privacy/privacy-guidance-for-organisations-and-government-agencies/privacy-impact-assessments/privacy-by-design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https://www.brainyquote.com/quotes/immanuel_kant_121324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8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https://www.youtube.com/watch?v=pcSlowAhvUk&amp;pp=ygUTdGVkIHRhbGsgb24gcHJpdmFjeQ%3D%3D</a:t>
            </a:r>
            <a:r>
              <a:rPr lang="en" sz="800" b="1">
                <a:latin typeface="Arial"/>
                <a:ea typeface="Arial"/>
                <a:cs typeface="Arial"/>
                <a:sym typeface="Arial"/>
              </a:rPr>
              <a:t> </a:t>
            </a:r>
            <a:endParaRPr sz="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8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https://www.pbs.org/newshour/world/european-union-fines-facebook-parent-meta-390m-euros-for-privacy-violations</a:t>
            </a:r>
            <a:r>
              <a:rPr lang="en" sz="800" b="1">
                <a:latin typeface="Arial"/>
                <a:ea typeface="Arial"/>
                <a:cs typeface="Arial"/>
                <a:sym typeface="Arial"/>
              </a:rPr>
              <a:t> </a:t>
            </a:r>
            <a:endParaRPr sz="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google.com/imgres?imgurl=https%3A%2F%2Fimageio.forbes.com%2Fblogs-images%2Fcognitiveworld%2Ffiles%2F2018%2F08%2Fprivacy-Google-Drive.jpg%3Fheight%3D546%26width%3D711%26fit%3Dbounds&amp;tbnid=pIUP8DPAgCAZlM&amp;vet=12ahUKEwiC7pffn5T_AhW2tGMGHfL6DpcQMygAegQIARBG..i&amp;imgrefurl=https%3A%2F%2Fwww.forbes.com%2Fsites%2Fcognitiveworld%2F2018%2F08%2F13%2Fwill-privacy-first-be-the-new-normal-an-interview-with-privacy-guru-ann-cavoukian%2F&amp;docid=0agMc1zKxbRFpM&amp;w=710&amp;h=546&amp;itg=1&amp;q=Ann%20Cavoukian%20quotes%20on%20privacy&amp;client=firefox-b-d&amp;ved=2ahUKEwiC7pffn5T_AhW2tGMGHfL6DpcQMygAegQIARB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https://www.oaic.gov.au/privacy/your-privacy-rights/your-personal-information/what-is-privacy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https://www.investopedia.com/terms/d/diffusion-of-innovations-theory.asp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 7.1 social capital slide 8..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https://practice.do/blog/benefits-of-communication-skills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 idx="4294967295"/>
          </p:nvPr>
        </p:nvSpPr>
        <p:spPr>
          <a:xfrm>
            <a:off x="378475" y="266475"/>
            <a:ext cx="24801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Reference: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2819700" y="413900"/>
            <a:ext cx="36381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Gibbs Reflective Cycle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t="11886"/>
          <a:stretch/>
        </p:blipFill>
        <p:spPr>
          <a:xfrm>
            <a:off x="2782053" y="1076800"/>
            <a:ext cx="3337272" cy="29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Tm="58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2819700" y="413900"/>
            <a:ext cx="36381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Privacy by Design</a:t>
            </a:r>
            <a:endParaRPr sz="2800"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941725" y="1335650"/>
            <a:ext cx="7216500" cy="33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/>
              <a:t>Built into design and architecture of information systems, business processes and networked infrastructure </a:t>
            </a:r>
            <a:r>
              <a:rPr lang="en" sz="2500" dirty="0">
                <a:highlight>
                  <a:srgbClr val="FFFF00"/>
                </a:highlight>
              </a:rPr>
              <a:t>(....slide 4.2…author, date)</a:t>
            </a:r>
            <a:endParaRPr sz="232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med" advTm="383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2819700" y="413900"/>
            <a:ext cx="36381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 Cavoukian</a:t>
            </a:r>
            <a:endParaRPr sz="2800" dirty="0"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931200" y="1118900"/>
            <a:ext cx="7216500" cy="33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She was: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former IPC (Information and Privacy Commissioner) of Ontario </a:t>
            </a:r>
            <a:r>
              <a:rPr lang="en" sz="1700">
                <a:highlight>
                  <a:srgbClr val="FFFF00"/>
                </a:highlight>
              </a:rPr>
              <a:t>https://en.wikipedia.org/wiki/Ann_Cavoukian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Distinguished visiting professor at Toronto Metropolitan University (Ryerson University).(REF </a:t>
            </a:r>
            <a:r>
              <a:rPr lang="en" sz="1700">
                <a:highlight>
                  <a:srgbClr val="FFFF00"/>
                </a:highlight>
              </a:rPr>
              <a:t>https://en.wikipedia.org/wiki/Ann_Cavoukian</a:t>
            </a:r>
            <a:endParaRPr sz="1700">
              <a:highlight>
                <a:srgbClr val="FFFF00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world's leading privacy expert </a:t>
            </a:r>
            <a:r>
              <a:rPr lang="en" sz="1700">
                <a:highlight>
                  <a:srgbClr val="FFFF00"/>
                </a:highlight>
              </a:rPr>
              <a:t>(https://www.torontomu.ca/pbdce/about/ann-cavoukian/)</a:t>
            </a:r>
            <a:endParaRPr sz="1700">
              <a:highlight>
                <a:srgbClr val="FFFF00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PbD (Privacy by Design) implemented by:</a:t>
            </a:r>
            <a:endParaRPr sz="17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195" y="3907275"/>
            <a:ext cx="2578925" cy="6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872" y="3907275"/>
            <a:ext cx="1325403" cy="6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504" y="3859692"/>
            <a:ext cx="1325400" cy="70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l="1511" t="2733" r="1627"/>
          <a:stretch/>
        </p:blipFill>
        <p:spPr>
          <a:xfrm>
            <a:off x="184725" y="209925"/>
            <a:ext cx="8816525" cy="47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25" y="1267025"/>
            <a:ext cx="3240525" cy="21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562750" y="705900"/>
            <a:ext cx="3677700" cy="34635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575" y="1292479"/>
            <a:ext cx="3730350" cy="21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4834900" y="705900"/>
            <a:ext cx="3677700" cy="34635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950" y="436750"/>
            <a:ext cx="5473375" cy="4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425" y="676275"/>
            <a:ext cx="2240200" cy="14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800" y="2746349"/>
            <a:ext cx="1626900" cy="12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4051975" y="4030900"/>
            <a:ext cx="16269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800" b="1" u="sng">
                <a:solidFill>
                  <a:schemeClr val="hlink"/>
                </a:solidFill>
                <a:hlinkClick r:id="rId6"/>
              </a:rPr>
              <a:t>Glenn Greenwald: Why privacy matters</a:t>
            </a:r>
            <a:endParaRPr sz="800" b="1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8875" y="2746350"/>
            <a:ext cx="1380926" cy="17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4388625" y="1978650"/>
            <a:ext cx="24324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800" b="1" u="sng" dirty="0">
                <a:solidFill>
                  <a:schemeClr val="hlink"/>
                </a:solidFill>
              </a:rPr>
              <a:t>Judging without knowing about topic</a:t>
            </a:r>
            <a:endParaRPr sz="800" b="1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2819700" y="413900"/>
            <a:ext cx="36381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Capital</a:t>
            </a:r>
            <a:endParaRPr sz="2800"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941725" y="1335650"/>
            <a:ext cx="7216500" cy="332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 dirty="0"/>
              <a:t>Putnam: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The connections among individuals—social networks and the norms of reciprocity and trustworthiness that arise from them </a:t>
            </a:r>
            <a:r>
              <a:rPr lang="en" sz="1700" dirty="0">
                <a:highlight>
                  <a:srgbClr val="FFFF00"/>
                </a:highlight>
              </a:rPr>
              <a:t>(...slide 7.1…)</a:t>
            </a:r>
            <a:endParaRPr sz="1700" dirty="0">
              <a:highlight>
                <a:srgbClr val="FFFF00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538" y="2450563"/>
            <a:ext cx="26955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6;p21"/>
          <p:cNvSpPr txBox="1">
            <a:spLocks/>
          </p:cNvSpPr>
          <p:nvPr/>
        </p:nvSpPr>
        <p:spPr>
          <a:xfrm rot="20616120">
            <a:off x="2484866" y="3045801"/>
            <a:ext cx="3638100" cy="705000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What’s the big deal?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575150" y="439100"/>
            <a:ext cx="35379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Visible Outcomes of the conversations</a:t>
            </a:r>
            <a:endParaRPr sz="2800"/>
          </a:p>
        </p:txBody>
      </p:sp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650700" y="1899825"/>
            <a:ext cx="3537900" cy="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Exchange of LinkedIn details</a:t>
            </a:r>
            <a:endParaRPr sz="1700"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650700" y="2515725"/>
            <a:ext cx="3537900" cy="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Exchange of Hidden Information</a:t>
            </a:r>
            <a:endParaRPr sz="1700"/>
          </a:p>
        </p:txBody>
      </p:sp>
      <p:sp>
        <p:nvSpPr>
          <p:cNvPr id="196" name="Google Shape;196;p22"/>
          <p:cNvSpPr/>
          <p:nvPr/>
        </p:nvSpPr>
        <p:spPr>
          <a:xfrm>
            <a:off x="4252925" y="2043525"/>
            <a:ext cx="1070700" cy="26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252925" y="2583850"/>
            <a:ext cx="1070700" cy="26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5777000" y="1899825"/>
            <a:ext cx="2001300" cy="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Bond Formation</a:t>
            </a:r>
            <a:endParaRPr sz="1700"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5875825" y="2516350"/>
            <a:ext cx="2001300" cy="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Oppurtunity</a:t>
            </a:r>
            <a:endParaRPr sz="1700"/>
          </a:p>
        </p:txBody>
      </p:sp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5149650" y="382450"/>
            <a:ext cx="35379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Invisible Outcomes of the conversations</a:t>
            </a:r>
            <a:endParaRPr sz="280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22" y="3296950"/>
            <a:ext cx="2517149" cy="14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300" y="3296948"/>
            <a:ext cx="2151127" cy="14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Nunito</vt:lpstr>
      <vt:lpstr>Shift</vt:lpstr>
      <vt:lpstr>Assignment 3: The Professional Development Reflection</vt:lpstr>
      <vt:lpstr>Gibbs Reflective Cycle </vt:lpstr>
      <vt:lpstr>Privacy by Design</vt:lpstr>
      <vt:lpstr>Ann Cavoukian</vt:lpstr>
      <vt:lpstr>PowerPoint Presentation</vt:lpstr>
      <vt:lpstr>PowerPoint Presentation</vt:lpstr>
      <vt:lpstr>PowerPoint Presentation</vt:lpstr>
      <vt:lpstr>Social Capital</vt:lpstr>
      <vt:lpstr>Visible Outcomes of the conversations</vt:lpstr>
      <vt:lpstr>PowerPoint Presentation</vt:lpstr>
      <vt:lpstr>Reference: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3: The Professional Development Reflection</dc:title>
  <cp:lastModifiedBy>Ragib</cp:lastModifiedBy>
  <cp:revision>1</cp:revision>
  <dcterms:modified xsi:type="dcterms:W3CDTF">2023-05-27T02:41:57Z</dcterms:modified>
</cp:coreProperties>
</file>