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17C39B-2457-F049-AB0B-511B50DB3EC7}" v="1" dt="2020-04-19T13:18:40.5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6208"/>
  </p:normalViewPr>
  <p:slideViewPr>
    <p:cSldViewPr>
      <p:cViewPr varScale="1">
        <p:scale>
          <a:sx n="119" d="100"/>
          <a:sy n="119" d="100"/>
        </p:scale>
        <p:origin x="233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ina Cereceda Castellani" userId="dce6f0a5-8564-464c-868b-0e35569bdb6d" providerId="ADAL" clId="{5417C39B-2457-F049-AB0B-511B50DB3EC7}"/>
    <pc:docChg chg="modSld">
      <pc:chgData name="Karina Cereceda Castellani" userId="dce6f0a5-8564-464c-868b-0e35569bdb6d" providerId="ADAL" clId="{5417C39B-2457-F049-AB0B-511B50DB3EC7}" dt="2020-04-19T13:18:40.514" v="14" actId="478"/>
      <pc:docMkLst>
        <pc:docMk/>
      </pc:docMkLst>
      <pc:sldChg chg="delSp modSp">
        <pc:chgData name="Karina Cereceda Castellani" userId="dce6f0a5-8564-464c-868b-0e35569bdb6d" providerId="ADAL" clId="{5417C39B-2457-F049-AB0B-511B50DB3EC7}" dt="2020-04-19T13:18:40.514" v="14" actId="478"/>
        <pc:sldMkLst>
          <pc:docMk/>
          <pc:sldMk cId="3151417389" sldId="257"/>
        </pc:sldMkLst>
        <pc:spChg chg="del mod">
          <ac:chgData name="Karina Cereceda Castellani" userId="dce6f0a5-8564-464c-868b-0e35569bdb6d" providerId="ADAL" clId="{5417C39B-2457-F049-AB0B-511B50DB3EC7}" dt="2020-04-19T13:18:40.514" v="14" actId="478"/>
          <ac:spMkLst>
            <pc:docMk/>
            <pc:sldMk cId="3151417389" sldId="257"/>
            <ac:spMk id="26" creationId="{81424352-A962-CE49-A02A-21FBCAC8013F}"/>
          </ac:spMkLst>
        </pc:spChg>
        <pc:spChg chg="mod">
          <ac:chgData name="Karina Cereceda Castellani" userId="dce6f0a5-8564-464c-868b-0e35569bdb6d" providerId="ADAL" clId="{5417C39B-2457-F049-AB0B-511B50DB3EC7}" dt="2020-04-19T13:18:36.231" v="13" actId="20577"/>
          <ac:spMkLst>
            <pc:docMk/>
            <pc:sldMk cId="3151417389" sldId="257"/>
            <ac:spMk id="205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2DF6E-6A1F-441F-AD2E-20141E856209}" type="datetimeFigureOut">
              <a:rPr lang="en-AU" smtClean="0"/>
              <a:t>19/4/20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33E49-4BC6-4034-A8B9-74F29EF464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5463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6689D5-048E-4FF8-80E7-71D9E829B609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AU">
              <a:solidFill>
                <a:prstClr val="black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867DD-8FEF-45DF-8EB9-2E47FDA706E7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6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8C207-ECAE-4EAE-BF83-8F738D046AB2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31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A786F-2043-46AE-ABEB-56E0AD948838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59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928BF-8640-435C-9BFC-AF889117948F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81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642DD-9EA7-47DB-8BE0-5E1FADAAB29B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9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D3104-7181-4B6F-A6C9-71308E03FABC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91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D021A-FC53-4281-9B0D-5C3ADC20F85E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29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65540-E203-4B8F-B70E-B82DDE44DBD6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88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EB86D-891A-45B3-B188-28F37F8CE558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09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39C41-BA9B-413A-B34D-F258EB0698B2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26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35101-CC93-4020-93F1-43A5137A8CB0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12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381750"/>
            <a:ext cx="33337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57BAC8-4C73-444D-A0E0-09694DA55D01}" type="slidenum">
              <a:rPr lang="en-A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25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F13EC1-4A64-4E5B-893A-124A5BFA6B0E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2051" name="Oval 4"/>
          <p:cNvSpPr>
            <a:spLocks noChangeArrowheads="1"/>
          </p:cNvSpPr>
          <p:nvPr/>
        </p:nvSpPr>
        <p:spPr bwMode="auto">
          <a:xfrm>
            <a:off x="923276" y="1272184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cs typeface="Arial" charset="0"/>
              </a:rPr>
              <a:t>Athens</a:t>
            </a:r>
            <a:r>
              <a:rPr lang="en-US" sz="1000" dirty="0">
                <a:solidFill>
                  <a:srgbClr val="FF0000"/>
                </a:solidFill>
                <a:cs typeface="Arial" charset="0"/>
              </a:rPr>
              <a:t>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cs typeface="Arial" charset="0"/>
              </a:rPr>
              <a:t>Router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3333FF"/>
                </a:solidFill>
                <a:cs typeface="Arial" charset="0"/>
              </a:rPr>
              <a:t>R1</a:t>
            </a:r>
            <a:endParaRPr lang="en-AU" sz="1000" dirty="0">
              <a:solidFill>
                <a:srgbClr val="3333FF"/>
              </a:solidFill>
              <a:cs typeface="Arial" charset="0"/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2915816" y="1391603"/>
            <a:ext cx="93821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cs typeface="Arial" charset="0"/>
              </a:rPr>
              <a:t>Rome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cs typeface="Arial" charset="0"/>
              </a:rPr>
              <a:t>Switch </a:t>
            </a:r>
            <a:r>
              <a:rPr lang="en-US" sz="1000" dirty="0">
                <a:solidFill>
                  <a:srgbClr val="3333FF"/>
                </a:solidFill>
                <a:cs typeface="Arial" charset="0"/>
              </a:rPr>
              <a:t>S3</a:t>
            </a:r>
            <a:endParaRPr lang="en-AU" sz="1000" dirty="0">
              <a:solidFill>
                <a:srgbClr val="3333FF"/>
              </a:solidFill>
              <a:cs typeface="Arial" charset="0"/>
            </a:endParaRPr>
          </a:p>
        </p:txBody>
      </p:sp>
      <p:sp>
        <p:nvSpPr>
          <p:cNvPr id="2054" name="Line 12"/>
          <p:cNvSpPr>
            <a:spLocks noChangeShapeType="1"/>
          </p:cNvSpPr>
          <p:nvPr/>
        </p:nvSpPr>
        <p:spPr bwMode="auto">
          <a:xfrm flipH="1" flipV="1">
            <a:off x="1783016" y="1607343"/>
            <a:ext cx="113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56" name="Text Box 24"/>
          <p:cNvSpPr txBox="1">
            <a:spLocks noChangeArrowheads="1"/>
          </p:cNvSpPr>
          <p:nvPr/>
        </p:nvSpPr>
        <p:spPr bwMode="auto">
          <a:xfrm>
            <a:off x="2286000" y="142875"/>
            <a:ext cx="50223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3333FF"/>
                </a:solidFill>
              </a:rPr>
              <a:t>Sample Mid Semester Skills Exam Option B </a:t>
            </a:r>
            <a:r>
              <a:rPr lang="en-US" sz="1400" dirty="0">
                <a:solidFill>
                  <a:srgbClr val="000000"/>
                </a:solidFill>
              </a:rPr>
              <a:t>–  </a:t>
            </a:r>
            <a:r>
              <a:rPr lang="en-US" sz="1400" b="1" dirty="0">
                <a:solidFill>
                  <a:srgbClr val="3333FF"/>
                </a:solidFill>
              </a:rPr>
              <a:t>V1.1</a:t>
            </a:r>
          </a:p>
        </p:txBody>
      </p:sp>
      <p:sp>
        <p:nvSpPr>
          <p:cNvPr id="2057" name="Text Box 25"/>
          <p:cNvSpPr txBox="1">
            <a:spLocks noChangeArrowheads="1"/>
          </p:cNvSpPr>
          <p:nvPr/>
        </p:nvSpPr>
        <p:spPr bwMode="auto">
          <a:xfrm>
            <a:off x="1726133" y="1398867"/>
            <a:ext cx="70274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00FF"/>
                </a:solidFill>
              </a:rPr>
              <a:t>G0/0/1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58" name="Text Box 27"/>
          <p:cNvSpPr txBox="1">
            <a:spLocks noChangeArrowheads="1"/>
          </p:cNvSpPr>
          <p:nvPr/>
        </p:nvSpPr>
        <p:spPr bwMode="auto">
          <a:xfrm>
            <a:off x="2375723" y="1613056"/>
            <a:ext cx="792799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00FF"/>
                </a:solidFill>
              </a:rPr>
              <a:t>G1/0/11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62" name="Text Box 35"/>
          <p:cNvSpPr txBox="1">
            <a:spLocks noChangeArrowheads="1"/>
          </p:cNvSpPr>
          <p:nvPr/>
        </p:nvSpPr>
        <p:spPr bwMode="auto">
          <a:xfrm>
            <a:off x="3803650" y="1418075"/>
            <a:ext cx="6492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</a:rPr>
              <a:t> </a:t>
            </a:r>
            <a:r>
              <a:rPr lang="en-US" sz="1000" b="1" dirty="0">
                <a:solidFill>
                  <a:srgbClr val="0000FF"/>
                </a:solidFill>
              </a:rPr>
              <a:t>Gi1/0/5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64" name="Text Box 41"/>
          <p:cNvSpPr txBox="1">
            <a:spLocks noChangeArrowheads="1"/>
          </p:cNvSpPr>
          <p:nvPr/>
        </p:nvSpPr>
        <p:spPr bwMode="auto">
          <a:xfrm>
            <a:off x="87313" y="68263"/>
            <a:ext cx="20550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AU" sz="6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068" name="Text Box 50"/>
          <p:cNvSpPr txBox="1">
            <a:spLocks noChangeArrowheads="1"/>
          </p:cNvSpPr>
          <p:nvPr/>
        </p:nvSpPr>
        <p:spPr bwMode="auto">
          <a:xfrm>
            <a:off x="1979712" y="1613056"/>
            <a:ext cx="4651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FF0000"/>
                </a:solidFill>
              </a:rPr>
              <a:t>Trunk</a:t>
            </a:r>
            <a:endParaRPr lang="en-AU" sz="1000" dirty="0">
              <a:solidFill>
                <a:srgbClr val="FF0000"/>
              </a:solidFill>
            </a:endParaRPr>
          </a:p>
        </p:txBody>
      </p:sp>
      <p:sp>
        <p:nvSpPr>
          <p:cNvPr id="2071" name="Oval 53"/>
          <p:cNvSpPr>
            <a:spLocks noChangeArrowheads="1"/>
          </p:cNvSpPr>
          <p:nvPr/>
        </p:nvSpPr>
        <p:spPr bwMode="auto">
          <a:xfrm>
            <a:off x="7153225" y="1351874"/>
            <a:ext cx="576263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3333FF"/>
                </a:solidFill>
                <a:cs typeface="Arial" charset="0"/>
              </a:rPr>
              <a:t>PC1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cs typeface="Arial" charset="0"/>
              </a:rPr>
              <a:t>VLAN85</a:t>
            </a:r>
            <a:endParaRPr lang="en-AU" sz="10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73" name="Line 56"/>
          <p:cNvSpPr>
            <a:spLocks noChangeShapeType="1"/>
          </p:cNvSpPr>
          <p:nvPr/>
        </p:nvSpPr>
        <p:spPr bwMode="auto">
          <a:xfrm flipH="1" flipV="1">
            <a:off x="5934869" y="1607738"/>
            <a:ext cx="12183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74" name="Text Box 57"/>
          <p:cNvSpPr txBox="1">
            <a:spLocks noChangeArrowheads="1"/>
          </p:cNvSpPr>
          <p:nvPr/>
        </p:nvSpPr>
        <p:spPr bwMode="auto">
          <a:xfrm>
            <a:off x="4452224" y="1612224"/>
            <a:ext cx="71421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</a:rPr>
              <a:t> </a:t>
            </a:r>
            <a:r>
              <a:rPr lang="en-US" sz="1000" b="1" dirty="0">
                <a:solidFill>
                  <a:srgbClr val="0000FF"/>
                </a:solidFill>
              </a:rPr>
              <a:t>G1/0/5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75" name="Line 58"/>
          <p:cNvSpPr>
            <a:spLocks noChangeShapeType="1"/>
          </p:cNvSpPr>
          <p:nvPr/>
        </p:nvSpPr>
        <p:spPr bwMode="auto">
          <a:xfrm flipH="1">
            <a:off x="3854024" y="1607343"/>
            <a:ext cx="1142632" cy="7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76" name="Text Box 59"/>
          <p:cNvSpPr txBox="1">
            <a:spLocks noChangeArrowheads="1"/>
          </p:cNvSpPr>
          <p:nvPr/>
        </p:nvSpPr>
        <p:spPr bwMode="auto">
          <a:xfrm>
            <a:off x="5897403" y="1391291"/>
            <a:ext cx="6492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</a:rPr>
              <a:t> </a:t>
            </a:r>
            <a:r>
              <a:rPr lang="en-US" sz="1000" b="1" dirty="0">
                <a:solidFill>
                  <a:srgbClr val="0000FF"/>
                </a:solidFill>
              </a:rPr>
              <a:t>G1/0/3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79" name="TextBox 34"/>
          <p:cNvSpPr txBox="1">
            <a:spLocks noChangeArrowheads="1"/>
          </p:cNvSpPr>
          <p:nvPr/>
        </p:nvSpPr>
        <p:spPr bwMode="auto">
          <a:xfrm>
            <a:off x="3127460" y="765733"/>
            <a:ext cx="1809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AU" sz="1600" dirty="0">
                <a:solidFill>
                  <a:srgbClr val="663300"/>
                </a:solidFill>
              </a:rPr>
              <a:t>Network Topology</a:t>
            </a:r>
          </a:p>
        </p:txBody>
      </p:sp>
      <p:sp>
        <p:nvSpPr>
          <p:cNvPr id="2087" name="Text Box 30"/>
          <p:cNvSpPr txBox="1">
            <a:spLocks noChangeArrowheads="1"/>
          </p:cNvSpPr>
          <p:nvPr/>
        </p:nvSpPr>
        <p:spPr bwMode="auto">
          <a:xfrm>
            <a:off x="7725986" y="1466970"/>
            <a:ext cx="91723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0000"/>
                </a:solidFill>
              </a:rPr>
              <a:t>PC Ethernet</a:t>
            </a:r>
            <a:endParaRPr lang="en-AU" sz="1000" b="1" dirty="0">
              <a:solidFill>
                <a:srgbClr val="000000"/>
              </a:solidFill>
            </a:endParaRP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4996657" y="1374895"/>
            <a:ext cx="938212" cy="4818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cs typeface="Arial" charset="0"/>
              </a:rPr>
              <a:t>Paris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cs typeface="Arial" charset="0"/>
              </a:rPr>
              <a:t>Switch </a:t>
            </a:r>
            <a:r>
              <a:rPr lang="en-US" sz="1000" dirty="0">
                <a:solidFill>
                  <a:srgbClr val="3333FF"/>
                </a:solidFill>
                <a:cs typeface="Arial" charset="0"/>
              </a:rPr>
              <a:t>S4</a:t>
            </a:r>
            <a:endParaRPr lang="en-AU" sz="1000" dirty="0">
              <a:solidFill>
                <a:srgbClr val="3333FF"/>
              </a:solidFill>
              <a:cs typeface="Arial" charset="0"/>
            </a:endParaRPr>
          </a:p>
        </p:txBody>
      </p:sp>
      <p:sp>
        <p:nvSpPr>
          <p:cNvPr id="45" name="Text Box 50"/>
          <p:cNvSpPr txBox="1">
            <a:spLocks noChangeArrowheads="1"/>
          </p:cNvSpPr>
          <p:nvPr/>
        </p:nvSpPr>
        <p:spPr bwMode="auto">
          <a:xfrm>
            <a:off x="4047079" y="1634934"/>
            <a:ext cx="51167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FF0000"/>
                </a:solidFill>
              </a:rPr>
              <a:t>Trunk</a:t>
            </a:r>
            <a:endParaRPr lang="en-AU" sz="1000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900238"/>
              </p:ext>
            </p:extLst>
          </p:nvPr>
        </p:nvGraphicFramePr>
        <p:xfrm>
          <a:off x="2291279" y="2081506"/>
          <a:ext cx="3511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4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VLAN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Network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Oranges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166.55.32.0/22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196.81.34.64/27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1999" y="3612982"/>
            <a:ext cx="8893525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Configuration Tasks</a:t>
            </a:r>
          </a:p>
          <a:p>
            <a:pPr marL="228600" indent="-228600">
              <a:buAutoNum type="arabicPeriod"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The HOST names on all switches and routers</a:t>
            </a:r>
          </a:p>
          <a:p>
            <a:pPr marL="228600" indent="-228600">
              <a:buAutoNum type="arabicPeriod"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The Message of the Day on all devices, include Student ID</a:t>
            </a:r>
          </a:p>
          <a:p>
            <a:pPr marL="228600" indent="-228600">
              <a:buAutoNum type="arabicPeriod"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Descriptions on all router interfaces</a:t>
            </a:r>
          </a:p>
          <a:p>
            <a:pPr marL="228600" indent="-228600">
              <a:buAutoNum type="arabicPeriod"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Create both VLANs on both switches</a:t>
            </a:r>
          </a:p>
          <a:p>
            <a:pPr marL="228600" indent="-228600">
              <a:buAutoNum type="arabicPeriod"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Configure VLAN 65 as management VLAN on both switches</a:t>
            </a:r>
          </a:p>
          <a:p>
            <a:pPr marL="228600" indent="-228600">
              <a:buFontTx/>
              <a:buAutoNum type="arabicPeriod"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The Management IP addresses on the switches as Rome 12</a:t>
            </a:r>
            <a:r>
              <a:rPr lang="en-AU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 useable Host IP address, Paris as 13</a:t>
            </a:r>
            <a:r>
              <a:rPr lang="en-AU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 useable Host IP address</a:t>
            </a:r>
          </a:p>
          <a:p>
            <a:pPr marL="228600" indent="-228600">
              <a:buFontTx/>
              <a:buAutoNum type="arabicPeriod"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The default gateway IP addresses on both switches</a:t>
            </a:r>
          </a:p>
          <a:p>
            <a:pPr marL="228600" indent="-228600">
              <a:buAutoNum type="arabicPeriod"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Assign Port G1/0/3 on Paris switch to VLAN 85 Oranges</a:t>
            </a:r>
          </a:p>
          <a:p>
            <a:pPr marL="228600" indent="-228600">
              <a:buAutoNum type="arabicPeriod"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The trunking between Rome switch and Paris switch</a:t>
            </a:r>
          </a:p>
          <a:p>
            <a:pPr marL="228600" indent="-228600">
              <a:buAutoNum type="arabicPeriod"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Trunk based Inter VLAN routing between Athens router and Rome switch</a:t>
            </a:r>
          </a:p>
          <a:p>
            <a:pPr marL="228600" indent="-228600">
              <a:buAutoNum type="arabicPeriod"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All router IP addresses with 2</a:t>
            </a:r>
            <a:r>
              <a:rPr lang="en-AU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 useable Host IP address in allocated subnet</a:t>
            </a:r>
          </a:p>
          <a:p>
            <a:pPr marL="228600" indent="-228600">
              <a:buAutoNum type="arabicPeriod"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The Loopback 1 on Athens router</a:t>
            </a:r>
          </a:p>
          <a:p>
            <a:pPr marL="228600" indent="-228600">
              <a:buAutoNum type="arabicPeriod"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PC1 VLAN 85 with the 8</a:t>
            </a:r>
            <a:r>
              <a:rPr lang="en-AU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 useable Host IP address and a default gateway IP address</a:t>
            </a:r>
          </a:p>
          <a:p>
            <a:pPr marL="228600" indent="-228600">
              <a:buAutoNum type="arabicPeriod"/>
            </a:pPr>
            <a:endParaRPr lang="en-AU" sz="1200" dirty="0"/>
          </a:p>
        </p:txBody>
      </p:sp>
      <p:sp>
        <p:nvSpPr>
          <p:cNvPr id="47" name="Text Box 39"/>
          <p:cNvSpPr txBox="1">
            <a:spLocks noChangeArrowheads="1"/>
          </p:cNvSpPr>
          <p:nvPr/>
        </p:nvSpPr>
        <p:spPr bwMode="auto">
          <a:xfrm>
            <a:off x="467544" y="2204864"/>
            <a:ext cx="11414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/>
              <a:t>Loopback 1</a:t>
            </a:r>
          </a:p>
          <a:p>
            <a:pPr algn="ctr" eaLnBrk="1" hangingPunct="1"/>
            <a:endParaRPr lang="en-US" sz="800" dirty="0"/>
          </a:p>
        </p:txBody>
      </p:sp>
      <p:sp>
        <p:nvSpPr>
          <p:cNvPr id="48" name="Line 49"/>
          <p:cNvSpPr>
            <a:spLocks noChangeShapeType="1"/>
          </p:cNvSpPr>
          <p:nvPr/>
        </p:nvSpPr>
        <p:spPr bwMode="auto">
          <a:xfrm flipV="1">
            <a:off x="938407" y="1982152"/>
            <a:ext cx="129382" cy="222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035387"/>
              </p:ext>
            </p:extLst>
          </p:nvPr>
        </p:nvGraphicFramePr>
        <p:xfrm>
          <a:off x="6222047" y="2093508"/>
          <a:ext cx="1734935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Loopback 1 Network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35.8.5.32/28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41738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190</Words>
  <Application>Microsoft Macintosh PowerPoint</Application>
  <PresentationFormat>On-screen Show (4:3)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Granville</dc:creator>
  <cp:lastModifiedBy>Karina Cereceda Castellani</cp:lastModifiedBy>
  <cp:revision>27</cp:revision>
  <cp:lastPrinted>2015-10-05T20:24:19Z</cp:lastPrinted>
  <dcterms:created xsi:type="dcterms:W3CDTF">2015-10-03T02:52:56Z</dcterms:created>
  <dcterms:modified xsi:type="dcterms:W3CDTF">2020-04-19T13:18:42Z</dcterms:modified>
</cp:coreProperties>
</file>