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4" r:id="rId2"/>
    <p:sldId id="257" r:id="rId3"/>
    <p:sldId id="288" r:id="rId4"/>
    <p:sldId id="286" r:id="rId5"/>
    <p:sldId id="308" r:id="rId6"/>
    <p:sldId id="307" r:id="rId7"/>
    <p:sldId id="303" r:id="rId8"/>
    <p:sldId id="269" r:id="rId9"/>
    <p:sldId id="270" r:id="rId10"/>
    <p:sldId id="271" r:id="rId11"/>
    <p:sldId id="272" r:id="rId12"/>
    <p:sldId id="292" r:id="rId13"/>
    <p:sldId id="295" r:id="rId14"/>
    <p:sldId id="290" r:id="rId15"/>
    <p:sldId id="260" r:id="rId16"/>
    <p:sldId id="279" r:id="rId17"/>
    <p:sldId id="283" r:id="rId18"/>
    <p:sldId id="299" r:id="rId19"/>
    <p:sldId id="285" r:id="rId20"/>
    <p:sldId id="300" r:id="rId21"/>
    <p:sldId id="296" r:id="rId22"/>
    <p:sldId id="297" r:id="rId23"/>
    <p:sldId id="293" r:id="rId24"/>
  </p:sldIdLst>
  <p:sldSz cx="9144000" cy="6858000" type="screen4x3"/>
  <p:notesSz cx="9872663" cy="67976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3333FF"/>
    <a:srgbClr val="FF0000"/>
    <a:srgbClr val="0099FF"/>
    <a:srgbClr val="FF9900"/>
    <a:srgbClr val="990000"/>
    <a:srgbClr val="0000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25" autoAdjust="0"/>
    <p:restoredTop sz="94629" autoAdjust="0"/>
  </p:normalViewPr>
  <p:slideViewPr>
    <p:cSldViewPr>
      <p:cViewPr>
        <p:scale>
          <a:sx n="70" d="100"/>
          <a:sy n="70" d="100"/>
        </p:scale>
        <p:origin x="-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195" y="3228592"/>
            <a:ext cx="7900274" cy="30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21325-76F0-48CB-B194-671E2643043F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F99C-0C33-4E39-8650-F676B8E706AE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0D3B0-0933-4037-B734-200EE2ED8A1D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548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7EA59-811C-4C87-A982-89F3E09CB993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640960" cy="576064"/>
          </a:xfrm>
        </p:spPr>
        <p:txBody>
          <a:bodyPr/>
          <a:lstStyle/>
          <a:p>
            <a:pPr lvl="2"/>
            <a:r>
              <a:rPr lang="en-AU" sz="2000" dirty="0">
                <a:solidFill>
                  <a:srgbClr val="00B050"/>
                </a:solidFill>
              </a:rPr>
              <a:t>In Lab Scenario 1 </a:t>
            </a:r>
            <a:r>
              <a:rPr lang="en-AU" sz="2000" dirty="0"/>
              <a:t>- Semester 1 2022 V1.1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2736304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ID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103172423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Name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SM </a:t>
            </a:r>
            <a:r>
              <a:rPr lang="en-A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Ragib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Rezwan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Session Time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(doing off time now </a:t>
            </a:r>
            <a:r>
              <a:rPr lang="en-AU" sz="2000" smtClean="0">
                <a:latin typeface="Arial" panose="020B0604020202020204" pitchFamily="34" charset="0"/>
                <a:cs typeface="Arial" panose="020B0604020202020204" pitchFamily="34" charset="0"/>
              </a:rPr>
              <a:t>for practise)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Tutor’s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34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71500"/>
          </a:xfrm>
        </p:spPr>
        <p:txBody>
          <a:bodyPr/>
          <a:lstStyle/>
          <a:p>
            <a:r>
              <a:rPr lang="en-AU" sz="2000" dirty="0"/>
              <a:t>Scenario 1 -Tasks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714375"/>
            <a:ext cx="8856663" cy="5857875"/>
          </a:xfrm>
        </p:spPr>
        <p:txBody>
          <a:bodyPr/>
          <a:lstStyle/>
          <a:p>
            <a:pPr>
              <a:buFontTx/>
              <a:buNone/>
              <a:defRPr/>
            </a:pPr>
            <a:endParaRPr lang="en-AU" sz="1000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12.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Point-to-Point Single Link Testing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This test is to check that each </a:t>
            </a:r>
            <a:r>
              <a:rPr lang="en-AU" sz="1000" dirty="0">
                <a:solidFill>
                  <a:srgbClr val="FF0000"/>
                </a:solidFill>
              </a:rPr>
              <a:t>individual</a:t>
            </a:r>
            <a:r>
              <a:rPr lang="en-AU" sz="1000" dirty="0"/>
              <a:t> link in the network is working.</a:t>
            </a:r>
          </a:p>
          <a:p>
            <a:pPr>
              <a:buFontTx/>
              <a:buNone/>
              <a:defRPr/>
            </a:pPr>
            <a:r>
              <a:rPr lang="en-AU" sz="1000" dirty="0"/>
              <a:t>    </a:t>
            </a:r>
            <a:r>
              <a:rPr lang="en-AU" sz="1000" b="1" dirty="0"/>
              <a:t> b) Ping </a:t>
            </a:r>
            <a:r>
              <a:rPr lang="en-AU" sz="1000" dirty="0"/>
              <a:t>(command) – ensure you can ping from one end of each link to the other: </a:t>
            </a:r>
          </a:p>
          <a:p>
            <a:pPr lvl="1">
              <a:defRPr/>
            </a:pPr>
            <a:r>
              <a:rPr lang="en-AU" sz="1000" dirty="0"/>
              <a:t>PC to Router in same subnet/VLAN/network.</a:t>
            </a:r>
          </a:p>
          <a:p>
            <a:pPr lvl="1">
              <a:defRPr/>
            </a:pPr>
            <a:r>
              <a:rPr lang="en-AU" sz="1000" dirty="0"/>
              <a:t>PC to PC in same subnet/VLAN/network.</a:t>
            </a:r>
          </a:p>
          <a:p>
            <a:pPr lvl="1">
              <a:defRPr/>
            </a:pPr>
            <a:r>
              <a:rPr lang="en-AU" sz="1000" dirty="0"/>
              <a:t>Router to each direct neighbour Router over a serial link.  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Link NOT working ? - </a:t>
            </a:r>
            <a:r>
              <a:rPr lang="en-AU" sz="1000" dirty="0"/>
              <a:t>Common problems:</a:t>
            </a:r>
          </a:p>
          <a:p>
            <a:pPr lvl="1">
              <a:defRPr/>
            </a:pPr>
            <a:r>
              <a:rPr lang="en-AU" sz="1000" dirty="0"/>
              <a:t>Physical connection not made.</a:t>
            </a:r>
          </a:p>
          <a:p>
            <a:pPr lvl="1">
              <a:defRPr/>
            </a:pPr>
            <a:r>
              <a:rPr lang="en-AU" sz="1000" dirty="0"/>
              <a:t>The clock rate is not configured on DCE interface of a serial link.</a:t>
            </a:r>
          </a:p>
          <a:p>
            <a:pPr lvl="1">
              <a:defRPr/>
            </a:pPr>
            <a:r>
              <a:rPr lang="en-AU" sz="1000" dirty="0"/>
              <a:t> An incorrect IP address or subnet mask is configured on one interface of a link</a:t>
            </a:r>
          </a:p>
          <a:p>
            <a:pPr lvl="1">
              <a:defRPr/>
            </a:pPr>
            <a:r>
              <a:rPr lang="en-AU" sz="1000" dirty="0"/>
              <a:t> The interface is shutdown.</a:t>
            </a: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r>
              <a:rPr lang="en-US" sz="1000" b="1" dirty="0"/>
              <a:t>13.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Inter-VLAN Routing Test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a)</a:t>
            </a:r>
            <a:r>
              <a:rPr lang="en-AU" sz="1000" dirty="0"/>
              <a:t> This test is to check Inter-VLAN routing is working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Ping </a:t>
            </a:r>
            <a:r>
              <a:rPr lang="en-AU" sz="1000" dirty="0"/>
              <a:t>PC1 – VLAN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   to    PC2 – VLAN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c) Telnet</a:t>
            </a:r>
            <a:r>
              <a:rPr lang="en-AU" sz="1000" dirty="0"/>
              <a:t> PC1 to the switch </a:t>
            </a:r>
            <a:r>
              <a:rPr lang="en-AU" sz="1000" b="1" dirty="0">
                <a:solidFill>
                  <a:srgbClr val="3333FF"/>
                </a:solidFill>
              </a:rPr>
              <a:t>S3</a:t>
            </a:r>
          </a:p>
          <a:p>
            <a:pPr>
              <a:buNone/>
              <a:defRPr/>
            </a:pPr>
            <a:r>
              <a:rPr lang="en-AU" sz="1000" b="1" dirty="0"/>
              <a:t>      d)  </a:t>
            </a:r>
            <a:r>
              <a:rPr lang="en-AU" sz="1000" dirty="0"/>
              <a:t>Check IP address/Mac address mapping on the router, </a:t>
            </a:r>
            <a:r>
              <a:rPr lang="en-AU" sz="1000" b="1" dirty="0">
                <a:solidFill>
                  <a:srgbClr val="9933FF"/>
                </a:solidFill>
              </a:rPr>
              <a:t>show </a:t>
            </a:r>
            <a:r>
              <a:rPr lang="en-AU" sz="1000" b="1" dirty="0" err="1">
                <a:solidFill>
                  <a:srgbClr val="9933FF"/>
                </a:solidFill>
              </a:rPr>
              <a:t>arp</a:t>
            </a:r>
            <a:endParaRPr lang="en-AU" sz="1000" b="1" dirty="0">
              <a:solidFill>
                <a:srgbClr val="9933FF"/>
              </a:solidFill>
            </a:endParaRP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14. </a:t>
            </a:r>
            <a:r>
              <a:rPr lang="en-AU" sz="1000" b="1" dirty="0">
                <a:solidFill>
                  <a:srgbClr val="3333FF"/>
                </a:solidFill>
              </a:rPr>
              <a:t>Routing Protocol Configuration </a:t>
            </a:r>
            <a:r>
              <a:rPr lang="en-AU" sz="1000" dirty="0">
                <a:solidFill>
                  <a:srgbClr val="FF0000"/>
                </a:solidFill>
              </a:rPr>
              <a:t>(refer pages 13,14)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a)  </a:t>
            </a:r>
            <a:r>
              <a:rPr lang="en-AU" sz="1000" dirty="0" err="1"/>
              <a:t>Tandur</a:t>
            </a:r>
            <a:endParaRPr lang="en-AU" sz="1000" dirty="0"/>
          </a:p>
          <a:p>
            <a:pPr lvl="1">
              <a:defRPr/>
            </a:pPr>
            <a:r>
              <a:rPr lang="en-AU" sz="1000" dirty="0"/>
              <a:t>RIP V2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b) </a:t>
            </a:r>
            <a:r>
              <a:rPr lang="en-AU" sz="1000" dirty="0" err="1"/>
              <a:t>Sedam</a:t>
            </a:r>
            <a:endParaRPr lang="en-AU" sz="1000" dirty="0"/>
          </a:p>
          <a:p>
            <a:pPr lvl="1">
              <a:defRPr/>
            </a:pPr>
            <a:r>
              <a:rPr lang="en-AU" sz="1000" dirty="0"/>
              <a:t>RIP V2, do not advertise  the  external network address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 lvl="1">
              <a:defRPr/>
            </a:pPr>
            <a:r>
              <a:rPr lang="en-AU" sz="1000" dirty="0"/>
              <a:t>Configure default route to ISP Router</a:t>
            </a:r>
          </a:p>
          <a:p>
            <a:pPr lvl="1">
              <a:defRPr/>
            </a:pPr>
            <a:r>
              <a:rPr lang="en-AU" sz="1000" dirty="0"/>
              <a:t>Advertise default route to </a:t>
            </a:r>
            <a:r>
              <a:rPr lang="en-AU" sz="1000" dirty="0" err="1"/>
              <a:t>Tandur</a:t>
            </a:r>
            <a:r>
              <a:rPr lang="en-AU" sz="1000" dirty="0"/>
              <a:t>  Router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ISP Router</a:t>
            </a:r>
          </a:p>
          <a:p>
            <a:pPr lvl="1">
              <a:defRPr/>
            </a:pPr>
            <a:r>
              <a:rPr lang="en-AU" sz="1000" b="1" dirty="0"/>
              <a:t>Do not configure RIP</a:t>
            </a:r>
          </a:p>
          <a:p>
            <a:pPr lvl="1">
              <a:defRPr/>
            </a:pPr>
            <a:r>
              <a:rPr lang="en-AU" sz="1000" b="1" dirty="0"/>
              <a:t>Only</a:t>
            </a:r>
            <a:r>
              <a:rPr lang="en-AU" sz="1000" dirty="0"/>
              <a:t> configure a static route (default class B mask) to your internal  network</a:t>
            </a:r>
          </a:p>
          <a:p>
            <a:pPr lvl="1">
              <a:defRPr/>
            </a:pPr>
            <a:r>
              <a:rPr lang="en-AU" sz="1000" dirty="0">
                <a:cs typeface="Times New Roman" pitchFamily="18" charset="0"/>
              </a:rPr>
              <a:t>C</a:t>
            </a:r>
            <a:r>
              <a:rPr lang="en-AU" sz="1000" dirty="0"/>
              <a:t>onfigure loopbacks to simulate ‘</a:t>
            </a:r>
            <a:r>
              <a:rPr lang="en-AU" sz="1000" b="1" dirty="0">
                <a:solidFill>
                  <a:srgbClr val="0000FF"/>
                </a:solidFill>
              </a:rPr>
              <a:t>The Internet’ </a:t>
            </a:r>
          </a:p>
          <a:p>
            <a:pPr lvl="1"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1 -Tasks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00" b="1" dirty="0"/>
              <a:t>15.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Routing - Presence of Subnets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a) Internal Routers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 </a:t>
            </a:r>
            <a:r>
              <a:rPr lang="en-AU" sz="1000" dirty="0"/>
              <a:t>on each router: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all the subnets are present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there is a default route </a:t>
            </a:r>
            <a:endParaRPr lang="en-US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 b) External Router</a:t>
            </a:r>
            <a:r>
              <a:rPr lang="en-AU" sz="1000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</a:t>
            </a:r>
            <a:r>
              <a:rPr lang="en-AU" sz="1000" dirty="0"/>
              <a:t>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Check there is  static route back to your internal network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AU" sz="1000" b="1" dirty="0"/>
              <a:t>      c) </a:t>
            </a:r>
            <a:r>
              <a:rPr lang="en-AU" sz="1000" dirty="0"/>
              <a:t>Common problems:</a:t>
            </a:r>
          </a:p>
          <a:p>
            <a:pPr lvl="1" eaLnBrk="1" hangingPunct="1"/>
            <a:r>
              <a:rPr lang="en-AU" sz="1000" dirty="0"/>
              <a:t>Routing protocol is not advertising a subnet</a:t>
            </a:r>
          </a:p>
          <a:p>
            <a:pPr lvl="1" eaLnBrk="1" hangingPunct="1"/>
            <a:r>
              <a:rPr lang="en-AU" sz="1000" dirty="0"/>
              <a:t>An interface is down</a:t>
            </a:r>
          </a:p>
          <a:p>
            <a:pPr lvl="1" eaLnBrk="1" hangingPunct="1"/>
            <a:r>
              <a:rPr lang="en-AU" sz="1000" dirty="0"/>
              <a:t>Static or Default route not configured</a:t>
            </a:r>
            <a:endParaRPr lang="en-US" sz="1000" b="1" dirty="0"/>
          </a:p>
          <a:p>
            <a:pPr>
              <a:buFontTx/>
              <a:buNone/>
            </a:pPr>
            <a:endParaRPr lang="en-US" sz="1000" b="1" dirty="0"/>
          </a:p>
          <a:p>
            <a:pPr>
              <a:buFontTx/>
              <a:buNone/>
            </a:pPr>
            <a:r>
              <a:rPr lang="en-US" sz="1000" b="1" dirty="0"/>
              <a:t>16.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the </a:t>
            </a:r>
            <a:r>
              <a:rPr lang="en-AU" sz="1000" b="1" dirty="0"/>
              <a:t>routing - static and dynamic</a:t>
            </a:r>
            <a:r>
              <a:rPr lang="en-AU" sz="1000" dirty="0"/>
              <a:t>, is working.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b) Ping </a:t>
            </a:r>
            <a:r>
              <a:rPr lang="en-AU" sz="1000" dirty="0"/>
              <a:t>from PC Hosts in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External Web Servers - The Internet</a:t>
            </a:r>
          </a:p>
          <a:p>
            <a:pPr>
              <a:buFontTx/>
              <a:buNone/>
            </a:pPr>
            <a:r>
              <a:rPr lang="en-AU" sz="1000" dirty="0"/>
              <a:t>      </a:t>
            </a:r>
            <a:r>
              <a:rPr lang="en-AU" sz="1000" b="1" dirty="0"/>
              <a:t>c) </a:t>
            </a:r>
            <a:r>
              <a:rPr lang="en-AU" sz="1000" dirty="0"/>
              <a:t>Use </a:t>
            </a:r>
            <a:r>
              <a:rPr lang="en-AU" sz="1000" b="1" dirty="0" err="1"/>
              <a:t>traceroute</a:t>
            </a:r>
            <a:r>
              <a:rPr lang="en-AU" sz="1000" b="1" dirty="0"/>
              <a:t> </a:t>
            </a:r>
            <a:r>
              <a:rPr lang="en-AU" sz="1000" dirty="0"/>
              <a:t>to pin point problems.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Use </a:t>
            </a:r>
            <a:r>
              <a:rPr lang="en-AU" sz="1000" b="1" dirty="0"/>
              <a:t>debug ip </a:t>
            </a:r>
            <a:r>
              <a:rPr lang="en-AU" sz="1000" b="1" dirty="0" err="1"/>
              <a:t>icmp</a:t>
            </a:r>
            <a:r>
              <a:rPr lang="en-AU" sz="1000" b="1" dirty="0"/>
              <a:t> </a:t>
            </a:r>
            <a:r>
              <a:rPr lang="en-AU" sz="1000" dirty="0"/>
              <a:t>on ISP router to check  ping request  arrives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e) </a:t>
            </a:r>
            <a:r>
              <a:rPr lang="en-AU" sz="1000" dirty="0"/>
              <a:t>Check if a subnet is missing from a routing table, use - </a:t>
            </a:r>
            <a:r>
              <a:rPr lang="en-AU" sz="1000" b="1" dirty="0"/>
              <a:t>show ip route </a:t>
            </a:r>
          </a:p>
          <a:p>
            <a:pPr>
              <a:buFontTx/>
              <a:buNone/>
            </a:pPr>
            <a:r>
              <a:rPr lang="en-AU" sz="1000" dirty="0"/>
              <a:t>     </a:t>
            </a:r>
            <a:r>
              <a:rPr lang="en-AU" sz="1000" b="1" dirty="0"/>
              <a:t> f) End-to-End Path Test Failed ? - </a:t>
            </a:r>
            <a:r>
              <a:rPr lang="en-AU" sz="1000" dirty="0"/>
              <a:t>Common problems:</a:t>
            </a:r>
          </a:p>
          <a:p>
            <a:pPr lvl="1"/>
            <a:r>
              <a:rPr lang="en-AU" sz="1000" dirty="0"/>
              <a:t>Default gateway IP address not configured on a PC.</a:t>
            </a:r>
          </a:p>
          <a:p>
            <a:pPr lvl="1"/>
            <a:r>
              <a:rPr lang="en-AU" sz="1000" dirty="0"/>
              <a:t>PC connected to incorrect interface.</a:t>
            </a:r>
          </a:p>
          <a:p>
            <a:pPr lvl="1"/>
            <a:r>
              <a:rPr lang="en-AU" sz="1000" dirty="0"/>
              <a:t>Incorrect static route on ISP</a:t>
            </a:r>
          </a:p>
          <a:p>
            <a:pPr lvl="1"/>
            <a:r>
              <a:rPr lang="en-AU" sz="1000" dirty="0"/>
              <a:t>Subnet not advertised</a:t>
            </a:r>
          </a:p>
          <a:p>
            <a:pPr lvl="1"/>
            <a:r>
              <a:rPr lang="en-AU" sz="1000" dirty="0">
                <a:solidFill>
                  <a:srgbClr val="00B050"/>
                </a:solidFill>
              </a:rPr>
              <a:t>Default route not propagated/Gateway of last resort not set</a:t>
            </a:r>
            <a:endParaRPr lang="en-AU" sz="1000" b="1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1 -Tasks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>
              <a:buFontTx/>
              <a:buNone/>
            </a:pPr>
            <a:endParaRPr lang="en-AU" sz="1000" b="1" dirty="0"/>
          </a:p>
          <a:p>
            <a:pPr eaLnBrk="1" hangingPunct="1">
              <a:buFontTx/>
              <a:buNone/>
              <a:defRPr/>
            </a:pPr>
            <a:r>
              <a:rPr lang="en-AU" sz="1000" b="1" dirty="0"/>
              <a:t>17. </a:t>
            </a:r>
            <a:r>
              <a:rPr lang="en-AU" sz="1000" b="1" dirty="0">
                <a:solidFill>
                  <a:srgbClr val="3333FF"/>
                </a:solidFill>
              </a:rPr>
              <a:t>Wireless Router Configuration</a:t>
            </a:r>
          </a:p>
          <a:p>
            <a:pPr marL="0" indent="0"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/>
              <a:t>You will configure a </a:t>
            </a:r>
            <a:r>
              <a:rPr lang="en-AU" sz="1000" dirty="0">
                <a:solidFill>
                  <a:srgbClr val="FF0000"/>
                </a:solidFill>
              </a:rPr>
              <a:t>Wireless </a:t>
            </a:r>
            <a:r>
              <a:rPr lang="en-AU" sz="1000" dirty="0"/>
              <a:t>Router and connect it to the fixed network infrastructure.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b) </a:t>
            </a:r>
            <a:r>
              <a:rPr lang="en-AU" sz="1000" dirty="0"/>
              <a:t>Refer to page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23 </a:t>
            </a:r>
            <a:r>
              <a:rPr lang="en-AU" sz="1000" dirty="0"/>
              <a:t>and </a:t>
            </a:r>
            <a:r>
              <a:rPr lang="en-AU" sz="1000" b="1" dirty="0"/>
              <a:t>Wireless Supporting Material</a:t>
            </a:r>
          </a:p>
          <a:p>
            <a:pPr eaLnBrk="1" hangingPunct="1">
              <a:buNone/>
              <a:defRPr/>
            </a:pPr>
            <a:r>
              <a:rPr lang="en-AU" sz="1000" b="1" dirty="0"/>
              <a:t>       c)</a:t>
            </a:r>
            <a:r>
              <a:rPr lang="en-AU" sz="1000" dirty="0"/>
              <a:t> On WRS1 Wireless Router</a:t>
            </a:r>
            <a:r>
              <a:rPr lang="en-AU" sz="1000" b="1" dirty="0"/>
              <a:t> </a:t>
            </a:r>
            <a:r>
              <a:rPr lang="en-AU" sz="1000" dirty="0"/>
              <a:t>configure:</a:t>
            </a:r>
          </a:p>
          <a:p>
            <a:pPr eaLnBrk="1" hangingPunct="1">
              <a:buFontTx/>
              <a:buNone/>
              <a:defRPr/>
            </a:pPr>
            <a:r>
              <a:rPr lang="en-AU" sz="1000" b="1" dirty="0"/>
              <a:t>            </a:t>
            </a:r>
            <a:r>
              <a:rPr lang="en-AU" sz="1000" dirty="0" err="1"/>
              <a:t>i</a:t>
            </a:r>
            <a:r>
              <a:rPr lang="en-AU" sz="1000" dirty="0"/>
              <a:t>) Internet Port with VLAN 1 IP address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         ii) SSID as W&lt;</a:t>
            </a:r>
            <a:r>
              <a:rPr lang="en-AU" sz="1000" i="1" dirty="0"/>
              <a:t>studen</a:t>
            </a:r>
            <a:r>
              <a:rPr lang="en-AU" sz="1000" dirty="0"/>
              <a:t>t </a:t>
            </a:r>
            <a:r>
              <a:rPr lang="en-AU" sz="1000" i="1" dirty="0"/>
              <a:t>id</a:t>
            </a:r>
            <a:r>
              <a:rPr lang="en-AU" sz="1000" dirty="0"/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        iii) DHCP to provide addresses for </a:t>
            </a:r>
            <a:r>
              <a:rPr lang="en-AU" sz="1000" dirty="0">
                <a:solidFill>
                  <a:srgbClr val="FF0000"/>
                </a:solidFill>
              </a:rPr>
              <a:t>Wireless  LAN PCs </a:t>
            </a:r>
            <a:r>
              <a:rPr lang="en-AU" sz="1000" dirty="0"/>
              <a:t>and </a:t>
            </a:r>
            <a:r>
              <a:rPr lang="en-AU" sz="1000" dirty="0">
                <a:solidFill>
                  <a:srgbClr val="FF0000"/>
                </a:solidFill>
              </a:rPr>
              <a:t>your Mobile Phone </a:t>
            </a:r>
          </a:p>
          <a:p>
            <a:pPr eaLnBrk="1" hangingPunct="1">
              <a:buFontTx/>
              <a:buNone/>
              <a:defRPr/>
            </a:pPr>
            <a:r>
              <a:rPr lang="en-AU" sz="1050" b="1" dirty="0"/>
              <a:t>           </a:t>
            </a:r>
            <a:r>
              <a:rPr lang="en-AU" sz="1050" dirty="0"/>
              <a:t>iv) allow inbound ping requests v) </a:t>
            </a:r>
            <a:r>
              <a:rPr lang="en-AU" sz="1050" b="1" dirty="0"/>
              <a:t>Do not </a:t>
            </a:r>
            <a:r>
              <a:rPr lang="en-AU" sz="1050" dirty="0"/>
              <a:t>configure wireless security</a:t>
            </a:r>
          </a:p>
          <a:p>
            <a:pPr eaLnBrk="1" hangingPunct="1">
              <a:buFontTx/>
              <a:buNone/>
              <a:defRPr/>
            </a:pPr>
            <a:r>
              <a:rPr lang="en-AU" sz="1050" b="1" dirty="0"/>
              <a:t>       </a:t>
            </a:r>
            <a:r>
              <a:rPr lang="en-AU" sz="1000" b="1" dirty="0"/>
              <a:t>d)  </a:t>
            </a:r>
            <a:r>
              <a:rPr lang="en-AU" sz="1000" dirty="0"/>
              <a:t>Connect  a  straight through UTP cable between </a:t>
            </a:r>
            <a:r>
              <a:rPr lang="en-AU" sz="1000" dirty="0" err="1"/>
              <a:t>Tandur</a:t>
            </a:r>
            <a:r>
              <a:rPr lang="en-AU" sz="1000" dirty="0"/>
              <a:t> Switch</a:t>
            </a:r>
            <a:r>
              <a:rPr lang="en-AU" sz="1000" b="1" dirty="0">
                <a:solidFill>
                  <a:srgbClr val="00B050"/>
                </a:solidFill>
              </a:rPr>
              <a:t> S3  </a:t>
            </a:r>
            <a:r>
              <a:rPr lang="en-AU" sz="1000" b="1" dirty="0">
                <a:solidFill>
                  <a:srgbClr val="3333FF"/>
                </a:solidFill>
              </a:rPr>
              <a:t>G1/0/1</a:t>
            </a:r>
            <a:r>
              <a:rPr lang="en-AU" sz="1000" dirty="0">
                <a:solidFill>
                  <a:srgbClr val="FF0000"/>
                </a:solidFill>
              </a:rPr>
              <a:t>  </a:t>
            </a:r>
            <a:r>
              <a:rPr lang="en-AU" sz="1000" dirty="0"/>
              <a:t>(port in VLAN1) and Internet Port (in VLAN1) on Wireless Router</a:t>
            </a:r>
          </a:p>
          <a:p>
            <a:pPr>
              <a:buNone/>
            </a:pPr>
            <a:r>
              <a:rPr lang="en-AU" sz="1000" b="1" dirty="0"/>
              <a:t>       e) </a:t>
            </a:r>
            <a:r>
              <a:rPr lang="en-AU" sz="1000" dirty="0"/>
              <a:t>VLAN 1 will carry wireless traffic</a:t>
            </a:r>
          </a:p>
          <a:p>
            <a:pPr>
              <a:buFontTx/>
              <a:buNone/>
            </a:pPr>
            <a:r>
              <a:rPr lang="en-AU" sz="1000" dirty="0"/>
              <a:t>       </a:t>
            </a:r>
            <a:r>
              <a:rPr lang="en-AU" sz="1000" b="1" dirty="0"/>
              <a:t>f) </a:t>
            </a:r>
            <a:r>
              <a:rPr lang="en-AU" sz="1000" dirty="0"/>
              <a:t>On ISP Router use  – </a:t>
            </a:r>
            <a:r>
              <a:rPr lang="en-AU" sz="1000" b="1" dirty="0"/>
              <a:t>debug ip icmp</a:t>
            </a:r>
          </a:p>
          <a:p>
            <a:pPr>
              <a:buFontTx/>
              <a:buNone/>
            </a:pPr>
            <a:r>
              <a:rPr lang="en-AU" sz="1000" b="1" dirty="0"/>
              <a:t>       g) </a:t>
            </a:r>
            <a:r>
              <a:rPr lang="en-AU" sz="1000" dirty="0"/>
              <a:t>Configure a wireless end device to ping the Internet</a:t>
            </a:r>
          </a:p>
          <a:p>
            <a:pPr>
              <a:buFontTx/>
              <a:buNone/>
            </a:pPr>
            <a:r>
              <a:rPr lang="en-AU" sz="1000" b="1" dirty="0"/>
              <a:t>       h)</a:t>
            </a:r>
            <a:r>
              <a:rPr lang="en-AU" sz="1000" dirty="0"/>
              <a:t>  From </a:t>
            </a:r>
            <a:r>
              <a:rPr lang="en-AU" sz="1000" dirty="0">
                <a:solidFill>
                  <a:srgbClr val="FF0000"/>
                </a:solidFill>
              </a:rPr>
              <a:t>Wireless End Device, </a:t>
            </a:r>
            <a:r>
              <a:rPr lang="en-AU" sz="1000" dirty="0">
                <a:solidFill>
                  <a:srgbClr val="0000FF"/>
                </a:solidFill>
              </a:rPr>
              <a:t>Ping </a:t>
            </a:r>
            <a:r>
              <a:rPr lang="en-AU" sz="1000" dirty="0"/>
              <a:t>the Internet </a:t>
            </a:r>
            <a:endParaRPr lang="en-AU" sz="1000" b="1" dirty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81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Routing Configuration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/>
              <a:t>Each router should only advertise its internal directly connected networks</a:t>
            </a:r>
          </a:p>
          <a:p>
            <a:endParaRPr lang="en-AU" sz="1600" dirty="0"/>
          </a:p>
          <a:p>
            <a:r>
              <a:rPr lang="en-AU" sz="1600" dirty="0"/>
              <a:t>Routing updates must not be sent to LANs/VLANs</a:t>
            </a:r>
          </a:p>
          <a:p>
            <a:endParaRPr lang="en-AU" sz="1600" dirty="0"/>
          </a:p>
          <a:p>
            <a:r>
              <a:rPr lang="en-AU" sz="1600" dirty="0"/>
              <a:t>A default route to the Internet should only be configured on the gateway router</a:t>
            </a:r>
            <a:br>
              <a:rPr lang="en-AU" sz="1600" dirty="0"/>
            </a:br>
            <a:endParaRPr lang="en-AU" sz="1600" dirty="0"/>
          </a:p>
          <a:p>
            <a:r>
              <a:rPr lang="en-AU" sz="1600" dirty="0"/>
              <a:t>Only the gateway router must advertise the default route to the internal routers</a:t>
            </a:r>
          </a:p>
          <a:p>
            <a:endParaRPr lang="en-AU" sz="1600" dirty="0"/>
          </a:p>
          <a:p>
            <a:r>
              <a:rPr lang="en-AU" sz="1600" dirty="0"/>
              <a:t>The ISP router should have a static route pointing to the corporate’s Network Address with the relevant class A, B or C default mask </a:t>
            </a:r>
          </a:p>
          <a:p>
            <a:endParaRPr lang="en-AU" sz="1600" dirty="0"/>
          </a:p>
          <a:p>
            <a:r>
              <a:rPr lang="en-AU" sz="1600" dirty="0"/>
              <a:t>Do not configure the ISP router with a routing protocol </a:t>
            </a:r>
          </a:p>
          <a:p>
            <a:pPr lvl="0">
              <a:buNone/>
            </a:pPr>
            <a:r>
              <a:rPr lang="en-AU" sz="1400" dirty="0"/>
              <a:t>      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70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RIP V2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</a:t>
            </a:r>
            <a:r>
              <a:rPr lang="en-AU" sz="1600" dirty="0" err="1"/>
              <a:t>Tandur</a:t>
            </a:r>
            <a:r>
              <a:rPr lang="en-AU" sz="1600" dirty="0"/>
              <a:t> Router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router rip </a:t>
            </a:r>
            <a:r>
              <a:rPr lang="en-AU" sz="1200" dirty="0">
                <a:solidFill>
                  <a:srgbClr val="FF0000"/>
                </a:solidFill>
              </a:rPr>
              <a:t>(The routing protocol))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version 2   </a:t>
            </a:r>
            <a:r>
              <a:rPr lang="en-AU" sz="1100" dirty="0">
                <a:solidFill>
                  <a:srgbClr val="FF0000"/>
                </a:solidFill>
              </a:rPr>
              <a:t>(Version 2 supports VLSM)</a:t>
            </a:r>
            <a:endParaRPr lang="en-AU" sz="1100" dirty="0"/>
          </a:p>
          <a:p>
            <a:pPr lvl="0">
              <a:buNone/>
            </a:pPr>
            <a:r>
              <a:rPr lang="en-AU" sz="1400" dirty="0"/>
              <a:t>        network </a:t>
            </a:r>
            <a:r>
              <a:rPr lang="en-AU" sz="1400" b="1" dirty="0">
                <a:solidFill>
                  <a:srgbClr val="3333FF"/>
                </a:solidFill>
              </a:rPr>
              <a:t>158.</a:t>
            </a:r>
            <a:r>
              <a:rPr lang="en-AU" sz="1400" b="1" dirty="0">
                <a:solidFill>
                  <a:srgbClr val="990000"/>
                </a:solidFill>
              </a:rPr>
              <a:t>V</a:t>
            </a:r>
            <a:r>
              <a:rPr lang="en-AU" sz="1400" b="1" dirty="0">
                <a:solidFill>
                  <a:srgbClr val="FF0000"/>
                </a:solidFill>
              </a:rPr>
              <a:t>Z</a:t>
            </a:r>
            <a:r>
              <a:rPr lang="en-AU" sz="1400" b="1" dirty="0">
                <a:solidFill>
                  <a:srgbClr val="3333FF"/>
                </a:solidFill>
              </a:rPr>
              <a:t>.0.0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(Advertise the internal network)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passive-interface G0/0/1.1  </a:t>
            </a:r>
            <a:r>
              <a:rPr lang="en-AU" sz="1100" dirty="0">
                <a:solidFill>
                  <a:srgbClr val="FF0000"/>
                </a:solidFill>
              </a:rPr>
              <a:t>(Do not send routing updates to VLAN subnets)</a:t>
            </a:r>
            <a:endParaRPr lang="en-AU" sz="1100" dirty="0"/>
          </a:p>
          <a:p>
            <a:pPr>
              <a:buFontTx/>
              <a:buNone/>
            </a:pPr>
            <a:r>
              <a:rPr lang="en-AU" sz="1400" dirty="0"/>
              <a:t>        passive-interface G0/0/1.</a:t>
            </a:r>
            <a:r>
              <a:rPr lang="en-AU" sz="1400" b="1" dirty="0">
                <a:solidFill>
                  <a:srgbClr val="00B050"/>
                </a:solidFill>
              </a:rPr>
              <a:t>XXX </a:t>
            </a:r>
            <a:r>
              <a:rPr lang="en-AU" sz="1400" dirty="0"/>
              <a:t> </a:t>
            </a:r>
          </a:p>
          <a:p>
            <a:pPr>
              <a:buFontTx/>
              <a:buNone/>
            </a:pPr>
            <a:r>
              <a:rPr lang="en-AU" sz="1400" dirty="0"/>
              <a:t>        passive-interface G0/0/1.</a:t>
            </a:r>
            <a:r>
              <a:rPr lang="en-AU" sz="1400" b="1" dirty="0">
                <a:solidFill>
                  <a:srgbClr val="9933FF"/>
                </a:solidFill>
              </a:rPr>
              <a:t>YYY </a:t>
            </a:r>
          </a:p>
          <a:p>
            <a:pPr>
              <a:buFontTx/>
              <a:buNone/>
            </a:pPr>
            <a:endParaRPr lang="en-AU" sz="14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</a:t>
            </a:r>
            <a:r>
              <a:rPr lang="en-AU" sz="1600" dirty="0" err="1"/>
              <a:t>Sedam</a:t>
            </a:r>
            <a:r>
              <a:rPr lang="en-AU" sz="1600" dirty="0"/>
              <a:t> Router </a:t>
            </a:r>
            <a:r>
              <a:rPr lang="en-AU" sz="1200" dirty="0">
                <a:solidFill>
                  <a:srgbClr val="FF0000"/>
                </a:solidFill>
              </a:rPr>
              <a:t>(the gateway router)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600" dirty="0"/>
              <a:t>     </a:t>
            </a:r>
            <a:r>
              <a:rPr lang="en-AU" sz="1400" dirty="0"/>
              <a:t>ip route 0.0.0.0   0.0.0.0   S0/1/1   </a:t>
            </a:r>
            <a:r>
              <a:rPr lang="en-AU" sz="1200" dirty="0">
                <a:solidFill>
                  <a:srgbClr val="FF0000"/>
                </a:solidFill>
              </a:rPr>
              <a:t>(Configure the default route to the Internet)</a:t>
            </a: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router rip </a:t>
            </a:r>
          </a:p>
          <a:p>
            <a:pPr>
              <a:buFontTx/>
              <a:buNone/>
            </a:pPr>
            <a:r>
              <a:rPr lang="en-AU" sz="1400" dirty="0"/>
              <a:t>        version 2</a:t>
            </a:r>
          </a:p>
          <a:p>
            <a:pPr>
              <a:buFontTx/>
              <a:buNone/>
            </a:pPr>
            <a:r>
              <a:rPr lang="en-AU" sz="1400" dirty="0"/>
              <a:t>        network </a:t>
            </a:r>
            <a:r>
              <a:rPr lang="en-AU" sz="1400" b="1" dirty="0">
                <a:solidFill>
                  <a:srgbClr val="3333FF"/>
                </a:solidFill>
              </a:rPr>
              <a:t>158.</a:t>
            </a:r>
            <a:r>
              <a:rPr lang="en-AU" sz="1400" b="1" dirty="0">
                <a:solidFill>
                  <a:srgbClr val="990000"/>
                </a:solidFill>
              </a:rPr>
              <a:t>V</a:t>
            </a:r>
            <a:r>
              <a:rPr lang="en-AU" sz="1400" b="1" dirty="0">
                <a:solidFill>
                  <a:srgbClr val="FF0000"/>
                </a:solidFill>
              </a:rPr>
              <a:t>Z</a:t>
            </a:r>
            <a:r>
              <a:rPr lang="en-AU" sz="1400" b="1" dirty="0">
                <a:solidFill>
                  <a:srgbClr val="3333FF"/>
                </a:solidFill>
              </a:rPr>
              <a:t>.0.0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default-information originate  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endParaRPr lang="en-AU" sz="11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ISP Router  </a:t>
            </a:r>
            <a:r>
              <a:rPr lang="en-AU" sz="1100" dirty="0">
                <a:solidFill>
                  <a:srgbClr val="FF0000"/>
                </a:solidFill>
              </a:rPr>
              <a:t>(RIP is not configured on ISP)</a:t>
            </a:r>
            <a:endParaRPr lang="en-AU" sz="1600" dirty="0"/>
          </a:p>
          <a:p>
            <a:pPr lvl="0">
              <a:buNone/>
            </a:pPr>
            <a:r>
              <a:rPr lang="en-AU" sz="1400" dirty="0"/>
              <a:t>  </a:t>
            </a:r>
          </a:p>
          <a:p>
            <a:pPr lvl="0">
              <a:buNone/>
            </a:pPr>
            <a:r>
              <a:rPr lang="en-AU" sz="1400" dirty="0"/>
              <a:t>       ip route </a:t>
            </a:r>
            <a:r>
              <a:rPr lang="en-AU" sz="1400" b="1" dirty="0">
                <a:solidFill>
                  <a:srgbClr val="3333FF"/>
                </a:solidFill>
              </a:rPr>
              <a:t>158.</a:t>
            </a:r>
            <a:r>
              <a:rPr lang="en-AU" sz="1400" b="1" dirty="0">
                <a:solidFill>
                  <a:srgbClr val="990000"/>
                </a:solidFill>
              </a:rPr>
              <a:t>V</a:t>
            </a:r>
            <a:r>
              <a:rPr lang="en-AU" sz="1400" b="1" dirty="0">
                <a:solidFill>
                  <a:srgbClr val="FF0000"/>
                </a:solidFill>
              </a:rPr>
              <a:t>Z</a:t>
            </a:r>
            <a:r>
              <a:rPr lang="en-AU" sz="1400" b="1" dirty="0">
                <a:solidFill>
                  <a:srgbClr val="3333FF"/>
                </a:solidFill>
              </a:rPr>
              <a:t>.0.0</a:t>
            </a:r>
            <a:r>
              <a:rPr lang="en-AU" sz="1400" dirty="0"/>
              <a:t>   255.255.0.0   S0/1/1 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company’s network)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39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/>
              <a:t>Inter-VLAN Routing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sz="1600" dirty="0"/>
              <a:t> </a:t>
            </a:r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the required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interface G0/0/1</a:t>
            </a:r>
          </a:p>
          <a:p>
            <a:pPr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FF0000"/>
                </a:solidFill>
              </a:rPr>
              <a:t>description The Physical Interface</a:t>
            </a:r>
          </a:p>
          <a:p>
            <a:pPr>
              <a:buFontTx/>
              <a:buNone/>
            </a:pPr>
            <a:r>
              <a:rPr lang="en-AU" sz="1400" dirty="0"/>
              <a:t>        no shutdown</a:t>
            </a:r>
          </a:p>
          <a:p>
            <a:pPr>
              <a:buFontTx/>
              <a:buNone/>
            </a:pPr>
            <a:endParaRPr lang="en-AU" sz="1400" dirty="0"/>
          </a:p>
          <a:p>
            <a:pPr lvl="0">
              <a:buNone/>
            </a:pPr>
            <a:r>
              <a:rPr lang="en-AU" sz="1400" dirty="0"/>
              <a:t>            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b="1" dirty="0">
                <a:solidFill>
                  <a:srgbClr val="00B050"/>
                </a:solidFill>
              </a:rPr>
              <a:t>interface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>
                <a:solidFill>
                  <a:srgbClr val="000000"/>
                </a:solidFill>
              </a:rPr>
              <a:t>.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</a:t>
            </a:r>
            <a:r>
              <a:rPr lang="en-AU" sz="1400" dirty="0">
                <a:solidFill>
                  <a:srgbClr val="FF0000"/>
                </a:solidFill>
              </a:rPr>
              <a:t>A logical Sub Interface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VLAN </a:t>
            </a:r>
            <a:r>
              <a:rPr lang="en-AU" sz="1400" dirty="0">
                <a:solidFill>
                  <a:srgbClr val="0000CC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VLAN Management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encapsulation dot1q 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</a:t>
            </a:r>
            <a:r>
              <a:rPr lang="en-AU" sz="1400" dirty="0" err="1">
                <a:solidFill>
                  <a:srgbClr val="000000"/>
                </a:solidFill>
              </a:rPr>
              <a:t>ip</a:t>
            </a:r>
            <a:r>
              <a:rPr lang="en-AU" sz="1400" dirty="0">
                <a:solidFill>
                  <a:srgbClr val="000000"/>
                </a:solidFill>
              </a:rPr>
              <a:t> address &lt;</a:t>
            </a:r>
            <a:r>
              <a:rPr lang="en-AU" sz="1200" i="1" dirty="0">
                <a:solidFill>
                  <a:srgbClr val="000000"/>
                </a:solidFill>
              </a:rPr>
              <a:t>dotted decimal</a:t>
            </a:r>
            <a:r>
              <a:rPr lang="en-AU" sz="1400" dirty="0">
                <a:solidFill>
                  <a:srgbClr val="000000"/>
                </a:solidFill>
              </a:rPr>
              <a:t>&gt; &lt;</a:t>
            </a:r>
            <a:r>
              <a:rPr lang="en-AU" sz="1200" i="1" dirty="0">
                <a:solidFill>
                  <a:srgbClr val="000000"/>
                </a:solidFill>
              </a:rPr>
              <a:t>subnet mask</a:t>
            </a:r>
            <a:r>
              <a:rPr lang="en-AU" sz="1400" dirty="0">
                <a:solidFill>
                  <a:srgbClr val="000000"/>
                </a:solidFill>
              </a:rPr>
              <a:t>&gt;</a:t>
            </a: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</a:t>
            </a:r>
          </a:p>
          <a:p>
            <a:pPr>
              <a:buFontTx/>
              <a:buNone/>
            </a:pPr>
            <a:r>
              <a:rPr lang="en-AU" sz="1400" dirty="0"/>
              <a:t>           </a:t>
            </a:r>
            <a:r>
              <a:rPr lang="en-AU" sz="1400" dirty="0">
                <a:solidFill>
                  <a:srgbClr val="00B050"/>
                </a:solidFill>
              </a:rPr>
              <a:t> interface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/>
              <a:t>.</a:t>
            </a:r>
            <a:r>
              <a:rPr lang="en-AU" sz="1200" i="1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id&gt;</a:t>
            </a:r>
          </a:p>
          <a:p>
            <a:pPr>
              <a:buFontTx/>
              <a:buNone/>
            </a:pPr>
            <a:r>
              <a:rPr lang="en-AU" sz="1400" dirty="0"/>
              <a:t>              </a:t>
            </a:r>
            <a:r>
              <a:rPr lang="en-AU" sz="1400" dirty="0">
                <a:solidFill>
                  <a:srgbClr val="FF0000"/>
                </a:solidFill>
              </a:rPr>
              <a:t>description A logical Sub Interface</a:t>
            </a:r>
          </a:p>
          <a:p>
            <a:pPr>
              <a:buFontTx/>
              <a:buNone/>
            </a:pPr>
            <a:r>
              <a:rPr lang="en-AU" sz="1400" dirty="0"/>
              <a:t>              description VLAN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 &lt;</a:t>
            </a:r>
            <a:r>
              <a:rPr lang="en-AU" sz="1200" i="1" dirty="0" err="1"/>
              <a:t>vlan</a:t>
            </a:r>
            <a:r>
              <a:rPr lang="en-AU" sz="1200" i="1" dirty="0"/>
              <a:t> name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encapsulation dot1q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ip address &lt;</a:t>
            </a:r>
            <a:r>
              <a:rPr lang="en-AU" sz="1200" i="1" dirty="0"/>
              <a:t>dotted decimal</a:t>
            </a:r>
            <a:r>
              <a:rPr lang="en-AU" sz="1400" dirty="0"/>
              <a:t>&gt; &lt;</a:t>
            </a:r>
            <a:r>
              <a:rPr lang="en-AU" sz="1200" i="1" dirty="0"/>
              <a:t>subnet mask</a:t>
            </a:r>
            <a:r>
              <a:rPr lang="en-AU" sz="1400" dirty="0"/>
              <a:t>&gt;</a:t>
            </a: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    </a:t>
            </a:r>
            <a:r>
              <a:rPr lang="en-AU" sz="1400" dirty="0" err="1"/>
              <a:t>etc</a:t>
            </a:r>
            <a:r>
              <a:rPr lang="en-AU" sz="1400" dirty="0"/>
              <a:t> </a:t>
            </a:r>
            <a:r>
              <a:rPr lang="en-AU" sz="1600" dirty="0"/>
              <a:t>……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r>
              <a:rPr lang="en-AU" sz="2000"/>
              <a:t>Switch Configuration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VLANs</a:t>
            </a:r>
          </a:p>
          <a:p>
            <a:pPr>
              <a:buFontTx/>
              <a:buNone/>
            </a:pPr>
            <a:r>
              <a:rPr lang="en-AU" sz="1600" dirty="0"/>
              <a:t>                      </a:t>
            </a:r>
          </a:p>
          <a:p>
            <a:pPr>
              <a:buFontTx/>
              <a:buNone/>
            </a:pPr>
            <a:r>
              <a:rPr lang="en-AU" sz="1600" dirty="0"/>
              <a:t>        vlan </a:t>
            </a:r>
            <a:r>
              <a:rPr lang="en-AU" sz="1600" b="1" dirty="0">
                <a:solidFill>
                  <a:srgbClr val="00B050"/>
                </a:solidFill>
              </a:rPr>
              <a:t>XXX</a:t>
            </a:r>
          </a:p>
          <a:p>
            <a:pPr>
              <a:buFontTx/>
              <a:buNone/>
            </a:pPr>
            <a:r>
              <a:rPr lang="en-AU" sz="1600" dirty="0"/>
              <a:t>           name French </a:t>
            </a:r>
          </a:p>
          <a:p>
            <a:pPr>
              <a:buFontTx/>
              <a:buNone/>
            </a:pPr>
            <a:r>
              <a:rPr lang="en-AU" sz="1600" dirty="0"/>
              <a:t>         vlan </a:t>
            </a:r>
            <a:r>
              <a:rPr lang="en-AU" sz="1600" b="1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</a:t>
            </a:r>
          </a:p>
          <a:p>
            <a:pPr>
              <a:buFontTx/>
              <a:buNone/>
            </a:pPr>
            <a:r>
              <a:rPr lang="en-AU" sz="1600" dirty="0"/>
              <a:t>            name English</a:t>
            </a:r>
          </a:p>
          <a:p>
            <a:pPr>
              <a:buFontTx/>
              <a:buNone/>
            </a:pPr>
            <a:r>
              <a:rPr lang="en-AU" sz="1600" dirty="0"/>
              <a:t>         vlan 256   </a:t>
            </a:r>
            <a:r>
              <a:rPr lang="en-AU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(256 may change, refer rules page 7)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r>
              <a:rPr lang="en-AU" sz="1600" dirty="0"/>
              <a:t>           name Hindi</a:t>
            </a:r>
          </a:p>
          <a:p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IP address for management  </a:t>
            </a:r>
            <a:r>
              <a:rPr lang="en-AU" sz="1600" dirty="0" err="1"/>
              <a:t>vlan</a:t>
            </a:r>
            <a:r>
              <a:rPr lang="en-AU" sz="1600" dirty="0"/>
              <a:t> 1</a:t>
            </a:r>
          </a:p>
          <a:p>
            <a:pPr marL="0" indent="0" eaLnBrk="1" hangingPunct="1">
              <a:buNone/>
            </a:pPr>
            <a:endParaRPr lang="en-AU" sz="1600" dirty="0"/>
          </a:p>
          <a:p>
            <a:pPr marL="0" indent="0" eaLnBrk="1" hangingPunct="1">
              <a:buNone/>
            </a:pPr>
            <a:r>
              <a:rPr lang="en-AU" sz="1600" dirty="0"/>
              <a:t>         interface </a:t>
            </a:r>
            <a:r>
              <a:rPr lang="en-AU" sz="1600" dirty="0" err="1"/>
              <a:t>vlan</a:t>
            </a:r>
            <a:r>
              <a:rPr lang="en-AU" sz="1600" dirty="0"/>
              <a:t> 1</a:t>
            </a:r>
          </a:p>
          <a:p>
            <a:pPr marL="0" indent="0" eaLnBrk="1" hangingPunct="1">
              <a:buNone/>
            </a:pPr>
            <a:r>
              <a:rPr lang="en-AU" sz="1600" dirty="0"/>
              <a:t>           ip address </a:t>
            </a:r>
            <a:r>
              <a:rPr lang="en-AU" sz="1600" i="1" dirty="0"/>
              <a:t>&lt;ip address&gt;  &lt;mask&gt; 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(This allows the switch to be configured remotely via Telnet</a:t>
            </a:r>
            <a:r>
              <a:rPr lang="en-AU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AU" sz="1600" i="1" dirty="0"/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Default Gateway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marL="0" lvl="0" indent="0" eaLnBrk="1" hangingPunct="1">
              <a:buNone/>
            </a:pPr>
            <a:r>
              <a:rPr lang="en-AU" sz="1600" dirty="0"/>
              <a:t>         ip default-gateway </a:t>
            </a:r>
            <a:r>
              <a:rPr lang="en-AU" sz="1600" i="1" dirty="0"/>
              <a:t>&lt;ip address of router interface&gt;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 VLAN 1 subinterface IP address)</a:t>
            </a:r>
            <a:endParaRPr lang="en-AU" sz="11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AU" sz="1600" i="1" dirty="0"/>
          </a:p>
          <a:p>
            <a:pPr>
              <a:buFontTx/>
              <a:buNone/>
            </a:pPr>
            <a:endParaRPr lang="en-AU" sz="1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04CD4-CAE4-4F14-A411-18D59A93A932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US" sz="2000" b="1" dirty="0">
                <a:solidFill>
                  <a:srgbClr val="00B050"/>
                </a:solidFill>
              </a:rPr>
              <a:t>3650</a:t>
            </a:r>
            <a:r>
              <a:rPr lang="en-AU" sz="2000" b="1" dirty="0">
                <a:solidFill>
                  <a:srgbClr val="00B050"/>
                </a:solidFill>
              </a:rPr>
              <a:t> </a:t>
            </a:r>
            <a:r>
              <a:rPr lang="en-AU" sz="2000" dirty="0"/>
              <a:t>Switch Configuration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ACCESS</a:t>
            </a:r>
            <a:r>
              <a:rPr lang="en-AU" sz="1600" dirty="0"/>
              <a:t> port (</a:t>
            </a:r>
            <a:r>
              <a:rPr lang="en-AU" sz="1600" dirty="0">
                <a:solidFill>
                  <a:srgbClr val="FF0000"/>
                </a:solidFill>
              </a:rPr>
              <a:t>note</a:t>
            </a:r>
            <a:r>
              <a:rPr lang="en-AU" sz="1600" dirty="0"/>
              <a:t> you can specify a range of switch ports):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interface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</a:t>
            </a:r>
            <a:r>
              <a:rPr lang="en-AU" sz="1600" dirty="0"/>
              <a:t>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switchport access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  <a:r>
              <a:rPr lang="en-AU" sz="1400" i="1" dirty="0"/>
              <a:t>&lt;number&gt;</a:t>
            </a:r>
            <a:r>
              <a:rPr lang="en-AU" sz="1400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(assigns port to a </a:t>
            </a:r>
            <a:r>
              <a:rPr lang="en-AU" sz="1100" dirty="0" err="1">
                <a:solidFill>
                  <a:srgbClr val="FF0000"/>
                </a:solidFill>
              </a:rPr>
              <a:t>vlan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switchport mode access </a:t>
            </a:r>
            <a:r>
              <a:rPr lang="en-AU" sz="1100" dirty="0">
                <a:solidFill>
                  <a:srgbClr val="FF0000"/>
                </a:solidFill>
              </a:rPr>
              <a:t>(sets port to access, for PCs)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switchport port-security </a:t>
            </a:r>
            <a:r>
              <a:rPr lang="en-AU" sz="1100" dirty="0">
                <a:solidFill>
                  <a:srgbClr val="FF0000"/>
                </a:solidFill>
              </a:rPr>
              <a:t>(enables port security, </a:t>
            </a:r>
            <a:r>
              <a:rPr lang="en-AU" sz="1100" dirty="0">
                <a:solidFill>
                  <a:srgbClr val="3333FF"/>
                </a:solidFill>
              </a:rPr>
              <a:t>do not forget this command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r>
              <a:rPr lang="en-AU" sz="1600" dirty="0"/>
              <a:t> </a:t>
            </a: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switchport port-security maximum 2 </a:t>
            </a:r>
            <a:r>
              <a:rPr lang="en-AU" sz="1100" dirty="0">
                <a:solidFill>
                  <a:srgbClr val="FF0000"/>
                </a:solidFill>
              </a:rPr>
              <a:t>(maximum of 2 mac address(</a:t>
            </a:r>
            <a:r>
              <a:rPr lang="en-AU" sz="1100" dirty="0" err="1">
                <a:solidFill>
                  <a:srgbClr val="FF0000"/>
                </a:solidFill>
              </a:rPr>
              <a:t>es</a:t>
            </a:r>
            <a:r>
              <a:rPr lang="en-AU" sz="1100" dirty="0">
                <a:solidFill>
                  <a:srgbClr val="FF0000"/>
                </a:solidFill>
              </a:rPr>
              <a:t>) can stick)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switchport port-security mac-address sticky                  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switchport port-security violation shutdown </a:t>
            </a:r>
            <a:r>
              <a:rPr lang="en-AU" sz="1100" dirty="0">
                <a:solidFill>
                  <a:srgbClr val="FF0000"/>
                </a:solidFill>
              </a:rPr>
              <a:t>(shuts down port, default when security turned on)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                             OR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switchport port-security violation protect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(protects, but does not shut down the port)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static MAC address entry  in Mac Address Table 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mac address-table static  AAAA.BBBB.CCC vlan </a:t>
            </a:r>
            <a:r>
              <a:rPr lang="en-AU" sz="1600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interface </a:t>
            </a:r>
            <a:r>
              <a:rPr lang="en-AU" sz="1600" b="1" dirty="0">
                <a:solidFill>
                  <a:srgbClr val="3333FF"/>
                </a:solidFill>
              </a:rPr>
              <a:t>G1/0/24</a:t>
            </a:r>
            <a:r>
              <a:rPr lang="en-AU" sz="1600" dirty="0"/>
              <a:t> </a:t>
            </a:r>
          </a:p>
          <a:p>
            <a:pPr eaLnBrk="1" hangingPunct="1">
              <a:buFontTx/>
              <a:buNone/>
            </a:pPr>
            <a:r>
              <a:rPr lang="en-AU" sz="1100" dirty="0">
                <a:solidFill>
                  <a:srgbClr val="FF0000"/>
                </a:solidFill>
              </a:rPr>
              <a:t>                                 (replace AAAA.BBBB.CCCC with the  mac address of the PC)</a:t>
            </a:r>
            <a:endParaRPr lang="en-AU" sz="11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EC449-66D5-42A7-B4CB-6903AE66DF57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Switch Configuration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607425" cy="5929313"/>
          </a:xfrm>
        </p:spPr>
        <p:txBody>
          <a:bodyPr/>
          <a:lstStyle/>
          <a:p>
            <a:pPr lvl="0" eaLnBrk="1" hangingPunct="1"/>
            <a:r>
              <a:rPr lang="en-AU" sz="1800" dirty="0">
                <a:solidFill>
                  <a:srgbClr val="0000FF"/>
                </a:solidFill>
              </a:rPr>
              <a:t>Configure</a:t>
            </a:r>
            <a:r>
              <a:rPr lang="en-AU" sz="1800" dirty="0"/>
              <a:t> a switch </a:t>
            </a:r>
            <a:r>
              <a:rPr lang="en-AU" sz="1800" dirty="0">
                <a:solidFill>
                  <a:srgbClr val="0000FF"/>
                </a:solidFill>
              </a:rPr>
              <a:t>TRUNK</a:t>
            </a:r>
            <a:r>
              <a:rPr lang="en-AU" sz="1800" dirty="0"/>
              <a:t> port </a:t>
            </a:r>
            <a:r>
              <a:rPr lang="en-AU" sz="1800" dirty="0">
                <a:solidFill>
                  <a:srgbClr val="FF0000"/>
                </a:solidFill>
              </a:rPr>
              <a:t>on a Switch</a:t>
            </a:r>
            <a:endParaRPr lang="en-AU" sz="1800" dirty="0">
              <a:solidFill>
                <a:srgbClr val="000000"/>
              </a:solidFill>
            </a:endParaRPr>
          </a:p>
          <a:p>
            <a:pPr lvl="0" eaLnBrk="1" hangingPunct="1"/>
            <a:endParaRPr lang="en-AU" sz="1400" dirty="0"/>
          </a:p>
          <a:p>
            <a:pPr marL="0" lvl="0" indent="0" eaLnBrk="1" hangingPunct="1"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3333FF"/>
                </a:solidFill>
              </a:rPr>
              <a:t>2960 Series Switch</a:t>
            </a:r>
          </a:p>
          <a:p>
            <a:pPr eaLnBrk="1" hangingPunct="1">
              <a:buFontTx/>
              <a:buNone/>
            </a:pPr>
            <a:r>
              <a:rPr lang="en-AU" sz="1400" dirty="0"/>
              <a:t>           interface G0/1   </a:t>
            </a:r>
          </a:p>
          <a:p>
            <a:pPr eaLnBrk="1" hangingPunct="1">
              <a:buFontTx/>
              <a:buNone/>
            </a:pPr>
            <a:r>
              <a:rPr lang="en-AU" sz="1400" dirty="0"/>
              <a:t>             switchport mode trunk </a:t>
            </a:r>
            <a:r>
              <a:rPr lang="en-AU" sz="1400" dirty="0">
                <a:solidFill>
                  <a:srgbClr val="FF0000"/>
                </a:solidFill>
              </a:rPr>
              <a:t>(sets port to trunk)</a:t>
            </a:r>
            <a:endParaRPr lang="en-AU" sz="1400" dirty="0"/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400" dirty="0"/>
              <a:t>       </a:t>
            </a:r>
            <a:r>
              <a:rPr lang="en-AU" sz="1400" dirty="0">
                <a:solidFill>
                  <a:srgbClr val="3333FF"/>
                </a:solidFill>
              </a:rPr>
              <a:t>3650 Series Switch </a:t>
            </a: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3333FF"/>
                </a:solidFill>
              </a:rPr>
              <a:t>           </a:t>
            </a:r>
            <a:r>
              <a:rPr lang="en-AU" sz="1400" dirty="0"/>
              <a:t>interface G1/0/11</a:t>
            </a:r>
          </a:p>
          <a:p>
            <a:pPr eaLnBrk="1" hangingPunct="1">
              <a:buNone/>
            </a:pPr>
            <a:r>
              <a:rPr lang="en-AU" sz="1400" dirty="0"/>
              <a:t>           switchport trunk encapsulation dot1q </a:t>
            </a:r>
            <a:r>
              <a:rPr lang="en-AU" sz="1400" dirty="0">
                <a:solidFill>
                  <a:srgbClr val="FF0000"/>
                </a:solidFill>
              </a:rPr>
              <a:t>(must specify 802.1q encapsulation)</a:t>
            </a:r>
            <a:endParaRPr lang="en-AU" sz="1400" dirty="0"/>
          </a:p>
          <a:p>
            <a:pPr eaLnBrk="1" hangingPunct="1">
              <a:buFontTx/>
              <a:buNone/>
            </a:pPr>
            <a:r>
              <a:rPr lang="en-AU" sz="1400" dirty="0"/>
              <a:t>            switchport mode trunk </a:t>
            </a:r>
            <a:r>
              <a:rPr lang="en-AU" sz="1400" dirty="0">
                <a:solidFill>
                  <a:srgbClr val="FF0000"/>
                </a:solidFill>
              </a:rPr>
              <a:t>(sets port to trunk)</a:t>
            </a:r>
            <a:endParaRPr lang="en-AU" sz="1400" dirty="0"/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3333FF"/>
                </a:solidFill>
              </a:rPr>
              <a:t>3560 Series Switch </a:t>
            </a:r>
          </a:p>
          <a:p>
            <a:pPr eaLnBrk="1" hangingPunct="1">
              <a:buFontTx/>
              <a:buNone/>
            </a:pPr>
            <a:r>
              <a:rPr lang="en-AU" sz="1400" dirty="0"/>
              <a:t>           interface Fa0/1   </a:t>
            </a:r>
          </a:p>
          <a:p>
            <a:pPr eaLnBrk="1" hangingPunct="1">
              <a:buFontTx/>
              <a:buNone/>
            </a:pPr>
            <a:r>
              <a:rPr lang="en-AU" sz="1400" dirty="0"/>
              <a:t>            switchport trunk encapsulation dot1q </a:t>
            </a:r>
            <a:r>
              <a:rPr lang="en-AU" sz="1400" dirty="0">
                <a:solidFill>
                  <a:srgbClr val="FF0000"/>
                </a:solidFill>
              </a:rPr>
              <a:t>(must specify 802.1q encapsulation)</a:t>
            </a:r>
          </a:p>
          <a:p>
            <a:pPr eaLnBrk="1" hangingPunct="1">
              <a:buFontTx/>
              <a:buNone/>
            </a:pPr>
            <a:r>
              <a:rPr lang="en-AU" sz="1400" dirty="0"/>
              <a:t>            switchport mode trunk </a:t>
            </a:r>
            <a:r>
              <a:rPr lang="en-AU" sz="1400" dirty="0">
                <a:solidFill>
                  <a:srgbClr val="FF0000"/>
                </a:solidFill>
              </a:rPr>
              <a:t>(sets port to trunk)</a:t>
            </a: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8A613-8C3E-4DFA-BB32-BD07A78F0FF1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78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Switch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0000FF"/>
                </a:solidFill>
              </a:rPr>
              <a:t>Managing</a:t>
            </a:r>
            <a:r>
              <a:rPr lang="en-AU" sz="1600" dirty="0"/>
              <a:t> the MAC Address Table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/>
              <a:t>show  mac address-table </a:t>
            </a:r>
            <a:r>
              <a:rPr lang="en-AU" sz="1100" dirty="0">
                <a:solidFill>
                  <a:srgbClr val="FF0000"/>
                </a:solidFill>
              </a:rPr>
              <a:t>(displays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show  mac address-table dynamic </a:t>
            </a:r>
            <a:r>
              <a:rPr lang="en-AU" sz="1100" dirty="0">
                <a:solidFill>
                  <a:srgbClr val="FF0000"/>
                </a:solidFill>
              </a:rPr>
              <a:t>(displays only dynamic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clear  mac address-table </a:t>
            </a:r>
            <a:r>
              <a:rPr lang="en-AU" sz="1100" dirty="0">
                <a:solidFill>
                  <a:srgbClr val="FF0000"/>
                </a:solidFill>
              </a:rPr>
              <a:t>(deletes all entries from table)</a:t>
            </a:r>
            <a:endParaRPr lang="en-AU" sz="1100" i="1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/>
            <a:r>
              <a:rPr lang="en-AU" sz="1600" dirty="0"/>
              <a:t> </a:t>
            </a:r>
            <a:r>
              <a:rPr lang="en-AU" sz="1600" dirty="0">
                <a:solidFill>
                  <a:srgbClr val="000000"/>
                </a:solidFill>
              </a:rPr>
              <a:t>clear  mac address-table dynamic </a:t>
            </a:r>
            <a:r>
              <a:rPr lang="en-AU" sz="1100" dirty="0">
                <a:solidFill>
                  <a:srgbClr val="FF0000"/>
                </a:solidFill>
              </a:rPr>
              <a:t>(deletes only dynamic entries from table)</a:t>
            </a:r>
            <a:endParaRPr lang="en-AU" sz="11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3333FF"/>
                </a:solidFill>
              </a:rPr>
              <a:t>Re-activating</a:t>
            </a:r>
            <a:r>
              <a:rPr lang="en-AU" sz="1600" dirty="0"/>
              <a:t> a switch port that has been violated</a:t>
            </a:r>
          </a:p>
          <a:p>
            <a:pPr eaLnBrk="1" hangingPunct="1">
              <a:buFontTx/>
              <a:buNone/>
            </a:pPr>
            <a:r>
              <a:rPr lang="en-AU" sz="1600" dirty="0"/>
              <a:t> </a:t>
            </a:r>
          </a:p>
          <a:p>
            <a:pPr eaLnBrk="1" hangingPunct="1"/>
            <a:r>
              <a:rPr lang="en-AU" sz="1600" dirty="0"/>
              <a:t>When a violation causes a switch port to block traffic, it must be re-activated</a:t>
            </a:r>
          </a:p>
          <a:p>
            <a:pPr eaLnBrk="1" hangingPunct="1"/>
            <a:r>
              <a:rPr lang="en-AU" sz="1600" dirty="0"/>
              <a:t>This is achieved by doing  a </a:t>
            </a:r>
            <a:r>
              <a:rPr lang="en-AU" sz="1600" b="1" dirty="0"/>
              <a:t>shutdown</a:t>
            </a:r>
            <a:r>
              <a:rPr lang="en-AU" sz="1600" dirty="0"/>
              <a:t> then a </a:t>
            </a:r>
            <a:r>
              <a:rPr lang="en-AU" sz="1600" b="1" dirty="0"/>
              <a:t>no shutdown </a:t>
            </a:r>
            <a:r>
              <a:rPr lang="en-AU" sz="1600" dirty="0"/>
              <a:t>on the switch port, refer example below:              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interface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shutdown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</a:t>
            </a:r>
            <a:r>
              <a:rPr lang="en-AU" sz="1200" dirty="0">
                <a:solidFill>
                  <a:srgbClr val="FF0000"/>
                </a:solidFill>
              </a:rPr>
              <a:t>(wait until shutdown confirmed)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no shutdown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err="1"/>
              <a:t>Tandur</a:t>
            </a:r>
            <a:endParaRPr lang="en-US" sz="1000" b="1" dirty="0"/>
          </a:p>
          <a:p>
            <a:pPr algn="ctr"/>
            <a:r>
              <a:rPr lang="en-US" sz="1000" b="1" dirty="0">
                <a:solidFill>
                  <a:srgbClr val="FF0000"/>
                </a:solidFill>
              </a:rPr>
              <a:t>(Internal) </a:t>
            </a:r>
          </a:p>
          <a:p>
            <a:pPr algn="ctr"/>
            <a:r>
              <a:rPr lang="en-US" sz="1000" b="1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R1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8" y="4076700"/>
            <a:ext cx="938212" cy="5096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err="1"/>
              <a:t>Tandur</a:t>
            </a:r>
            <a:endParaRPr lang="en-US" sz="1000" b="1" dirty="0"/>
          </a:p>
          <a:p>
            <a:pPr algn="ctr"/>
            <a:r>
              <a:rPr lang="en-US" sz="1000" b="1" dirty="0"/>
              <a:t>Switch </a:t>
            </a:r>
            <a:r>
              <a:rPr lang="en-US" sz="1000" b="1" dirty="0">
                <a:solidFill>
                  <a:srgbClr val="00B050"/>
                </a:solidFill>
              </a:rPr>
              <a:t>S3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3650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</p:cNvCxnSpPr>
          <p:nvPr/>
        </p:nvCxnSpPr>
        <p:spPr bwMode="auto">
          <a:xfrm flipV="1">
            <a:off x="1474788" y="1844675"/>
            <a:ext cx="1871662" cy="109538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1544018" y="3148479"/>
            <a:ext cx="20589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/>
              <a:t>Corporate Network Address</a:t>
            </a:r>
          </a:p>
          <a:p>
            <a:pPr algn="ctr" eaLnBrk="1" hangingPunct="1"/>
            <a:r>
              <a:rPr lang="en-US" sz="1200" b="1" dirty="0">
                <a:solidFill>
                  <a:srgbClr val="3333FF"/>
                </a:solidFill>
              </a:rPr>
              <a:t>158.</a:t>
            </a:r>
            <a:r>
              <a:rPr lang="en-US" sz="1200" b="1" dirty="0">
                <a:solidFill>
                  <a:srgbClr val="99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.0.0/16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286000" y="142875"/>
            <a:ext cx="471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In Lab Scenario 1 RIP Routing Protocol </a:t>
            </a:r>
            <a:r>
              <a:rPr lang="en-US" sz="1400" dirty="0"/>
              <a:t>–   </a:t>
            </a:r>
            <a:r>
              <a:rPr lang="en-US" sz="1400" b="1" dirty="0">
                <a:solidFill>
                  <a:srgbClr val="3333FF"/>
                </a:solidFill>
              </a:rPr>
              <a:t>V1.1</a:t>
            </a: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554984" y="2331801"/>
            <a:ext cx="720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03350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62225" y="1833563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1688430" y="2900708"/>
            <a:ext cx="18582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RIPv2 </a:t>
            </a:r>
            <a:r>
              <a:rPr lang="en-US" sz="1050" b="1" dirty="0">
                <a:solidFill>
                  <a:srgbClr val="3333FF"/>
                </a:solidFill>
              </a:rPr>
              <a:t> Routing Protocol</a:t>
            </a:r>
            <a:endParaRPr lang="en-AU" sz="1050" b="1" dirty="0">
              <a:solidFill>
                <a:srgbClr val="3333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dirty="0" err="1"/>
              <a:t>Sedam</a:t>
            </a:r>
            <a:endParaRPr lang="en-US" sz="900" b="1" dirty="0"/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(Gateway) </a:t>
            </a:r>
          </a:p>
          <a:p>
            <a:pPr algn="ctr"/>
            <a:r>
              <a:rPr lang="en-US" sz="900" b="1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R2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423778" y="3775184"/>
            <a:ext cx="8519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G1/0/11</a:t>
            </a:r>
          </a:p>
        </p:txBody>
      </p:sp>
      <p:sp>
        <p:nvSpPr>
          <p:cNvPr id="2063" name="Text Box 39"/>
          <p:cNvSpPr txBox="1">
            <a:spLocks noChangeArrowheads="1"/>
          </p:cNvSpPr>
          <p:nvPr/>
        </p:nvSpPr>
        <p:spPr bwMode="auto">
          <a:xfrm>
            <a:off x="6587323" y="825942"/>
            <a:ext cx="12218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>
                <a:solidFill>
                  <a:srgbClr val="0000FF"/>
                </a:solidFill>
              </a:rPr>
              <a:t>“The </a:t>
            </a:r>
            <a:r>
              <a:rPr lang="en-US" sz="800" b="1" dirty="0">
                <a:solidFill>
                  <a:srgbClr val="0000FF"/>
                </a:solidFill>
              </a:rPr>
              <a:t>Internet</a:t>
            </a:r>
            <a:r>
              <a:rPr lang="en-US" sz="800" dirty="0">
                <a:solidFill>
                  <a:srgbClr val="0000FF"/>
                </a:solidFill>
              </a:rPr>
              <a:t>”</a:t>
            </a:r>
          </a:p>
          <a:p>
            <a:pPr algn="ctr" eaLnBrk="1" hangingPunct="1"/>
            <a:endParaRPr lang="en-US" sz="800" dirty="0"/>
          </a:p>
          <a:p>
            <a:pPr algn="ctr" eaLnBrk="1" hangingPunct="1"/>
            <a:r>
              <a:rPr lang="en-US" sz="800" dirty="0"/>
              <a:t>Loopback 0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181.25.0.0/16</a:t>
            </a:r>
          </a:p>
          <a:p>
            <a:pPr algn="ctr" eaLnBrk="1" hangingPunct="1"/>
            <a:r>
              <a:rPr lang="en-US" sz="800" dirty="0"/>
              <a:t>External Web Server 1</a:t>
            </a:r>
            <a:endParaRPr lang="en-AU" sz="800" dirty="0"/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ISP </a:t>
            </a:r>
          </a:p>
          <a:p>
            <a:pPr algn="ctr"/>
            <a:r>
              <a:rPr lang="en-US" sz="1000" b="1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R3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280513" y="2731958"/>
            <a:ext cx="1385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Trunk for 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4028494" y="1989138"/>
            <a:ext cx="12362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/>
              <a:t>ISP Link </a:t>
            </a:r>
          </a:p>
          <a:p>
            <a:pPr algn="ctr" eaLnBrk="1" hangingPunct="1"/>
            <a:r>
              <a:rPr lang="en-US" sz="1000" b="1" dirty="0"/>
              <a:t>Network Address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201.24.4</a:t>
            </a:r>
            <a:r>
              <a:rPr lang="en-US" sz="1000" b="1" dirty="0">
                <a:solidFill>
                  <a:srgbClr val="0099FF"/>
                </a:solidFill>
              </a:rPr>
              <a:t>W</a:t>
            </a:r>
            <a:r>
              <a:rPr lang="en-US" sz="1000" b="1" dirty="0">
                <a:solidFill>
                  <a:srgbClr val="3333FF"/>
                </a:solidFill>
              </a:rPr>
              <a:t>.0/30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 flipH="1">
            <a:off x="3714750" y="1052513"/>
            <a:ext cx="352425" cy="2519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PC1</a:t>
            </a:r>
          </a:p>
          <a:p>
            <a:pPr algn="ctr"/>
            <a:r>
              <a:rPr lang="en-US" sz="1000" b="1" dirty="0"/>
              <a:t>VLAN</a:t>
            </a:r>
            <a:r>
              <a:rPr lang="en-US" sz="1000" b="1" dirty="0">
                <a:solidFill>
                  <a:srgbClr val="00B050"/>
                </a:solidFill>
              </a:rPr>
              <a:t>XXX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1187450" y="5229225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PC2</a:t>
            </a:r>
          </a:p>
          <a:p>
            <a:pPr algn="ctr"/>
            <a:r>
              <a:rPr lang="en-US" sz="1000" b="1" dirty="0"/>
              <a:t>VLAN</a:t>
            </a:r>
            <a:r>
              <a:rPr lang="en-US" sz="1000" b="1" dirty="0">
                <a:solidFill>
                  <a:srgbClr val="9933FF"/>
                </a:solidFill>
              </a:rPr>
              <a:t>YYY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616546"/>
            <a:ext cx="9520" cy="5412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0" y="4529503"/>
            <a:ext cx="6937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H="1" flipV="1">
            <a:off x="1474788" y="4586373"/>
            <a:ext cx="1587" cy="642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77" name="Text Box 60"/>
          <p:cNvSpPr txBox="1">
            <a:spLocks noChangeArrowheads="1"/>
          </p:cNvSpPr>
          <p:nvPr/>
        </p:nvSpPr>
        <p:spPr bwMode="auto">
          <a:xfrm>
            <a:off x="1619250" y="1989138"/>
            <a:ext cx="998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Internal Serial </a:t>
            </a:r>
            <a:endParaRPr lang="en-AU" sz="1000" dirty="0"/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2484438" y="981075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0</a:t>
            </a:r>
          </a:p>
          <a:p>
            <a:pPr algn="ctr" eaLnBrk="1" hangingPunct="1"/>
            <a:r>
              <a:rPr lang="en-US" sz="800" dirty="0"/>
              <a:t>Server LAN</a:t>
            </a:r>
          </a:p>
          <a:p>
            <a:pPr algn="ctr" eaLnBrk="1" hangingPunct="1"/>
            <a:r>
              <a:rPr lang="en-US" sz="800" dirty="0"/>
              <a:t>Database Server</a:t>
            </a: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132138" y="62071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 dirty="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3276600" y="1412876"/>
            <a:ext cx="258763" cy="1587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929063" y="1571625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87900" y="1557338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3" name="Line 52"/>
          <p:cNvSpPr>
            <a:spLocks noChangeShapeType="1"/>
          </p:cNvSpPr>
          <p:nvPr/>
        </p:nvSpPr>
        <p:spPr bwMode="auto">
          <a:xfrm>
            <a:off x="3714750" y="3571875"/>
            <a:ext cx="2801466" cy="1838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84" name="Text Box 77"/>
          <p:cNvSpPr txBox="1">
            <a:spLocks noChangeArrowheads="1"/>
          </p:cNvSpPr>
          <p:nvPr/>
        </p:nvSpPr>
        <p:spPr bwMode="auto">
          <a:xfrm>
            <a:off x="6602812" y="2404816"/>
            <a:ext cx="13019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3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211.31.8.0/24</a:t>
            </a:r>
          </a:p>
          <a:p>
            <a:pPr algn="ctr" eaLnBrk="1" hangingPunct="1"/>
            <a:r>
              <a:rPr lang="en-US" sz="800" dirty="0"/>
              <a:t>External Web Server 4</a:t>
            </a:r>
          </a:p>
          <a:p>
            <a:pPr algn="ctr" eaLnBrk="1" hangingPunct="1"/>
            <a:endParaRPr lang="en-US" sz="800" b="1" dirty="0"/>
          </a:p>
          <a:p>
            <a:pPr algn="ctr" eaLnBrk="1" hangingPunct="1"/>
            <a:r>
              <a:rPr lang="en-US" sz="800" b="1" dirty="0"/>
              <a:t>All other web sites </a:t>
            </a:r>
            <a:r>
              <a:rPr lang="en-US" sz="800" b="1" dirty="0" err="1"/>
              <a:t>etc</a:t>
            </a:r>
            <a:r>
              <a:rPr lang="en-US" sz="800" b="1" dirty="0"/>
              <a:t> </a:t>
            </a:r>
            <a:endParaRPr lang="en-AU" sz="800" b="1" dirty="0"/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>
            <a:off x="5940152" y="1857374"/>
            <a:ext cx="702734" cy="230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2063685" y="404811"/>
            <a:ext cx="47894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400" dirty="0">
                <a:solidFill>
                  <a:srgbClr val="3333FF"/>
                </a:solidFill>
              </a:rPr>
              <a:t>A Network Configuration and Trouble Shooting Scenario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767486" y="2523609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067175" y="2701449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50" name="Oval 61"/>
          <p:cNvSpPr>
            <a:spLocks noChangeArrowheads="1"/>
          </p:cNvSpPr>
          <p:nvPr/>
        </p:nvSpPr>
        <p:spPr bwMode="auto">
          <a:xfrm>
            <a:off x="2851150" y="4312466"/>
            <a:ext cx="863600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/>
              <a:t>WRS1</a:t>
            </a:r>
            <a:endParaRPr lang="en-US" sz="1000" dirty="0"/>
          </a:p>
          <a:p>
            <a:pPr algn="ctr"/>
            <a:r>
              <a:rPr lang="en-US" sz="1000" dirty="0"/>
              <a:t>Wireless </a:t>
            </a:r>
          </a:p>
          <a:p>
            <a:pPr algn="ctr"/>
            <a:r>
              <a:rPr lang="en-US" sz="1000" dirty="0"/>
              <a:t>Router</a:t>
            </a:r>
            <a:endParaRPr lang="en-AU" sz="1000" dirty="0"/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1556300" y="3965823"/>
            <a:ext cx="70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/>
              <a:t> </a:t>
            </a:r>
            <a:r>
              <a:rPr lang="en-US" sz="900" b="1" dirty="0">
                <a:solidFill>
                  <a:srgbClr val="0000FF"/>
                </a:solidFill>
              </a:rPr>
              <a:t>G1/0/1</a:t>
            </a:r>
          </a:p>
          <a:p>
            <a:pPr eaLnBrk="1" hangingPunct="1"/>
            <a:r>
              <a:rPr lang="en-US" sz="900" dirty="0"/>
              <a:t>VLAN1</a:t>
            </a:r>
            <a:endParaRPr lang="en-AU" sz="900" dirty="0"/>
          </a:p>
        </p:txBody>
      </p:sp>
      <p:sp>
        <p:nvSpPr>
          <p:cNvPr id="52" name="Line 56"/>
          <p:cNvSpPr>
            <a:spLocks noChangeShapeType="1"/>
          </p:cNvSpPr>
          <p:nvPr/>
        </p:nvSpPr>
        <p:spPr bwMode="auto">
          <a:xfrm flipH="1" flipV="1">
            <a:off x="1549400" y="4292599"/>
            <a:ext cx="1301750" cy="2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Text Box 45"/>
          <p:cNvSpPr txBox="1">
            <a:spLocks noChangeArrowheads="1"/>
          </p:cNvSpPr>
          <p:nvPr/>
        </p:nvSpPr>
        <p:spPr bwMode="auto">
          <a:xfrm>
            <a:off x="2054961" y="4785048"/>
            <a:ext cx="71075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 Internet Port</a:t>
            </a:r>
          </a:p>
          <a:p>
            <a:pPr algn="ctr" eaLnBrk="1" hangingPunct="1"/>
            <a:r>
              <a:rPr lang="en-US" sz="1000" dirty="0"/>
              <a:t>VLAN1</a:t>
            </a:r>
          </a:p>
          <a:p>
            <a:pPr algn="ctr" eaLnBrk="1" hangingPunct="1"/>
            <a:r>
              <a:rPr lang="en-US" sz="1000" dirty="0"/>
              <a:t>IP address</a:t>
            </a:r>
            <a:endParaRPr lang="en-AU" sz="1000" dirty="0"/>
          </a:p>
        </p:txBody>
      </p:sp>
      <p:sp>
        <p:nvSpPr>
          <p:cNvPr id="54" name="Line 62"/>
          <p:cNvSpPr>
            <a:spLocks noChangeShapeType="1"/>
          </p:cNvSpPr>
          <p:nvPr/>
        </p:nvSpPr>
        <p:spPr bwMode="auto">
          <a:xfrm flipV="1">
            <a:off x="2617530" y="4616547"/>
            <a:ext cx="233620" cy="3246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369468" y="3972945"/>
            <a:ext cx="730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3426618" y="5466857"/>
            <a:ext cx="576263" cy="618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Mobile</a:t>
            </a: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Wireless</a:t>
            </a:r>
            <a:endParaRPr lang="en-US" sz="900" b="1" dirty="0">
              <a:solidFill>
                <a:srgbClr val="0000FF"/>
              </a:solidFill>
            </a:endParaRP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PC</a:t>
            </a:r>
            <a:endParaRPr lang="en-AU" sz="900" b="1" dirty="0">
              <a:solidFill>
                <a:srgbClr val="FF0000"/>
              </a:solidFill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2844006" y="5241925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Wireless</a:t>
            </a:r>
          </a:p>
          <a:p>
            <a:pPr algn="ctr" eaLnBrk="1" hangingPunct="1"/>
            <a:r>
              <a:rPr lang="en-US" sz="800" dirty="0"/>
              <a:t>Connection</a:t>
            </a:r>
            <a:endParaRPr lang="en-AU" sz="800" dirty="0"/>
          </a:p>
        </p:txBody>
      </p:sp>
      <p:sp>
        <p:nvSpPr>
          <p:cNvPr id="58" name="Line 64"/>
          <p:cNvSpPr>
            <a:spLocks noChangeShapeType="1"/>
          </p:cNvSpPr>
          <p:nvPr/>
        </p:nvSpPr>
        <p:spPr bwMode="auto">
          <a:xfrm>
            <a:off x="3425031" y="5062067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V="1">
            <a:off x="3890962" y="5011590"/>
            <a:ext cx="151105" cy="4822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0" name="Text Box 77"/>
          <p:cNvSpPr txBox="1">
            <a:spLocks noChangeArrowheads="1"/>
          </p:cNvSpPr>
          <p:nvPr/>
        </p:nvSpPr>
        <p:spPr bwMode="auto">
          <a:xfrm>
            <a:off x="6587322" y="1506041"/>
            <a:ext cx="1221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1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22.0.0.0/8</a:t>
            </a:r>
          </a:p>
          <a:p>
            <a:pPr algn="ctr" eaLnBrk="1" hangingPunct="1"/>
            <a:r>
              <a:rPr lang="en-US" sz="800" dirty="0"/>
              <a:t>External Web Server 2</a:t>
            </a:r>
            <a:endParaRPr lang="en-AU" sz="800" b="1" dirty="0"/>
          </a:p>
        </p:txBody>
      </p:sp>
      <p:sp>
        <p:nvSpPr>
          <p:cNvPr id="62" name="Text Box 77"/>
          <p:cNvSpPr txBox="1">
            <a:spLocks noChangeArrowheads="1"/>
          </p:cNvSpPr>
          <p:nvPr/>
        </p:nvSpPr>
        <p:spPr bwMode="auto">
          <a:xfrm>
            <a:off x="6611683" y="1967706"/>
            <a:ext cx="1221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2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155.2.0.0/16</a:t>
            </a:r>
          </a:p>
          <a:p>
            <a:pPr algn="ctr" eaLnBrk="1" hangingPunct="1"/>
            <a:r>
              <a:rPr lang="en-US" sz="800" dirty="0"/>
              <a:t>External Web Server 3</a:t>
            </a:r>
            <a:endParaRPr lang="en-AU" sz="800" b="1" dirty="0"/>
          </a:p>
        </p:txBody>
      </p:sp>
      <p:sp>
        <p:nvSpPr>
          <p:cNvPr id="2" name="Rectangle 1"/>
          <p:cNvSpPr/>
          <p:nvPr/>
        </p:nvSpPr>
        <p:spPr>
          <a:xfrm>
            <a:off x="6642887" y="711200"/>
            <a:ext cx="1241481" cy="2645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61843" y="5742302"/>
            <a:ext cx="9558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172633" y="5775926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04273"/>
            <a:ext cx="6953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56881"/>
            <a:ext cx="8229600" cy="5812207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/>
              <a:t>1. Configure switch or router with a hostname:</a:t>
            </a:r>
          </a:p>
          <a:p>
            <a:pPr marL="0" indent="0">
              <a:buNone/>
            </a:pPr>
            <a:r>
              <a:rPr lang="en-AU" sz="1800" dirty="0"/>
              <a:t>           hostname S1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2. Configure a local user account:</a:t>
            </a:r>
          </a:p>
          <a:p>
            <a:pPr marL="0" indent="0">
              <a:buNone/>
            </a:pPr>
            <a:r>
              <a:rPr lang="en-AU" sz="1800" dirty="0"/>
              <a:t>           username labuser privilege 15 secret cisco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3. Configure domain name:</a:t>
            </a:r>
          </a:p>
          <a:p>
            <a:pPr marL="0" indent="0">
              <a:buNone/>
            </a:pPr>
            <a:r>
              <a:rPr lang="en-AU" sz="1800" dirty="0"/>
              <a:t>           ip domain-name scenario.lab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4. Configure SSH Certificate:</a:t>
            </a:r>
          </a:p>
          <a:p>
            <a:pPr marL="0" indent="0">
              <a:buNone/>
            </a:pPr>
            <a:r>
              <a:rPr lang="en-AU" sz="1800" dirty="0"/>
              <a:t>           crypto key generate rsa general-keys modulus 1024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5. Configure Line vty</a:t>
            </a:r>
          </a:p>
          <a:p>
            <a:pPr marL="0" indent="0">
              <a:buNone/>
            </a:pPr>
            <a:r>
              <a:rPr lang="en-AU" sz="1800" dirty="0"/>
              <a:t>            line vty 0 15 (4 for a router)</a:t>
            </a:r>
          </a:p>
          <a:p>
            <a:pPr marL="0" indent="0">
              <a:buNone/>
            </a:pPr>
            <a:r>
              <a:rPr lang="en-AU" sz="1800" dirty="0"/>
              <a:t>              transport input SSH</a:t>
            </a:r>
          </a:p>
          <a:p>
            <a:pPr marL="0" indent="0">
              <a:buNone/>
            </a:pPr>
            <a:r>
              <a:rPr lang="en-AU" sz="1800" dirty="0"/>
              <a:t>              login local</a:t>
            </a:r>
          </a:p>
          <a:p>
            <a:pPr marL="0" indent="0">
              <a:buNone/>
            </a:pPr>
            <a:r>
              <a:rPr lang="en-AU" sz="1800" dirty="0"/>
              <a:t>            end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16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Allows you check your PC’s addresses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/all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/?  for help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TCP/IP network protocol statistics and information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help</a:t>
            </a: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protocol statistics and current  TCP/IP connections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88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Address Resolution table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-a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 help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route print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routing table of your PC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route /?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127.0.0.1  -  Checks your PC’s  IPv4 Protocol stack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192.168.1.10  -  ping a destination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Traces individual hops to the destination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192.168.1.10 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98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14313" y="142875"/>
            <a:ext cx="8643937" cy="511175"/>
          </a:xfrm>
        </p:spPr>
        <p:txBody>
          <a:bodyPr/>
          <a:lstStyle/>
          <a:p>
            <a:pPr eaLnBrk="1" hangingPunct="1"/>
            <a:r>
              <a:rPr lang="en-AU" sz="1600" b="1" dirty="0">
                <a:solidFill>
                  <a:srgbClr val="FF0000"/>
                </a:solidFill>
              </a:rPr>
              <a:t>In Lab </a:t>
            </a:r>
            <a:r>
              <a:rPr lang="en-AU" sz="1600" dirty="0"/>
              <a:t>- Configuring the Wireless Router – Linksys WRT300N</a:t>
            </a:r>
            <a:br>
              <a:rPr lang="en-AU" sz="1600" dirty="0"/>
            </a:br>
            <a:r>
              <a:rPr lang="en-AU" sz="1100" b="1" dirty="0"/>
              <a:t>Also refer Wireless Supporting Material A and B</a:t>
            </a:r>
            <a:endParaRPr lang="en-AU" sz="16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72500" cy="5976664"/>
          </a:xfrm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en-AU" sz="1000" dirty="0"/>
              <a:t>Power UP wireless router (get a wireless router from your tutor)</a:t>
            </a:r>
          </a:p>
          <a:p>
            <a:pPr marL="228600" indent="-228600" eaLnBrk="1" hangingPunct="1">
              <a:buAutoNum type="arabicPeriod"/>
            </a:pPr>
            <a:r>
              <a:rPr lang="en-AU" sz="1000" b="1" dirty="0">
                <a:solidFill>
                  <a:srgbClr val="FF0000"/>
                </a:solidFill>
              </a:rPr>
              <a:t>Reset</a:t>
            </a:r>
            <a:r>
              <a:rPr lang="en-AU" sz="1000" dirty="0"/>
              <a:t> it to factory default – push reset button and hold until</a:t>
            </a:r>
            <a:r>
              <a:rPr lang="en-AU" sz="1000" b="1" dirty="0">
                <a:solidFill>
                  <a:srgbClr val="0000FF"/>
                </a:solidFill>
              </a:rPr>
              <a:t> blue</a:t>
            </a:r>
            <a:r>
              <a:rPr lang="en-AU" sz="1000" dirty="0"/>
              <a:t> symbols flash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Start up </a:t>
            </a:r>
            <a:r>
              <a:rPr lang="en-AU" sz="1000" dirty="0">
                <a:solidFill>
                  <a:srgbClr val="FF0000"/>
                </a:solidFill>
              </a:rPr>
              <a:t>PC Ethernet VM</a:t>
            </a:r>
            <a:r>
              <a:rPr lang="en-AU" sz="1000" dirty="0"/>
              <a:t>, configure to obtain </a:t>
            </a:r>
            <a:r>
              <a:rPr lang="en-AU" sz="1000" dirty="0" err="1"/>
              <a:t>ip</a:t>
            </a:r>
            <a:r>
              <a:rPr lang="en-AU" sz="1000" dirty="0"/>
              <a:t> address automatically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Ethernet Connection – plug blue UTP cable from your PC  into any Ethernet port (1 to 4) on the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Open DOS Command Window – type </a:t>
            </a:r>
            <a:r>
              <a:rPr lang="en-AU" sz="1000" dirty="0" err="1"/>
              <a:t>ipconfig</a:t>
            </a:r>
            <a:r>
              <a:rPr lang="en-AU" sz="1000" dirty="0"/>
              <a:t> /all to confirm </a:t>
            </a:r>
            <a:r>
              <a:rPr lang="en-AU" sz="1000" dirty="0">
                <a:solidFill>
                  <a:srgbClr val="FF0000"/>
                </a:solidFill>
              </a:rPr>
              <a:t>PC Ethernet </a:t>
            </a:r>
            <a:r>
              <a:rPr lang="en-AU" sz="1000" dirty="0"/>
              <a:t>has been obtained an </a:t>
            </a:r>
            <a:r>
              <a:rPr lang="en-AU" sz="1000" dirty="0" err="1"/>
              <a:t>ip</a:t>
            </a:r>
            <a:r>
              <a:rPr lang="en-AU" sz="1000" dirty="0"/>
              <a:t> address from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Use a Browser to connect to factory default </a:t>
            </a:r>
            <a:r>
              <a:rPr lang="en-AU" sz="1000" dirty="0" err="1"/>
              <a:t>ip</a:t>
            </a:r>
            <a:r>
              <a:rPr lang="en-AU" sz="1000" dirty="0"/>
              <a:t> address 192.168.1.1 on the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Authentication – </a:t>
            </a:r>
            <a:r>
              <a:rPr lang="en-AU" sz="1000" dirty="0">
                <a:solidFill>
                  <a:srgbClr val="3333FF"/>
                </a:solidFill>
              </a:rPr>
              <a:t>username: </a:t>
            </a:r>
            <a:r>
              <a:rPr lang="en-AU" sz="1000" dirty="0"/>
              <a:t>admin, </a:t>
            </a:r>
            <a:r>
              <a:rPr lang="en-AU" sz="1000" dirty="0">
                <a:solidFill>
                  <a:srgbClr val="3333FF"/>
                </a:solidFill>
              </a:rPr>
              <a:t>password</a:t>
            </a:r>
            <a:r>
              <a:rPr lang="en-AU" sz="1000" dirty="0"/>
              <a:t>: admin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Wireless Router Setup</a:t>
            </a:r>
          </a:p>
          <a:p>
            <a:pPr marL="628650" lvl="1" indent="-228600" eaLnBrk="1" hangingPunct="1">
              <a:buFontTx/>
              <a:buAutoNum type="alphaLcParenR"/>
            </a:pPr>
            <a:r>
              <a:rPr lang="en-AU" sz="1000" b="1" dirty="0">
                <a:solidFill>
                  <a:srgbClr val="FF0000"/>
                </a:solidFill>
              </a:rPr>
              <a:t>Ensure</a:t>
            </a:r>
            <a:r>
              <a:rPr lang="en-AU" sz="1000" dirty="0"/>
              <a:t> you always </a:t>
            </a:r>
            <a:r>
              <a:rPr lang="en-AU" sz="1000" b="1" dirty="0">
                <a:solidFill>
                  <a:srgbClr val="FF0000"/>
                </a:solidFill>
              </a:rPr>
              <a:t>click save</a:t>
            </a:r>
            <a:r>
              <a:rPr lang="en-AU" sz="1000" dirty="0"/>
              <a:t> at the bottom of each screen</a:t>
            </a:r>
          </a:p>
          <a:p>
            <a:pPr marL="628650" lvl="1" indent="-228600" eaLnBrk="1" hangingPunct="1">
              <a:buFont typeface="+mj-lt"/>
              <a:buAutoNum type="alphaLcParenR"/>
            </a:pPr>
            <a:r>
              <a:rPr lang="en-AU" sz="1000" dirty="0"/>
              <a:t>Internet Setup</a:t>
            </a:r>
          </a:p>
          <a:p>
            <a:pPr marL="1085850" lvl="2" indent="-285750" eaLnBrk="1" hangingPunct="1">
              <a:buFont typeface="+mj-lt"/>
              <a:buAutoNum type="romanUcPeriod"/>
            </a:pPr>
            <a:r>
              <a:rPr lang="en-AU" sz="1000" dirty="0"/>
              <a:t>Internet Connection type: static IP</a:t>
            </a:r>
          </a:p>
          <a:p>
            <a:pPr marL="1085850" lvl="2" indent="-285750" eaLnBrk="1" hangingPunct="1">
              <a:buFont typeface="+mj-lt"/>
              <a:buAutoNum type="romanUcPeriod"/>
            </a:pPr>
            <a:r>
              <a:rPr lang="en-AU" sz="1000" dirty="0"/>
              <a:t>Assign an </a:t>
            </a:r>
            <a:r>
              <a:rPr lang="en-AU" sz="1000" dirty="0" err="1"/>
              <a:t>ip</a:t>
            </a:r>
            <a:r>
              <a:rPr lang="en-AU" sz="1000" dirty="0"/>
              <a:t> address from VLAN 1 address range</a:t>
            </a:r>
          </a:p>
          <a:p>
            <a:pPr marL="685800" lvl="1" eaLnBrk="1" hangingPunct="1">
              <a:buFont typeface="+mj-lt"/>
              <a:buAutoNum type="alphaLcParenR"/>
            </a:pPr>
            <a:r>
              <a:rPr lang="en-AU" sz="1000" dirty="0"/>
              <a:t>Network Setup - DHCP</a:t>
            </a:r>
          </a:p>
          <a:p>
            <a:pPr lvl="2" indent="-285750" eaLnBrk="1" hangingPunct="1">
              <a:buFont typeface="+mj-lt"/>
              <a:buAutoNum type="romanUcPeriod"/>
            </a:pPr>
            <a:r>
              <a:rPr lang="en-AU" sz="1000" dirty="0"/>
              <a:t>For Wireless PCs</a:t>
            </a:r>
          </a:p>
          <a:p>
            <a:pPr lvl="2" indent="-285750" eaLnBrk="1" hangingPunct="1">
              <a:buFont typeface="+mj-lt"/>
              <a:buAutoNum type="romanUcPeriod"/>
            </a:pPr>
            <a:r>
              <a:rPr lang="en-AU" sz="1000" dirty="0"/>
              <a:t>Use address space for wireless LAN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/>
              <a:t>Disable/Enable PC Ethernet LAN connection to pick up a new </a:t>
            </a:r>
            <a:r>
              <a:rPr lang="en-AU" sz="1000" dirty="0" err="1"/>
              <a:t>ip</a:t>
            </a:r>
            <a:r>
              <a:rPr lang="en-AU" sz="1000" dirty="0"/>
              <a:t> address from Wireless LAN address space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/>
              <a:t>Use a Browser to re-connect to new (default gateway) </a:t>
            </a:r>
            <a:r>
              <a:rPr lang="en-AU" sz="1000" dirty="0" err="1"/>
              <a:t>ip</a:t>
            </a:r>
            <a:r>
              <a:rPr lang="en-AU" sz="1000" dirty="0"/>
              <a:t> address on the wireless router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/>
              <a:t>Security</a:t>
            </a:r>
          </a:p>
          <a:p>
            <a:pPr marL="1200150" lvl="2" indent="-285750" eaLnBrk="1" hangingPunct="1">
              <a:buFont typeface="+mj-lt"/>
              <a:buAutoNum type="romanUcPeriod"/>
            </a:pPr>
            <a:r>
              <a:rPr lang="en-AU" sz="1000" dirty="0"/>
              <a:t>Disable Firewall</a:t>
            </a:r>
          </a:p>
          <a:p>
            <a:pPr marL="800100" lvl="1" eaLnBrk="1" hangingPunct="1">
              <a:buFont typeface="+mj-lt"/>
              <a:buAutoNum type="alphaLcParenR"/>
            </a:pPr>
            <a:r>
              <a:rPr lang="en-AU" sz="1000" dirty="0"/>
              <a:t>Wireless Wi-Fi Protected Setup</a:t>
            </a:r>
          </a:p>
          <a:p>
            <a:pPr marL="1257300" lvl="2" indent="-285750" eaLnBrk="1" hangingPunct="1">
              <a:buFont typeface="+mj-lt"/>
              <a:buAutoNum type="romanUcPeriod"/>
            </a:pPr>
            <a:r>
              <a:rPr lang="en-AU" sz="1000" dirty="0"/>
              <a:t>Wireless Configuration: manual</a:t>
            </a:r>
          </a:p>
          <a:p>
            <a:pPr marL="1257300" lvl="2" indent="-285750" eaLnBrk="1" hangingPunct="1">
              <a:buFont typeface="+mj-lt"/>
              <a:buAutoNum type="romanUcPeriod"/>
            </a:pPr>
            <a:r>
              <a:rPr lang="en-AU" sz="1000" dirty="0"/>
              <a:t>SSID: student Id</a:t>
            </a:r>
          </a:p>
          <a:p>
            <a:pPr marL="457200" eaLnBrk="1" hangingPunct="1">
              <a:buFont typeface="+mj-lt"/>
              <a:buAutoNum type="arabicPeriod"/>
            </a:pPr>
            <a:r>
              <a:rPr lang="en-AU" sz="1000" b="1" dirty="0">
                <a:solidFill>
                  <a:srgbClr val="0000FF"/>
                </a:solidFill>
              </a:rPr>
              <a:t>Use a </a:t>
            </a:r>
            <a:r>
              <a:rPr lang="en-AU" sz="1000" b="1" dirty="0">
                <a:solidFill>
                  <a:srgbClr val="FF0000"/>
                </a:solidFill>
              </a:rPr>
              <a:t>Wireless End Device </a:t>
            </a:r>
            <a:r>
              <a:rPr lang="en-AU" sz="1000" b="1" dirty="0">
                <a:solidFill>
                  <a:srgbClr val="0000FF"/>
                </a:solidFill>
              </a:rPr>
              <a:t>to connect to the Wireless Router </a:t>
            </a:r>
            <a:r>
              <a:rPr lang="en-AU" sz="1000" b="1" dirty="0">
                <a:solidFill>
                  <a:srgbClr val="009900"/>
                </a:solidFill>
              </a:rPr>
              <a:t> refer below:</a:t>
            </a:r>
            <a:endParaRPr lang="en-AU" sz="1000" dirty="0"/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Look for the wireless tray icon – bottom right, click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Associate with the wireless LAN broadcasting your student ID as its SSID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Open DOS Command Window – type </a:t>
            </a:r>
            <a:r>
              <a:rPr lang="en-AU" sz="1000" dirty="0" err="1"/>
              <a:t>ipconfig</a:t>
            </a:r>
            <a:r>
              <a:rPr lang="en-AU" sz="1000" dirty="0"/>
              <a:t> /all to confirm an </a:t>
            </a:r>
            <a:r>
              <a:rPr lang="en-AU" sz="1000" dirty="0" err="1"/>
              <a:t>ip</a:t>
            </a:r>
            <a:r>
              <a:rPr lang="en-AU" sz="1000" dirty="0"/>
              <a:t> address has been obtained from wireless router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From your </a:t>
            </a:r>
            <a:r>
              <a:rPr lang="en-AU" sz="1000" dirty="0">
                <a:solidFill>
                  <a:srgbClr val="FF0000"/>
                </a:solidFill>
              </a:rPr>
              <a:t>Laptop PC  </a:t>
            </a:r>
            <a:r>
              <a:rPr lang="en-AU" sz="1000" dirty="0">
                <a:solidFill>
                  <a:srgbClr val="0000FF"/>
                </a:solidFill>
              </a:rPr>
              <a:t>Ping</a:t>
            </a:r>
            <a:r>
              <a:rPr lang="en-AU" sz="1000" dirty="0"/>
              <a:t> default gateway on the wireless router to confirm connection is working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Wireless Router - Remove blue UTP cable  from your PC, get a new blue UTP cable, plug into Internet Port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Connect new blue UTP cable to Desk Top coloured enclosure port, then patch from patch panel to </a:t>
            </a:r>
            <a:r>
              <a:rPr lang="en-AU" sz="1000" dirty="0" err="1"/>
              <a:t>Tandur</a:t>
            </a:r>
            <a:r>
              <a:rPr lang="en-AU" sz="1000" dirty="0"/>
              <a:t> switch </a:t>
            </a:r>
            <a:r>
              <a:rPr lang="en-AU" sz="1000" dirty="0">
                <a:solidFill>
                  <a:srgbClr val="FF0000"/>
                </a:solidFill>
              </a:rPr>
              <a:t>port G1/0/1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From your </a:t>
            </a:r>
            <a:r>
              <a:rPr lang="en-AU" sz="1000" dirty="0">
                <a:solidFill>
                  <a:srgbClr val="FF0000"/>
                </a:solidFill>
              </a:rPr>
              <a:t>Laptop PC </a:t>
            </a:r>
            <a:r>
              <a:rPr lang="en-AU" sz="1000" dirty="0">
                <a:solidFill>
                  <a:srgbClr val="0000FF"/>
                </a:solidFill>
              </a:rPr>
              <a:t>Ping </a:t>
            </a:r>
            <a:r>
              <a:rPr lang="en-AU" sz="1000" dirty="0"/>
              <a:t>to default gateway for VLAN 1 to confirm the connection is working</a:t>
            </a:r>
          </a:p>
          <a:p>
            <a:pPr marL="857250" lvl="1" eaLnBrk="1" hangingPunct="1">
              <a:buFont typeface="+mj-lt"/>
              <a:buAutoNum type="alphaLcParenR"/>
            </a:pPr>
            <a:endParaRPr lang="en-AU" sz="10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E5A6FAE2-1593-43F6-A3E9-4FAB2EEDAF37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13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The Scenario – An Analytical and Systematic Approach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89082" cy="5929313"/>
          </a:xfrm>
        </p:spPr>
        <p:txBody>
          <a:bodyPr/>
          <a:lstStyle/>
          <a:p>
            <a:pPr eaLnBrk="1" hangingPunct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The aim of this approach is to allow you to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the different topics (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and practical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) covered in the Unit, into the building of the network platform.</a:t>
            </a:r>
          </a:p>
          <a:p>
            <a:pPr eaLnBrk="1" hangingPunct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Each scenario requires you to build a working network, then add new network services and functionality to the network platform.</a:t>
            </a:r>
          </a:p>
          <a:p>
            <a:pPr eaLnBrk="1" hangingPunct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It is designed to be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re-enforcing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 as what you have learnt in previous scenarios is required in future scenarios.</a:t>
            </a:r>
          </a:p>
          <a:p>
            <a:pPr eaLnBrk="1" hangingPunct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It emphasizes an </a:t>
            </a:r>
            <a:r>
              <a:rPr lang="en-AU" sz="16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 and Systematic approach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to building the network platform: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Produce a Network Topology Diagram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Prepare the VLSM Design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Follow a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step-by-step process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to ensure that, </a:t>
            </a:r>
            <a:r>
              <a:rPr lang="en-AU" sz="16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configuration, testing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AU" sz="16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is done in an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order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that will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AU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 eaLnBrk="1" hangingPunct="1">
              <a:buNone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 the scenarios will prepare you for the Skills Tests  </a:t>
            </a:r>
          </a:p>
          <a:p>
            <a:pPr eaLnBrk="1" hangingPunct="1"/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A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provide  </a:t>
            </a:r>
            <a:r>
              <a:rPr lang="en-AU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AU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your  </a:t>
            </a:r>
            <a:r>
              <a:rPr lang="en-AU" sz="18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campus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Session</a:t>
            </a: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524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42875"/>
            <a:ext cx="8229600" cy="500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Scenario 1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714375"/>
            <a:ext cx="8712968" cy="592931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This scenario configuration details are provided on pages </a:t>
            </a:r>
            <a:r>
              <a:rPr lang="en-AU" sz="1400" kern="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AU" sz="1400" kern="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give you an overview of the scenario 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</a:t>
            </a:r>
            <a:r>
              <a:rPr lang="en-AU" sz="1400" kern="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Tracer 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AU" sz="1400" kern="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a Lab Kit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AU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Guide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, it is recommended you obtain a copy of “CCNA Portable Commands Guide (CCNA Self-Study)  2/3/4/5 Ed”, Scott </a:t>
            </a: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Empson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, Cisco Press </a:t>
            </a:r>
            <a:endParaRPr lang="en-A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new?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Configuration of a dynamic routing protocol</a:t>
            </a:r>
            <a:r>
              <a:rPr lang="en-AU" sz="1400" b="1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RIP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(Routing Information Protocol) V2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RIP V2 supports VLSM addressing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Configuration of a static and a default route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The integration of a Wireless network into the fixed infrastructure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Network Topology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, your internal network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, the link to the ISP and the Internet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Network addresses </a:t>
            </a:r>
            <a:r>
              <a:rPr lang="en-AU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Scenario 1, </a:t>
            </a: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refer </a:t>
            </a:r>
            <a:r>
              <a:rPr lang="en-AU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5 </a:t>
            </a: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to determine </a:t>
            </a:r>
            <a:r>
              <a:rPr lang="en-AU" b="1" kern="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Your Corporate Network Address is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158.</a:t>
            </a:r>
            <a:r>
              <a:rPr lang="en-US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.0.0/16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Your ISP Link Address is </a:t>
            </a:r>
            <a:r>
              <a:rPr lang="en-US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201.24.4</a:t>
            </a:r>
            <a:r>
              <a:rPr lang="en-US" b="1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.0/30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/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12545"/>
            <a:ext cx="8229600" cy="72416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FF"/>
                </a:solidFill>
              </a:rPr>
              <a:t>How to determine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Rule Set  A</a:t>
            </a:r>
          </a:p>
          <a:p>
            <a:pPr algn="ctr">
              <a:defRPr/>
            </a:pPr>
            <a:endParaRPr lang="en-AU" sz="20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08" y="980728"/>
            <a:ext cx="8856984" cy="504056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00FF"/>
                </a:solidFill>
              </a:rPr>
              <a:t>Network </a:t>
            </a:r>
            <a:r>
              <a:rPr lang="en-AU" sz="1600">
                <a:solidFill>
                  <a:srgbClr val="0000FF"/>
                </a:solidFill>
              </a:rPr>
              <a:t>Addresses </a:t>
            </a:r>
            <a:r>
              <a:rPr lang="en-AU" sz="1600" kern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>
                <a:solidFill>
                  <a:srgbClr val="FF0000"/>
                </a:solidFill>
                <a:latin typeface="Arial"/>
              </a:rPr>
              <a:t>(Example Only, use your Student ID)</a:t>
            </a:r>
            <a:endParaRPr lang="en-AU" sz="1100" b="1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>
                <a:solidFill>
                  <a:srgbClr val="000000"/>
                </a:solidFill>
                <a:latin typeface="Arial"/>
              </a:rPr>
              <a:t>eg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(from Left to Right)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Rule 1: If the </a:t>
            </a:r>
            <a:r>
              <a:rPr lang="en-AU" sz="1200" b="1" kern="0" dirty="0">
                <a:solidFill>
                  <a:srgbClr val="9933FF"/>
                </a:solidFill>
                <a:latin typeface="Arial"/>
              </a:rPr>
              <a:t>Corporate Network Address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dirty="0">
                <a:solidFill>
                  <a:srgbClr val="0000FF"/>
                </a:solidFill>
              </a:rPr>
              <a:t>158.</a:t>
            </a:r>
            <a:r>
              <a:rPr lang="en-US" sz="1200" b="1" dirty="0">
                <a:solidFill>
                  <a:srgbClr val="99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0000FF"/>
                </a:solidFill>
              </a:rPr>
              <a:t>.0.0/16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990000"/>
                </a:solidFill>
              </a:rPr>
              <a:t>V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seventh </a:t>
            </a:r>
            <a:r>
              <a:rPr lang="en-US" sz="1200" dirty="0">
                <a:solidFill>
                  <a:srgbClr val="000000"/>
                </a:solidFill>
              </a:rPr>
              <a:t>number and 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last </a:t>
            </a:r>
            <a:r>
              <a:rPr lang="en-US" sz="1200" dirty="0">
                <a:solidFill>
                  <a:srgbClr val="000000"/>
                </a:solidFill>
              </a:rPr>
              <a:t>number in your student 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200" b="1" dirty="0">
                <a:solidFill>
                  <a:srgbClr val="990000"/>
                </a:solidFill>
              </a:rPr>
              <a:t>V=2 </a:t>
            </a:r>
            <a:r>
              <a:rPr lang="en-US" sz="1200" b="1" dirty="0"/>
              <a:t>and </a:t>
            </a:r>
            <a:r>
              <a:rPr lang="en-US" sz="1200" b="1" dirty="0">
                <a:solidFill>
                  <a:srgbClr val="FF0000"/>
                </a:solidFill>
              </a:rPr>
              <a:t>Z=0</a:t>
            </a:r>
            <a:r>
              <a:rPr lang="en-US" sz="1200" b="1" dirty="0">
                <a:solidFill>
                  <a:srgbClr val="000000"/>
                </a:solidFill>
              </a:rPr>
              <a:t>, hence</a:t>
            </a:r>
            <a:r>
              <a:rPr lang="en-US" sz="1200" b="1" dirty="0">
                <a:solidFill>
                  <a:srgbClr val="FF0000"/>
                </a:solidFill>
              </a:rPr>
              <a:t> 158.20.0.0/16  </a:t>
            </a:r>
            <a:r>
              <a:rPr lang="en-US" sz="1200" b="1" dirty="0">
                <a:solidFill>
                  <a:srgbClr val="000000"/>
                </a:solidFill>
              </a:rPr>
              <a:t>is your  Corporate Network Address</a:t>
            </a:r>
            <a:endParaRPr lang="en-US" sz="1200" b="1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If the </a:t>
            </a:r>
            <a:r>
              <a:rPr lang="en-AU" sz="1200" b="1" dirty="0">
                <a:solidFill>
                  <a:srgbClr val="9933FF"/>
                </a:solidFill>
              </a:rPr>
              <a:t>ISP Link Address </a:t>
            </a:r>
            <a:r>
              <a:rPr lang="en-AU" sz="1200" dirty="0">
                <a:solidFill>
                  <a:srgbClr val="000000"/>
                </a:solidFill>
              </a:rPr>
              <a:t>is </a:t>
            </a:r>
            <a:r>
              <a:rPr lang="en-US" sz="1200" b="1" dirty="0">
                <a:solidFill>
                  <a:srgbClr val="3333FF"/>
                </a:solidFill>
              </a:rPr>
              <a:t>201.24.4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b="1" dirty="0">
                <a:solidFill>
                  <a:srgbClr val="3333FF"/>
                </a:solidFill>
              </a:rPr>
              <a:t>.0/30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/>
              <a:t> eighth</a:t>
            </a:r>
            <a:r>
              <a:rPr lang="en-US" sz="1200" dirty="0">
                <a:solidFill>
                  <a:srgbClr val="000000"/>
                </a:solidFill>
              </a:rPr>
              <a:t> number in your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b="1" dirty="0">
                <a:solidFill>
                  <a:srgbClr val="0099FF"/>
                </a:solidFill>
              </a:rPr>
              <a:t>W=1</a:t>
            </a:r>
            <a:r>
              <a:rPr lang="en-AU" sz="1200" b="1" dirty="0">
                <a:solidFill>
                  <a:srgbClr val="000000"/>
                </a:solidFill>
              </a:rPr>
              <a:t>, hence </a:t>
            </a:r>
            <a:r>
              <a:rPr lang="en-AU" sz="1200" b="1" dirty="0">
                <a:solidFill>
                  <a:srgbClr val="0099FF"/>
                </a:solidFill>
              </a:rPr>
              <a:t>201.24.41.0</a:t>
            </a:r>
            <a:r>
              <a:rPr lang="en-AU" sz="1200" b="1" dirty="0">
                <a:solidFill>
                  <a:srgbClr val="000000"/>
                </a:solidFill>
              </a:rPr>
              <a:t> is your ISP Link Address</a:t>
            </a:r>
            <a:endParaRPr lang="en-AU" sz="1200" b="1" dirty="0">
              <a:solidFill>
                <a:srgbClr val="3333FF"/>
              </a:solidFill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00FF"/>
                </a:solidFill>
                <a:latin typeface="Arial"/>
              </a:rPr>
              <a:t>VLAN Numbers </a:t>
            </a:r>
            <a:r>
              <a:rPr lang="en-AU" sz="1600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 dirty="0">
                <a:solidFill>
                  <a:srgbClr val="FF0000"/>
                </a:solidFill>
                <a:latin typeface="Arial"/>
              </a:rPr>
              <a:t>(Example Only, use your Student ID)</a:t>
            </a:r>
            <a:endParaRPr lang="en-AU" sz="1100" b="1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(from Left to Right)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1:  VLAN</a:t>
            </a:r>
            <a:r>
              <a:rPr lang="en-AU" sz="1200" dirty="0">
                <a:solidFill>
                  <a:srgbClr val="00B050"/>
                </a:solidFill>
              </a:rPr>
              <a:t>  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00B050"/>
                </a:solidFill>
              </a:rPr>
              <a:t>where  XXX are the last three numbers in you student ID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2:  VLAN  </a:t>
            </a:r>
            <a:r>
              <a:rPr lang="en-AU" sz="1200" b="1" dirty="0">
                <a:solidFill>
                  <a:srgbClr val="9933FF"/>
                </a:solidFill>
              </a:rPr>
              <a:t>YYY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9933FF"/>
                </a:solidFill>
              </a:rPr>
              <a:t>where  YYY  are the middle three numbers in you student 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Rule 3: 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then 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+ 1</a:t>
            </a:r>
            <a:r>
              <a:rPr lang="en-AU" sz="1200" b="1" dirty="0">
                <a:solidFill>
                  <a:srgbClr val="9933FF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 Rule 4: VLAN  256 ,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or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= 256  then 256 - 3 = 253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Appling Rules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1: VLAN  XXX : XXX= 210  hence   VLAN210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VLAN    YYY: YYY=057 hence     VLAN57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3:  No need to apply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4:  No need to apply</a:t>
            </a: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0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16632"/>
            <a:ext cx="8229600" cy="104669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/>
              <a:t>Scenario 1 Addresses and VLAN Numbers</a:t>
            </a:r>
          </a:p>
          <a:p>
            <a:pPr algn="ctr">
              <a:defRPr/>
            </a:pPr>
            <a:r>
              <a:rPr lang="en-AU" sz="2000" dirty="0">
                <a:solidFill>
                  <a:srgbClr val="9933FF"/>
                </a:solidFill>
              </a:rPr>
              <a:t>Record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Refer Rule Set  A</a:t>
            </a:r>
          </a:p>
          <a:p>
            <a:pPr algn="ctr">
              <a:defRPr/>
            </a:pPr>
            <a:endParaRPr lang="en-AU" sz="2000" dirty="0"/>
          </a:p>
          <a:p>
            <a:pPr algn="ctr">
              <a:defRPr/>
            </a:pPr>
            <a:endParaRPr lang="en-AU" sz="2000" dirty="0"/>
          </a:p>
          <a:p>
            <a:pPr algn="ctr">
              <a:defRPr/>
            </a:pPr>
            <a:endParaRPr lang="en-AU" sz="2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en-AU" sz="2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en-AU" sz="2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684" y="1163326"/>
            <a:ext cx="8932803" cy="557804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Student ID</a:t>
            </a:r>
            <a:r>
              <a:rPr lang="en-AU" sz="160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103172423</a:t>
            </a: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Corporate Network Address 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158.</a:t>
            </a:r>
            <a:r>
              <a:rPr lang="en-US" sz="1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.0.0/16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    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ISP Link Address </a:t>
            </a:r>
            <a:r>
              <a:rPr lang="en-US" sz="16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201.24.4</a:t>
            </a:r>
            <a:r>
              <a:rPr lang="en-US" sz="1600" b="1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.0/30    </a:t>
            </a:r>
            <a:r>
              <a:rPr lang="en-US" sz="1600" b="1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AU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+mn-lt"/>
                <a:cs typeface="+mn-cs"/>
              </a:rPr>
              <a:t>Your VLAN Numbers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lvl="1">
              <a:spcBef>
                <a:spcPct val="20000"/>
              </a:spcBef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XXX=423	YYY=172</a:t>
            </a: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85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1035"/>
            <a:ext cx="8229600" cy="725678"/>
          </a:xfrm>
        </p:spPr>
        <p:txBody>
          <a:bodyPr/>
          <a:lstStyle/>
          <a:p>
            <a:r>
              <a:rPr lang="en-AU" sz="2400" dirty="0"/>
              <a:t/>
            </a:r>
            <a:br>
              <a:rPr lang="en-AU" sz="2400" dirty="0"/>
            </a:br>
            <a:r>
              <a:rPr lang="en-AU" sz="2200" dirty="0"/>
              <a:t>Task 2 VLSM Design – Use VLSM Calculator</a:t>
            </a:r>
            <a:br>
              <a:rPr lang="en-AU" sz="2200" dirty="0"/>
            </a:br>
            <a:r>
              <a:rPr lang="en-AU" sz="2200" dirty="0"/>
              <a:t>Paste Below</a:t>
            </a:r>
            <a:r>
              <a:rPr lang="en-AU" sz="2400" dirty="0"/>
              <a:t/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899592" y="1196752"/>
            <a:ext cx="77768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 of hosts </a:t>
            </a:r>
            <a:r>
              <a:rPr lang="en-US" b="1" dirty="0" smtClean="0"/>
              <a:t>networks from </a:t>
            </a:r>
            <a:r>
              <a:rPr lang="en-US" b="1" dirty="0"/>
              <a:t>max to </a:t>
            </a:r>
            <a:r>
              <a:rPr lang="en-US" b="1" dirty="0" smtClean="0"/>
              <a:t>min</a:t>
            </a:r>
            <a:r>
              <a:rPr lang="en-US" dirty="0" smtClean="0"/>
              <a:t>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Network  </a:t>
            </a:r>
            <a:r>
              <a:rPr lang="en-US" dirty="0" smtClean="0"/>
              <a:t>……(……. </a:t>
            </a:r>
            <a:r>
              <a:rPr lang="en-US" dirty="0"/>
              <a:t>hosts): 			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Now, test values to see how many bits we should keep for it: like 2,4,8,16,32,64,128,256,512,1024,2048,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 (follow the list in subnet mask cheat sheet)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…..(value) &lt;….(host given in question) </a:t>
            </a:r>
          </a:p>
          <a:p>
            <a:r>
              <a:rPr lang="en-US" dirty="0" smtClean="0"/>
              <a:t>…..(</a:t>
            </a:r>
            <a:r>
              <a:rPr lang="en-US" dirty="0"/>
              <a:t>value) </a:t>
            </a:r>
            <a:r>
              <a:rPr lang="en-US" dirty="0" smtClean="0"/>
              <a:t>&gt;….(</a:t>
            </a:r>
            <a:r>
              <a:rPr lang="en-US" dirty="0"/>
              <a:t>host given in question)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so we take ……. (the value just greater than no of hosts in question)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• How many usable IP addresses?  </a:t>
            </a:r>
            <a:r>
              <a:rPr lang="en-US" dirty="0" smtClean="0"/>
              <a:t>……. </a:t>
            </a:r>
            <a:r>
              <a:rPr lang="en-US" dirty="0"/>
              <a:t>– 2 = </a:t>
            </a:r>
            <a:r>
              <a:rPr lang="en-US" dirty="0" smtClean="0"/>
              <a:t>……..</a:t>
            </a:r>
            <a:endParaRPr lang="en-US" dirty="0"/>
          </a:p>
          <a:p>
            <a:r>
              <a:rPr lang="en-US" dirty="0"/>
              <a:t>How many host bit? </a:t>
            </a:r>
            <a:r>
              <a:rPr lang="en-US" dirty="0" smtClean="0"/>
              <a:t>…….= </a:t>
            </a:r>
            <a:r>
              <a:rPr lang="en-US" dirty="0"/>
              <a:t>2</a:t>
            </a:r>
            <a:r>
              <a:rPr lang="en-US" dirty="0" smtClean="0"/>
              <a:t>^……  </a:t>
            </a:r>
            <a:r>
              <a:rPr lang="en-US" dirty="0"/>
              <a:t>So </a:t>
            </a:r>
            <a:r>
              <a:rPr lang="en-US" dirty="0" smtClean="0"/>
              <a:t>…….. </a:t>
            </a:r>
            <a:r>
              <a:rPr lang="en-US" dirty="0"/>
              <a:t>host bits</a:t>
            </a:r>
          </a:p>
          <a:p>
            <a:r>
              <a:rPr lang="en-US" dirty="0"/>
              <a:t>How many network bits? </a:t>
            </a:r>
            <a:r>
              <a:rPr lang="en-US" dirty="0" smtClean="0"/>
              <a:t>32- ……. </a:t>
            </a:r>
            <a:r>
              <a:rPr lang="en-US" dirty="0"/>
              <a:t>= </a:t>
            </a:r>
            <a:r>
              <a:rPr lang="en-US" dirty="0" smtClean="0"/>
              <a:t>….. </a:t>
            </a:r>
            <a:r>
              <a:rPr lang="en-US" dirty="0"/>
              <a:t>bits</a:t>
            </a:r>
          </a:p>
          <a:p>
            <a:r>
              <a:rPr lang="en-US" dirty="0"/>
              <a:t>  • Subnet mask in slash notation? </a:t>
            </a:r>
            <a:r>
              <a:rPr lang="en-US" dirty="0" smtClean="0"/>
              <a:t>/…..</a:t>
            </a:r>
            <a:endParaRPr lang="en-US" dirty="0"/>
          </a:p>
          <a:p>
            <a:r>
              <a:rPr lang="en-US" dirty="0"/>
              <a:t>• Network address </a:t>
            </a:r>
            <a:r>
              <a:rPr lang="en-US" dirty="0" smtClean="0"/>
              <a:t>=</a:t>
            </a:r>
            <a:r>
              <a:rPr lang="en-US" b="1" dirty="0" smtClean="0"/>
              <a:t>………./……</a:t>
            </a:r>
            <a:endParaRPr lang="en-US" dirty="0"/>
          </a:p>
          <a:p>
            <a:r>
              <a:rPr lang="en-US" dirty="0" smtClean="0"/>
              <a:t>(……….,  </a:t>
            </a:r>
            <a:r>
              <a:rPr lang="en-US" dirty="0"/>
              <a:t>so gap is </a:t>
            </a:r>
            <a:r>
              <a:rPr lang="en-US" dirty="0" smtClean="0"/>
              <a:t>……. </a:t>
            </a:r>
            <a:r>
              <a:rPr lang="en-US" dirty="0"/>
              <a:t>(</a:t>
            </a:r>
            <a:r>
              <a:rPr lang="en-US" dirty="0" smtClean="0"/>
              <a:t>256-…….=…..) </a:t>
            </a:r>
            <a:r>
              <a:rPr lang="en-US" dirty="0"/>
              <a:t>in </a:t>
            </a:r>
            <a:r>
              <a:rPr lang="en-US" dirty="0" smtClean="0"/>
              <a:t>….. </a:t>
            </a:r>
            <a:r>
              <a:rPr lang="en-US" dirty="0"/>
              <a:t>octet. Se next subnet will be incremented by </a:t>
            </a:r>
            <a:r>
              <a:rPr lang="en-US" dirty="0" smtClean="0"/>
              <a:t>……. </a:t>
            </a:r>
            <a:r>
              <a:rPr lang="en-US" dirty="0"/>
              <a:t>in </a:t>
            </a:r>
            <a:r>
              <a:rPr lang="en-US" dirty="0" smtClean="0"/>
              <a:t>…..octet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Network </a:t>
            </a:r>
            <a:r>
              <a:rPr lang="en-US" dirty="0" smtClean="0"/>
              <a:t>…… </a:t>
            </a:r>
            <a:r>
              <a:rPr lang="en-US" dirty="0"/>
              <a:t>( </a:t>
            </a:r>
            <a:r>
              <a:rPr lang="en-US" dirty="0" smtClean="0"/>
              <a:t>…… </a:t>
            </a:r>
            <a:r>
              <a:rPr lang="en-US" dirty="0"/>
              <a:t>hosts): 	</a:t>
            </a:r>
            <a:r>
              <a:rPr lang="en-US" dirty="0" smtClean="0"/>
              <a:t>(repeat same with rest until 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0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7544" y="-11555"/>
            <a:ext cx="8229600" cy="432048"/>
          </a:xfrm>
        </p:spPr>
        <p:txBody>
          <a:bodyPr/>
          <a:lstStyle/>
          <a:p>
            <a:r>
              <a:rPr lang="en-AU" sz="2000" dirty="0"/>
              <a:t>Scenario 1 -Tasks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663" cy="62646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AU" sz="1000" b="1" dirty="0">
                <a:cs typeface="Times New Roman" pitchFamily="18" charset="0"/>
              </a:rPr>
              <a:t>1. </a:t>
            </a:r>
            <a:r>
              <a:rPr lang="en-AU" sz="1000" dirty="0">
                <a:cs typeface="Times New Roman" pitchFamily="18" charset="0"/>
              </a:rPr>
              <a:t>Do not configure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enable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  OR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line console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on router and switches,  unless specified by the task</a:t>
            </a:r>
          </a:p>
          <a:p>
            <a:pPr>
              <a:buFontTx/>
              <a:buNone/>
              <a:defRPr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Internal Network  </a:t>
            </a:r>
            <a:r>
              <a:rPr lang="en-AU" sz="1000" b="1" dirty="0">
                <a:solidFill>
                  <a:srgbClr val="3333FF"/>
                </a:solidFill>
              </a:rPr>
              <a:t>VLSM Design – Paste in page 7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</a:t>
            </a:r>
            <a:r>
              <a:rPr lang="en-AU" sz="1000" b="1" dirty="0"/>
              <a:t>a) </a:t>
            </a:r>
            <a:r>
              <a:rPr lang="en-AU" sz="1000" dirty="0"/>
              <a:t>IP VLSM Addressing Scheme  and VLAN names  and numbers: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AU" sz="1000" b="1" dirty="0">
                <a:solidFill>
                  <a:srgbClr val="FF0000"/>
                </a:solidFill>
              </a:rPr>
              <a:t>Refer rules </a:t>
            </a:r>
            <a:r>
              <a:rPr lang="en-AU" sz="1000" b="1" dirty="0">
                <a:solidFill>
                  <a:srgbClr val="0000FF"/>
                </a:solidFill>
              </a:rPr>
              <a:t>page 6 </a:t>
            </a:r>
            <a:r>
              <a:rPr lang="en-AU" sz="1000" b="1" dirty="0">
                <a:solidFill>
                  <a:srgbClr val="FF0000"/>
                </a:solidFill>
              </a:rPr>
              <a:t>to determine </a:t>
            </a:r>
            <a:r>
              <a:rPr lang="en-AU" sz="1000" b="1" dirty="0">
                <a:solidFill>
                  <a:srgbClr val="00B050"/>
                </a:solidFill>
              </a:rPr>
              <a:t>XXX </a:t>
            </a:r>
            <a:r>
              <a:rPr lang="en-AU" sz="1000" b="1" dirty="0">
                <a:solidFill>
                  <a:srgbClr val="FF0000"/>
                </a:solidFill>
              </a:rPr>
              <a:t>and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AU" sz="1000" b="1" dirty="0"/>
              <a:t>VLAN</a:t>
            </a:r>
            <a:r>
              <a:rPr lang="en-AU" sz="1000" b="1" dirty="0">
                <a:solidFill>
                  <a:srgbClr val="00B050"/>
                </a:solidFill>
              </a:rPr>
              <a:t> XXX  </a:t>
            </a:r>
            <a:r>
              <a:rPr lang="en-AU" sz="1000" dirty="0"/>
              <a:t>French 600 hosts 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AU" sz="1000" b="1" dirty="0"/>
              <a:t>VLAN  </a:t>
            </a:r>
            <a:r>
              <a:rPr lang="en-AU" sz="1000" b="1" dirty="0">
                <a:solidFill>
                  <a:srgbClr val="9933FF"/>
                </a:solidFill>
              </a:rPr>
              <a:t>YYY </a:t>
            </a:r>
            <a:r>
              <a:rPr lang="en-AU" sz="1000" dirty="0"/>
              <a:t>English 100    hosts </a:t>
            </a:r>
            <a:endParaRPr lang="en-AU" sz="1000" b="1" dirty="0">
              <a:solidFill>
                <a:srgbClr val="9933FF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AU" sz="1000" b="1" dirty="0"/>
              <a:t>VLAN  256 </a:t>
            </a:r>
            <a:r>
              <a:rPr lang="en-AU" sz="1000" dirty="0"/>
              <a:t>Hindi  50  hosts </a:t>
            </a:r>
            <a:r>
              <a:rPr lang="en-AU" sz="1000" b="1" dirty="0">
                <a:solidFill>
                  <a:srgbClr val="FF0000"/>
                </a:solidFill>
              </a:rPr>
              <a:t>(256  may change, refer rules page 5)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AU" sz="1000" b="1" dirty="0"/>
              <a:t>VLAN  1  </a:t>
            </a:r>
            <a:r>
              <a:rPr lang="en-AU" sz="1000" dirty="0"/>
              <a:t>18 hosts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AU" sz="1000" dirty="0"/>
              <a:t> </a:t>
            </a:r>
            <a:r>
              <a:rPr lang="en-AU" sz="1000" b="1" dirty="0"/>
              <a:t>Internal Serial  </a:t>
            </a:r>
            <a:r>
              <a:rPr lang="en-AU" sz="1000" dirty="0"/>
              <a:t>2 hosts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AU" sz="1000" dirty="0" err="1"/>
              <a:t>Sedam</a:t>
            </a:r>
            <a:r>
              <a:rPr lang="en-AU" sz="1000" dirty="0"/>
              <a:t> </a:t>
            </a:r>
            <a:r>
              <a:rPr lang="en-AU" sz="1000" b="1" dirty="0"/>
              <a:t>Database Server LAN </a:t>
            </a:r>
            <a:r>
              <a:rPr lang="en-AU" sz="1000" dirty="0"/>
              <a:t>loopback 0  40 hosts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Document assignment of ip addresses to router interfaces and PC Hosts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FF0000"/>
                </a:solidFill>
              </a:rPr>
              <a:t>    c) Use the VLSM calculator</a:t>
            </a:r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b="1" dirty="0"/>
              <a:t>3. </a:t>
            </a:r>
            <a:r>
              <a:rPr lang="en-AU" sz="1000" b="1" dirty="0">
                <a:solidFill>
                  <a:srgbClr val="3333FF"/>
                </a:solidFill>
              </a:rPr>
              <a:t>Cable Connections – Refer Network Topology Diagram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 a) </a:t>
            </a:r>
            <a:r>
              <a:rPr lang="en-US" sz="1000" dirty="0"/>
              <a:t>Connect </a:t>
            </a:r>
            <a:r>
              <a:rPr lang="en-US" sz="1000" dirty="0" err="1"/>
              <a:t>Tandur</a:t>
            </a:r>
            <a:r>
              <a:rPr lang="en-US" sz="1000" dirty="0"/>
              <a:t> router interface </a:t>
            </a:r>
            <a:r>
              <a:rPr lang="en-US" sz="1000" b="1" dirty="0">
                <a:solidFill>
                  <a:srgbClr val="3333FF"/>
                </a:solidFill>
              </a:rPr>
              <a:t>G0/0/1 </a:t>
            </a:r>
            <a:r>
              <a:rPr lang="en-US" sz="1000" dirty="0"/>
              <a:t>to </a:t>
            </a:r>
            <a:r>
              <a:rPr lang="en-US" sz="1000" dirty="0" err="1"/>
              <a:t>Tandur</a:t>
            </a:r>
            <a:r>
              <a:rPr lang="en-US" sz="1000" dirty="0"/>
              <a:t> switch port  </a:t>
            </a:r>
            <a:r>
              <a:rPr lang="en-US" sz="1000" b="1" dirty="0">
                <a:solidFill>
                  <a:srgbClr val="3333FF"/>
                </a:solidFill>
              </a:rPr>
              <a:t>G1/0/11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</a:t>
            </a:r>
            <a:r>
              <a:rPr lang="en-US" sz="1000" dirty="0"/>
              <a:t> </a:t>
            </a:r>
            <a:r>
              <a:rPr lang="en-US" sz="1000" b="1" dirty="0"/>
              <a:t>b) </a:t>
            </a:r>
            <a:r>
              <a:rPr lang="en-US" sz="1000" dirty="0"/>
              <a:t>Check routers are connected via serial links </a:t>
            </a:r>
            <a:endParaRPr lang="en-US" sz="1000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en-US" sz="1000" b="1" dirty="0"/>
              <a:t>    c) </a:t>
            </a:r>
            <a:r>
              <a:rPr lang="en-AU" sz="1000" dirty="0"/>
              <a:t>Connect  PC1 to </a:t>
            </a:r>
            <a:r>
              <a:rPr lang="en-AU" sz="1000" b="1" dirty="0">
                <a:solidFill>
                  <a:srgbClr val="3333FF"/>
                </a:solidFill>
              </a:rPr>
              <a:t>G1/0/13 </a:t>
            </a:r>
            <a:r>
              <a:rPr lang="en-AU" sz="1000" dirty="0"/>
              <a:t>(In Lab use the patch panel), </a:t>
            </a:r>
            <a:r>
              <a:rPr lang="en-US" sz="1000" dirty="0"/>
              <a:t>connect</a:t>
            </a:r>
            <a:r>
              <a:rPr lang="en-US" sz="1000" b="1" dirty="0"/>
              <a:t> </a:t>
            </a:r>
            <a:r>
              <a:rPr lang="en-AU" sz="1000" dirty="0"/>
              <a:t>PC2 to </a:t>
            </a:r>
            <a:r>
              <a:rPr lang="en-AU" sz="1000" b="1" dirty="0">
                <a:solidFill>
                  <a:srgbClr val="3333FF"/>
                </a:solidFill>
              </a:rPr>
              <a:t> G1/0/24  </a:t>
            </a:r>
            <a:r>
              <a:rPr lang="en-AU" sz="1000" dirty="0"/>
              <a:t>(In Lab use the VAN)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4. </a:t>
            </a:r>
            <a:r>
              <a:rPr lang="en-US" sz="1000" b="1" dirty="0">
                <a:solidFill>
                  <a:srgbClr val="3333FF"/>
                </a:solidFill>
              </a:rPr>
              <a:t>Helpful Configurations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US" sz="1000" dirty="0"/>
              <a:t>Configure the line console on each router and switch,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line console 0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logging synchronous  </a:t>
            </a:r>
            <a:r>
              <a:rPr lang="en-US" sz="1000" i="1" dirty="0">
                <a:solidFill>
                  <a:srgbClr val="FF0000"/>
                </a:solidFill>
              </a:rPr>
              <a:t>(stops system messages overwriting your typing)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exec-timeout 0 0   </a:t>
            </a:r>
            <a:r>
              <a:rPr lang="en-US" sz="1000" i="1" dirty="0">
                <a:solidFill>
                  <a:srgbClr val="FF0000"/>
                </a:solidFill>
              </a:rPr>
              <a:t>(ensures you do not return to user executive mode)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b)</a:t>
            </a:r>
            <a:r>
              <a:rPr lang="en-US" sz="1000" dirty="0"/>
              <a:t> Turn off  DNS (Domain Name Service)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/>
              <a:t>               </a:t>
            </a:r>
            <a:r>
              <a:rPr lang="en-US" sz="1000" dirty="0"/>
              <a:t>no </a:t>
            </a:r>
            <a:r>
              <a:rPr lang="en-US" sz="1000" dirty="0" err="1"/>
              <a:t>ip</a:t>
            </a:r>
            <a:r>
              <a:rPr lang="en-US" sz="1000" dirty="0"/>
              <a:t> domain-lookup  </a:t>
            </a:r>
            <a:r>
              <a:rPr lang="en-US" sz="1000" i="1" dirty="0">
                <a:solidFill>
                  <a:srgbClr val="FF0000"/>
                </a:solidFill>
              </a:rPr>
              <a:t>(ensures if you miss-type a command, the router will not try to resolve the command as a URL web address)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200" b="1" dirty="0"/>
              <a:t>5. </a:t>
            </a:r>
            <a:r>
              <a:rPr lang="en-US" sz="1200" b="1" dirty="0">
                <a:solidFill>
                  <a:srgbClr val="3333FF"/>
                </a:solidFill>
              </a:rPr>
              <a:t>Message of the Day (MOTD)  Banner Configuration 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C</a:t>
            </a:r>
            <a:r>
              <a:rPr lang="en-US" sz="1000" dirty="0"/>
              <a:t>onfigure a MOTD Banner, recording your student id,  family name and lab time, </a:t>
            </a:r>
            <a:r>
              <a:rPr lang="en-US" sz="1000" dirty="0">
                <a:solidFill>
                  <a:srgbClr val="FF0000"/>
                </a:solidFill>
              </a:rPr>
              <a:t>on all routers and switches</a:t>
            </a:r>
            <a:r>
              <a:rPr lang="en-US" sz="1000" dirty="0"/>
              <a:t>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 </a:t>
            </a:r>
            <a:r>
              <a:rPr lang="en-US" sz="1000" dirty="0"/>
              <a:t>       banner </a:t>
            </a:r>
            <a:r>
              <a:rPr lang="en-US" sz="1000" dirty="0" err="1"/>
              <a:t>motd</a:t>
            </a:r>
            <a:r>
              <a:rPr lang="en-US" sz="1000" dirty="0"/>
              <a:t> &amp;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  Welcome to Hostname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/>
              <a:t>                </a:t>
            </a:r>
            <a:r>
              <a:rPr lang="en-US" sz="1000" i="1" dirty="0">
                <a:solidFill>
                  <a:srgbClr val="000000"/>
                </a:solidFill>
              </a:rPr>
              <a:t>Your Student Id</a:t>
            </a:r>
            <a:r>
              <a:rPr lang="en-US" sz="1000" dirty="0">
                <a:solidFill>
                  <a:srgbClr val="000000"/>
                </a:solidFill>
              </a:rPr>
              <a:t>,</a:t>
            </a:r>
            <a:r>
              <a:rPr lang="en-US" sz="1000" dirty="0"/>
              <a:t>  </a:t>
            </a:r>
            <a:r>
              <a:rPr lang="en-US" sz="1000" i="1" dirty="0"/>
              <a:t>Your Family Name</a:t>
            </a:r>
            <a:r>
              <a:rPr lang="en-US" sz="1000" dirty="0"/>
              <a:t>,  Your </a:t>
            </a:r>
            <a:r>
              <a:rPr lang="en-US" sz="1000" i="1" dirty="0">
                <a:solidFill>
                  <a:srgbClr val="000000"/>
                </a:solidFill>
              </a:rPr>
              <a:t>Session Time</a:t>
            </a:r>
            <a:r>
              <a:rPr lang="en-US" sz="1000" dirty="0"/>
              <a:t>                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&amp; </a:t>
            </a:r>
            <a:endParaRPr lang="en-US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6. </a:t>
            </a:r>
            <a:r>
              <a:rPr lang="en-US" sz="1000" b="1" dirty="0">
                <a:solidFill>
                  <a:srgbClr val="3333FF"/>
                </a:solidFill>
              </a:rPr>
              <a:t>Device Host Names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AU" sz="1000" dirty="0"/>
              <a:t>All devices must be configured with a host name  eg TandurR1, TandurS1 </a:t>
            </a:r>
            <a:r>
              <a:rPr lang="en-AU" sz="1000" dirty="0" err="1"/>
              <a:t>etc</a:t>
            </a:r>
            <a:endParaRPr lang="en-AU" sz="1000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1 -Tasks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7. </a:t>
            </a:r>
            <a:r>
              <a:rPr lang="en-AU" sz="1000" b="1" dirty="0">
                <a:solidFill>
                  <a:srgbClr val="3333FF"/>
                </a:solidFill>
              </a:rPr>
              <a:t>Switch Configuration </a:t>
            </a:r>
            <a:r>
              <a:rPr lang="en-AU" sz="1000" b="1" dirty="0">
                <a:solidFill>
                  <a:srgbClr val="00B050"/>
                </a:solidFill>
              </a:rPr>
              <a:t>S3 3650</a:t>
            </a:r>
            <a:endParaRPr lang="en-AU" sz="1000" dirty="0">
              <a:solidFill>
                <a:srgbClr val="00B050"/>
              </a:solidFill>
            </a:endParaRP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16  to 19 </a:t>
            </a:r>
            <a:r>
              <a:rPr lang="en-AU" sz="1000" dirty="0"/>
              <a:t>and  to </a:t>
            </a:r>
            <a:r>
              <a:rPr lang="en-AU" sz="1000" b="1" dirty="0">
                <a:solidFill>
                  <a:srgbClr val="FF0000"/>
                </a:solidFill>
              </a:rPr>
              <a:t>your journal </a:t>
            </a:r>
            <a:r>
              <a:rPr lang="en-AU" sz="1000" dirty="0"/>
              <a:t>and lab exercises from prior unit on </a:t>
            </a:r>
            <a:r>
              <a:rPr lang="en-AU" sz="1000" b="1" dirty="0"/>
              <a:t>Basic Switch and VLAN Configuration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</a:t>
            </a:r>
            <a:r>
              <a:rPr lang="en-AU" sz="1000" b="1" dirty="0">
                <a:solidFill>
                  <a:srgbClr val="FF0000"/>
                </a:solidFill>
              </a:rPr>
              <a:t>Check the switch is clean, if NOT then:</a:t>
            </a:r>
            <a:endParaRPr lang="en-AU" sz="1000" dirty="0"/>
          </a:p>
          <a:p>
            <a:pPr>
              <a:buNone/>
              <a:defRPr/>
            </a:pPr>
            <a:r>
              <a:rPr lang="en-AU" sz="1000" b="1" dirty="0"/>
              <a:t>          </a:t>
            </a:r>
            <a:r>
              <a:rPr lang="en-AU" sz="1000" dirty="0"/>
              <a:t> </a:t>
            </a:r>
            <a:r>
              <a:rPr lang="en-AU" sz="1000" dirty="0" err="1"/>
              <a:t>i</a:t>
            </a:r>
            <a:r>
              <a:rPr lang="en-AU" sz="1000" dirty="0"/>
              <a:t>) Delete the vlan.dat file to remove old VLANs from the Switch, use -  </a:t>
            </a:r>
            <a:r>
              <a:rPr lang="en-AU" sz="1000" b="1" dirty="0"/>
              <a:t>delete vlan.dat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 Use - </a:t>
            </a:r>
            <a:r>
              <a:rPr lang="en-AU" sz="1000" b="1" dirty="0"/>
              <a:t>erase </a:t>
            </a:r>
            <a:r>
              <a:rPr lang="en-AU" sz="1000" b="1" dirty="0" err="1"/>
              <a:t>startup-config</a:t>
            </a:r>
            <a:r>
              <a:rPr lang="en-AU" sz="1000" b="1" dirty="0"/>
              <a:t> </a:t>
            </a:r>
            <a:r>
              <a:rPr lang="en-AU" sz="1000" dirty="0"/>
              <a:t>then</a:t>
            </a:r>
            <a:r>
              <a:rPr lang="en-AU" sz="1000" b="1" dirty="0"/>
              <a:t> reload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b="1" dirty="0"/>
              <a:t>      c) </a:t>
            </a:r>
            <a:r>
              <a:rPr lang="en-AU" sz="1000" dirty="0"/>
              <a:t>Create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French,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English,  VLAN 256 Hindi</a:t>
            </a:r>
            <a:r>
              <a:rPr lang="en-AU" sz="1000" b="1" dirty="0">
                <a:solidFill>
                  <a:srgbClr val="FF0000"/>
                </a:solidFill>
              </a:rPr>
              <a:t> (256 may change, refer rules page 6)</a:t>
            </a:r>
            <a:r>
              <a:rPr lang="en-AU" sz="1000" dirty="0"/>
              <a:t>    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Configure</a:t>
            </a:r>
            <a:r>
              <a:rPr lang="en-AU" sz="1000" b="1" dirty="0">
                <a:solidFill>
                  <a:srgbClr val="3333FF"/>
                </a:solidFill>
              </a:rPr>
              <a:t> G1/0/11 </a:t>
            </a:r>
            <a:r>
              <a:rPr lang="en-AU" sz="1000" dirty="0"/>
              <a:t>as a trunk port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e) </a:t>
            </a:r>
            <a:r>
              <a:rPr lang="en-AU" sz="1000" dirty="0"/>
              <a:t>Configure as access ports,   </a:t>
            </a:r>
            <a:r>
              <a:rPr lang="en-AU" sz="1000" b="1" dirty="0"/>
              <a:t>only</a:t>
            </a:r>
            <a:r>
              <a:rPr lang="en-AU" sz="1000" dirty="0"/>
              <a:t>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 ports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AU" sz="1000" dirty="0"/>
              <a:t>  and VLAN</a:t>
            </a:r>
            <a:r>
              <a:rPr lang="en-AU" sz="1000" b="1" dirty="0">
                <a:solidFill>
                  <a:srgbClr val="9933FF"/>
                </a:solidFill>
              </a:rPr>
              <a:t> YYY  </a:t>
            </a:r>
            <a:r>
              <a:rPr lang="en-AU" sz="1000" dirty="0"/>
              <a:t>port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G1/0/24 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b="1" dirty="0"/>
              <a:t>      f) Switch Management – </a:t>
            </a:r>
            <a:r>
              <a:rPr lang="en-AU" sz="1000" dirty="0"/>
              <a:t>configure an  ip address on interface VLAN1  and configure a default gateway IP address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g) </a:t>
            </a:r>
            <a:r>
              <a:rPr lang="en-AU" sz="1000" dirty="0"/>
              <a:t>Configure </a:t>
            </a:r>
            <a:r>
              <a:rPr lang="en-AU" sz="1000" b="1" dirty="0"/>
              <a:t>enable password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7030A0"/>
                </a:solidFill>
              </a:rPr>
              <a:t>cisco </a:t>
            </a:r>
            <a:r>
              <a:rPr lang="en-AU" sz="1000" dirty="0"/>
              <a:t>and  </a:t>
            </a:r>
            <a:r>
              <a:rPr lang="en-AU" sz="1000" b="1" dirty="0"/>
              <a:t>Line vty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7030A0"/>
                </a:solidFill>
              </a:rPr>
              <a:t>cisco</a:t>
            </a:r>
            <a:r>
              <a:rPr lang="en-AU" sz="1000" dirty="0"/>
              <a:t> and </a:t>
            </a:r>
            <a:r>
              <a:rPr lang="en-AU" sz="1000" b="1" dirty="0"/>
              <a:t>login</a:t>
            </a:r>
            <a:r>
              <a:rPr lang="en-AU" sz="1000" dirty="0"/>
              <a:t>, so the switch can be accessed via Telnet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h) </a:t>
            </a:r>
            <a:r>
              <a:rPr lang="en-AU" sz="1000" dirty="0"/>
              <a:t>Configure Port Security only for VLAN</a:t>
            </a:r>
            <a:r>
              <a:rPr lang="en-AU" sz="1000" dirty="0">
                <a:solidFill>
                  <a:srgbClr val="00B050"/>
                </a:solidFill>
              </a:rPr>
              <a:t>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, mac address sticky on ports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AU" sz="1000" dirty="0"/>
              <a:t> max 4, with </a:t>
            </a:r>
            <a:r>
              <a:rPr lang="en-AU" sz="1000" b="1" dirty="0"/>
              <a:t>violation protect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9933FF"/>
                </a:solidFill>
              </a:rPr>
              <a:t>       </a:t>
            </a:r>
            <a:r>
              <a:rPr lang="en-AU" sz="1000" b="1" dirty="0" err="1"/>
              <a:t>i</a:t>
            </a:r>
            <a:r>
              <a:rPr lang="en-AU" sz="1000" b="1" dirty="0"/>
              <a:t>) </a:t>
            </a:r>
            <a:r>
              <a:rPr lang="en-AU" sz="1000" b="1" dirty="0">
                <a:solidFill>
                  <a:srgbClr val="9933FF"/>
                </a:solidFill>
              </a:rPr>
              <a:t>If  In Lab Kit </a:t>
            </a:r>
            <a:r>
              <a:rPr lang="en-AU" sz="1000" dirty="0">
                <a:solidFill>
                  <a:srgbClr val="000000"/>
                </a:solidFill>
              </a:rPr>
              <a:t>- Configure a static mac address on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G1/0/24 </a:t>
            </a:r>
            <a:r>
              <a:rPr lang="en-AU" sz="1000" dirty="0">
                <a:solidFill>
                  <a:srgbClr val="000000"/>
                </a:solidFill>
              </a:rPr>
              <a:t>use the MAC address of PC2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000000"/>
                </a:solidFill>
              </a:rPr>
              <a:t>       j) </a:t>
            </a:r>
            <a:r>
              <a:rPr lang="en-AU" sz="1000" b="1" dirty="0">
                <a:solidFill>
                  <a:srgbClr val="FF00FF"/>
                </a:solidFill>
              </a:rPr>
              <a:t>If Packet Tracer </a:t>
            </a:r>
            <a:r>
              <a:rPr lang="en-AU" sz="1000" dirty="0">
                <a:solidFill>
                  <a:srgbClr val="000000"/>
                </a:solidFill>
              </a:rPr>
              <a:t>- configure Port Security, mac address sticky on </a:t>
            </a:r>
            <a:r>
              <a:rPr lang="en-US" sz="1100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G1/0/24 </a:t>
            </a:r>
            <a:r>
              <a:rPr lang="en-AU" sz="1000" dirty="0">
                <a:solidFill>
                  <a:srgbClr val="000000"/>
                </a:solidFill>
              </a:rPr>
              <a:t>max 1, with </a:t>
            </a:r>
            <a:r>
              <a:rPr lang="en-AU" sz="1000" b="1" dirty="0">
                <a:solidFill>
                  <a:srgbClr val="000000"/>
                </a:solidFill>
              </a:rPr>
              <a:t>violation shutdown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8.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VLANs 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3333FF"/>
                </a:solidFill>
                <a:cs typeface="Times New Roman" pitchFamily="18" charset="0"/>
              </a:rPr>
              <a:t>     </a:t>
            </a:r>
            <a:r>
              <a:rPr lang="en-AU" sz="1000" b="1" dirty="0">
                <a:cs typeface="Times New Roman" pitchFamily="18" charset="0"/>
              </a:rPr>
              <a:t>a)</a:t>
            </a:r>
            <a:r>
              <a:rPr lang="en-AU" sz="1000" dirty="0"/>
              <a:t> To check VLANs created, use – </a:t>
            </a:r>
            <a:r>
              <a:rPr lang="en-AU" sz="1000" b="1" dirty="0"/>
              <a:t>show </a:t>
            </a:r>
            <a:r>
              <a:rPr lang="en-AU" sz="1000" b="1" dirty="0" err="1"/>
              <a:t>vlan</a:t>
            </a:r>
            <a:r>
              <a:rPr lang="en-AU" sz="1000" b="1" dirty="0"/>
              <a:t> brief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9.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Port Security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>
                <a:solidFill>
                  <a:srgbClr val="0000FF"/>
                </a:solidFill>
              </a:rPr>
              <a:t>     </a:t>
            </a:r>
            <a:r>
              <a:rPr lang="en-AU" sz="1000" b="1" dirty="0"/>
              <a:t>a)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dirty="0"/>
              <a:t>To check port security is enabled,  use - </a:t>
            </a:r>
            <a:r>
              <a:rPr lang="en-AU" sz="1000" b="1" dirty="0"/>
              <a:t>show port-security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b)</a:t>
            </a:r>
            <a:r>
              <a:rPr lang="en-AU" sz="1000" dirty="0"/>
              <a:t> A table will be displayed showing the security status of the switch ports</a:t>
            </a: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10. </a:t>
            </a:r>
            <a:r>
              <a:rPr lang="en-AU" sz="1000" b="1" dirty="0">
                <a:solidFill>
                  <a:srgbClr val="3333FF"/>
                </a:solidFill>
              </a:rPr>
              <a:t>Network IP Address Configuration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a) </a:t>
            </a:r>
            <a:r>
              <a:rPr lang="en-AU" sz="1100" dirty="0">
                <a:cs typeface="Times New Roman" pitchFamily="18" charset="0"/>
              </a:rPr>
              <a:t>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ALL </a:t>
            </a:r>
            <a:r>
              <a:rPr lang="en-AU" sz="1100" dirty="0">
                <a:cs typeface="Times New Roman" pitchFamily="18" charset="0"/>
              </a:rPr>
              <a:t>router</a:t>
            </a:r>
            <a:r>
              <a:rPr lang="en-AU" sz="1100" b="1" dirty="0">
                <a:cs typeface="Times New Roman" pitchFamily="18" charset="0"/>
              </a:rPr>
              <a:t>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serial </a:t>
            </a:r>
            <a:r>
              <a:rPr lang="en-AU" sz="1100" dirty="0">
                <a:cs typeface="Times New Roman" pitchFamily="18" charset="0"/>
              </a:rPr>
              <a:t>and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loopback</a:t>
            </a:r>
            <a:r>
              <a:rPr lang="en-AU" sz="1100" dirty="0">
                <a:cs typeface="Times New Roman" pitchFamily="18" charset="0"/>
              </a:rPr>
              <a:t> interfaces with ip addresses and descriptions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b) </a:t>
            </a:r>
            <a:r>
              <a:rPr lang="en-AU" sz="1100" dirty="0" err="1">
                <a:cs typeface="Times New Roman" pitchFamily="18" charset="0"/>
              </a:rPr>
              <a:t>Tandur</a:t>
            </a:r>
            <a:r>
              <a:rPr lang="en-AU" sz="1100" dirty="0">
                <a:cs typeface="Times New Roman" pitchFamily="18" charset="0"/>
              </a:rPr>
              <a:t> Router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   </a:t>
            </a:r>
            <a:r>
              <a:rPr lang="en-AU" sz="1100" dirty="0" err="1">
                <a:cs typeface="Times New Roman" pitchFamily="18" charset="0"/>
              </a:rPr>
              <a:t>i</a:t>
            </a:r>
            <a:r>
              <a:rPr lang="en-AU" sz="1100" dirty="0">
                <a:cs typeface="Times New Roman" pitchFamily="18" charset="0"/>
              </a:rPr>
              <a:t>) 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Refer page 15 </a:t>
            </a:r>
            <a:r>
              <a:rPr lang="en-AU" sz="1100" dirty="0">
                <a:cs typeface="Times New Roman" pitchFamily="18" charset="0"/>
              </a:rPr>
              <a:t>and to </a:t>
            </a:r>
            <a:r>
              <a:rPr lang="en-AU" sz="1100" b="1" dirty="0">
                <a:solidFill>
                  <a:srgbClr val="FF0000"/>
                </a:solidFill>
              </a:rPr>
              <a:t>your journal </a:t>
            </a:r>
            <a:r>
              <a:rPr lang="en-AU" sz="1100" dirty="0"/>
              <a:t>and lab exercises from prior unit on </a:t>
            </a:r>
            <a:r>
              <a:rPr lang="en-AU" sz="1100" b="1" dirty="0"/>
              <a:t>Basic Inter-VLAN Routing</a:t>
            </a:r>
          </a:p>
          <a:p>
            <a:pPr lvl="0">
              <a:buNone/>
              <a:defRPr/>
            </a:pPr>
            <a:r>
              <a:rPr lang="en-AU" sz="1100" dirty="0">
                <a:cs typeface="Times New Roman" pitchFamily="18" charset="0"/>
              </a:rPr>
              <a:t>        ii) Configure </a:t>
            </a:r>
            <a:r>
              <a:rPr lang="en-AU" sz="1100" b="1" dirty="0">
                <a:solidFill>
                  <a:srgbClr val="FF0000"/>
                </a:solidFill>
              </a:rPr>
              <a:t>Inter-VLAN routing </a:t>
            </a:r>
            <a:r>
              <a:rPr lang="en-AU" sz="1100" dirty="0"/>
              <a:t>on G0/0/1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AU" sz="1100" dirty="0"/>
              <a:t>Configure separate sub-interfaces for VLAN 1 (the management VLAN) and VLANs</a:t>
            </a:r>
            <a:r>
              <a:rPr lang="en-AU" sz="1100" dirty="0">
                <a:solidFill>
                  <a:srgbClr val="00B050"/>
                </a:solidFill>
              </a:rPr>
              <a:t> XXX </a:t>
            </a:r>
            <a:r>
              <a:rPr lang="en-AU" sz="1100" dirty="0"/>
              <a:t>and </a:t>
            </a:r>
            <a:r>
              <a:rPr lang="en-AU" sz="1100" dirty="0">
                <a:solidFill>
                  <a:srgbClr val="9933FF"/>
                </a:solidFill>
              </a:rPr>
              <a:t>YYY</a:t>
            </a:r>
            <a:r>
              <a:rPr lang="en-AU" sz="1100" dirty="0"/>
              <a:t> 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AU" sz="1100" dirty="0"/>
              <a:t>Configure each</a:t>
            </a:r>
            <a:r>
              <a:rPr lang="en-AU" sz="1100" b="1" dirty="0">
                <a:solidFill>
                  <a:srgbClr val="FF0000"/>
                </a:solidFill>
              </a:rPr>
              <a:t> sub-interface </a:t>
            </a:r>
            <a:r>
              <a:rPr lang="en-AU" sz="1100" dirty="0"/>
              <a:t>with an ip address and description</a:t>
            </a:r>
            <a:endParaRPr lang="en-AU" sz="1000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AU" sz="1000" dirty="0">
                <a:cs typeface="Times New Roman" pitchFamily="18" charset="0"/>
              </a:rPr>
              <a:t>    </a:t>
            </a:r>
            <a:r>
              <a:rPr lang="en-AU" sz="1050" dirty="0">
                <a:cs typeface="Times New Roman" pitchFamily="18" charset="0"/>
              </a:rPr>
              <a:t> </a:t>
            </a:r>
            <a:r>
              <a:rPr lang="en-AU" sz="1100" b="1" dirty="0">
                <a:cs typeface="Times New Roman" pitchFamily="18" charset="0"/>
              </a:rPr>
              <a:t>c</a:t>
            </a:r>
            <a:r>
              <a:rPr lang="en-AU" sz="1050" b="1" dirty="0">
                <a:cs typeface="Times New Roman" pitchFamily="18" charset="0"/>
              </a:rPr>
              <a:t>)</a:t>
            </a:r>
            <a:r>
              <a:rPr lang="en-AU" sz="1050" b="1" dirty="0"/>
              <a:t> </a:t>
            </a:r>
            <a:r>
              <a:rPr lang="en-AU" sz="1000" dirty="0"/>
              <a:t>Configure PC1 and PC2 Hosts with specified VLAN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dirty="0" err="1"/>
              <a:t>i</a:t>
            </a:r>
            <a:r>
              <a:rPr lang="en-AU" sz="1000" dirty="0"/>
              <a:t>) IP address and subnet mask.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Default Gateway IP address.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 </a:t>
            </a:r>
            <a:r>
              <a:rPr lang="en-AU" sz="1050" b="1" dirty="0"/>
              <a:t>d) </a:t>
            </a:r>
            <a:r>
              <a:rPr lang="en-AU" sz="1000" b="1" dirty="0"/>
              <a:t>Check </a:t>
            </a:r>
            <a:r>
              <a:rPr lang="en-AU" sz="1000" dirty="0"/>
              <a:t>default gateway configured on switch to </a:t>
            </a:r>
            <a:r>
              <a:rPr lang="en-AU" sz="1000" dirty="0" err="1">
                <a:cs typeface="Times New Roman" pitchFamily="18" charset="0"/>
              </a:rPr>
              <a:t>Tandur</a:t>
            </a:r>
            <a:r>
              <a:rPr lang="en-AU" sz="1000" dirty="0"/>
              <a:t> router, use VLAN1 </a:t>
            </a:r>
            <a:r>
              <a:rPr lang="en-AU" sz="1000" b="1" dirty="0">
                <a:solidFill>
                  <a:srgbClr val="3333FF"/>
                </a:solidFill>
              </a:rPr>
              <a:t>G0/0/1.1</a:t>
            </a:r>
            <a:r>
              <a:rPr lang="en-AU" sz="1000" dirty="0"/>
              <a:t> sub-interface ip address</a:t>
            </a:r>
            <a:endParaRPr lang="en-US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11.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Trunking – between Switch and Router</a:t>
            </a: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a)</a:t>
            </a:r>
            <a:r>
              <a:rPr lang="en-AU" sz="1000" dirty="0"/>
              <a:t> To check Trunking is activated, on switch(</a:t>
            </a:r>
            <a:r>
              <a:rPr lang="en-AU" sz="1000" dirty="0" err="1"/>
              <a:t>es</a:t>
            </a:r>
            <a:r>
              <a:rPr lang="en-AU" sz="1000" dirty="0"/>
              <a:t>), use – </a:t>
            </a:r>
            <a:r>
              <a:rPr lang="en-AU" sz="1000" b="1" dirty="0"/>
              <a:t>show interface trunk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Check correct interface has been configured for trunking !</a:t>
            </a: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8817</TotalTime>
  <Words>3270</Words>
  <Application>Microsoft Office PowerPoint</Application>
  <PresentationFormat>On-screen Show (4:3)</PresentationFormat>
  <Paragraphs>630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In Lab Scenario 1 - Semester 1 2022 V1.1</vt:lpstr>
      <vt:lpstr>PowerPoint Presentation</vt:lpstr>
      <vt:lpstr>The Scenario – An Analytical and Systematic Approach</vt:lpstr>
      <vt:lpstr>PowerPoint Presentation</vt:lpstr>
      <vt:lpstr>PowerPoint Presentation</vt:lpstr>
      <vt:lpstr>PowerPoint Presentation</vt:lpstr>
      <vt:lpstr> Task 2 VLSM Design – Use VLSM Calculator Paste Below </vt:lpstr>
      <vt:lpstr>Scenario 1 -Tasks</vt:lpstr>
      <vt:lpstr>Scenario 1 -Tasks</vt:lpstr>
      <vt:lpstr>Scenario 1 -Tasks</vt:lpstr>
      <vt:lpstr>Scenario 1 -Tasks</vt:lpstr>
      <vt:lpstr>Scenario 1 -Tasks</vt:lpstr>
      <vt:lpstr>Routing Configuration Rules</vt:lpstr>
      <vt:lpstr>RIP V2 Configuration</vt:lpstr>
      <vt:lpstr>Inter-VLAN Routing Configuration</vt:lpstr>
      <vt:lpstr>Switch Configuration</vt:lpstr>
      <vt:lpstr>3650 Switch Configuration</vt:lpstr>
      <vt:lpstr>Switch Configuration</vt:lpstr>
      <vt:lpstr>Switch Commands</vt:lpstr>
      <vt:lpstr>How to configure SSH – Secure Shell</vt:lpstr>
      <vt:lpstr>PC Command Window Useful Trouble Shooting Commands</vt:lpstr>
      <vt:lpstr>PC Command Window Useful Trouble Shooting Commands</vt:lpstr>
      <vt:lpstr>In Lab - Configuring the Wireless Router – Linksys WRT300N Also refer Wireless Supporting Material A and B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User</cp:lastModifiedBy>
  <cp:revision>656</cp:revision>
  <cp:lastPrinted>2015-07-04T05:32:10Z</cp:lastPrinted>
  <dcterms:created xsi:type="dcterms:W3CDTF">2006-07-20T01:21:50Z</dcterms:created>
  <dcterms:modified xsi:type="dcterms:W3CDTF">2022-03-04T23:15:47Z</dcterms:modified>
</cp:coreProperties>
</file>