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6" r:id="rId2"/>
  </p:sldMasterIdLst>
  <p:notesMasterIdLst>
    <p:notesMasterId r:id="rId30"/>
  </p:notesMasterIdLst>
  <p:handoutMasterIdLst>
    <p:handoutMasterId r:id="rId31"/>
  </p:handoutMasterIdLst>
  <p:sldIdLst>
    <p:sldId id="256" r:id="rId3"/>
    <p:sldId id="357" r:id="rId4"/>
    <p:sldId id="294" r:id="rId5"/>
    <p:sldId id="257" r:id="rId6"/>
    <p:sldId id="296" r:id="rId7"/>
    <p:sldId id="371" r:id="rId8"/>
    <p:sldId id="370" r:id="rId9"/>
    <p:sldId id="346" r:id="rId10"/>
    <p:sldId id="343" r:id="rId11"/>
    <p:sldId id="336" r:id="rId12"/>
    <p:sldId id="344" r:id="rId13"/>
    <p:sldId id="345" r:id="rId14"/>
    <p:sldId id="365" r:id="rId15"/>
    <p:sldId id="337" r:id="rId16"/>
    <p:sldId id="366" r:id="rId17"/>
    <p:sldId id="348" r:id="rId18"/>
    <p:sldId id="350" r:id="rId19"/>
    <p:sldId id="368" r:id="rId20"/>
    <p:sldId id="367" r:id="rId21"/>
    <p:sldId id="347" r:id="rId22"/>
    <p:sldId id="369" r:id="rId23"/>
    <p:sldId id="324" r:id="rId24"/>
    <p:sldId id="325" r:id="rId25"/>
    <p:sldId id="328" r:id="rId26"/>
    <p:sldId id="326" r:id="rId27"/>
    <p:sldId id="327" r:id="rId28"/>
    <p:sldId id="320" r:id="rId29"/>
  </p:sldIdLst>
  <p:sldSz cx="9144000" cy="6858000" type="screen4x3"/>
  <p:notesSz cx="6708775" cy="9836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00CC"/>
    <a:srgbClr val="9900FF"/>
    <a:srgbClr val="000000"/>
    <a:srgbClr val="FF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12" autoAdjust="0"/>
    <p:restoredTop sz="84401" autoAdjust="0"/>
  </p:normalViewPr>
  <p:slideViewPr>
    <p:cSldViewPr>
      <p:cViewPr>
        <p:scale>
          <a:sx n="66" d="100"/>
          <a:sy n="66" d="100"/>
        </p:scale>
        <p:origin x="-107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598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7.xml"/><Relationship Id="rId7" Type="http://schemas.openxmlformats.org/officeDocument/2006/relationships/slide" Target="slides/slide22.xml"/><Relationship Id="rId2" Type="http://schemas.openxmlformats.org/officeDocument/2006/relationships/slide" Target="slides/slide14.xml"/><Relationship Id="rId1" Type="http://schemas.openxmlformats.org/officeDocument/2006/relationships/slide" Target="slides/slide10.xml"/><Relationship Id="rId6" Type="http://schemas.openxmlformats.org/officeDocument/2006/relationships/slide" Target="slides/slide20.xml"/><Relationship Id="rId11" Type="http://schemas.openxmlformats.org/officeDocument/2006/relationships/slide" Target="slides/slide26.xml"/><Relationship Id="rId5" Type="http://schemas.openxmlformats.org/officeDocument/2006/relationships/slide" Target="slides/slide19.xml"/><Relationship Id="rId10" Type="http://schemas.openxmlformats.org/officeDocument/2006/relationships/slide" Target="slides/slide25.xml"/><Relationship Id="rId4" Type="http://schemas.openxmlformats.org/officeDocument/2006/relationships/slide" Target="slides/slide18.xml"/><Relationship Id="rId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BBCE4D-526C-4316-AC9B-5946F0D101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21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72013"/>
            <a:ext cx="53657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DE38BBC-1D31-4802-9A93-84D89698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9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96119D-839D-4FD2-8E69-C82F4912BDB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CB7E60-5DCA-481F-BFDB-7BFD65457352}" type="slidenum">
              <a:rPr lang="en-US" altLang="en-US">
                <a:solidFill>
                  <a:prstClr val="black"/>
                </a:solidFill>
              </a:rPr>
              <a:pPr/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1.2.2.2 Best Path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1.2.2.2 Best Path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1.2.2.2 Best Path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1.2.2.2 Best Path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1.2.2.2 Best Path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CB7E60-5DCA-481F-BFDB-7BFD65457352}" type="slidenum">
              <a:rPr lang="en-US" altLang="en-US">
                <a:solidFill>
                  <a:prstClr val="black"/>
                </a:solidFill>
              </a:rPr>
              <a:pPr/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1.3.1.1 The Routing Table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1.3.1.2 Routing Table Sources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1.3.2.2 </a:t>
            </a:r>
            <a:r>
              <a:rPr lang="en-US" b="1" dirty="0" smtClean="0"/>
              <a:t>Directly Connected Interfaces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83FB83-9B7B-4F9C-8271-86B1D96DEE4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1.3.1.2 Routing Table Sources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1.3.1.3 </a:t>
            </a:r>
            <a:r>
              <a:rPr lang="en-US" b="1" dirty="0" smtClean="0"/>
              <a:t>Remote Network Routing Entries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BD4D22-8508-4EAB-A0E2-D246A099B15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CB7E60-5DCA-481F-BFDB-7BFD6545735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85480A-9296-4E07-BCA7-12E24ED641A8}" type="slidenum">
              <a:rPr lang="en-US" altLang="en-US">
                <a:solidFill>
                  <a:prstClr val="black"/>
                </a:solidFill>
              </a:rPr>
              <a:pPr/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548162-BE0A-4F2D-B832-C6A224EF87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548162-BE0A-4F2D-B832-C6A224EF879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E9C86-8F91-408C-8823-75B6B5CDDFF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1.2.2.1 Routing Decisions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65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7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5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4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9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4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68413"/>
            <a:ext cx="4316412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TNE20002/TNE70003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1268413"/>
            <a:ext cx="878522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648075"/>
            <a:ext cx="8785225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97352"/>
            <a:ext cx="1368152" cy="260648"/>
          </a:xfrm>
          <a:prstGeom prst="rect">
            <a:avLst/>
          </a:prstGeom>
        </p:spPr>
        <p:txBody>
          <a:bodyPr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44408" y="6525344"/>
            <a:ext cx="719138" cy="28733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737475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268413"/>
            <a:ext cx="43164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6763" y="1268413"/>
            <a:ext cx="4316412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6763" y="3648075"/>
            <a:ext cx="4316412" cy="22288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2400" y="6525344"/>
            <a:ext cx="719138" cy="287338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DB938-0BB7-45EA-9FFD-C4249EC118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TNE20002\TNE70003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3747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7852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15888"/>
            <a:ext cx="641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79388" y="836613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4"/>
            <a:ext cx="611560" cy="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8" r:id="rId3"/>
    <p:sldLayoutId id="2147483693" r:id="rId4"/>
    <p:sldLayoutId id="2147483694" r:id="rId5"/>
    <p:sldLayoutId id="214748369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eaLnBrk="1" hangingPunct="1">
              <a:defRPr/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eaLnBrk="1" hangingPunct="1">
              <a:defRPr/>
            </a:pPr>
            <a:fld id="{D357BAC8-4C73-444D-A0E0-09694DA55D01}" type="slidenum">
              <a:rPr lang="en-AU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6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TNE20002/TNE70003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5229200"/>
            <a:ext cx="5864175" cy="713333"/>
          </a:xfrm>
        </p:spPr>
        <p:txBody>
          <a:bodyPr/>
          <a:lstStyle/>
          <a:p>
            <a:pPr eaLnBrk="1" hangingPunct="1"/>
            <a:r>
              <a:rPr lang="en-US" altLang="en-US" smtClean="0"/>
              <a:t>Topic 1: </a:t>
            </a:r>
            <a:r>
              <a:rPr lang="en-US" altLang="en-US" dirty="0" smtClean="0"/>
              <a:t>Routing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6517" t="29690" r="14997" b="12897"/>
          <a:stretch>
            <a:fillRect/>
          </a:stretch>
        </p:blipFill>
        <p:spPr bwMode="auto">
          <a:xfrm>
            <a:off x="107504" y="908721"/>
            <a:ext cx="8856983" cy="557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 – Flow Chart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37351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Search for</a:t>
            </a:r>
            <a:endParaRPr lang="en-AU" b="1" dirty="0" smtClean="0">
              <a:solidFill>
                <a:srgbClr val="FF0000"/>
              </a:solidFill>
            </a:endParaRPr>
          </a:p>
          <a:p>
            <a:pPr algn="ctr"/>
            <a:r>
              <a:rPr lang="en-AU" b="1" dirty="0" smtClean="0">
                <a:solidFill>
                  <a:srgbClr val="3333FF"/>
                </a:solidFill>
              </a:rPr>
              <a:t>Best Match</a:t>
            </a:r>
            <a:endParaRPr lang="en-AU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629997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3333FF"/>
                </a:solidFill>
              </a:rPr>
              <a:t>Destination Unknown</a:t>
            </a:r>
            <a:endParaRPr lang="en-AU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63323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3333FF"/>
                </a:solidFill>
              </a:rPr>
              <a:t>Default Route</a:t>
            </a:r>
            <a:endParaRPr lang="en-AU" b="1" dirty="0">
              <a:solidFill>
                <a:srgbClr val="3333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2280" y="216749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Local Subnet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3848" y="1239337"/>
            <a:ext cx="3432378" cy="5093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76257" y="1054671"/>
            <a:ext cx="2088230" cy="5614633"/>
          </a:xfrm>
          <a:prstGeom prst="rect">
            <a:avLst/>
          </a:prstGeom>
          <a:noFill/>
          <a:ln w="2857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7395" y="114474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 smtClean="0">
                <a:solidFill>
                  <a:srgbClr val="FF0000"/>
                </a:solidFill>
              </a:rPr>
              <a:t>Forwarding</a:t>
            </a:r>
          </a:p>
          <a:p>
            <a:pPr algn="ctr"/>
            <a:r>
              <a:rPr lang="en-AU" b="1" dirty="0" smtClean="0">
                <a:solidFill>
                  <a:srgbClr val="3333FF"/>
                </a:solidFill>
              </a:rPr>
              <a:t>Correct </a:t>
            </a:r>
          </a:p>
          <a:p>
            <a:pPr algn="ctr"/>
            <a:r>
              <a:rPr lang="en-AU" b="1" dirty="0" smtClean="0">
                <a:solidFill>
                  <a:srgbClr val="3333FF"/>
                </a:solidFill>
              </a:rPr>
              <a:t>EXIT Interface</a:t>
            </a:r>
            <a:endParaRPr lang="en-AU" b="1" dirty="0">
              <a:solidFill>
                <a:srgbClr val="3333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55776" y="836712"/>
            <a:ext cx="4320481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92279" y="2536823"/>
            <a:ext cx="1685077" cy="8921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435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pic>
        <p:nvPicPr>
          <p:cNvPr id="2050" name="Picture 2" descr="I:\Swinburne_Monash_USB\TNE20002_TNE70003\TNE20002_TNE70003_S1_2015\Lectures\Router_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" y="1408299"/>
            <a:ext cx="911736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35991"/>
            <a:ext cx="806489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3333FF"/>
                </a:solidFill>
              </a:rPr>
              <a:t>Router ARP Table </a:t>
            </a:r>
            <a:r>
              <a:rPr lang="en-AU" sz="2400" dirty="0" smtClean="0">
                <a:solidFill>
                  <a:schemeClr val="tx2"/>
                </a:solidFill>
              </a:rPr>
              <a:t>– </a:t>
            </a:r>
            <a:r>
              <a:rPr lang="en-AU" sz="2400" b="1" dirty="0" smtClean="0">
                <a:solidFill>
                  <a:srgbClr val="FF0000"/>
                </a:solidFill>
              </a:rPr>
              <a:t>Local Subnets</a:t>
            </a:r>
          </a:p>
          <a:p>
            <a:r>
              <a:rPr lang="en-AU" sz="2400" dirty="0" smtClean="0">
                <a:solidFill>
                  <a:schemeClr val="tx2"/>
                </a:solidFill>
              </a:rPr>
              <a:t>Forwarding a packet through FastEthernet Interfaces</a:t>
            </a:r>
            <a:endParaRPr lang="en-AU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025" y="833684"/>
            <a:ext cx="8812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2"/>
                </a:solidFill>
              </a:rPr>
              <a:t>Display </a:t>
            </a:r>
            <a:r>
              <a:rPr lang="en-AU" sz="2000" b="1" dirty="0" smtClean="0">
                <a:solidFill>
                  <a:srgbClr val="FF0000"/>
                </a:solidFill>
              </a:rPr>
              <a:t>ARP Table </a:t>
            </a:r>
            <a:r>
              <a:rPr lang="en-AU" sz="2000" dirty="0" smtClean="0">
                <a:solidFill>
                  <a:schemeClr val="tx2"/>
                </a:solidFill>
              </a:rPr>
              <a:t>on Router - </a:t>
            </a:r>
            <a:r>
              <a:rPr lang="en-AU" sz="2000" b="1" dirty="0" smtClean="0">
                <a:solidFill>
                  <a:srgbClr val="3333FF"/>
                </a:solidFill>
              </a:rPr>
              <a:t>show </a:t>
            </a:r>
            <a:r>
              <a:rPr lang="en-AU" sz="2000" b="1" dirty="0" err="1" smtClean="0">
                <a:solidFill>
                  <a:srgbClr val="3333FF"/>
                </a:solidFill>
              </a:rPr>
              <a:t>arp</a:t>
            </a:r>
            <a:r>
              <a:rPr lang="en-AU" sz="2000" b="1" dirty="0" smtClean="0">
                <a:solidFill>
                  <a:srgbClr val="3333FF"/>
                </a:solidFill>
              </a:rPr>
              <a:t>  </a:t>
            </a:r>
            <a:r>
              <a:rPr lang="en-AU" sz="2000" dirty="0" smtClean="0">
                <a:solidFill>
                  <a:srgbClr val="3333FF"/>
                </a:solidFill>
              </a:rPr>
              <a:t>(Mapping IP to Mac)</a:t>
            </a:r>
            <a:endParaRPr lang="en-AU" sz="2000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5431553"/>
            <a:ext cx="2133982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rgbClr val="3333FF"/>
                </a:solidFill>
              </a:rPr>
              <a:t>Two Local Subnets</a:t>
            </a:r>
          </a:p>
          <a:p>
            <a:pPr algn="ctr"/>
            <a:r>
              <a:rPr lang="en-AU" dirty="0" smtClean="0">
                <a:solidFill>
                  <a:srgbClr val="3333FF"/>
                </a:solidFill>
              </a:rPr>
              <a:t>100.25.</a:t>
            </a:r>
            <a:r>
              <a:rPr lang="en-AU" dirty="0" smtClean="0">
                <a:solidFill>
                  <a:srgbClr val="FF0000"/>
                </a:solidFill>
              </a:rPr>
              <a:t>34</a:t>
            </a:r>
            <a:r>
              <a:rPr lang="en-AU" dirty="0" smtClean="0">
                <a:solidFill>
                  <a:srgbClr val="3333FF"/>
                </a:solidFill>
              </a:rPr>
              <a:t>.0/24</a:t>
            </a:r>
          </a:p>
          <a:p>
            <a:pPr algn="ctr"/>
            <a:r>
              <a:rPr lang="en-AU" dirty="0" smtClean="0">
                <a:solidFill>
                  <a:srgbClr val="3333FF"/>
                </a:solidFill>
              </a:rPr>
              <a:t>100.25.</a:t>
            </a:r>
            <a:r>
              <a:rPr lang="en-AU" dirty="0" smtClean="0">
                <a:solidFill>
                  <a:srgbClr val="9900FF"/>
                </a:solidFill>
              </a:rPr>
              <a:t>44</a:t>
            </a:r>
            <a:r>
              <a:rPr lang="en-AU" dirty="0" smtClean="0">
                <a:solidFill>
                  <a:srgbClr val="3333FF"/>
                </a:solidFill>
              </a:rPr>
              <a:t>.0/24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4941168"/>
            <a:ext cx="7617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9900FF"/>
                </a:solidFill>
              </a:rPr>
              <a:t>44</a:t>
            </a:r>
            <a:r>
              <a:rPr lang="en-AU" dirty="0" smtClean="0"/>
              <a:t>.10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075611" y="3501008"/>
            <a:ext cx="7920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34</a:t>
            </a:r>
            <a:r>
              <a:rPr lang="en-AU" dirty="0" smtClean="0"/>
              <a:t>.25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07904" y="5013176"/>
            <a:ext cx="4104456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228184" y="1233794"/>
            <a:ext cx="0" cy="37793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903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pic>
        <p:nvPicPr>
          <p:cNvPr id="3074" name="Picture 2" descr="I:\Swinburne_Monash_USB\TNE20002_TNE70003\TNE20002_TNE70003_S1_2015\Lectures\PC_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6468"/>
            <a:ext cx="8928992" cy="52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47271"/>
            <a:ext cx="2281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3333FF"/>
                </a:solidFill>
              </a:rPr>
              <a:t>PC  ARP Table</a:t>
            </a:r>
            <a:endParaRPr lang="en-AU" sz="2400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36" y="887136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2"/>
                </a:solidFill>
              </a:rPr>
              <a:t>Display </a:t>
            </a:r>
            <a:r>
              <a:rPr lang="en-AU" sz="2000" b="1" dirty="0" smtClean="0">
                <a:solidFill>
                  <a:srgbClr val="FF0000"/>
                </a:solidFill>
              </a:rPr>
              <a:t>ARP Table </a:t>
            </a:r>
            <a:r>
              <a:rPr lang="en-AU" sz="2000" dirty="0" smtClean="0">
                <a:solidFill>
                  <a:schemeClr val="tx2"/>
                </a:solidFill>
              </a:rPr>
              <a:t>on </a:t>
            </a:r>
            <a:r>
              <a:rPr lang="en-AU" sz="2000" b="1" dirty="0" smtClean="0">
                <a:solidFill>
                  <a:srgbClr val="FF0000"/>
                </a:solidFill>
              </a:rPr>
              <a:t>PC </a:t>
            </a:r>
            <a:r>
              <a:rPr lang="en-AU" sz="2000" dirty="0" smtClean="0">
                <a:solidFill>
                  <a:schemeClr val="tx2"/>
                </a:solidFill>
              </a:rPr>
              <a:t>in Command Window -  </a:t>
            </a:r>
            <a:r>
              <a:rPr lang="en-AU" sz="2400" b="1" dirty="0" smtClean="0">
                <a:solidFill>
                  <a:srgbClr val="3333FF"/>
                </a:solidFill>
              </a:rPr>
              <a:t>arp -a</a:t>
            </a:r>
            <a:endParaRPr lang="en-AU" sz="24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Router </a:t>
            </a:r>
            <a:endParaRPr lang="en-AU" altLang="en-US" dirty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3415" y="1700808"/>
            <a:ext cx="9108504" cy="3600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</a:p>
          <a:p>
            <a:pPr marL="0" indent="0" algn="ctr" eaLnBrk="1" hangingPunct="1">
              <a:buNone/>
            </a:pPr>
            <a:endParaRPr lang="en-US" altLang="en-US" sz="4000" dirty="0" smtClean="0">
              <a:solidFill>
                <a:srgbClr val="99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</a:p>
          <a:p>
            <a:pPr marL="0" indent="0" algn="ctr" eaLnBrk="1" hangingPunct="1">
              <a:buNone/>
            </a:pPr>
            <a:endParaRPr lang="en-US" altLang="en-US" sz="4000" dirty="0" smtClean="0">
              <a:solidFill>
                <a:srgbClr val="99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AU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9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Path Determination</a:t>
            </a:r>
            <a:r>
              <a:rPr lang="en-US" dirty="0"/>
              <a:t> </a:t>
            </a:r>
            <a:r>
              <a:rPr lang="en-US" dirty="0" smtClean="0"/>
              <a:t> -  Least Cost Path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7504" y="1052736"/>
            <a:ext cx="8928992" cy="5420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2400" dirty="0" smtClean="0">
              <a:solidFill>
                <a:srgbClr val="3333FF"/>
              </a:solidFill>
            </a:endParaRPr>
          </a:p>
          <a:p>
            <a:pPr marL="285750" lvl="0" indent="-28575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Least Cost Path </a:t>
            </a:r>
            <a:r>
              <a:rPr lang="en-US" sz="2400" dirty="0" smtClean="0">
                <a:solidFill>
                  <a:srgbClr val="3333FF"/>
                </a:solidFill>
              </a:rPr>
              <a:t>to a given network is determined                         by a </a:t>
            </a:r>
            <a:r>
              <a:rPr lang="en-US" sz="2400" dirty="0" smtClean="0">
                <a:solidFill>
                  <a:srgbClr val="FF0000"/>
                </a:solidFill>
              </a:rPr>
              <a:t>routing protocol </a:t>
            </a:r>
            <a:r>
              <a:rPr lang="en-US" sz="2400" dirty="0" smtClean="0">
                <a:solidFill>
                  <a:srgbClr val="3333FF"/>
                </a:solidFill>
              </a:rPr>
              <a:t>calculating the </a:t>
            </a:r>
            <a:r>
              <a:rPr lang="en-US" sz="2400" dirty="0" smtClean="0">
                <a:solidFill>
                  <a:srgbClr val="FF0000"/>
                </a:solidFill>
              </a:rPr>
              <a:t>cost.</a:t>
            </a:r>
          </a:p>
          <a:p>
            <a:pPr marL="285750" lvl="0" indent="-28575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333FF"/>
              </a:solidFill>
            </a:endParaRPr>
          </a:p>
          <a:p>
            <a:pPr marL="285750" lvl="0" indent="-28575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cost calculation </a:t>
            </a:r>
            <a:r>
              <a:rPr lang="en-US" sz="2400" dirty="0" smtClean="0">
                <a:solidFill>
                  <a:srgbClr val="3333FF"/>
                </a:solidFill>
              </a:rPr>
              <a:t>can involve a number of </a:t>
            </a:r>
            <a:r>
              <a:rPr lang="en-US" sz="2400" dirty="0" smtClean="0">
                <a:solidFill>
                  <a:srgbClr val="FF0000"/>
                </a:solidFill>
              </a:rPr>
              <a:t>metrics.</a:t>
            </a:r>
            <a:r>
              <a:rPr lang="en-US" sz="2400" dirty="0" smtClean="0">
                <a:solidFill>
                  <a:srgbClr val="3333FF"/>
                </a:solidFill>
              </a:rPr>
              <a:t> </a:t>
            </a:r>
          </a:p>
          <a:p>
            <a:pPr marL="342900" lvl="0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333FF"/>
                </a:solidFill>
              </a:rPr>
              <a:t>The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Least Cost Path </a:t>
            </a:r>
            <a:r>
              <a:rPr lang="en-US" sz="2400" dirty="0" smtClean="0"/>
              <a:t>to a network </a:t>
            </a:r>
            <a:r>
              <a:rPr lang="en-US" sz="2400" dirty="0" smtClean="0">
                <a:solidFill>
                  <a:srgbClr val="FF0000"/>
                </a:solidFill>
              </a:rPr>
              <a:t>is the path </a:t>
            </a:r>
            <a:r>
              <a:rPr lang="en-US" sz="2400" dirty="0" smtClean="0"/>
              <a:t>with the </a:t>
            </a:r>
            <a:r>
              <a:rPr lang="en-US" sz="2400" dirty="0" smtClean="0">
                <a:solidFill>
                  <a:srgbClr val="FF0000"/>
                </a:solidFill>
              </a:rPr>
              <a:t>lowest cost.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3333FF"/>
                </a:solidFill>
              </a:rPr>
              <a:t>Metrics</a:t>
            </a:r>
            <a:r>
              <a:rPr lang="en-AU" dirty="0" smtClean="0"/>
              <a:t>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472608"/>
          </a:xfrm>
        </p:spPr>
        <p:txBody>
          <a:bodyPr/>
          <a:lstStyle/>
          <a:p>
            <a:pPr marL="0" indent="0">
              <a:buNone/>
            </a:pPr>
            <a:endParaRPr lang="en-AU" sz="2400" dirty="0" smtClean="0">
              <a:solidFill>
                <a:srgbClr val="3333FF"/>
              </a:solidFill>
            </a:endParaRPr>
          </a:p>
          <a:p>
            <a:r>
              <a:rPr lang="en-AU" sz="2200" dirty="0" smtClean="0">
                <a:solidFill>
                  <a:srgbClr val="3333FF"/>
                </a:solidFill>
              </a:rPr>
              <a:t>Hop Count</a:t>
            </a:r>
            <a:r>
              <a:rPr lang="en-AU" sz="2200" dirty="0" smtClean="0"/>
              <a:t>: counts the number of routers a (IP) packet must traverse</a:t>
            </a:r>
          </a:p>
          <a:p>
            <a:endParaRPr lang="en-AU" sz="2200" dirty="0" smtClean="0">
              <a:solidFill>
                <a:srgbClr val="3333FF"/>
              </a:solidFill>
            </a:endParaRPr>
          </a:p>
          <a:p>
            <a:r>
              <a:rPr lang="en-AU" sz="2200" dirty="0" smtClean="0">
                <a:solidFill>
                  <a:srgbClr val="3333FF"/>
                </a:solidFill>
              </a:rPr>
              <a:t>Bandwidth</a:t>
            </a:r>
            <a:r>
              <a:rPr lang="en-AU" sz="2200" dirty="0" smtClean="0"/>
              <a:t>: Influences path selection by </a:t>
            </a:r>
            <a:r>
              <a:rPr lang="en-AU" sz="2200" dirty="0" smtClean="0">
                <a:solidFill>
                  <a:srgbClr val="FF0000"/>
                </a:solidFill>
              </a:rPr>
              <a:t>preferring</a:t>
            </a:r>
            <a:r>
              <a:rPr lang="en-AU" sz="2200" dirty="0" smtClean="0"/>
              <a:t> the path with the </a:t>
            </a:r>
            <a:r>
              <a:rPr lang="en-AU" sz="2200" dirty="0" smtClean="0">
                <a:solidFill>
                  <a:srgbClr val="FF0000"/>
                </a:solidFill>
              </a:rPr>
              <a:t>highest</a:t>
            </a:r>
            <a:r>
              <a:rPr lang="en-AU" sz="2200" dirty="0" smtClean="0"/>
              <a:t> bandwidth</a:t>
            </a:r>
          </a:p>
          <a:p>
            <a:endParaRPr lang="en-AU" sz="2200" dirty="0" smtClean="0"/>
          </a:p>
          <a:p>
            <a:r>
              <a:rPr lang="en-AU" sz="2200" dirty="0" smtClean="0">
                <a:solidFill>
                  <a:srgbClr val="3333FF"/>
                </a:solidFill>
              </a:rPr>
              <a:t>Load</a:t>
            </a:r>
            <a:r>
              <a:rPr lang="en-AU" sz="2200" dirty="0" smtClean="0"/>
              <a:t>: Considers the </a:t>
            </a:r>
            <a:r>
              <a:rPr lang="en-AU" sz="2200" dirty="0" smtClean="0">
                <a:solidFill>
                  <a:srgbClr val="FF0000"/>
                </a:solidFill>
              </a:rPr>
              <a:t>traffic utilization </a:t>
            </a:r>
            <a:r>
              <a:rPr lang="en-AU" sz="2200" dirty="0" smtClean="0"/>
              <a:t>of a link</a:t>
            </a:r>
          </a:p>
          <a:p>
            <a:endParaRPr lang="en-AU" sz="2200" dirty="0" smtClean="0">
              <a:solidFill>
                <a:srgbClr val="3333FF"/>
              </a:solidFill>
            </a:endParaRPr>
          </a:p>
          <a:p>
            <a:r>
              <a:rPr lang="en-AU" sz="2200" dirty="0" smtClean="0">
                <a:solidFill>
                  <a:srgbClr val="3333FF"/>
                </a:solidFill>
              </a:rPr>
              <a:t>Signal Delay</a:t>
            </a:r>
            <a:r>
              <a:rPr lang="en-AU" sz="2200" dirty="0" smtClean="0"/>
              <a:t>: </a:t>
            </a:r>
            <a:r>
              <a:rPr lang="en-AU" sz="2200" dirty="0" smtClean="0"/>
              <a:t>Considers the </a:t>
            </a:r>
            <a:r>
              <a:rPr lang="en-AU" sz="2200" dirty="0" smtClean="0">
                <a:solidFill>
                  <a:srgbClr val="FF0000"/>
                </a:solidFill>
              </a:rPr>
              <a:t>time</a:t>
            </a:r>
            <a:r>
              <a:rPr lang="en-AU" sz="2200" dirty="0" smtClean="0"/>
              <a:t> a packet takes to </a:t>
            </a:r>
            <a:r>
              <a:rPr lang="en-AU" sz="2200" dirty="0" smtClean="0">
                <a:solidFill>
                  <a:srgbClr val="FF0000"/>
                </a:solidFill>
              </a:rPr>
              <a:t>traverse</a:t>
            </a:r>
            <a:r>
              <a:rPr lang="en-AU" sz="2200" dirty="0" smtClean="0"/>
              <a:t> a path</a:t>
            </a:r>
          </a:p>
          <a:p>
            <a:endParaRPr lang="en-AU" sz="2200" dirty="0" smtClean="0">
              <a:solidFill>
                <a:srgbClr val="3333FF"/>
              </a:solidFill>
            </a:endParaRPr>
          </a:p>
          <a:p>
            <a:r>
              <a:rPr lang="en-AU" sz="2200" dirty="0" smtClean="0">
                <a:solidFill>
                  <a:srgbClr val="3333FF"/>
                </a:solidFill>
              </a:rPr>
              <a:t>Reliability</a:t>
            </a:r>
            <a:r>
              <a:rPr lang="en-AU" sz="2200" dirty="0" smtClean="0"/>
              <a:t>: Assesses the </a:t>
            </a:r>
            <a:r>
              <a:rPr lang="en-AU" sz="2200" dirty="0" smtClean="0">
                <a:solidFill>
                  <a:srgbClr val="FF0000"/>
                </a:solidFill>
              </a:rPr>
              <a:t>probability of </a:t>
            </a:r>
            <a:r>
              <a:rPr lang="en-AU" sz="2200" dirty="0" smtClean="0"/>
              <a:t>a link </a:t>
            </a:r>
            <a:r>
              <a:rPr lang="en-AU" sz="2200" dirty="0" smtClean="0">
                <a:solidFill>
                  <a:srgbClr val="FF0000"/>
                </a:solidFill>
              </a:rPr>
              <a:t>failure</a:t>
            </a:r>
            <a:endParaRPr lang="en-AU" sz="2200" dirty="0"/>
          </a:p>
          <a:p>
            <a:pPr marL="0" indent="0">
              <a:buNone/>
            </a:pPr>
            <a:endParaRPr lang="en-AU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 smtClean="0"/>
          </a:p>
          <a:p>
            <a:endParaRPr lang="en-AU" sz="2000" dirty="0"/>
          </a:p>
          <a:p>
            <a:endParaRPr lang="en-AU" sz="2000" dirty="0" smtClean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3333FF"/>
                </a:solidFill>
              </a:rPr>
              <a:t>Cost</a:t>
            </a:r>
            <a:endParaRPr lang="en-AU" dirty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/>
          <a:lstStyle/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</a:p>
          <a:p>
            <a:pPr marL="0" indent="0" algn="ctr">
              <a:buNone/>
            </a:pPr>
            <a:r>
              <a:rPr lang="en-AU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</a:p>
          <a:p>
            <a:pPr marL="0" indent="0" algn="ctr">
              <a:buNone/>
            </a:pPr>
            <a:r>
              <a:rPr lang="en-AU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</a:p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based on the </a:t>
            </a:r>
          </a:p>
          <a:p>
            <a:pPr marL="0" indent="0" algn="ctr">
              <a:buNone/>
            </a:pPr>
            <a:r>
              <a:rPr lang="en-AU" sz="3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the</a:t>
            </a:r>
          </a:p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2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</a:p>
          <a:p>
            <a:pPr marL="0" indent="0" algn="ctr">
              <a:buNone/>
            </a:pPr>
            <a:endParaRPr lang="en-AU" sz="2000" dirty="0"/>
          </a:p>
          <a:p>
            <a:pPr marL="0" indent="0" algn="ctr">
              <a:buNone/>
            </a:pPr>
            <a:endParaRPr lang="en-AU" sz="2000" dirty="0" smtClean="0"/>
          </a:p>
          <a:p>
            <a:pPr marL="0" indent="0" algn="ctr">
              <a:buNone/>
            </a:pPr>
            <a:endParaRPr lang="en-AU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Routing Protocols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7504" y="1052736"/>
            <a:ext cx="8928992" cy="5472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dirty="0" smtClean="0"/>
              <a:t>	</a:t>
            </a:r>
          </a:p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>
              <a:solidFill>
                <a:srgbClr val="3333FF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4000" dirty="0" smtClean="0">
                <a:solidFill>
                  <a:srgbClr val="FF0000"/>
                </a:solidFill>
              </a:rPr>
              <a:t>R</a:t>
            </a:r>
            <a:r>
              <a:rPr lang="en-US" sz="4000" dirty="0" smtClean="0">
                <a:solidFill>
                  <a:srgbClr val="3333FF"/>
                </a:solidFill>
              </a:rPr>
              <a:t>outing </a:t>
            </a:r>
            <a:r>
              <a:rPr lang="en-US" sz="4000" dirty="0">
                <a:solidFill>
                  <a:srgbClr val="FF0000"/>
                </a:solidFill>
              </a:rPr>
              <a:t>I</a:t>
            </a:r>
            <a:r>
              <a:rPr lang="en-US" sz="4000" dirty="0">
                <a:solidFill>
                  <a:srgbClr val="3333FF"/>
                </a:solidFill>
              </a:rPr>
              <a:t>nformation </a:t>
            </a:r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>
                <a:solidFill>
                  <a:srgbClr val="3333FF"/>
                </a:solidFill>
              </a:rPr>
              <a:t>rotocol </a:t>
            </a:r>
            <a:endParaRPr lang="en-US" sz="4000" dirty="0" smtClean="0">
              <a:solidFill>
                <a:srgbClr val="3333FF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4000" b="1" dirty="0" smtClean="0">
                <a:solidFill>
                  <a:srgbClr val="FF0000"/>
                </a:solidFill>
              </a:rPr>
              <a:t>RIP</a:t>
            </a:r>
            <a:r>
              <a:rPr lang="en-US" sz="4000" dirty="0" smtClean="0"/>
              <a:t> 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4000" dirty="0" smtClean="0">
                <a:solidFill>
                  <a:srgbClr val="0000CC"/>
                </a:solidFill>
              </a:rPr>
              <a:t>cost</a:t>
            </a:r>
            <a:r>
              <a:rPr lang="en-US" sz="4000" dirty="0" smtClean="0"/>
              <a:t> 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4000" dirty="0" smtClean="0"/>
              <a:t>based on metric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4000" dirty="0" smtClean="0">
                <a:solidFill>
                  <a:srgbClr val="FF0000"/>
                </a:solidFill>
              </a:rPr>
              <a:t>Hop </a:t>
            </a:r>
            <a:r>
              <a:rPr lang="en-US" sz="4000" dirty="0">
                <a:solidFill>
                  <a:srgbClr val="FF0000"/>
                </a:solidFill>
              </a:rPr>
              <a:t>count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1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Routing Protocols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85625" y="1052736"/>
            <a:ext cx="8928992" cy="5420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336666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3333FF"/>
                </a:solidFill>
              </a:rPr>
              <a:t>pen </a:t>
            </a:r>
            <a:r>
              <a:rPr lang="en-US" sz="3600" dirty="0">
                <a:solidFill>
                  <a:srgbClr val="FF0000"/>
                </a:solidFill>
              </a:rPr>
              <a:t>S</a:t>
            </a:r>
            <a:r>
              <a:rPr lang="en-US" sz="3600" dirty="0">
                <a:solidFill>
                  <a:srgbClr val="3333FF"/>
                </a:solidFill>
              </a:rPr>
              <a:t>hortest </a:t>
            </a:r>
            <a:r>
              <a:rPr lang="en-US" sz="3600" dirty="0">
                <a:solidFill>
                  <a:srgbClr val="FF0000"/>
                </a:solidFill>
              </a:rPr>
              <a:t>P</a:t>
            </a:r>
            <a:r>
              <a:rPr lang="en-US" sz="3600" dirty="0">
                <a:solidFill>
                  <a:srgbClr val="3333FF"/>
                </a:solidFill>
              </a:rPr>
              <a:t>ath </a:t>
            </a:r>
            <a:r>
              <a:rPr lang="en-US" sz="3600" dirty="0" smtClean="0">
                <a:solidFill>
                  <a:srgbClr val="FF0000"/>
                </a:solidFill>
              </a:rPr>
              <a:t>F</a:t>
            </a:r>
            <a:r>
              <a:rPr lang="en-US" sz="3600" dirty="0" smtClean="0">
                <a:solidFill>
                  <a:srgbClr val="3333FF"/>
                </a:solidFill>
              </a:rPr>
              <a:t>irst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OSPF</a:t>
            </a:r>
            <a:endParaRPr lang="en-US" sz="3600" dirty="0" smtClean="0">
              <a:solidFill>
                <a:srgbClr val="336666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>
                <a:solidFill>
                  <a:srgbClr val="336666"/>
                </a:solidFill>
              </a:rPr>
              <a:t> </a:t>
            </a:r>
            <a:r>
              <a:rPr lang="en-US" sz="3600" dirty="0" smtClean="0">
                <a:solidFill>
                  <a:srgbClr val="336666"/>
                </a:solidFill>
              </a:rPr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cost</a:t>
            </a:r>
            <a:r>
              <a:rPr lang="en-US" sz="3600" dirty="0" smtClean="0">
                <a:solidFill>
                  <a:srgbClr val="336666"/>
                </a:solidFill>
              </a:rPr>
              <a:t> 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6666"/>
                </a:solidFill>
              </a:rPr>
              <a:t>based on metric 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bandwidth</a:t>
            </a:r>
            <a:r>
              <a:rPr lang="en-US" sz="3600" dirty="0" smtClean="0">
                <a:solidFill>
                  <a:srgbClr val="336666"/>
                </a:solidFill>
              </a:rPr>
              <a:t> </a:t>
            </a:r>
            <a:endParaRPr lang="en-US" sz="3600" dirty="0" smtClean="0">
              <a:solidFill>
                <a:srgbClr val="336666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6666"/>
                </a:solidFill>
              </a:rPr>
              <a:t>from </a:t>
            </a:r>
            <a:r>
              <a:rPr lang="en-US" sz="3600" dirty="0">
                <a:solidFill>
                  <a:srgbClr val="336666"/>
                </a:solidFill>
              </a:rPr>
              <a:t>source to destination</a:t>
            </a: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>
              <a:solidFill>
                <a:srgbClr val="336666"/>
              </a:solidFill>
            </a:endParaRP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kern="0" dirty="0" smtClean="0">
              <a:solidFill>
                <a:srgbClr val="336666"/>
              </a:solidFill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391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Routing Protocols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7504" y="1052736"/>
            <a:ext cx="8928992" cy="5420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336666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400" dirty="0" smtClean="0">
                <a:solidFill>
                  <a:srgbClr val="FF0000"/>
                </a:solidFill>
              </a:rPr>
              <a:t>E</a:t>
            </a:r>
            <a:r>
              <a:rPr lang="en-US" sz="3400" dirty="0" smtClean="0">
                <a:solidFill>
                  <a:srgbClr val="3333FF"/>
                </a:solidFill>
              </a:rPr>
              <a:t>nhanced </a:t>
            </a:r>
            <a:r>
              <a:rPr lang="en-US" sz="3400" dirty="0">
                <a:solidFill>
                  <a:srgbClr val="FF0000"/>
                </a:solidFill>
              </a:rPr>
              <a:t>I</a:t>
            </a:r>
            <a:r>
              <a:rPr lang="en-US" sz="3400" dirty="0">
                <a:solidFill>
                  <a:srgbClr val="3333FF"/>
                </a:solidFill>
              </a:rPr>
              <a:t>nterior </a:t>
            </a:r>
            <a:r>
              <a:rPr lang="en-US" sz="3400" dirty="0">
                <a:solidFill>
                  <a:srgbClr val="FF0000"/>
                </a:solidFill>
              </a:rPr>
              <a:t>G</a:t>
            </a:r>
            <a:r>
              <a:rPr lang="en-US" sz="3400" dirty="0">
                <a:solidFill>
                  <a:srgbClr val="3333FF"/>
                </a:solidFill>
              </a:rPr>
              <a:t>ateway </a:t>
            </a:r>
            <a:r>
              <a:rPr lang="en-US" sz="3400" dirty="0">
                <a:solidFill>
                  <a:srgbClr val="FF0000"/>
                </a:solidFill>
              </a:rPr>
              <a:t>R</a:t>
            </a:r>
            <a:r>
              <a:rPr lang="en-US" sz="3400" dirty="0">
                <a:solidFill>
                  <a:srgbClr val="3333FF"/>
                </a:solidFill>
              </a:rPr>
              <a:t>outing </a:t>
            </a:r>
            <a:r>
              <a:rPr lang="en-US" sz="3400" dirty="0" smtClean="0">
                <a:solidFill>
                  <a:srgbClr val="FF0000"/>
                </a:solidFill>
              </a:rPr>
              <a:t>P</a:t>
            </a:r>
            <a:r>
              <a:rPr lang="en-US" sz="3400" dirty="0" smtClean="0">
                <a:solidFill>
                  <a:srgbClr val="3333FF"/>
                </a:solidFill>
              </a:rPr>
              <a:t>rotocol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400" dirty="0" smtClean="0">
                <a:solidFill>
                  <a:srgbClr val="3333FF"/>
                </a:solidFill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</a:rPr>
              <a:t>EIGRP</a:t>
            </a:r>
            <a:r>
              <a:rPr lang="en-US" sz="3400" dirty="0">
                <a:solidFill>
                  <a:srgbClr val="336666"/>
                </a:solidFill>
              </a:rPr>
              <a:t> </a:t>
            </a:r>
            <a:endParaRPr lang="en-US" sz="3400" dirty="0" smtClean="0">
              <a:solidFill>
                <a:srgbClr val="336666"/>
              </a:solidFill>
            </a:endParaRP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400" dirty="0" smtClean="0">
                <a:solidFill>
                  <a:srgbClr val="336666"/>
                </a:solidFill>
              </a:rPr>
              <a:t> </a:t>
            </a:r>
            <a:r>
              <a:rPr lang="en-US" sz="3400" dirty="0" smtClean="0">
                <a:solidFill>
                  <a:srgbClr val="0000CC"/>
                </a:solidFill>
              </a:rPr>
              <a:t>cost</a:t>
            </a:r>
            <a:r>
              <a:rPr lang="en-US" sz="3400" dirty="0" smtClean="0">
                <a:solidFill>
                  <a:srgbClr val="336666"/>
                </a:solidFill>
              </a:rPr>
              <a:t> 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400" dirty="0" smtClean="0">
                <a:solidFill>
                  <a:srgbClr val="336666"/>
                </a:solidFill>
              </a:rPr>
              <a:t>based on metrics</a:t>
            </a:r>
          </a:p>
          <a:p>
            <a:pPr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400" dirty="0" smtClean="0">
                <a:solidFill>
                  <a:srgbClr val="336666"/>
                </a:solidFill>
              </a:rPr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Bandwidth</a:t>
            </a:r>
            <a:r>
              <a:rPr lang="en-US" sz="3400" dirty="0">
                <a:solidFill>
                  <a:srgbClr val="336666"/>
                </a:solidFill>
              </a:rPr>
              <a:t>, </a:t>
            </a:r>
            <a:r>
              <a:rPr lang="en-US" sz="3400" dirty="0">
                <a:solidFill>
                  <a:srgbClr val="FF0000"/>
                </a:solidFill>
              </a:rPr>
              <a:t>delay</a:t>
            </a:r>
            <a:r>
              <a:rPr lang="en-US" sz="3400" dirty="0">
                <a:solidFill>
                  <a:srgbClr val="336666"/>
                </a:solidFill>
              </a:rPr>
              <a:t>, </a:t>
            </a:r>
            <a:r>
              <a:rPr lang="en-US" sz="3400" dirty="0">
                <a:solidFill>
                  <a:srgbClr val="FF0000"/>
                </a:solidFill>
              </a:rPr>
              <a:t>load</a:t>
            </a:r>
            <a:r>
              <a:rPr lang="en-US" sz="3400" dirty="0">
                <a:solidFill>
                  <a:srgbClr val="336666"/>
                </a:solidFill>
              </a:rPr>
              <a:t>, </a:t>
            </a:r>
            <a:r>
              <a:rPr lang="en-US" sz="3400" dirty="0">
                <a:solidFill>
                  <a:srgbClr val="FF0000"/>
                </a:solidFill>
              </a:rPr>
              <a:t>reliability</a:t>
            </a: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>
              <a:solidFill>
                <a:srgbClr val="336666"/>
              </a:solidFill>
            </a:endParaRPr>
          </a:p>
          <a:p>
            <a:pPr marL="693738" lvl="1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336666"/>
              </a:solidFill>
            </a:endParaRPr>
          </a:p>
          <a:p>
            <a:pPr marL="236538" indent="-236538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kern="0" dirty="0" smtClean="0">
              <a:solidFill>
                <a:srgbClr val="336666"/>
              </a:solidFill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391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Router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7233" cy="5877272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dirty="0" smtClean="0">
                <a:solidFill>
                  <a:srgbClr val="FF0000"/>
                </a:solidFill>
              </a:rPr>
              <a:t>Routers</a:t>
            </a:r>
            <a:r>
              <a:rPr lang="en-AU" sz="3600" dirty="0" smtClean="0"/>
              <a:t> </a:t>
            </a:r>
          </a:p>
          <a:p>
            <a:pPr marL="0" indent="0" algn="ctr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are the</a:t>
            </a:r>
          </a:p>
          <a:p>
            <a:pPr marL="0" indent="0" algn="ctr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 </a:t>
            </a:r>
            <a:r>
              <a:rPr lang="en-AU" sz="4400" dirty="0" smtClean="0">
                <a:solidFill>
                  <a:srgbClr val="3333FF"/>
                </a:solidFill>
              </a:rPr>
              <a:t>core</a:t>
            </a:r>
          </a:p>
          <a:p>
            <a:pPr marL="0" indent="0" algn="ctr">
              <a:buNone/>
            </a:pPr>
            <a:r>
              <a:rPr lang="en-AU" sz="3200" dirty="0" smtClean="0"/>
              <a:t> </a:t>
            </a:r>
          </a:p>
          <a:p>
            <a:pPr marL="0" indent="0" algn="ctr">
              <a:buNone/>
            </a:pPr>
            <a:r>
              <a:rPr lang="en-AU" sz="3200" dirty="0" smtClean="0"/>
              <a:t>of  </a:t>
            </a:r>
          </a:p>
          <a:p>
            <a:pPr marL="0" indent="0" algn="ctr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The Internet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-  Least Cost Paths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07504" y="1052736"/>
            <a:ext cx="8928992" cy="5420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Only the </a:t>
            </a:r>
          </a:p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Least Cost paths</a:t>
            </a:r>
            <a:r>
              <a:rPr lang="en-US" sz="3600" dirty="0" smtClean="0">
                <a:solidFill>
                  <a:srgbClr val="3333FF"/>
                </a:solidFill>
              </a:rPr>
              <a:t> </a:t>
            </a:r>
          </a:p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to given </a:t>
            </a:r>
            <a:r>
              <a:rPr lang="en-US" sz="3600" dirty="0" smtClean="0">
                <a:solidFill>
                  <a:srgbClr val="FF0000"/>
                </a:solidFill>
              </a:rPr>
              <a:t>destination</a:t>
            </a:r>
            <a:r>
              <a:rPr lang="en-US" sz="3600" dirty="0" smtClean="0">
                <a:solidFill>
                  <a:srgbClr val="3333FF"/>
                </a:solidFill>
              </a:rPr>
              <a:t> networks,</a:t>
            </a:r>
          </a:p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as </a:t>
            </a:r>
            <a:r>
              <a:rPr lang="en-US" sz="3600" dirty="0" smtClean="0">
                <a:solidFill>
                  <a:srgbClr val="FF0000"/>
                </a:solidFill>
              </a:rPr>
              <a:t>determined </a:t>
            </a:r>
            <a:r>
              <a:rPr lang="en-US" sz="3600" dirty="0" smtClean="0">
                <a:solidFill>
                  <a:srgbClr val="3333FF"/>
                </a:solidFill>
              </a:rPr>
              <a:t> by a </a:t>
            </a:r>
            <a:r>
              <a:rPr lang="en-US" sz="3600" dirty="0" smtClean="0">
                <a:solidFill>
                  <a:srgbClr val="FF0000"/>
                </a:solidFill>
              </a:rPr>
              <a:t>routing protocol</a:t>
            </a:r>
            <a:r>
              <a:rPr lang="en-US" sz="3600" dirty="0" smtClean="0">
                <a:solidFill>
                  <a:srgbClr val="3333FF"/>
                </a:solidFill>
              </a:rPr>
              <a:t>,</a:t>
            </a:r>
          </a:p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are </a:t>
            </a:r>
            <a:r>
              <a:rPr lang="en-US" sz="3600" dirty="0" smtClean="0">
                <a:solidFill>
                  <a:srgbClr val="FF0000"/>
                </a:solidFill>
              </a:rPr>
              <a:t>placed</a:t>
            </a:r>
            <a:r>
              <a:rPr lang="en-US" sz="3600" dirty="0" smtClean="0">
                <a:solidFill>
                  <a:srgbClr val="3333FF"/>
                </a:solidFill>
              </a:rPr>
              <a:t> in </a:t>
            </a:r>
          </a:p>
          <a:p>
            <a:pPr lvl="0" algn="ctr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3600" dirty="0" smtClean="0">
                <a:solidFill>
                  <a:srgbClr val="3333FF"/>
                </a:solidFill>
              </a:rPr>
              <a:t>the </a:t>
            </a:r>
            <a:r>
              <a:rPr lang="en-US" sz="3600" dirty="0" smtClean="0">
                <a:solidFill>
                  <a:srgbClr val="9900FF"/>
                </a:solidFill>
              </a:rPr>
              <a:t>routing table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329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Router </a:t>
            </a:r>
            <a:endParaRPr lang="en-AU" altLang="en-US" dirty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3415" y="1700808"/>
            <a:ext cx="9108504" cy="3600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</a:p>
          <a:p>
            <a:pPr marL="0" indent="0" algn="ctr" eaLnBrk="1" hangingPunct="1">
              <a:buNone/>
            </a:pPr>
            <a:endParaRPr lang="en-US" altLang="en-US" sz="4000" dirty="0" smtClean="0">
              <a:solidFill>
                <a:srgbClr val="99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</a:p>
          <a:p>
            <a:pPr marL="0" indent="0" algn="ctr" eaLnBrk="1" hangingPunct="1">
              <a:buNone/>
            </a:pPr>
            <a:endParaRPr lang="en-US" altLang="en-US" sz="4000" dirty="0" smtClean="0">
              <a:solidFill>
                <a:srgbClr val="99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buNone/>
            </a:pPr>
            <a:r>
              <a:rPr lang="en-US" altLang="en-US" sz="4000" dirty="0" smtClean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AU" alt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336666"/>
                </a:solidFill>
              </a:rPr>
              <a:t>Page </a:t>
            </a:r>
            <a:fld id="{AB774811-B2FB-4F45-BB1F-BD7FDBA75D3D}" type="slidenum">
              <a:rPr lang="en-US">
                <a:solidFill>
                  <a:srgbClr val="336666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6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Routing Table – R1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79512" y="908720"/>
            <a:ext cx="8784976" cy="1656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2000" dirty="0" smtClean="0"/>
              <a:t>A routing </a:t>
            </a:r>
            <a:r>
              <a:rPr lang="en-US" sz="2000" dirty="0" smtClean="0">
                <a:solidFill>
                  <a:srgbClr val="FF0000"/>
                </a:solidFill>
              </a:rPr>
              <a:t>table for </a:t>
            </a:r>
            <a:r>
              <a:rPr lang="en-US" sz="2000" dirty="0" smtClean="0">
                <a:solidFill>
                  <a:srgbClr val="3333FF"/>
                </a:solidFill>
              </a:rPr>
              <a:t>R1</a:t>
            </a:r>
            <a:r>
              <a:rPr lang="en-US" sz="2000" dirty="0" smtClean="0"/>
              <a:t> is a file stored in </a:t>
            </a:r>
            <a:r>
              <a:rPr lang="en-US" sz="2000" dirty="0" smtClean="0">
                <a:solidFill>
                  <a:srgbClr val="FF0000"/>
                </a:solidFill>
              </a:rPr>
              <a:t>RAM</a:t>
            </a:r>
            <a:r>
              <a:rPr lang="en-US" sz="2000" dirty="0" smtClean="0"/>
              <a:t> that contains information about: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Directly connected </a:t>
            </a:r>
            <a:r>
              <a:rPr lang="en-US" sz="2000" dirty="0" smtClean="0"/>
              <a:t>routes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Remote</a:t>
            </a:r>
            <a:r>
              <a:rPr lang="en-US" sz="2000" dirty="0" smtClean="0"/>
              <a:t> </a:t>
            </a:r>
            <a:r>
              <a:rPr lang="en-US" sz="2000" dirty="0" smtClean="0"/>
              <a:t>routes (learnt via routing protoco</a:t>
            </a:r>
            <a:r>
              <a:rPr lang="en-US" sz="2000" dirty="0" smtClean="0"/>
              <a:t>l)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Next hop </a:t>
            </a:r>
            <a:r>
              <a:rPr lang="en-US" sz="2000" dirty="0" smtClean="0"/>
              <a:t>associations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6924" t="42063" r="28160" b="24008"/>
          <a:stretch>
            <a:fillRect/>
          </a:stretch>
        </p:blipFill>
        <p:spPr bwMode="auto">
          <a:xfrm>
            <a:off x="107504" y="2564904"/>
            <a:ext cx="885698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11760" y="4149080"/>
            <a:ext cx="1368152" cy="792088"/>
          </a:xfrm>
          <a:prstGeom prst="rect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27584" y="2852936"/>
            <a:ext cx="1872208" cy="504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16961" y="5157192"/>
            <a:ext cx="1872208" cy="5040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89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145463" cy="6480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Entries – show ip route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980728"/>
            <a:ext cx="9108504" cy="532859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/>
              <a:t>ink local route interfaces </a:t>
            </a:r>
            <a:r>
              <a:rPr lang="en-US" sz="2400" b="1" dirty="0"/>
              <a:t>-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Added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routing table </a:t>
            </a:r>
            <a:r>
              <a:rPr lang="en-US" sz="2400" dirty="0" smtClean="0"/>
              <a:t>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. Shows </a:t>
            </a:r>
            <a:r>
              <a:rPr lang="en-US" sz="2400" dirty="0" smtClean="0">
                <a:solidFill>
                  <a:srgbClr val="3333FF"/>
                </a:solidFill>
              </a:rPr>
              <a:t>IP address </a:t>
            </a:r>
            <a:r>
              <a:rPr lang="en-US" sz="2400" dirty="0" smtClean="0"/>
              <a:t>of the Interface.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/>
              <a:t>onnected interfaces - </a:t>
            </a:r>
            <a:r>
              <a:rPr lang="en-US" sz="2400" dirty="0" smtClean="0">
                <a:solidFill>
                  <a:srgbClr val="FF0000"/>
                </a:solidFill>
              </a:rPr>
              <a:t>Added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routing table </a:t>
            </a:r>
            <a:r>
              <a:rPr lang="en-US" sz="2400" dirty="0" smtClean="0"/>
              <a:t>when an interface is </a:t>
            </a:r>
            <a:r>
              <a:rPr lang="en-US" sz="2400" dirty="0" smtClean="0">
                <a:solidFill>
                  <a:srgbClr val="FF0000"/>
                </a:solidFill>
              </a:rPr>
              <a:t>configured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 marL="0" indent="0">
              <a:buNone/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Static routes </a:t>
            </a:r>
            <a:r>
              <a:rPr lang="en-US" sz="2400" b="1" dirty="0" smtClean="0"/>
              <a:t>-</a:t>
            </a:r>
            <a:r>
              <a:rPr lang="en-US" sz="2400" dirty="0" smtClean="0"/>
              <a:t> Added when a route is </a:t>
            </a:r>
            <a:r>
              <a:rPr lang="en-US" sz="2400" dirty="0" smtClean="0">
                <a:solidFill>
                  <a:srgbClr val="FF0000"/>
                </a:solidFill>
              </a:rPr>
              <a:t>manually</a:t>
            </a:r>
            <a:r>
              <a:rPr lang="en-US" sz="2400" dirty="0" smtClean="0"/>
              <a:t> configured and the </a:t>
            </a:r>
            <a:r>
              <a:rPr lang="en-US" sz="2400" dirty="0" smtClean="0">
                <a:solidFill>
                  <a:srgbClr val="FF0000"/>
                </a:solidFill>
              </a:rPr>
              <a:t>exit interface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active</a:t>
            </a:r>
            <a:r>
              <a:rPr lang="en-US" sz="2400" dirty="0" smtClean="0"/>
              <a:t>.</a:t>
            </a:r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>
                <a:solidFill>
                  <a:srgbClr val="3333FF"/>
                </a:solidFill>
              </a:rPr>
              <a:t>Dynamic routes </a:t>
            </a:r>
            <a:r>
              <a:rPr lang="en-US" sz="2400" b="1" dirty="0" smtClean="0"/>
              <a:t>-</a:t>
            </a:r>
            <a:r>
              <a:rPr lang="en-US" sz="2400" dirty="0" smtClean="0"/>
              <a:t> Added when </a:t>
            </a:r>
            <a:r>
              <a:rPr lang="en-US" sz="2400" dirty="0" smtClean="0">
                <a:solidFill>
                  <a:srgbClr val="FF0000"/>
                </a:solidFill>
              </a:rPr>
              <a:t>RIP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EIGRP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OSPF</a:t>
            </a:r>
            <a:r>
              <a:rPr lang="en-US" sz="2400" dirty="0" smtClean="0"/>
              <a:t> are implemented and networks are identified.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701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Directly Connected Routes – R1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76841" y="908720"/>
            <a:ext cx="8964488" cy="10941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An </a:t>
            </a:r>
            <a:r>
              <a:rPr lang="en-US" sz="2000" dirty="0" smtClean="0">
                <a:solidFill>
                  <a:srgbClr val="3333FF"/>
                </a:solidFill>
              </a:rPr>
              <a:t>active</a:t>
            </a:r>
            <a:r>
              <a:rPr lang="en-US" sz="2000" dirty="0" smtClean="0">
                <a:solidFill>
                  <a:srgbClr val="000000"/>
                </a:solidFill>
              </a:rPr>
              <a:t>, configured, directly connected interface creates </a:t>
            </a:r>
            <a:r>
              <a:rPr lang="en-US" sz="2000" dirty="0" smtClean="0">
                <a:solidFill>
                  <a:srgbClr val="FF0000"/>
                </a:solidFill>
              </a:rPr>
              <a:t>two routing table </a:t>
            </a:r>
            <a:r>
              <a:rPr lang="en-US" sz="2000" dirty="0" smtClean="0">
                <a:solidFill>
                  <a:srgbClr val="000000"/>
                </a:solidFill>
              </a:rPr>
              <a:t>entries</a:t>
            </a:r>
            <a:r>
              <a:rPr lang="en-US" sz="2000" dirty="0" smtClean="0"/>
              <a:t>: 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Link Local  (L)  </a:t>
            </a:r>
            <a:r>
              <a:rPr lang="en-US" sz="2000" dirty="0" smtClean="0"/>
              <a:t>and  </a:t>
            </a:r>
            <a:r>
              <a:rPr lang="en-US" sz="2000" dirty="0" smtClean="0">
                <a:solidFill>
                  <a:srgbClr val="FF0000"/>
                </a:solidFill>
              </a:rPr>
              <a:t>Connected (C)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28000" t="37698" r="38758" b="13294"/>
          <a:stretch>
            <a:fillRect/>
          </a:stretch>
        </p:blipFill>
        <p:spPr bwMode="auto">
          <a:xfrm>
            <a:off x="134424" y="2053674"/>
            <a:ext cx="8830063" cy="441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323528" y="3068960"/>
            <a:ext cx="2952328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347864" y="4005064"/>
            <a:ext cx="0" cy="8640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26632" y="4797151"/>
            <a:ext cx="2921232" cy="5040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089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Entries – </a:t>
            </a:r>
            <a:r>
              <a:rPr lang="en-US" dirty="0"/>
              <a:t>R1: Remote Network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8820" t="37302" r="27491" b="13294"/>
          <a:stretch>
            <a:fillRect/>
          </a:stretch>
        </p:blipFill>
        <p:spPr bwMode="auto">
          <a:xfrm>
            <a:off x="78193" y="980728"/>
            <a:ext cx="8856984" cy="546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323528" y="5949280"/>
            <a:ext cx="669674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8253" y="3929742"/>
            <a:ext cx="115212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131840" y="2420888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156176" y="1298569"/>
            <a:ext cx="115212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990792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9900"/>
                </a:solidFill>
              </a:rPr>
              <a:t>Remote Network</a:t>
            </a:r>
            <a:endParaRPr lang="en-AU" sz="14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9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997"/>
            <a:ext cx="8217471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Routing Table Entries – R1: Remote Network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78970" y="1386114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631370" y="1451428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sz="1800" dirty="0" smtClean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580570" y="1400629"/>
            <a:ext cx="8055430" cy="5087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34585"/>
            <a:ext cx="8131175" cy="5168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rgbClr val="9900FF"/>
                </a:solidFill>
              </a:rPr>
              <a:t>Interpreting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9900FF"/>
                </a:solidFill>
              </a:rPr>
              <a:t>entries</a:t>
            </a:r>
            <a:r>
              <a:rPr lang="en-US" sz="2400" dirty="0" smtClean="0"/>
              <a:t> in the routing table.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38486" t="37500" r="26598" b="13492"/>
          <a:stretch>
            <a:fillRect/>
          </a:stretch>
        </p:blipFill>
        <p:spPr bwMode="auto">
          <a:xfrm>
            <a:off x="0" y="1647777"/>
            <a:ext cx="9036496" cy="482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411760" y="6066835"/>
            <a:ext cx="158417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11760" y="5517232"/>
            <a:ext cx="180020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2118" y="43868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 - EIGRP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28184" y="2204864"/>
            <a:ext cx="1224137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131840" y="3212976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491880" y="3995056"/>
            <a:ext cx="1426635" cy="1522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751447" y="3995056"/>
            <a:ext cx="3628865" cy="2179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81070" y="1870373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009900"/>
                </a:solidFill>
              </a:rPr>
              <a:t>Remote Network</a:t>
            </a:r>
            <a:endParaRPr lang="en-AU" sz="14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945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smtClean="0"/>
              <a:t>TNE20002\TNE70003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131840" y="306896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smtClean="0">
                <a:solidFill>
                  <a:srgbClr val="FF0000"/>
                </a:solidFill>
              </a:rPr>
              <a:t>THE  END</a:t>
            </a:r>
            <a:endParaRPr lang="en-A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Routing</a:t>
            </a:r>
            <a:endParaRPr lang="en-AU" alt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47275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Internet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rgbClr val="FF0000"/>
                </a:solidFill>
              </a:rPr>
              <a:t>too large </a:t>
            </a:r>
            <a:r>
              <a:rPr lang="en-US" altLang="en-US" dirty="0" smtClean="0"/>
              <a:t>to have all hosts together as one network, it is </a:t>
            </a:r>
            <a:r>
              <a:rPr lang="en-US" altLang="en-US" dirty="0" smtClean="0">
                <a:solidFill>
                  <a:srgbClr val="FF0000"/>
                </a:solidFill>
              </a:rPr>
              <a:t>subdivided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AU" altLang="en-US" dirty="0" smtClean="0"/>
          </a:p>
        </p:txBody>
      </p:sp>
      <p:pic>
        <p:nvPicPr>
          <p:cNvPr id="18437" name="Picture 4" descr="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33600"/>
            <a:ext cx="5903913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2163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9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591175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2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3790950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4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133600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25"/>
          <p:cNvCxnSpPr>
            <a:cxnSpLocks noChangeShapeType="1"/>
          </p:cNvCxnSpPr>
          <p:nvPr/>
        </p:nvCxnSpPr>
        <p:spPr bwMode="auto">
          <a:xfrm flipH="1">
            <a:off x="866775" y="5105400"/>
            <a:ext cx="2720975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26"/>
          <p:cNvCxnSpPr>
            <a:cxnSpLocks noChangeShapeType="1"/>
          </p:cNvCxnSpPr>
          <p:nvPr/>
        </p:nvCxnSpPr>
        <p:spPr bwMode="auto">
          <a:xfrm flipH="1">
            <a:off x="793750" y="4146550"/>
            <a:ext cx="10334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27"/>
          <p:cNvCxnSpPr>
            <a:cxnSpLocks noChangeShapeType="1"/>
          </p:cNvCxnSpPr>
          <p:nvPr/>
        </p:nvCxnSpPr>
        <p:spPr bwMode="auto">
          <a:xfrm flipH="1" flipV="1">
            <a:off x="866775" y="2725738"/>
            <a:ext cx="1349375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45" name="Picture 28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230813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9" descr="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90950"/>
            <a:ext cx="796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7" name="AutoShape 30"/>
          <p:cNvCxnSpPr>
            <a:cxnSpLocks noChangeShapeType="1"/>
          </p:cNvCxnSpPr>
          <p:nvPr/>
        </p:nvCxnSpPr>
        <p:spPr bwMode="auto">
          <a:xfrm flipV="1">
            <a:off x="6443663" y="2781300"/>
            <a:ext cx="12969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31"/>
          <p:cNvCxnSpPr>
            <a:cxnSpLocks noChangeShapeType="1"/>
          </p:cNvCxnSpPr>
          <p:nvPr/>
        </p:nvCxnSpPr>
        <p:spPr bwMode="auto">
          <a:xfrm flipV="1">
            <a:off x="7173913" y="4122738"/>
            <a:ext cx="854075" cy="23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32"/>
          <p:cNvCxnSpPr>
            <a:cxnSpLocks noChangeShapeType="1"/>
          </p:cNvCxnSpPr>
          <p:nvPr/>
        </p:nvCxnSpPr>
        <p:spPr bwMode="auto">
          <a:xfrm>
            <a:off x="6786563" y="4419600"/>
            <a:ext cx="1098550" cy="150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613398" y="3701702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Internet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TNE20002\TNE70003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Routers connect Networks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9388" y="836712"/>
            <a:ext cx="8785225" cy="129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tx2"/>
                </a:solidFill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</a:rPr>
              <a:t>Internet</a:t>
            </a:r>
            <a:r>
              <a:rPr lang="en-US" altLang="en-US" sz="2200" dirty="0" smtClean="0">
                <a:solidFill>
                  <a:schemeClr val="tx2"/>
                </a:solidFill>
              </a:rPr>
              <a:t> is subdivided into </a:t>
            </a:r>
            <a:r>
              <a:rPr lang="en-US" altLang="en-US" sz="2200" dirty="0" smtClean="0">
                <a:solidFill>
                  <a:srgbClr val="FF0000"/>
                </a:solidFill>
              </a:rPr>
              <a:t>many separate</a:t>
            </a:r>
            <a:r>
              <a:rPr lang="en-US" altLang="en-US" sz="2200" dirty="0" smtClean="0">
                <a:solidFill>
                  <a:schemeClr val="tx2"/>
                </a:solidFill>
              </a:rPr>
              <a:t> networks.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chemeClr val="tx2"/>
                </a:solidFill>
              </a:rPr>
              <a:t>Each router interface </a:t>
            </a:r>
            <a:r>
              <a:rPr lang="en-US" altLang="en-US" sz="2200" dirty="0" smtClean="0">
                <a:solidFill>
                  <a:srgbClr val="3333FF"/>
                </a:solidFill>
              </a:rPr>
              <a:t>Fa0/0</a:t>
            </a:r>
            <a:r>
              <a:rPr lang="en-US" altLang="en-US" sz="2200" dirty="0" smtClean="0">
                <a:solidFill>
                  <a:schemeClr val="tx2"/>
                </a:solidFill>
              </a:rPr>
              <a:t>, </a:t>
            </a:r>
            <a:r>
              <a:rPr lang="en-US" altLang="en-US" sz="2200" dirty="0" smtClean="0">
                <a:solidFill>
                  <a:srgbClr val="3333FF"/>
                </a:solidFill>
              </a:rPr>
              <a:t>S0/0/0, </a:t>
            </a:r>
            <a:r>
              <a:rPr lang="en-US" altLang="en-US" sz="2200" dirty="0" err="1" smtClean="0">
                <a:solidFill>
                  <a:srgbClr val="3333FF"/>
                </a:solidFill>
              </a:rPr>
              <a:t>etc</a:t>
            </a:r>
            <a:r>
              <a:rPr lang="en-US" altLang="en-US" sz="2200" dirty="0" smtClean="0">
                <a:solidFill>
                  <a:schemeClr val="tx2"/>
                </a:solidFill>
              </a:rPr>
              <a:t> is a Gateway to another a network</a:t>
            </a:r>
          </a:p>
        </p:txBody>
      </p:sp>
      <p:pic>
        <p:nvPicPr>
          <p:cNvPr id="19461" name="Picture 8" descr="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160" y="2360613"/>
            <a:ext cx="8785225" cy="3014662"/>
          </a:xfrm>
          <a:noFill/>
        </p:spPr>
      </p:pic>
      <p:sp>
        <p:nvSpPr>
          <p:cNvPr id="19462" name="Text Box 9"/>
          <p:cNvSpPr txBox="1">
            <a:spLocks noChangeArrowheads="1"/>
          </p:cNvSpPr>
          <p:nvPr/>
        </p:nvSpPr>
        <p:spPr bwMode="auto">
          <a:xfrm>
            <a:off x="1406206" y="2924175"/>
            <a:ext cx="2037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 dirty="0" smtClean="0">
                <a:solidFill>
                  <a:srgbClr val="3333FF"/>
                </a:solidFill>
              </a:rPr>
              <a:t>Network 1</a:t>
            </a:r>
          </a:p>
          <a:p>
            <a:pPr algn="ctr"/>
            <a:r>
              <a:rPr lang="en-AU" altLang="en-US" sz="1400" dirty="0" smtClean="0">
                <a:solidFill>
                  <a:srgbClr val="3333FF"/>
                </a:solidFill>
              </a:rPr>
              <a:t>IPv4 Class </a:t>
            </a:r>
            <a:r>
              <a:rPr lang="en-AU" altLang="en-US" sz="1400" dirty="0" smtClean="0">
                <a:solidFill>
                  <a:srgbClr val="3333FF"/>
                </a:solidFill>
              </a:rPr>
              <a:t>A </a:t>
            </a:r>
            <a:r>
              <a:rPr lang="en-AU" altLang="en-US" sz="1400" dirty="0" smtClean="0">
                <a:solidFill>
                  <a:srgbClr val="FF0000"/>
                </a:solidFill>
              </a:rPr>
              <a:t>18.0.0.0/8</a:t>
            </a:r>
            <a:endParaRPr lang="en-AU" altLang="en-US" sz="1400" dirty="0">
              <a:solidFill>
                <a:srgbClr val="FF0000"/>
              </a:solidFill>
            </a:endParaRP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3539753" y="3573016"/>
            <a:ext cx="21240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 dirty="0" smtClean="0">
                <a:solidFill>
                  <a:srgbClr val="009900"/>
                </a:solidFill>
              </a:rPr>
              <a:t>Network 2 </a:t>
            </a:r>
          </a:p>
          <a:p>
            <a:pPr algn="ctr"/>
            <a:r>
              <a:rPr lang="en-AU" altLang="en-US" sz="1400" dirty="0" smtClean="0">
                <a:solidFill>
                  <a:srgbClr val="009900"/>
                </a:solidFill>
              </a:rPr>
              <a:t>IPv4 Class </a:t>
            </a:r>
            <a:r>
              <a:rPr lang="en-AU" altLang="en-US" sz="1400" dirty="0" smtClean="0">
                <a:solidFill>
                  <a:srgbClr val="009900"/>
                </a:solidFill>
              </a:rPr>
              <a:t>B </a:t>
            </a:r>
            <a:r>
              <a:rPr lang="en-AU" altLang="en-US" sz="1400" dirty="0" smtClean="0">
                <a:solidFill>
                  <a:srgbClr val="FF0000"/>
                </a:solidFill>
              </a:rPr>
              <a:t>140.16.0.0/16</a:t>
            </a:r>
            <a:endParaRPr lang="en-AU" altLang="en-US" sz="1400" dirty="0">
              <a:solidFill>
                <a:srgbClr val="FF0000"/>
              </a:solidFill>
            </a:endParaRP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4964445" y="2953546"/>
            <a:ext cx="2552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 sz="1400" dirty="0" smtClean="0">
                <a:solidFill>
                  <a:srgbClr val="9900FF"/>
                </a:solidFill>
              </a:rPr>
              <a:t>Network 3             </a:t>
            </a:r>
          </a:p>
          <a:p>
            <a:pPr algn="ctr"/>
            <a:r>
              <a:rPr lang="en-AU" altLang="en-US" sz="1400" dirty="0" smtClean="0">
                <a:solidFill>
                  <a:srgbClr val="9900FF"/>
                </a:solidFill>
              </a:rPr>
              <a:t>IPv4 Class </a:t>
            </a:r>
            <a:r>
              <a:rPr lang="en-AU" altLang="en-US" sz="1400" dirty="0" smtClean="0">
                <a:solidFill>
                  <a:srgbClr val="9900FF"/>
                </a:solidFill>
              </a:rPr>
              <a:t>C </a:t>
            </a:r>
            <a:r>
              <a:rPr lang="en-AU" altLang="en-US" sz="1400" dirty="0" smtClean="0">
                <a:solidFill>
                  <a:srgbClr val="FF0000"/>
                </a:solidFill>
              </a:rPr>
              <a:t>192.10.30.0/24</a:t>
            </a:r>
            <a:endParaRPr lang="en-AU" altLang="en-US" sz="1400" dirty="0">
              <a:solidFill>
                <a:srgbClr val="FF0000"/>
              </a:solidFill>
            </a:endParaRP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2565739" y="4575594"/>
            <a:ext cx="641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b="1" dirty="0">
                <a:solidFill>
                  <a:srgbClr val="0000CC"/>
                </a:solidFill>
              </a:rPr>
              <a:t>Fa0/0</a:t>
            </a:r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3828926" y="4160970"/>
            <a:ext cx="936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b="1" dirty="0" smtClean="0">
                <a:solidFill>
                  <a:srgbClr val="0000CC"/>
                </a:solidFill>
              </a:rPr>
              <a:t>S0/0/0</a:t>
            </a:r>
            <a:endParaRPr lang="en-AU" altLang="en-US" sz="1400" b="1" dirty="0">
              <a:solidFill>
                <a:srgbClr val="0000CC"/>
              </a:solidFill>
            </a:endParaRPr>
          </a:p>
        </p:txBody>
      </p:sp>
      <p:sp>
        <p:nvSpPr>
          <p:cNvPr id="191505" name="Cloud"/>
          <p:cNvSpPr>
            <a:spLocks noChangeAspect="1" noEditPoints="1" noChangeArrowheads="1"/>
          </p:cNvSpPr>
          <p:nvPr/>
        </p:nvSpPr>
        <p:spPr bwMode="auto">
          <a:xfrm>
            <a:off x="3563938" y="2060575"/>
            <a:ext cx="1803400" cy="12969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3997514" y="2524403"/>
            <a:ext cx="966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dirty="0" smtClean="0">
                <a:solidFill>
                  <a:schemeClr val="tx2"/>
                </a:solidFill>
              </a:rPr>
              <a:t>Internet</a:t>
            </a:r>
            <a:endParaRPr lang="en-AU" altLang="en-US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TNE20002\TNE70003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5887" y="399742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3333FF"/>
                </a:solidFill>
              </a:rPr>
              <a:t>Switch</a:t>
            </a:r>
            <a:endParaRPr lang="en-AU" sz="1400" b="1" dirty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399593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3333FF"/>
                </a:solidFill>
              </a:rPr>
              <a:t>Switch</a:t>
            </a:r>
            <a:endParaRPr lang="en-AU" sz="1400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9180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1275" y="4847054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31867" y="4918075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352952" y="4693165"/>
            <a:ext cx="936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b="1" dirty="0" smtClean="0">
                <a:solidFill>
                  <a:srgbClr val="0000CC"/>
                </a:solidFill>
              </a:rPr>
              <a:t>S0/0/1</a:t>
            </a:r>
            <a:endParaRPr lang="en-AU" altLang="en-US" sz="1400" b="1" dirty="0">
              <a:solidFill>
                <a:srgbClr val="0000CC"/>
              </a:solidFill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508104" y="4610693"/>
            <a:ext cx="6415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 b="1" dirty="0" smtClean="0">
                <a:solidFill>
                  <a:srgbClr val="0000CC"/>
                </a:solidFill>
              </a:rPr>
              <a:t>Fa0/1</a:t>
            </a:r>
            <a:endParaRPr lang="en-AU" altLang="en-US" sz="1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Router </a:t>
            </a:r>
            <a:endParaRPr lang="en-AU" altLang="en-US" dirty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08504" cy="561662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arenR"/>
            </a:pP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router, routes IP packets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intended destination</a:t>
            </a:r>
            <a:endParaRPr lang="en-US" altLang="en-US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+mj-lt"/>
              <a:buAutoNum type="arabicParenR"/>
            </a:pPr>
            <a:endParaRPr lang="en-US" altLang="en-US" sz="2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buFont typeface="+mj-lt"/>
              <a:buAutoNum type="arabicParenR"/>
            </a:pP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router, drops IP packets to reduce congestion</a:t>
            </a:r>
          </a:p>
          <a:p>
            <a:pPr lvl="1" eaLnBrk="1" hangingPunct="1"/>
            <a:r>
              <a:rPr lang="en-US" altLang="en-US" dirty="0" smtClean="0"/>
              <a:t>Setting </a:t>
            </a:r>
            <a:r>
              <a:rPr lang="en-US" altLang="en-US" dirty="0" smtClean="0">
                <a:solidFill>
                  <a:srgbClr val="FF0000"/>
                </a:solidFill>
              </a:rPr>
              <a:t>Time to Live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TTL</a:t>
            </a:r>
            <a:r>
              <a:rPr lang="en-US" altLang="en-US" dirty="0" smtClean="0"/>
              <a:t>) to 10 hops, means if  the packet cannot reach its destination within 10 hops, it will be dropped </a:t>
            </a:r>
          </a:p>
          <a:p>
            <a:pPr lvl="1" eaLnBrk="1" hangingPunct="1"/>
            <a:r>
              <a:rPr lang="en-US" altLang="en-US" dirty="0" smtClean="0"/>
              <a:t>When a packet enters a router</a:t>
            </a:r>
            <a:r>
              <a:rPr lang="en-US" altLang="en-US" dirty="0" smtClean="0">
                <a:solidFill>
                  <a:srgbClr val="FF0000"/>
                </a:solidFill>
              </a:rPr>
              <a:t>, deduct</a:t>
            </a:r>
            <a:r>
              <a:rPr lang="en-US" altLang="en-US" dirty="0" smtClean="0"/>
              <a:t> </a:t>
            </a:r>
            <a:r>
              <a:rPr lang="en-US" altLang="en-US" dirty="0"/>
              <a:t>1 from </a:t>
            </a:r>
            <a:r>
              <a:rPr lang="en-US" altLang="en-US" dirty="0" smtClean="0">
                <a:solidFill>
                  <a:srgbClr val="FF0000"/>
                </a:solidFill>
              </a:rPr>
              <a:t>TTL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 </a:t>
            </a:r>
            <a:r>
              <a:rPr lang="en-US" altLang="en-US" dirty="0" smtClean="0">
                <a:solidFill>
                  <a:srgbClr val="FF0000"/>
                </a:solidFill>
              </a:rPr>
              <a:t>TTL</a:t>
            </a:r>
            <a:r>
              <a:rPr lang="en-US" altLang="en-US" dirty="0" smtClean="0"/>
              <a:t> = 0 </a:t>
            </a:r>
            <a:r>
              <a:rPr lang="en-US" altLang="en-US" dirty="0" smtClean="0">
                <a:solidFill>
                  <a:srgbClr val="FF0000"/>
                </a:solidFill>
              </a:rPr>
              <a:t>the </a:t>
            </a:r>
            <a:r>
              <a:rPr lang="en-US" altLang="en-US" dirty="0" smtClean="0"/>
              <a:t>packet will be dropped</a:t>
            </a:r>
          </a:p>
          <a:p>
            <a:pPr marL="457200" lvl="1" indent="0" eaLnBrk="1" hangingPunct="1">
              <a:buNone/>
            </a:pPr>
            <a:endParaRPr lang="en-AU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TNE20002\TNE70003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B774811-B2FB-4F45-BB1F-BD7FDBA75D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Nova </a:t>
            </a:r>
            <a:endParaRPr lang="en-US" sz="1000" dirty="0">
              <a:solidFill>
                <a:srgbClr val="FF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  <a:cs typeface="Arial" charset="0"/>
              </a:rPr>
              <a:t>R1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548550" y="407623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Nova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b="1" dirty="0" smtClean="0">
                <a:solidFill>
                  <a:srgbClr val="00B050"/>
                </a:solidFill>
                <a:cs typeface="Arial" charset="0"/>
              </a:rPr>
              <a:t>S1</a:t>
            </a:r>
            <a:endParaRPr lang="en-US" sz="1000" b="1" dirty="0">
              <a:solidFill>
                <a:srgbClr val="00B050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>
                <a:solidFill>
                  <a:srgbClr val="00B050"/>
                </a:solidFill>
                <a:cs typeface="Arial" charset="0"/>
              </a:rPr>
              <a:t>3650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1306788" y="4656147"/>
            <a:ext cx="1576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Address </a:t>
            </a:r>
            <a:r>
              <a:rPr lang="en-US" sz="1200" b="1" dirty="0">
                <a:solidFill>
                  <a:srgbClr val="FF0000"/>
                </a:solidFill>
              </a:rPr>
              <a:t>Space</a:t>
            </a:r>
          </a:p>
          <a:p>
            <a:pPr algn="ctr" eaLnBrk="1" hangingPunct="1"/>
            <a:r>
              <a:rPr lang="en-US" sz="1200" b="1" dirty="0" smtClean="0">
                <a:solidFill>
                  <a:srgbClr val="3333FF"/>
                </a:solidFill>
              </a:rPr>
              <a:t>IPv4 Class B </a:t>
            </a:r>
            <a:r>
              <a:rPr lang="en-US" sz="1200" b="1" dirty="0" smtClean="0">
                <a:solidFill>
                  <a:srgbClr val="FF6600"/>
                </a:solidFill>
              </a:rPr>
              <a:t>172.16.0.0/16</a:t>
            </a:r>
            <a:endParaRPr lang="en-AU" sz="1200" b="1" dirty="0">
              <a:solidFill>
                <a:srgbClr val="FF6600"/>
              </a:solidFill>
            </a:endParaRP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56150" y="42829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9900"/>
                </a:solidFill>
              </a:rPr>
              <a:t>S0/1/1</a:t>
            </a:r>
            <a:endParaRPr lang="en-AU" sz="1200" b="1" dirty="0">
              <a:solidFill>
                <a:srgbClr val="009900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Magda</a:t>
            </a: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Router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  <a:cs typeface="Arial" charset="0"/>
              </a:rPr>
              <a:t>R3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82352" y="3780680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Sydney 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Router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  <a:cs typeface="Arial" charset="0"/>
              </a:rPr>
              <a:t>R4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Inter-VLAN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Routing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3333FF"/>
                </a:solidFill>
                <a:cs typeface="Arial" charset="0"/>
              </a:rPr>
              <a:t>PC1</a:t>
            </a: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VLAN</a:t>
            </a:r>
            <a:r>
              <a:rPr lang="en-US" sz="1000" b="1" dirty="0" smtClean="0">
                <a:solidFill>
                  <a:srgbClr val="00B050"/>
                </a:solidFill>
                <a:cs typeface="Arial" charset="0"/>
              </a:rPr>
              <a:t>77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>
                <a:solidFill>
                  <a:srgbClr val="3333FF"/>
                </a:solidFill>
                <a:cs typeface="Arial" charset="0"/>
              </a:rPr>
              <a:t>PC2</a:t>
            </a: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VLAN</a:t>
            </a:r>
            <a:r>
              <a:rPr lang="en-US" sz="1000" b="1" dirty="0" smtClean="0">
                <a:solidFill>
                  <a:srgbClr val="9933FF"/>
                </a:solidFill>
                <a:cs typeface="Arial" charset="0"/>
              </a:rPr>
              <a:t>55</a:t>
            </a:r>
            <a:endParaRPr lang="en-AU" sz="1000" b="1" dirty="0">
              <a:solidFill>
                <a:srgbClr val="9933FF"/>
              </a:solidFill>
              <a:cs typeface="Arial" charset="0"/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121422" y="4519141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03850" y="503554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2286868" y="260648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 err="1">
                <a:solidFill>
                  <a:srgbClr val="000000"/>
                </a:solidFill>
                <a:cs typeface="Arial" charset="0"/>
              </a:rPr>
              <a:t>Jatai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Router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3333FF"/>
                </a:solidFill>
                <a:cs typeface="Arial" charset="0"/>
              </a:rPr>
              <a:t>R2</a:t>
            </a:r>
            <a:endParaRPr lang="en-AU" sz="1000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 err="1">
                <a:solidFill>
                  <a:srgbClr val="000000"/>
                </a:solidFill>
                <a:cs typeface="Arial" charset="0"/>
              </a:rPr>
              <a:t>Jatai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b="1" dirty="0">
                <a:solidFill>
                  <a:srgbClr val="0000FF"/>
                </a:solidFill>
                <a:cs typeface="Arial" charset="0"/>
              </a:rPr>
              <a:t>S2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  <a:cs typeface="Arial" charset="0"/>
              </a:rPr>
              <a:t>2960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611255" y="400502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Inter-VLAN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Routing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40114" y="236661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1836567" y="1916906"/>
            <a:ext cx="806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FF6600"/>
                </a:solidFill>
              </a:rPr>
              <a:t>&lt;- Hop </a:t>
            </a:r>
            <a:r>
              <a:rPr lang="en-US" sz="10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endParaRPr lang="en-AU" sz="1000" b="1" dirty="0">
              <a:solidFill>
                <a:srgbClr val="FF6600"/>
              </a:solidFill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1442315" y="3688143"/>
            <a:ext cx="15766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9900FF"/>
                </a:solidFill>
              </a:rPr>
              <a:t> </a:t>
            </a:r>
            <a:r>
              <a:rPr lang="en-US" sz="1200" b="1" dirty="0" smtClean="0">
                <a:solidFill>
                  <a:srgbClr val="9900FF"/>
                </a:solidFill>
              </a:rPr>
              <a:t>Routing Protocol</a:t>
            </a:r>
          </a:p>
          <a:p>
            <a:pPr algn="ctr" eaLnBrk="1" hangingPunct="1"/>
            <a:r>
              <a:rPr lang="en-US" sz="1200" b="1" dirty="0" smtClean="0">
                <a:solidFill>
                  <a:srgbClr val="9900FF"/>
                </a:solidFill>
              </a:rPr>
              <a:t>RIPv2</a:t>
            </a:r>
            <a:endParaRPr lang="en-AU" sz="1200" b="1" dirty="0">
              <a:solidFill>
                <a:srgbClr val="9900FF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4168551" y="1899199"/>
            <a:ext cx="806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FF6600"/>
                </a:solidFill>
              </a:rPr>
              <a:t>&lt;- Hop </a:t>
            </a:r>
            <a:r>
              <a:rPr lang="en-US" sz="10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endParaRPr lang="en-AU" sz="1000" b="1" dirty="0">
              <a:solidFill>
                <a:srgbClr val="FF6600"/>
              </a:solidFill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532351" y="2646744"/>
            <a:ext cx="806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FF6600"/>
                </a:solidFill>
              </a:rPr>
              <a:t>&lt;- Hop </a:t>
            </a:r>
            <a:r>
              <a:rPr lang="en-US" sz="10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endParaRPr lang="en-AU" sz="1000" b="1" dirty="0">
              <a:solidFill>
                <a:srgbClr val="FF6600"/>
              </a:solidFill>
            </a:endParaRP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1906145" y="2662431"/>
            <a:ext cx="8068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 smtClean="0">
                <a:solidFill>
                  <a:srgbClr val="FF6600"/>
                </a:solidFill>
              </a:rPr>
              <a:t>&lt;-  Hop </a:t>
            </a:r>
            <a:r>
              <a:rPr lang="en-US" sz="10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</a:t>
            </a:r>
            <a:endParaRPr lang="en-AU" sz="1000" b="1" dirty="0">
              <a:solidFill>
                <a:srgbClr val="FF6600"/>
              </a:solidFill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111772" y="5672917"/>
            <a:ext cx="15766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FF6600"/>
                </a:solidFill>
              </a:rPr>
              <a:t>182.16.</a:t>
            </a:r>
            <a:r>
              <a:rPr lang="en-US" sz="1200" b="1" dirty="0" smtClean="0">
                <a:solidFill>
                  <a:srgbClr val="00B050"/>
                </a:solidFill>
              </a:rPr>
              <a:t>77</a:t>
            </a:r>
            <a:r>
              <a:rPr lang="en-US" sz="1200" b="1" dirty="0" smtClean="0">
                <a:solidFill>
                  <a:srgbClr val="FF6600"/>
                </a:solidFill>
              </a:rPr>
              <a:t>.0/24</a:t>
            </a:r>
            <a:endParaRPr lang="en-AU" sz="1200" b="1" dirty="0">
              <a:solidFill>
                <a:srgbClr val="FF6600"/>
              </a:solidFill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3038215" y="5905150"/>
            <a:ext cx="15766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FF6600"/>
                </a:solidFill>
              </a:rPr>
              <a:t>182.16.</a:t>
            </a:r>
            <a:r>
              <a:rPr lang="en-US" sz="1200" b="1" dirty="0" smtClean="0">
                <a:solidFill>
                  <a:srgbClr val="9900FF"/>
                </a:solidFill>
              </a:rPr>
              <a:t>55</a:t>
            </a:r>
            <a:r>
              <a:rPr lang="en-US" sz="1200" b="1" dirty="0" smtClean="0">
                <a:solidFill>
                  <a:srgbClr val="FF6600"/>
                </a:solidFill>
              </a:rPr>
              <a:t>.0/24</a:t>
            </a:r>
            <a:endParaRPr lang="en-AU" sz="1200" b="1" dirty="0">
              <a:solidFill>
                <a:srgbClr val="FF6600"/>
              </a:solidFill>
            </a:endParaRPr>
          </a:p>
        </p:txBody>
      </p:sp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5868144" y="2431134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Inter-VLAN </a:t>
            </a: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</a:rPr>
              <a:t>Routing</a:t>
            </a:r>
            <a:endParaRPr lang="en-AU" sz="1000" dirty="0">
              <a:solidFill>
                <a:srgbClr val="000000"/>
              </a:solidFill>
            </a:endParaRPr>
          </a:p>
        </p:txBody>
      </p:sp>
      <p:sp>
        <p:nvSpPr>
          <p:cNvPr id="78" name="Line 12"/>
          <p:cNvSpPr>
            <a:spLocks noChangeShapeType="1"/>
          </p:cNvSpPr>
          <p:nvPr/>
        </p:nvSpPr>
        <p:spPr bwMode="auto">
          <a:xfrm flipH="1" flipV="1">
            <a:off x="5656066" y="2261902"/>
            <a:ext cx="32740" cy="9138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5219700" y="3175756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Sydney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  <a:p>
            <a:pPr algn="ctr" eaLnBrk="1" hangingPunct="1"/>
            <a:r>
              <a:rPr lang="en-US" sz="1000" dirty="0">
                <a:solidFill>
                  <a:srgbClr val="000000"/>
                </a:solidFill>
                <a:cs typeface="Arial" charset="0"/>
              </a:rPr>
              <a:t>Switch </a:t>
            </a:r>
            <a:r>
              <a:rPr lang="en-US" sz="1000" b="1" dirty="0" smtClean="0">
                <a:solidFill>
                  <a:srgbClr val="0000FF"/>
                </a:solidFill>
                <a:cs typeface="Arial" charset="0"/>
              </a:rPr>
              <a:t>S4</a:t>
            </a:r>
            <a:endParaRPr lang="en-US" sz="1000" b="1" dirty="0">
              <a:solidFill>
                <a:srgbClr val="0000FF"/>
              </a:solidFill>
              <a:cs typeface="Arial" charset="0"/>
            </a:endParaRP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  <a:cs typeface="Arial" charset="0"/>
              </a:rPr>
              <a:t>2960</a:t>
            </a:r>
            <a:endParaRPr lang="en-AU" sz="1000" b="1" dirty="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066916" y="2349499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5188250" y="2908652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82" name="Oval 54"/>
          <p:cNvSpPr>
            <a:spLocks noChangeArrowheads="1"/>
          </p:cNvSpPr>
          <p:nvPr/>
        </p:nvSpPr>
        <p:spPr bwMode="auto">
          <a:xfrm>
            <a:off x="5426484" y="4169447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 dirty="0" smtClean="0">
                <a:solidFill>
                  <a:srgbClr val="3333FF"/>
                </a:solidFill>
                <a:cs typeface="Arial" charset="0"/>
              </a:rPr>
              <a:t>PC3</a:t>
            </a:r>
            <a:endParaRPr lang="en-US" sz="1000" dirty="0">
              <a:solidFill>
                <a:srgbClr val="3333FF"/>
              </a:solidFill>
              <a:cs typeface="Arial" charset="0"/>
            </a:endParaRPr>
          </a:p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VLAN</a:t>
            </a:r>
            <a:r>
              <a:rPr lang="en-US" sz="1000" b="1" dirty="0" smtClean="0">
                <a:solidFill>
                  <a:srgbClr val="9933FF"/>
                </a:solidFill>
                <a:cs typeface="Arial" charset="0"/>
              </a:rPr>
              <a:t>66</a:t>
            </a:r>
            <a:endParaRPr lang="en-AU" sz="1000" b="1" dirty="0">
              <a:solidFill>
                <a:srgbClr val="9933FF"/>
              </a:solidFill>
              <a:cs typeface="Arial" charset="0"/>
            </a:endParaRPr>
          </a:p>
        </p:txBody>
      </p:sp>
      <p:sp>
        <p:nvSpPr>
          <p:cNvPr id="83" name="Text Box 16"/>
          <p:cNvSpPr txBox="1">
            <a:spLocks noChangeArrowheads="1"/>
          </p:cNvSpPr>
          <p:nvPr/>
        </p:nvSpPr>
        <p:spPr bwMode="auto">
          <a:xfrm>
            <a:off x="5047609" y="4816128"/>
            <a:ext cx="15766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FF6600"/>
                </a:solidFill>
              </a:rPr>
              <a:t>182.16</a:t>
            </a:r>
            <a:r>
              <a:rPr lang="en-US" sz="1200" b="1" dirty="0" smtClean="0">
                <a:solidFill>
                  <a:srgbClr val="00B0F0"/>
                </a:solidFill>
              </a:rPr>
              <a:t>.66</a:t>
            </a:r>
            <a:r>
              <a:rPr lang="en-US" sz="1200" b="1" dirty="0" smtClean="0">
                <a:solidFill>
                  <a:srgbClr val="FF6600"/>
                </a:solidFill>
              </a:rPr>
              <a:t>.0/24</a:t>
            </a:r>
            <a:endParaRPr lang="en-AU" sz="1200" b="1" dirty="0">
              <a:solidFill>
                <a:srgbClr val="FF6600"/>
              </a:solidFill>
            </a:endParaRPr>
          </a:p>
        </p:txBody>
      </p:sp>
      <p:sp>
        <p:nvSpPr>
          <p:cNvPr id="84" name="Text Box 59"/>
          <p:cNvSpPr txBox="1">
            <a:spLocks noChangeArrowheads="1"/>
          </p:cNvSpPr>
          <p:nvPr/>
        </p:nvSpPr>
        <p:spPr bwMode="auto">
          <a:xfrm>
            <a:off x="5644613" y="364754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85" name="Line 58"/>
          <p:cNvSpPr>
            <a:spLocks noChangeShapeType="1"/>
          </p:cNvSpPr>
          <p:nvPr/>
        </p:nvSpPr>
        <p:spPr bwMode="auto">
          <a:xfrm flipH="1" flipV="1">
            <a:off x="5687095" y="3647549"/>
            <a:ext cx="27519" cy="521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/>
            <a:endParaRPr lang="en-AU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IP Header  </a:t>
            </a:r>
            <a:r>
              <a:rPr lang="en-AU" altLang="en-US" dirty="0" smtClean="0">
                <a:solidFill>
                  <a:srgbClr val="FF0000"/>
                </a:solidFill>
              </a:rPr>
              <a:t>TTL</a:t>
            </a: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125538"/>
            <a:ext cx="8750300" cy="5160962"/>
          </a:xfrm>
          <a:noFill/>
        </p:spPr>
      </p:pic>
      <p:sp>
        <p:nvSpPr>
          <p:cNvPr id="23562" name="Line 6"/>
          <p:cNvSpPr>
            <a:spLocks noChangeShapeType="1"/>
          </p:cNvSpPr>
          <p:nvPr/>
        </p:nvSpPr>
        <p:spPr bwMode="auto">
          <a:xfrm>
            <a:off x="1072294" y="1834266"/>
            <a:ext cx="327975" cy="25308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>
              <a:solidFill>
                <a:srgbClr val="336666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4320" y="1480443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2000" b="1" dirty="0" smtClean="0">
                <a:solidFill>
                  <a:srgbClr val="FF0000"/>
                </a:solidFill>
              </a:rPr>
              <a:t>TTL</a:t>
            </a:r>
            <a:endParaRPr lang="en-AU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1560" y="6516687"/>
            <a:ext cx="4249738" cy="341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TNE20002\TNE70003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7737475" cy="68738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Decisions</a:t>
            </a:r>
            <a:endParaRPr lang="en-AU" altLang="en-US" sz="2400" b="1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4077" y="908720"/>
            <a:ext cx="8785225" cy="547260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smtClean="0"/>
              <a:t>Based on the </a:t>
            </a:r>
            <a:r>
              <a:rPr lang="en-US" altLang="en-US" sz="2000" b="1" dirty="0" smtClean="0">
                <a:solidFill>
                  <a:srgbClr val="3333FF"/>
                </a:solidFill>
              </a:rPr>
              <a:t>Information</a:t>
            </a:r>
            <a:r>
              <a:rPr lang="en-US" altLang="en-US" sz="2000" dirty="0" smtClean="0"/>
              <a:t> in the </a:t>
            </a:r>
            <a:r>
              <a:rPr lang="en-US" altLang="en-US" sz="2000" b="1" dirty="0" smtClean="0">
                <a:solidFill>
                  <a:srgbClr val="3333FF"/>
                </a:solidFill>
              </a:rPr>
              <a:t>Routing Table</a:t>
            </a:r>
            <a:r>
              <a:rPr lang="en-US" altLang="en-US" sz="2000" dirty="0" smtClean="0"/>
              <a:t>, the Router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0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Makes a </a:t>
            </a:r>
            <a:r>
              <a:rPr lang="en-US" altLang="en-US" sz="2400" dirty="0" smtClean="0">
                <a:solidFill>
                  <a:srgbClr val="3333FF"/>
                </a:solidFill>
              </a:rPr>
              <a:t>Best Match</a:t>
            </a:r>
            <a:r>
              <a:rPr lang="en-US" altLang="en-US" sz="2400" dirty="0" smtClean="0"/>
              <a:t> Decision </a:t>
            </a:r>
            <a:endParaRPr lang="en-US" altLang="en-US" sz="1600" dirty="0" smtClean="0"/>
          </a:p>
          <a:p>
            <a:pPr marL="857250" lvl="1" indent="-457200" eaLnBrk="1" hangingPunct="1"/>
            <a:endParaRPr lang="en-US" altLang="en-US" sz="2200" dirty="0" smtClean="0"/>
          </a:p>
          <a:p>
            <a:pPr marL="857250" lvl="1" indent="-457200" eaLnBrk="1" hangingPunct="1"/>
            <a:r>
              <a:rPr lang="en-US" altLang="en-US" sz="2200" dirty="0" smtClean="0"/>
              <a:t>It determines the </a:t>
            </a:r>
            <a:r>
              <a:rPr lang="en-US" altLang="en-US" sz="2200" dirty="0" smtClean="0">
                <a:solidFill>
                  <a:srgbClr val="3333FF"/>
                </a:solidFill>
              </a:rPr>
              <a:t>Best Match</a:t>
            </a:r>
            <a:r>
              <a:rPr lang="en-US" altLang="en-US" sz="2200" dirty="0" smtClean="0"/>
              <a:t>,                                          between the </a:t>
            </a:r>
            <a:r>
              <a:rPr lang="en-US" altLang="en-US" sz="2200" dirty="0" smtClean="0">
                <a:solidFill>
                  <a:srgbClr val="FF0000"/>
                </a:solidFill>
              </a:rPr>
              <a:t>destination </a:t>
            </a:r>
            <a:r>
              <a:rPr lang="en-US" altLang="en-US" sz="2200" dirty="0" smtClean="0">
                <a:solidFill>
                  <a:srgbClr val="009900"/>
                </a:solidFill>
              </a:rPr>
              <a:t>network </a:t>
            </a:r>
            <a:r>
              <a:rPr lang="en-US" altLang="en-US" sz="2200" dirty="0" smtClean="0">
                <a:solidFill>
                  <a:srgbClr val="FF0000"/>
                </a:solidFill>
              </a:rPr>
              <a:t>address</a:t>
            </a:r>
            <a:r>
              <a:rPr lang="en-US" altLang="en-US" sz="2200" dirty="0" smtClean="0"/>
              <a:t> in the incoming </a:t>
            </a:r>
            <a:r>
              <a:rPr lang="en-US" altLang="en-US" sz="2200" dirty="0" smtClean="0">
                <a:solidFill>
                  <a:srgbClr val="FF0000"/>
                </a:solidFill>
              </a:rPr>
              <a:t>packet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and a </a:t>
            </a:r>
            <a:r>
              <a:rPr lang="en-US" altLang="en-US" sz="2200" dirty="0" smtClean="0">
                <a:solidFill>
                  <a:srgbClr val="009900"/>
                </a:solidFill>
              </a:rPr>
              <a:t>network</a:t>
            </a:r>
            <a:r>
              <a:rPr lang="en-US" altLang="en-US" sz="2200" dirty="0" smtClean="0">
                <a:solidFill>
                  <a:srgbClr val="FF0000"/>
                </a:solidFill>
              </a:rPr>
              <a:t> address entry in </a:t>
            </a:r>
            <a:r>
              <a:rPr lang="en-US" altLang="en-US" sz="2200" dirty="0" smtClean="0"/>
              <a:t>the routing table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0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0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 smtClean="0"/>
              <a:t>Makes a </a:t>
            </a:r>
            <a:r>
              <a:rPr lang="en-US" altLang="en-US" sz="2400" dirty="0" smtClean="0">
                <a:solidFill>
                  <a:srgbClr val="3333FF"/>
                </a:solidFill>
              </a:rPr>
              <a:t>Forwarding</a:t>
            </a:r>
            <a:r>
              <a:rPr lang="en-US" altLang="en-US" sz="2400" dirty="0" smtClean="0"/>
              <a:t> Decision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400" dirty="0" smtClean="0"/>
          </a:p>
          <a:p>
            <a:pPr marL="857250" lvl="1" indent="-457200" eaLnBrk="1" hangingPunct="1"/>
            <a:r>
              <a:rPr lang="en-US" altLang="en-US" sz="2200" dirty="0" smtClean="0"/>
              <a:t>It determines the </a:t>
            </a:r>
            <a:r>
              <a:rPr lang="en-US" altLang="en-US" sz="2200" dirty="0" smtClean="0">
                <a:solidFill>
                  <a:srgbClr val="3333FF"/>
                </a:solidFill>
              </a:rPr>
              <a:t>correct</a:t>
            </a:r>
            <a:r>
              <a:rPr lang="en-US" altLang="en-US" sz="2200" dirty="0" smtClean="0">
                <a:solidFill>
                  <a:srgbClr val="FF0000"/>
                </a:solidFill>
              </a:rPr>
              <a:t> exit interface </a:t>
            </a:r>
            <a:r>
              <a:rPr lang="en-US" altLang="en-US" sz="2200" dirty="0" smtClean="0"/>
              <a:t>then </a:t>
            </a:r>
            <a:r>
              <a:rPr lang="en-US" altLang="en-US" sz="2200" dirty="0" smtClean="0">
                <a:solidFill>
                  <a:srgbClr val="FF0000"/>
                </a:solidFill>
              </a:rPr>
              <a:t>forwards</a:t>
            </a:r>
            <a:r>
              <a:rPr lang="en-US" altLang="en-US" sz="2200" dirty="0" smtClean="0"/>
              <a:t> the packet to that </a:t>
            </a:r>
            <a:r>
              <a:rPr lang="en-US" altLang="en-US" sz="2200" dirty="0" smtClean="0">
                <a:solidFill>
                  <a:srgbClr val="FF0000"/>
                </a:solidFill>
              </a:rPr>
              <a:t>exit </a:t>
            </a:r>
            <a:r>
              <a:rPr lang="en-US" altLang="en-US" sz="2200" dirty="0" smtClean="0">
                <a:solidFill>
                  <a:srgbClr val="FF0000"/>
                </a:solidFill>
              </a:rPr>
              <a:t>interface (</a:t>
            </a:r>
            <a:r>
              <a:rPr lang="en-US" altLang="en-US" sz="2200" dirty="0" smtClean="0">
                <a:solidFill>
                  <a:srgbClr val="009900"/>
                </a:solidFill>
              </a:rPr>
              <a:t>R1 S0/1/1 </a:t>
            </a:r>
            <a:r>
              <a:rPr lang="en-US" altLang="en-US" sz="2200" dirty="0" err="1" smtClean="0">
                <a:solidFill>
                  <a:srgbClr val="009900"/>
                </a:solidFill>
              </a:rPr>
              <a:t>pg</a:t>
            </a:r>
            <a:r>
              <a:rPr lang="en-US" altLang="en-US" sz="2200" dirty="0" smtClean="0">
                <a:solidFill>
                  <a:srgbClr val="009900"/>
                </a:solidFill>
              </a:rPr>
              <a:t> 6</a:t>
            </a:r>
            <a:r>
              <a:rPr lang="en-US" altLang="en-US" sz="2200" dirty="0" smtClean="0">
                <a:solidFill>
                  <a:srgbClr val="FF0000"/>
                </a:solidFill>
              </a:rPr>
              <a:t>)</a:t>
            </a:r>
            <a:r>
              <a:rPr lang="en-US" altLang="en-US" sz="2200" dirty="0" smtClean="0"/>
              <a:t>, </a:t>
            </a:r>
            <a:r>
              <a:rPr lang="en-US" altLang="en-US" sz="2200" dirty="0" smtClean="0"/>
              <a:t>towards the </a:t>
            </a:r>
            <a:r>
              <a:rPr lang="en-US" altLang="en-US" sz="2200" dirty="0" smtClean="0">
                <a:solidFill>
                  <a:srgbClr val="FF0000"/>
                </a:solidFill>
              </a:rPr>
              <a:t>destination</a:t>
            </a:r>
            <a:r>
              <a:rPr lang="en-US" altLang="en-US" sz="2200" dirty="0" smtClean="0"/>
              <a:t> network.</a:t>
            </a:r>
            <a:endParaRPr lang="en-AU" altLang="en-US" sz="22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7737475" cy="68738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Router - Best </a:t>
            </a:r>
            <a:r>
              <a:rPr lang="en-US" altLang="en-US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en-US" altLang="en-US" sz="24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endParaRPr lang="en-AU" altLang="en-US" sz="2400" b="1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08050"/>
            <a:ext cx="8785225" cy="108079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Best Match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/>
              <a:t>is the one that has the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most</a:t>
            </a:r>
            <a:r>
              <a:rPr lang="en-US" altLang="en-US" sz="2000" dirty="0" smtClean="0">
                <a:solidFill>
                  <a:srgbClr val="0000FF"/>
                </a:solidFill>
              </a:rPr>
              <a:t> number of bits (left to right)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matching</a:t>
            </a:r>
            <a:r>
              <a:rPr lang="en-US" altLang="en-US" sz="2000" dirty="0" smtClean="0"/>
              <a:t> between the </a:t>
            </a:r>
            <a:r>
              <a:rPr lang="en-US" altLang="en-US" sz="2000" dirty="0" smtClean="0">
                <a:solidFill>
                  <a:srgbClr val="FF0000"/>
                </a:solidFill>
              </a:rPr>
              <a:t>destination IP network address </a:t>
            </a:r>
            <a:r>
              <a:rPr lang="en-US" altLang="en-US" sz="2000" dirty="0" smtClean="0"/>
              <a:t>and a </a:t>
            </a:r>
            <a:r>
              <a:rPr lang="en-US" altLang="en-US" sz="2000" dirty="0" smtClean="0">
                <a:solidFill>
                  <a:srgbClr val="FF0000"/>
                </a:solidFill>
              </a:rPr>
              <a:t>routing entry</a:t>
            </a:r>
            <a:r>
              <a:rPr lang="en-US" altLang="en-US" sz="2000" dirty="0" smtClean="0"/>
              <a:t> in the </a:t>
            </a:r>
            <a:r>
              <a:rPr lang="en-US" altLang="en-US" sz="2000" dirty="0" smtClean="0">
                <a:solidFill>
                  <a:srgbClr val="009900"/>
                </a:solidFill>
              </a:rPr>
              <a:t>Routing Table</a:t>
            </a:r>
            <a:r>
              <a:rPr lang="en-US" altLang="en-US" sz="2000" dirty="0" smtClean="0">
                <a:solidFill>
                  <a:srgbClr val="FF0000"/>
                </a:solidFill>
              </a:rPr>
              <a:t>.</a:t>
            </a:r>
            <a:endParaRPr lang="en-AU" alt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844824"/>
            <a:ext cx="8713787" cy="4343044"/>
          </a:xfrm>
          <a:noFill/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403039" y="5805264"/>
            <a:ext cx="720690" cy="45316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b="1" dirty="0" smtClean="0">
                <a:solidFill>
                  <a:srgbClr val="FF0000"/>
                </a:solidFill>
              </a:rPr>
              <a:t>Best</a:t>
            </a:r>
            <a:endParaRPr lang="en-AU" altLang="en-US" b="1" dirty="0">
              <a:solidFill>
                <a:srgbClr val="FF0000"/>
              </a:solidFill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4211639" y="4666629"/>
            <a:ext cx="3699104" cy="574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816" y="1798264"/>
            <a:ext cx="720080" cy="3811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AU" altLang="en-US" sz="1600" b="1" dirty="0" smtClean="0">
                <a:solidFill>
                  <a:srgbClr val="FF0000"/>
                </a:solidFill>
              </a:rPr>
              <a:t>Best</a:t>
            </a:r>
            <a:endParaRPr lang="en-AU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12160" y="5723074"/>
            <a:ext cx="1656184" cy="38115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600" b="1" dirty="0" smtClean="0">
                <a:solidFill>
                  <a:srgbClr val="FF0000"/>
                </a:solidFill>
              </a:rPr>
              <a:t>26 bits Match</a:t>
            </a:r>
            <a:endParaRPr lang="en-AU" alt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TNE20002\TNE70003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4827" y="4763390"/>
            <a:ext cx="824805" cy="38115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500" b="1" dirty="0" smtClean="0">
                <a:solidFill>
                  <a:srgbClr val="FF0000"/>
                </a:solidFill>
              </a:rPr>
              <a:t>26 bits</a:t>
            </a:r>
            <a:endParaRPr lang="en-AU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4827" y="4130695"/>
            <a:ext cx="824805" cy="38115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500" b="1" dirty="0" smtClean="0">
                <a:solidFill>
                  <a:srgbClr val="3333FF"/>
                </a:solidFill>
              </a:rPr>
              <a:t>18 bits</a:t>
            </a:r>
            <a:endParaRPr lang="en-AU" altLang="en-US" sz="1500" b="1" dirty="0">
              <a:solidFill>
                <a:srgbClr val="3333FF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6302" y="3389504"/>
            <a:ext cx="824805" cy="38115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500" b="1" dirty="0" smtClean="0">
                <a:solidFill>
                  <a:srgbClr val="3333FF"/>
                </a:solidFill>
              </a:rPr>
              <a:t>12 bits</a:t>
            </a:r>
            <a:endParaRPr lang="en-AU" altLang="en-US" sz="1500" b="1" dirty="0">
              <a:solidFill>
                <a:srgbClr val="3333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82263" y="2407358"/>
            <a:ext cx="1597449" cy="570067"/>
          </a:xfrm>
          <a:prstGeom prst="rect">
            <a:avLst/>
          </a:prstGeom>
          <a:noFill/>
          <a:ln w="28575">
            <a:solidFill>
              <a:srgbClr val="9900FF"/>
            </a:solidFill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500" b="1" dirty="0" smtClean="0">
                <a:solidFill>
                  <a:srgbClr val="009900"/>
                </a:solidFill>
              </a:rPr>
              <a:t>26 bits</a:t>
            </a:r>
            <a:endParaRPr lang="en-AU" altLang="en-US" sz="1500" b="1" dirty="0">
              <a:solidFill>
                <a:srgbClr val="009900"/>
              </a:solidFill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211638" y="2402751"/>
            <a:ext cx="3699104" cy="574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2262" y="4664342"/>
            <a:ext cx="1597449" cy="570067"/>
          </a:xfrm>
          <a:prstGeom prst="rect">
            <a:avLst/>
          </a:prstGeom>
          <a:noFill/>
          <a:ln w="28575">
            <a:solidFill>
              <a:srgbClr val="9900FF"/>
            </a:solidFill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500" b="1" dirty="0" smtClean="0">
                <a:solidFill>
                  <a:srgbClr val="009900"/>
                </a:solidFill>
              </a:rPr>
              <a:t> </a:t>
            </a:r>
            <a:endParaRPr lang="en-AU" altLang="en-US" sz="1500" b="1" dirty="0">
              <a:solidFill>
                <a:srgbClr val="009900"/>
              </a:solidFill>
            </a:endParaRPr>
          </a:p>
        </p:txBody>
      </p:sp>
      <p:cxnSp>
        <p:nvCxnSpPr>
          <p:cNvPr id="4" name="Straight Arrow Connector 3"/>
          <p:cNvCxnSpPr>
            <a:endCxn id="16" idx="0"/>
          </p:cNvCxnSpPr>
          <p:nvPr/>
        </p:nvCxnSpPr>
        <p:spPr bwMode="auto">
          <a:xfrm>
            <a:off x="1180986" y="2977426"/>
            <a:ext cx="1" cy="16869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522153" y="2402751"/>
            <a:ext cx="1394527" cy="570067"/>
          </a:xfrm>
          <a:prstGeom prst="rect">
            <a:avLst/>
          </a:prstGeom>
          <a:noFill/>
          <a:ln w="28575">
            <a:solidFill>
              <a:srgbClr val="000000"/>
            </a:solidFill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AU" altLang="en-US" sz="15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4889</TotalTime>
  <Words>893</Words>
  <Application>Microsoft Office PowerPoint</Application>
  <PresentationFormat>On-screen Show (4:3)</PresentationFormat>
  <Paragraphs>406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CAIA Template</vt:lpstr>
      <vt:lpstr>Default Design</vt:lpstr>
      <vt:lpstr>TNE20002/TNE70003</vt:lpstr>
      <vt:lpstr>The Router</vt:lpstr>
      <vt:lpstr>Routing</vt:lpstr>
      <vt:lpstr>Routers connect Networks</vt:lpstr>
      <vt:lpstr>The Router </vt:lpstr>
      <vt:lpstr>PowerPoint Presentation</vt:lpstr>
      <vt:lpstr>IP Header  TTL</vt:lpstr>
      <vt:lpstr>Routing Decisions</vt:lpstr>
      <vt:lpstr>The Router - Best Match Decision</vt:lpstr>
      <vt:lpstr>Routing Decisions – Flow Chart</vt:lpstr>
      <vt:lpstr>PowerPoint Presentation</vt:lpstr>
      <vt:lpstr>PowerPoint Presentation</vt:lpstr>
      <vt:lpstr>The Router </vt:lpstr>
      <vt:lpstr>Path Determination  -  Least Cost Path</vt:lpstr>
      <vt:lpstr>Metrics </vt:lpstr>
      <vt:lpstr>Cost</vt:lpstr>
      <vt:lpstr>Dynamic Routing Protocols</vt:lpstr>
      <vt:lpstr>Dynamic Routing Protocols</vt:lpstr>
      <vt:lpstr>Dynamic Routing Protocols</vt:lpstr>
      <vt:lpstr>Routing Table -  Least Cost Paths</vt:lpstr>
      <vt:lpstr>The Router </vt:lpstr>
      <vt:lpstr>The Routing Table – R1</vt:lpstr>
      <vt:lpstr>Routing Table Entries – show ip route</vt:lpstr>
      <vt:lpstr>Directly Connected Routes – R1</vt:lpstr>
      <vt:lpstr>Routing Table Entries – R1: Remote Network</vt:lpstr>
      <vt:lpstr>Routing Table Entries – R1: Remote Network</vt:lpstr>
      <vt:lpstr>PowerPoint Presentation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Peter Granville</cp:lastModifiedBy>
  <cp:revision>358</cp:revision>
  <cp:lastPrinted>1601-01-01T00:00:00Z</cp:lastPrinted>
  <dcterms:created xsi:type="dcterms:W3CDTF">2006-06-26T10:46:41Z</dcterms:created>
  <dcterms:modified xsi:type="dcterms:W3CDTF">2021-08-04T03:29:04Z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