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3.xml" ContentType="application/vnd.openxmlformats-officedocument.theme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4.xml" ContentType="application/vnd.openxmlformats-officedocument.theme+xml"/>
  <Override PartName="/ppt/theme/themeOverride1.xml" ContentType="application/vnd.openxmlformats-officedocument.themeOverrid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4532" r:id="rId1"/>
    <p:sldMasterId id="2147484547" r:id="rId2"/>
    <p:sldMasterId id="2147484562" r:id="rId3"/>
    <p:sldMasterId id="2147484577" r:id="rId4"/>
  </p:sldMasterIdLst>
  <p:notesMasterIdLst>
    <p:notesMasterId r:id="rId41"/>
  </p:notesMasterIdLst>
  <p:handoutMasterIdLst>
    <p:handoutMasterId r:id="rId42"/>
  </p:handoutMasterIdLst>
  <p:sldIdLst>
    <p:sldId id="863" r:id="rId5"/>
    <p:sldId id="828" r:id="rId6"/>
    <p:sldId id="884" r:id="rId7"/>
    <p:sldId id="885" r:id="rId8"/>
    <p:sldId id="826" r:id="rId9"/>
    <p:sldId id="899" r:id="rId10"/>
    <p:sldId id="877" r:id="rId11"/>
    <p:sldId id="827" r:id="rId12"/>
    <p:sldId id="864" r:id="rId13"/>
    <p:sldId id="856" r:id="rId14"/>
    <p:sldId id="878" r:id="rId15"/>
    <p:sldId id="865" r:id="rId16"/>
    <p:sldId id="879" r:id="rId17"/>
    <p:sldId id="894" r:id="rId18"/>
    <p:sldId id="831" r:id="rId19"/>
    <p:sldId id="870" r:id="rId20"/>
    <p:sldId id="895" r:id="rId21"/>
    <p:sldId id="832" r:id="rId22"/>
    <p:sldId id="896" r:id="rId23"/>
    <p:sldId id="881" r:id="rId24"/>
    <p:sldId id="888" r:id="rId25"/>
    <p:sldId id="833" r:id="rId26"/>
    <p:sldId id="887" r:id="rId27"/>
    <p:sldId id="880" r:id="rId28"/>
    <p:sldId id="834" r:id="rId29"/>
    <p:sldId id="891" r:id="rId30"/>
    <p:sldId id="882" r:id="rId31"/>
    <p:sldId id="835" r:id="rId32"/>
    <p:sldId id="883" r:id="rId33"/>
    <p:sldId id="857" r:id="rId34"/>
    <p:sldId id="871" r:id="rId35"/>
    <p:sldId id="893" r:id="rId36"/>
    <p:sldId id="892" r:id="rId37"/>
    <p:sldId id="869" r:id="rId38"/>
    <p:sldId id="836" r:id="rId39"/>
    <p:sldId id="897" r:id="rId40"/>
  </p:sldIdLst>
  <p:sldSz cx="9144000" cy="6858000" type="screen4x3"/>
  <p:notesSz cx="7010400" cy="9296400"/>
  <p:defaultTextStyle>
    <a:defPPr>
      <a:defRPr lang="en-US"/>
    </a:defPPr>
    <a:lvl1pPr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vittoria deloulay" initials="vd" lastIdx="1" clrIdx="0"/>
  <p:cmAuthor id="1" name="carykell" initials="c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CCCC00"/>
    <a:srgbClr val="000000"/>
    <a:srgbClr val="C0C0C4"/>
    <a:srgbClr val="678DC5"/>
    <a:srgbClr val="3E67A4"/>
    <a:srgbClr val="3E8DC5"/>
    <a:srgbClr val="5F5F65"/>
    <a:srgbClr val="7E7E8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8882" autoAdjust="0"/>
    <p:restoredTop sz="80392" autoAdjust="0"/>
  </p:normalViewPr>
  <p:slideViewPr>
    <p:cSldViewPr snapToGrid="0">
      <p:cViewPr varScale="1">
        <p:scale>
          <a:sx n="76" d="100"/>
          <a:sy n="76" d="100"/>
        </p:scale>
        <p:origin x="-682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022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-3738" y="-84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handoutMaster" Target="handoutMasters/handoutMaster1.xml"/><Relationship Id="rId47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commentAuthors" Target="commentAuthor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0.xml"/><Relationship Id="rId13" Type="http://schemas.openxmlformats.org/officeDocument/2006/relationships/slide" Target="slides/slide18.xml"/><Relationship Id="rId18" Type="http://schemas.openxmlformats.org/officeDocument/2006/relationships/slide" Target="slides/slide31.xml"/><Relationship Id="rId3" Type="http://schemas.openxmlformats.org/officeDocument/2006/relationships/slide" Target="slides/slide4.xml"/><Relationship Id="rId21" Type="http://schemas.openxmlformats.org/officeDocument/2006/relationships/slide" Target="slides/slide34.xml"/><Relationship Id="rId7" Type="http://schemas.openxmlformats.org/officeDocument/2006/relationships/slide" Target="slides/slide9.xml"/><Relationship Id="rId12" Type="http://schemas.openxmlformats.org/officeDocument/2006/relationships/slide" Target="slides/slide15.xml"/><Relationship Id="rId17" Type="http://schemas.openxmlformats.org/officeDocument/2006/relationships/slide" Target="slides/slide30.xml"/><Relationship Id="rId2" Type="http://schemas.openxmlformats.org/officeDocument/2006/relationships/slide" Target="slides/slide3.xml"/><Relationship Id="rId16" Type="http://schemas.openxmlformats.org/officeDocument/2006/relationships/slide" Target="slides/slide28.xml"/><Relationship Id="rId20" Type="http://schemas.openxmlformats.org/officeDocument/2006/relationships/slide" Target="slides/slide33.xml"/><Relationship Id="rId1" Type="http://schemas.openxmlformats.org/officeDocument/2006/relationships/slide" Target="slides/slide2.xml"/><Relationship Id="rId6" Type="http://schemas.openxmlformats.org/officeDocument/2006/relationships/slide" Target="slides/slide8.xml"/><Relationship Id="rId11" Type="http://schemas.openxmlformats.org/officeDocument/2006/relationships/slide" Target="slides/slide13.xml"/><Relationship Id="rId5" Type="http://schemas.openxmlformats.org/officeDocument/2006/relationships/slide" Target="slides/slide6.xml"/><Relationship Id="rId15" Type="http://schemas.openxmlformats.org/officeDocument/2006/relationships/slide" Target="slides/slide25.xml"/><Relationship Id="rId10" Type="http://schemas.openxmlformats.org/officeDocument/2006/relationships/slide" Target="slides/slide12.xml"/><Relationship Id="rId19" Type="http://schemas.openxmlformats.org/officeDocument/2006/relationships/slide" Target="slides/slide32.xml"/><Relationship Id="rId4" Type="http://schemas.openxmlformats.org/officeDocument/2006/relationships/slide" Target="slides/slide5.xml"/><Relationship Id="rId9" Type="http://schemas.openxmlformats.org/officeDocument/2006/relationships/slide" Target="slides/slide11.xml"/><Relationship Id="rId14" Type="http://schemas.openxmlformats.org/officeDocument/2006/relationships/slide" Target="slides/slide22.xml"/><Relationship Id="rId22" Type="http://schemas.openxmlformats.org/officeDocument/2006/relationships/slide" Target="slides/slide3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11"/>
          <p:cNvSpPr>
            <a:spLocks noChangeArrowheads="1"/>
          </p:cNvSpPr>
          <p:nvPr/>
        </p:nvSpPr>
        <p:spPr bwMode="auto">
          <a:xfrm>
            <a:off x="6249988" y="8609013"/>
            <a:ext cx="449262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97283" name="Rectangle 12"/>
          <p:cNvSpPr>
            <a:spLocks noChangeArrowheads="1"/>
          </p:cNvSpPr>
          <p:nvPr/>
        </p:nvSpPr>
        <p:spPr bwMode="auto">
          <a:xfrm>
            <a:off x="57150" y="8785225"/>
            <a:ext cx="2619375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667" tIns="50185" rIns="95667" bIns="50185">
            <a:spAutoFit/>
          </a:bodyPr>
          <a:lstStyle/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  <a:defRPr/>
            </a:pPr>
            <a:r>
              <a:rPr lang="en-US" sz="800" dirty="0"/>
              <a:t>© 2006, Cisco Systems, Inc. All rights reserved.</a:t>
            </a:r>
          </a:p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  <a:defRPr/>
            </a:pPr>
            <a:r>
              <a:rPr lang="en-US" sz="800" dirty="0"/>
              <a:t>Presentation_ID.scr</a:t>
            </a:r>
          </a:p>
        </p:txBody>
      </p:sp>
      <p:sp>
        <p:nvSpPr>
          <p:cNvPr id="97284" name="Line 13"/>
          <p:cNvSpPr>
            <a:spLocks noChangeShapeType="1"/>
          </p:cNvSpPr>
          <p:nvPr/>
        </p:nvSpPr>
        <p:spPr bwMode="auto">
          <a:xfrm>
            <a:off x="152400" y="8799513"/>
            <a:ext cx="66532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97285" name="Rectangle 14"/>
          <p:cNvSpPr>
            <a:spLocks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819" tIns="0" rIns="18819" bIns="0" anchor="b"/>
          <a:lstStyle/>
          <a:p>
            <a:pPr algn="r" defTabSz="903288">
              <a:lnSpc>
                <a:spcPct val="100000"/>
              </a:lnSpc>
              <a:defRPr/>
            </a:pPr>
            <a:fld id="{DA18195A-CB64-47E2-B402-53696444ACC8}" type="slidenum">
              <a:rPr lang="en-US" sz="800"/>
              <a:pPr algn="r" defTabSz="903288">
                <a:lnSpc>
                  <a:spcPct val="100000"/>
                </a:lnSpc>
                <a:defRPr/>
              </a:pPr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5365603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8"/>
          <p:cNvSpPr>
            <a:spLocks noChangeArrowheads="1"/>
          </p:cNvSpPr>
          <p:nvPr/>
        </p:nvSpPr>
        <p:spPr bwMode="auto">
          <a:xfrm>
            <a:off x="6249988" y="8609013"/>
            <a:ext cx="449262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51203" name="Rectangle 9"/>
          <p:cNvSpPr>
            <a:spLocks noChangeArrowheads="1"/>
          </p:cNvSpPr>
          <p:nvPr/>
        </p:nvSpPr>
        <p:spPr bwMode="auto">
          <a:xfrm>
            <a:off x="57150" y="8785225"/>
            <a:ext cx="2619375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667" tIns="50185" rIns="95667" bIns="50185">
            <a:spAutoFit/>
          </a:bodyPr>
          <a:lstStyle/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  <a:defRPr/>
            </a:pPr>
            <a:r>
              <a:rPr lang="en-US" sz="800" dirty="0"/>
              <a:t>© 2006, Cisco Systems, Inc. All rights reserved.</a:t>
            </a:r>
          </a:p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  <a:defRPr/>
            </a:pPr>
            <a:r>
              <a:rPr lang="en-US" sz="800" dirty="0"/>
              <a:t>Presentation_ID.scr</a:t>
            </a:r>
          </a:p>
        </p:txBody>
      </p:sp>
      <p:sp>
        <p:nvSpPr>
          <p:cNvPr id="51204" name="Line 10"/>
          <p:cNvSpPr>
            <a:spLocks noChangeShapeType="1"/>
          </p:cNvSpPr>
          <p:nvPr/>
        </p:nvSpPr>
        <p:spPr bwMode="auto">
          <a:xfrm>
            <a:off x="152400" y="8799513"/>
            <a:ext cx="66532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83307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819" tIns="0" rIns="18819" bIns="0" numCol="1" anchor="b" anchorCtr="0" compatLnSpc="1">
            <a:prstTxWarp prst="textNoShape">
              <a:avLst/>
            </a:prstTxWarp>
          </a:bodyPr>
          <a:lstStyle>
            <a:lvl1pPr algn="r" defTabSz="903288">
              <a:lnSpc>
                <a:spcPct val="100000"/>
              </a:lnSpc>
              <a:defRPr sz="800"/>
            </a:lvl1pPr>
          </a:lstStyle>
          <a:p>
            <a:pPr>
              <a:defRPr/>
            </a:pPr>
            <a:fld id="{1C615CF7-9F59-4C8A-B650-E68E69E0FCF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4278" name="Rectangle 1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3125" y="244475"/>
            <a:ext cx="5321300" cy="3990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183309" name="Rectangle 1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68350" y="4378325"/>
            <a:ext cx="5468938" cy="425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67" tIns="50185" rIns="95667" bIns="5018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Body Text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46782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12713" indent="-112713" algn="l" defTabSz="1020763" rtl="0" eaLnBrk="0" fontAlgn="base" hangingPunct="0">
      <a:lnSpc>
        <a:spcPct val="90000"/>
      </a:lnSpc>
      <a:spcBef>
        <a:spcPct val="50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82600" indent="-120650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667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4493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9319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02A389-8690-465F-BB28-DC61C90E42E7}" type="slidenum">
              <a:rPr lang="en-US" smtClean="0"/>
              <a:pPr/>
              <a:t>1</a:t>
            </a:fld>
            <a:endParaRPr lang="en-US" dirty="0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4378325"/>
            <a:ext cx="6121400" cy="4252913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0" dirty="0" smtClean="0"/>
              <a:t>8.1 </a:t>
            </a:r>
            <a:r>
              <a:rPr lang="en-US" b="0" dirty="0" err="1" smtClean="0"/>
              <a:t>Multiarea</a:t>
            </a:r>
            <a:r>
              <a:rPr lang="en-US" b="0" dirty="0" smtClean="0"/>
              <a:t> OSPF Operation</a:t>
            </a:r>
            <a:endParaRPr lang="en-GB" b="0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0978E6-FB79-4E74-A4A4-2BA13DA27C44}" type="slidenum">
              <a:rPr lang="en-US" smtClean="0"/>
              <a:pPr/>
              <a:t>11</a:t>
            </a:fld>
            <a:endParaRPr lang="en-US" dirty="0" smtClean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 smtClean="0"/>
              <a:t>8.1.1.3 OSPF</a:t>
            </a:r>
            <a:r>
              <a:rPr lang="en-US" baseline="0" dirty="0" smtClean="0"/>
              <a:t> Two-Layer Area Hierarchy</a:t>
            </a:r>
            <a:endParaRPr lang="en-US" dirty="0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0978E6-FB79-4E74-A4A4-2BA13DA27C44}" type="slidenum">
              <a:rPr lang="en-US" smtClean="0"/>
              <a:pPr/>
              <a:t>12</a:t>
            </a:fld>
            <a:endParaRPr lang="en-US" dirty="0" smtClean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 smtClean="0"/>
              <a:t>8.1.1.4 Types</a:t>
            </a:r>
            <a:r>
              <a:rPr lang="en-US" baseline="0" dirty="0" smtClean="0"/>
              <a:t> of OSPF Routers</a:t>
            </a:r>
            <a:endParaRPr lang="en-US" dirty="0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0978E6-FB79-4E74-A4A4-2BA13DA27C44}" type="slidenum">
              <a:rPr lang="en-US" smtClean="0"/>
              <a:pPr/>
              <a:t>13</a:t>
            </a:fld>
            <a:endParaRPr lang="en-US" dirty="0" smtClean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 smtClean="0"/>
              <a:t>8.1.1.3 OSPF</a:t>
            </a:r>
            <a:r>
              <a:rPr lang="en-US" baseline="0" dirty="0" smtClean="0"/>
              <a:t> Two-Layer Area Hierarchy</a:t>
            </a:r>
            <a:endParaRPr lang="en-US" dirty="0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0978E6-FB79-4E74-A4A4-2BA13DA27C44}" type="slidenum">
              <a:rPr lang="en-US" smtClean="0"/>
              <a:pPr/>
              <a:t>15</a:t>
            </a:fld>
            <a:endParaRPr lang="en-US" dirty="0" smtClean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 smtClean="0"/>
              <a:t>8.1.2.1 OSPF LSA Types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03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Chapter 8 Summary</a:t>
            </a:r>
          </a:p>
        </p:txBody>
      </p:sp>
      <p:sp>
        <p:nvSpPr>
          <p:cNvPr id="1003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07FA372-31D3-4433-A73B-79DE0EBFB8F4}" type="slidenum">
              <a:rPr lang="en-US" smtClean="0"/>
              <a:pPr/>
              <a:t>16</a:t>
            </a:fld>
            <a:endParaRPr lang="en-US" dirty="0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4441092A-FABA-4A9B-83CB-6F393C11C91E}" type="slidenum">
              <a:rPr lang="en-US" smtClean="0">
                <a:solidFill>
                  <a:prstClr val="black"/>
                </a:solidFill>
              </a:rPr>
              <a:pPr/>
              <a:t>17</a:t>
            </a:fld>
            <a:endParaRPr lang="en-US" smtClean="0">
              <a:solidFill>
                <a:prstClr val="black"/>
              </a:solidFill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AU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0978E6-FB79-4E74-A4A4-2BA13DA27C44}" type="slidenum">
              <a:rPr lang="en-US" smtClean="0"/>
              <a:pPr/>
              <a:t>18</a:t>
            </a:fld>
            <a:endParaRPr lang="en-US" dirty="0" smtClean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 smtClean="0"/>
              <a:t>8.1.2.2 OSPF LSA Type 1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D61D3D4-AA04-43F7-A3C4-24001C3A3048}" type="slidenum">
              <a:rPr lang="en-US" smtClean="0">
                <a:solidFill>
                  <a:prstClr val="black"/>
                </a:solidFill>
              </a:rPr>
              <a:pPr/>
              <a:t>19</a:t>
            </a:fld>
            <a:endParaRPr lang="en-US" smtClean="0">
              <a:solidFill>
                <a:prstClr val="black"/>
              </a:solidFill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AU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03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Chapter 8 Summary</a:t>
            </a:r>
          </a:p>
        </p:txBody>
      </p:sp>
      <p:sp>
        <p:nvSpPr>
          <p:cNvPr id="1003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07FA372-31D3-4433-A73B-79DE0EBFB8F4}" type="slidenum">
              <a:rPr lang="en-US" smtClean="0"/>
              <a:pPr/>
              <a:t>20</a:t>
            </a:fld>
            <a:endParaRPr lang="en-US" dirty="0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0F10C41-DF51-45CC-A59B-EBA6A3C0A9FC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AU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0978E6-FB79-4E74-A4A4-2BA13DA27C44}" type="slidenum">
              <a:rPr lang="en-US" smtClean="0"/>
              <a:pPr/>
              <a:t>2</a:t>
            </a:fld>
            <a:endParaRPr lang="en-US" dirty="0" smtClean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 smtClean="0"/>
              <a:t>8.1.1.1 Single-Area OSPF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0978E6-FB79-4E74-A4A4-2BA13DA27C44}" type="slidenum">
              <a:rPr lang="en-US" smtClean="0"/>
              <a:pPr/>
              <a:t>22</a:t>
            </a:fld>
            <a:endParaRPr lang="en-US" dirty="0" smtClean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 smtClean="0"/>
              <a:t>8.1.2.3 OSPF</a:t>
            </a:r>
            <a:r>
              <a:rPr lang="en-US" baseline="0" dirty="0" smtClean="0"/>
              <a:t> LSA Type 2</a:t>
            </a:r>
            <a:endParaRPr lang="en-US" dirty="0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03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Chapter 8 Summary</a:t>
            </a:r>
          </a:p>
        </p:txBody>
      </p:sp>
      <p:sp>
        <p:nvSpPr>
          <p:cNvPr id="1003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07FA372-31D3-4433-A73B-79DE0EBFB8F4}" type="slidenum">
              <a:rPr lang="en-US" smtClean="0"/>
              <a:pPr/>
              <a:t>24</a:t>
            </a:fld>
            <a:endParaRPr lang="en-US" dirty="0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0978E6-FB79-4E74-A4A4-2BA13DA27C44}" type="slidenum">
              <a:rPr lang="en-US" smtClean="0"/>
              <a:pPr/>
              <a:t>25</a:t>
            </a:fld>
            <a:endParaRPr lang="en-US" dirty="0" smtClean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 smtClean="0"/>
              <a:t>8.1.2.4 OSPF LSA Type 3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03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Chapter 8 Summary</a:t>
            </a:r>
          </a:p>
        </p:txBody>
      </p:sp>
      <p:sp>
        <p:nvSpPr>
          <p:cNvPr id="1003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07FA372-31D3-4433-A73B-79DE0EBFB8F4}" type="slidenum">
              <a:rPr lang="en-US" smtClean="0"/>
              <a:pPr/>
              <a:t>27</a:t>
            </a:fld>
            <a:endParaRPr lang="en-US" dirty="0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0978E6-FB79-4E74-A4A4-2BA13DA27C44}" type="slidenum">
              <a:rPr lang="en-US" smtClean="0"/>
              <a:pPr/>
              <a:t>28</a:t>
            </a:fld>
            <a:endParaRPr lang="en-US" dirty="0" smtClean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 smtClean="0"/>
              <a:t>8.1.2.5 OSPF LSA Type 4</a:t>
            </a: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03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Chapter 8 Summary</a:t>
            </a:r>
          </a:p>
        </p:txBody>
      </p:sp>
      <p:sp>
        <p:nvSpPr>
          <p:cNvPr id="1003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07FA372-31D3-4433-A73B-79DE0EBFB8F4}" type="slidenum">
              <a:rPr lang="en-US" smtClean="0"/>
              <a:pPr/>
              <a:t>29</a:t>
            </a:fld>
            <a:endParaRPr lang="en-US" dirty="0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0978E6-FB79-4E74-A4A4-2BA13DA27C44}" type="slidenum">
              <a:rPr lang="en-US" smtClean="0"/>
              <a:pPr/>
              <a:t>30</a:t>
            </a:fld>
            <a:endParaRPr lang="en-US" dirty="0" smtClean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 smtClean="0"/>
              <a:t>8.1.2.6 OSPF LSA Type 5</a:t>
            </a: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0978E6-FB79-4E74-A4A4-2BA13DA27C44}" type="slidenum">
              <a:rPr lang="en-US" smtClean="0"/>
              <a:pPr/>
              <a:t>31</a:t>
            </a:fld>
            <a:endParaRPr lang="en-US" dirty="0" smtClean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 smtClean="0"/>
              <a:t>8.1.3.2 OSPF</a:t>
            </a:r>
            <a:r>
              <a:rPr lang="en-US" baseline="0" dirty="0" smtClean="0"/>
              <a:t> Route Calculation</a:t>
            </a:r>
            <a:endParaRPr lang="en-US" dirty="0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0978E6-FB79-4E74-A4A4-2BA13DA27C44}" type="slidenum">
              <a:rPr lang="en-US" smtClean="0"/>
              <a:pPr/>
              <a:t>32</a:t>
            </a:fld>
            <a:endParaRPr lang="en-US" dirty="0" smtClean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 smtClean="0"/>
              <a:t>8.1.3.2 OSPF</a:t>
            </a:r>
            <a:r>
              <a:rPr lang="en-US" baseline="0" dirty="0" smtClean="0"/>
              <a:t> Route Calculation</a:t>
            </a:r>
            <a:endParaRPr lang="en-US" dirty="0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0978E6-FB79-4E74-A4A4-2BA13DA27C44}" type="slidenum">
              <a:rPr lang="en-US" smtClean="0"/>
              <a:pPr/>
              <a:t>33</a:t>
            </a:fld>
            <a:endParaRPr lang="en-US" dirty="0" smtClean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 smtClean="0"/>
              <a:t>8.1.3.2 OSPF</a:t>
            </a:r>
            <a:r>
              <a:rPr lang="en-US" baseline="0" dirty="0" smtClean="0"/>
              <a:t> Route Calculation</a:t>
            </a:r>
            <a:endParaRPr lang="en-US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0978E6-FB79-4E74-A4A4-2BA13DA27C44}" type="slidenum">
              <a:rPr lang="en-US" smtClean="0"/>
              <a:pPr/>
              <a:t>3</a:t>
            </a:fld>
            <a:endParaRPr lang="en-US" dirty="0" smtClean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0978E6-FB79-4E74-A4A4-2BA13DA27C44}" type="slidenum">
              <a:rPr lang="en-US" smtClean="0"/>
              <a:pPr/>
              <a:t>34</a:t>
            </a:fld>
            <a:endParaRPr lang="en-US" dirty="0" smtClean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 smtClean="0"/>
              <a:t>8.1.3.2 OSPF</a:t>
            </a:r>
            <a:r>
              <a:rPr lang="en-US" baseline="0" dirty="0" smtClean="0"/>
              <a:t> Route Calculation</a:t>
            </a:r>
            <a:endParaRPr lang="en-US" dirty="0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0978E6-FB79-4E74-A4A4-2BA13DA27C44}" type="slidenum">
              <a:rPr lang="en-US" smtClean="0"/>
              <a:pPr/>
              <a:t>35</a:t>
            </a:fld>
            <a:endParaRPr lang="en-US" dirty="0" smtClean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E1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 or External Type Routes – The cost of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E1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 routes is the cost of the external metric with the additional of the internal cost within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OSPF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 to reach that network. ... Basically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difference between E1 and E2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 is: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E1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 includes – internal cost to ASBR added to external cost,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E2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 does not include – internal cost</a:t>
            </a:r>
            <a:endParaRPr lang="en-US" baseline="0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0978E6-FB79-4E74-A4A4-2BA13DA27C44}" type="slidenum">
              <a:rPr lang="en-US" smtClean="0"/>
              <a:pPr/>
              <a:t>4</a:t>
            </a:fld>
            <a:endParaRPr lang="en-US" dirty="0" smtClean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 smtClean="0"/>
              <a:t>8.1.1.2 </a:t>
            </a:r>
            <a:r>
              <a:rPr lang="en-US" dirty="0" err="1" smtClean="0"/>
              <a:t>Multiarea</a:t>
            </a:r>
            <a:r>
              <a:rPr lang="en-US" dirty="0" smtClean="0"/>
              <a:t> OSPF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0978E6-FB79-4E74-A4A4-2BA13DA27C44}" type="slidenum">
              <a:rPr lang="en-US" smtClean="0"/>
              <a:pPr/>
              <a:t>5</a:t>
            </a:fld>
            <a:endParaRPr lang="en-US" dirty="0" smtClean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 smtClean="0"/>
              <a:t>8.1.1.3 OSPF</a:t>
            </a:r>
            <a:r>
              <a:rPr lang="en-US" baseline="0" dirty="0" smtClean="0"/>
              <a:t> Two-Layer Area Hierarchy</a:t>
            </a:r>
            <a:endParaRPr lang="en-US" dirty="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0978E6-FB79-4E74-A4A4-2BA13DA27C44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 dirty="0" smtClean="0">
              <a:solidFill>
                <a:prstClr val="black"/>
              </a:solidFill>
            </a:endParaRP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 smtClean="0"/>
              <a:t>8.1.1.2 </a:t>
            </a:r>
            <a:r>
              <a:rPr lang="en-US" dirty="0" err="1" smtClean="0"/>
              <a:t>Multiarea</a:t>
            </a:r>
            <a:r>
              <a:rPr lang="en-US" dirty="0" smtClean="0"/>
              <a:t> OSPF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0978E6-FB79-4E74-A4A4-2BA13DA27C44}" type="slidenum">
              <a:rPr lang="en-US" smtClean="0"/>
              <a:pPr/>
              <a:t>8</a:t>
            </a:fld>
            <a:endParaRPr lang="en-US" dirty="0" smtClean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 smtClean="0"/>
              <a:t>8.1.1.4 Types of OSPF Routers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0978E6-FB79-4E74-A4A4-2BA13DA27C44}" type="slidenum">
              <a:rPr lang="en-US" smtClean="0"/>
              <a:pPr/>
              <a:t>9</a:t>
            </a:fld>
            <a:endParaRPr lang="en-US" dirty="0" smtClean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 smtClean="0"/>
              <a:t>8.1.1.4 Types of OSPF Routers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0978E6-FB79-4E74-A4A4-2BA13DA27C44}" type="slidenum">
              <a:rPr lang="en-US" smtClean="0"/>
              <a:pPr/>
              <a:t>10</a:t>
            </a:fld>
            <a:endParaRPr lang="en-US" dirty="0" smtClean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 smtClean="0"/>
              <a:t>8.1.1.4 Types of OSPF Routers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slideMaster" Target="../slideMasters/slideMaster4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7.png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2"/>
          <p:cNvSpPr>
            <a:spLocks noChangeArrowheads="1"/>
          </p:cNvSpPr>
          <p:nvPr/>
        </p:nvSpPr>
        <p:spPr bwMode="auto">
          <a:xfrm>
            <a:off x="6985000" y="4699000"/>
            <a:ext cx="2159000" cy="2159000"/>
          </a:xfrm>
          <a:prstGeom prst="rect">
            <a:avLst/>
          </a:prstGeom>
          <a:solidFill>
            <a:srgbClr val="4D4D4D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lnSpc>
                <a:spcPct val="100000"/>
              </a:lnSpc>
              <a:defRPr/>
            </a:pPr>
            <a:endParaRPr lang="en-AU" sz="1800">
              <a:solidFill>
                <a:srgbClr val="336666"/>
              </a:solidFill>
            </a:endParaRPr>
          </a:p>
        </p:txBody>
      </p:sp>
      <p:pic>
        <p:nvPicPr>
          <p:cNvPr id="5" name="Picture 13" descr="crest_30pc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4800600"/>
            <a:ext cx="1431925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6" descr="caia_v_300_cmyk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173288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17"/>
          <p:cNvSpPr>
            <a:spLocks noChangeArrowheads="1"/>
          </p:cNvSpPr>
          <p:nvPr/>
        </p:nvSpPr>
        <p:spPr bwMode="auto">
          <a:xfrm>
            <a:off x="2173288" y="0"/>
            <a:ext cx="2173287" cy="2181225"/>
          </a:xfrm>
          <a:prstGeom prst="rect">
            <a:avLst/>
          </a:prstGeom>
          <a:solidFill>
            <a:srgbClr val="4D4D4D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lnSpc>
                <a:spcPct val="100000"/>
              </a:lnSpc>
              <a:defRPr/>
            </a:pPr>
            <a:endParaRPr lang="en-AU" sz="1800">
              <a:solidFill>
                <a:srgbClr val="336666"/>
              </a:solidFill>
            </a:endParaRPr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17775" y="2349500"/>
            <a:ext cx="5564188" cy="1493838"/>
          </a:xfrm>
        </p:spPr>
        <p:txBody>
          <a:bodyPr/>
          <a:lstStyle>
            <a:lvl1pPr>
              <a:defRPr sz="27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17775" y="4587875"/>
            <a:ext cx="4318000" cy="989013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20554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OSPF    </a:t>
            </a:r>
            <a:endParaRPr lang="en-US" b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Page </a:t>
            </a:r>
            <a:fld id="{D574832D-B27E-4C36-8524-C622B220D7B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5673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4025" y="115888"/>
            <a:ext cx="2232025" cy="619283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7950" y="115888"/>
            <a:ext cx="6543675" cy="61928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OSPF    </a:t>
            </a:r>
            <a:endParaRPr lang="en-US" b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Page </a:t>
            </a:r>
            <a:fld id="{06FDF866-7BCD-4795-AA19-08644AFE8C4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68083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950" y="115888"/>
            <a:ext cx="8135938" cy="6873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79388" y="908050"/>
            <a:ext cx="4351337" cy="54006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3125" y="908050"/>
            <a:ext cx="4352925" cy="54006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OSPF    </a:t>
            </a:r>
            <a:endParaRPr lang="en-US" b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Page </a:t>
            </a:r>
            <a:fld id="{1D3186B0-D931-4E34-8E50-98A20C1E496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5163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950" y="115888"/>
            <a:ext cx="8135938" cy="6873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79388" y="908050"/>
            <a:ext cx="4351337" cy="54006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83125" y="908050"/>
            <a:ext cx="4352925" cy="26241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83125" y="3684588"/>
            <a:ext cx="4352925" cy="26241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OSPF    </a:t>
            </a:r>
            <a:endParaRPr lang="en-US" b="0">
              <a:solidFill>
                <a:srgbClr val="000000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Page </a:t>
            </a:r>
            <a:fld id="{4D549102-5A7B-4ACA-9718-03603E54A57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01528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950" y="115888"/>
            <a:ext cx="8135938" cy="6873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79388" y="908050"/>
            <a:ext cx="8856662" cy="5400675"/>
          </a:xfrm>
        </p:spPr>
        <p:txBody>
          <a:bodyPr/>
          <a:lstStyle/>
          <a:p>
            <a:pPr lvl="0"/>
            <a:endParaRPr lang="en-AU" noProof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OSPF    </a:t>
            </a:r>
            <a:endParaRPr lang="en-US" b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Page </a:t>
            </a:r>
            <a:fld id="{DF51D1EE-794B-48A9-9BE6-34478498AE4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98122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2"/>
          <p:cNvSpPr>
            <a:spLocks noChangeArrowheads="1"/>
          </p:cNvSpPr>
          <p:nvPr/>
        </p:nvSpPr>
        <p:spPr bwMode="auto">
          <a:xfrm>
            <a:off x="6985000" y="4699000"/>
            <a:ext cx="2159000" cy="2159000"/>
          </a:xfrm>
          <a:prstGeom prst="rect">
            <a:avLst/>
          </a:prstGeom>
          <a:solidFill>
            <a:srgbClr val="4D4D4D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lnSpc>
                <a:spcPct val="100000"/>
              </a:lnSpc>
              <a:defRPr/>
            </a:pPr>
            <a:endParaRPr lang="en-AU" sz="1800">
              <a:solidFill>
                <a:srgbClr val="336666"/>
              </a:solidFill>
            </a:endParaRPr>
          </a:p>
        </p:txBody>
      </p:sp>
      <p:pic>
        <p:nvPicPr>
          <p:cNvPr id="5" name="Picture 13" descr="crest_30pc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4800600"/>
            <a:ext cx="1431925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6" descr="caia_v_300_cmyk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173288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17"/>
          <p:cNvSpPr>
            <a:spLocks noChangeArrowheads="1"/>
          </p:cNvSpPr>
          <p:nvPr/>
        </p:nvSpPr>
        <p:spPr bwMode="auto">
          <a:xfrm>
            <a:off x="2173288" y="0"/>
            <a:ext cx="2173287" cy="2181225"/>
          </a:xfrm>
          <a:prstGeom prst="rect">
            <a:avLst/>
          </a:prstGeom>
          <a:solidFill>
            <a:srgbClr val="4D4D4D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lnSpc>
                <a:spcPct val="100000"/>
              </a:lnSpc>
              <a:defRPr/>
            </a:pPr>
            <a:endParaRPr lang="en-AU" sz="1800">
              <a:solidFill>
                <a:srgbClr val="336666"/>
              </a:solidFill>
            </a:endParaRPr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17775" y="2349500"/>
            <a:ext cx="5564188" cy="1493838"/>
          </a:xfrm>
        </p:spPr>
        <p:txBody>
          <a:bodyPr/>
          <a:lstStyle>
            <a:lvl1pPr>
              <a:defRPr sz="27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17775" y="4587875"/>
            <a:ext cx="4318000" cy="989013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021130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OSPF    </a:t>
            </a:r>
            <a:endParaRPr lang="en-US" b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Page </a:t>
            </a:r>
            <a:fld id="{5A0C9A2F-0FBD-4917-B248-10ED28BC3C6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33918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OSPF    </a:t>
            </a:r>
            <a:endParaRPr lang="en-US" b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Page </a:t>
            </a:r>
            <a:fld id="{1443C91D-6F94-4247-926E-8786EC6DF4E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6099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9388" y="908050"/>
            <a:ext cx="4351337" cy="540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3125" y="908050"/>
            <a:ext cx="4352925" cy="540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OSPF    </a:t>
            </a:r>
            <a:endParaRPr lang="en-US" b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Page </a:t>
            </a:r>
            <a:fld id="{A633E7E9-B7D6-46BE-A2FE-4410EB67CC6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87831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OSPF    </a:t>
            </a:r>
            <a:endParaRPr lang="en-US" b="0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Page </a:t>
            </a:r>
            <a:fld id="{43543129-0752-4B00-A9E4-461FA800EF4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2888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OSPF    </a:t>
            </a:r>
            <a:endParaRPr lang="en-US" b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Page </a:t>
            </a:r>
            <a:fld id="{5A0C9A2F-0FBD-4917-B248-10ED28BC3C6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59759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OSPF    </a:t>
            </a:r>
            <a:endParaRPr lang="en-US" b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Page </a:t>
            </a:r>
            <a:fld id="{08CB7833-9C69-4014-AE11-23E77CD3B6E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77479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OSPF    </a:t>
            </a:r>
            <a:endParaRPr lang="en-US" b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Page </a:t>
            </a:r>
            <a:fld id="{DAE30908-D00F-4E93-AC99-6D02465A34D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312811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OSPF    </a:t>
            </a:r>
            <a:endParaRPr lang="en-US" b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Page </a:t>
            </a:r>
            <a:fld id="{706A65B1-F9AE-456F-A8F0-3795621A6149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136954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A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OSPF    </a:t>
            </a:r>
            <a:endParaRPr lang="en-US" b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Page </a:t>
            </a:r>
            <a:fld id="{692C7D2C-DDA5-4965-A8D3-56D549BB126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275889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OSPF    </a:t>
            </a:r>
            <a:endParaRPr lang="en-US" b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Page </a:t>
            </a:r>
            <a:fld id="{D574832D-B27E-4C36-8524-C622B220D7B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188998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4025" y="115888"/>
            <a:ext cx="2232025" cy="619283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7950" y="115888"/>
            <a:ext cx="6543675" cy="61928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OSPF    </a:t>
            </a:r>
            <a:endParaRPr lang="en-US" b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Page </a:t>
            </a:r>
            <a:fld id="{06FDF866-7BCD-4795-AA19-08644AFE8C4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63731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950" y="115888"/>
            <a:ext cx="8135938" cy="6873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79388" y="908050"/>
            <a:ext cx="4351337" cy="54006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3125" y="908050"/>
            <a:ext cx="4352925" cy="54006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OSPF    </a:t>
            </a:r>
            <a:endParaRPr lang="en-US" b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Page </a:t>
            </a:r>
            <a:fld id="{1D3186B0-D931-4E34-8E50-98A20C1E496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200397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950" y="115888"/>
            <a:ext cx="8135938" cy="6873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79388" y="908050"/>
            <a:ext cx="4351337" cy="54006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83125" y="908050"/>
            <a:ext cx="4352925" cy="26241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83125" y="3684588"/>
            <a:ext cx="4352925" cy="26241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OSPF    </a:t>
            </a:r>
            <a:endParaRPr lang="en-US" b="0">
              <a:solidFill>
                <a:srgbClr val="000000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Page </a:t>
            </a:r>
            <a:fld id="{4D549102-5A7B-4ACA-9718-03603E54A57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274887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950" y="115888"/>
            <a:ext cx="8135938" cy="6873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79388" y="908050"/>
            <a:ext cx="8856662" cy="5400675"/>
          </a:xfrm>
        </p:spPr>
        <p:txBody>
          <a:bodyPr/>
          <a:lstStyle/>
          <a:p>
            <a:pPr lvl="0"/>
            <a:endParaRPr lang="en-AU" noProof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OSPF    </a:t>
            </a:r>
            <a:endParaRPr lang="en-US" b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Page </a:t>
            </a:r>
            <a:fld id="{DF51D1EE-794B-48A9-9BE6-34478498AE4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604493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2"/>
          <p:cNvSpPr>
            <a:spLocks noChangeArrowheads="1"/>
          </p:cNvSpPr>
          <p:nvPr/>
        </p:nvSpPr>
        <p:spPr bwMode="auto">
          <a:xfrm>
            <a:off x="6985000" y="4699000"/>
            <a:ext cx="2159000" cy="2159000"/>
          </a:xfrm>
          <a:prstGeom prst="rect">
            <a:avLst/>
          </a:prstGeom>
          <a:solidFill>
            <a:srgbClr val="4D4D4D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lnSpc>
                <a:spcPct val="100000"/>
              </a:lnSpc>
              <a:defRPr/>
            </a:pPr>
            <a:endParaRPr lang="en-AU" sz="1800">
              <a:solidFill>
                <a:srgbClr val="336666"/>
              </a:solidFill>
            </a:endParaRPr>
          </a:p>
        </p:txBody>
      </p:sp>
      <p:pic>
        <p:nvPicPr>
          <p:cNvPr id="5" name="Picture 13" descr="crest_30pc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4800600"/>
            <a:ext cx="1431925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6" descr="caia_v_300_cmyk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173288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17"/>
          <p:cNvSpPr>
            <a:spLocks noChangeArrowheads="1"/>
          </p:cNvSpPr>
          <p:nvPr/>
        </p:nvSpPr>
        <p:spPr bwMode="auto">
          <a:xfrm>
            <a:off x="2173288" y="0"/>
            <a:ext cx="2173287" cy="2181225"/>
          </a:xfrm>
          <a:prstGeom prst="rect">
            <a:avLst/>
          </a:prstGeom>
          <a:solidFill>
            <a:srgbClr val="4D4D4D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lnSpc>
                <a:spcPct val="100000"/>
              </a:lnSpc>
              <a:defRPr/>
            </a:pPr>
            <a:endParaRPr lang="en-AU" sz="1800">
              <a:solidFill>
                <a:srgbClr val="336666"/>
              </a:solidFill>
            </a:endParaRPr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17775" y="2349500"/>
            <a:ext cx="5564188" cy="1493838"/>
          </a:xfrm>
        </p:spPr>
        <p:txBody>
          <a:bodyPr/>
          <a:lstStyle>
            <a:lvl1pPr>
              <a:defRPr sz="27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17775" y="4587875"/>
            <a:ext cx="4318000" cy="989013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847016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OSPF    </a:t>
            </a:r>
            <a:endParaRPr lang="en-US" b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Page </a:t>
            </a:r>
            <a:fld id="{1443C91D-6F94-4247-926E-8786EC6DF4E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086882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OSPF    </a:t>
            </a:r>
            <a:endParaRPr lang="en-US" b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Page </a:t>
            </a:r>
            <a:fld id="{5A0C9A2F-0FBD-4917-B248-10ED28BC3C6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057319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OSPF    </a:t>
            </a:r>
            <a:endParaRPr lang="en-US" b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Page </a:t>
            </a:r>
            <a:fld id="{1443C91D-6F94-4247-926E-8786EC6DF4E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099660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9388" y="908050"/>
            <a:ext cx="4351337" cy="540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3125" y="908050"/>
            <a:ext cx="4352925" cy="540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OSPF    </a:t>
            </a:r>
            <a:endParaRPr lang="en-US" b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Page </a:t>
            </a:r>
            <a:fld id="{A633E7E9-B7D6-46BE-A2FE-4410EB67CC6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756457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OSPF    </a:t>
            </a:r>
            <a:endParaRPr lang="en-US" b="0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Page </a:t>
            </a:r>
            <a:fld id="{43543129-0752-4B00-A9E4-461FA800EF4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249278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OSPF    </a:t>
            </a:r>
            <a:endParaRPr lang="en-US" b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Page </a:t>
            </a:r>
            <a:fld id="{08CB7833-9C69-4014-AE11-23E77CD3B6E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961094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OSPF    </a:t>
            </a:r>
            <a:endParaRPr lang="en-US" b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Page </a:t>
            </a:r>
            <a:fld id="{DAE30908-D00F-4E93-AC99-6D02465A34D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137391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OSPF    </a:t>
            </a:r>
            <a:endParaRPr lang="en-US" b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Page </a:t>
            </a:r>
            <a:fld id="{706A65B1-F9AE-456F-A8F0-3795621A6149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93834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A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OSPF    </a:t>
            </a:r>
            <a:endParaRPr lang="en-US" b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Page </a:t>
            </a:r>
            <a:fld id="{692C7D2C-DDA5-4965-A8D3-56D549BB126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172302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OSPF    </a:t>
            </a:r>
            <a:endParaRPr lang="en-US" b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Page </a:t>
            </a:r>
            <a:fld id="{D574832D-B27E-4C36-8524-C622B220D7B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514172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4025" y="115888"/>
            <a:ext cx="2232025" cy="619283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7950" y="115888"/>
            <a:ext cx="6543675" cy="61928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OSPF    </a:t>
            </a:r>
            <a:endParaRPr lang="en-US" b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Page </a:t>
            </a:r>
            <a:fld id="{06FDF866-7BCD-4795-AA19-08644AFE8C4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2420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9388" y="908050"/>
            <a:ext cx="4351337" cy="540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3125" y="908050"/>
            <a:ext cx="4352925" cy="540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OSPF    </a:t>
            </a:r>
            <a:endParaRPr lang="en-US" b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Page </a:t>
            </a:r>
            <a:fld id="{A633E7E9-B7D6-46BE-A2FE-4410EB67CC6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637463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950" y="115888"/>
            <a:ext cx="8135938" cy="6873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79388" y="908050"/>
            <a:ext cx="4351337" cy="54006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3125" y="908050"/>
            <a:ext cx="4352925" cy="54006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OSPF    </a:t>
            </a:r>
            <a:endParaRPr lang="en-US" b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Page </a:t>
            </a:r>
            <a:fld id="{1D3186B0-D931-4E34-8E50-98A20C1E496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513170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950" y="115888"/>
            <a:ext cx="8135938" cy="6873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79388" y="908050"/>
            <a:ext cx="4351337" cy="54006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83125" y="908050"/>
            <a:ext cx="4352925" cy="26241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83125" y="3684588"/>
            <a:ext cx="4352925" cy="26241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OSPF    </a:t>
            </a:r>
            <a:endParaRPr lang="en-US" b="0">
              <a:solidFill>
                <a:srgbClr val="000000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Page </a:t>
            </a:r>
            <a:fld id="{4D549102-5A7B-4ACA-9718-03603E54A57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612862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950" y="115888"/>
            <a:ext cx="8135938" cy="6873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79388" y="908050"/>
            <a:ext cx="8856662" cy="5400675"/>
          </a:xfrm>
        </p:spPr>
        <p:txBody>
          <a:bodyPr/>
          <a:lstStyle/>
          <a:p>
            <a:pPr lvl="0"/>
            <a:endParaRPr lang="en-AU" noProof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OSPF    </a:t>
            </a:r>
            <a:endParaRPr lang="en-US" b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Page </a:t>
            </a:r>
            <a:fld id="{DF51D1EE-794B-48A9-9BE6-34478498AE4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482080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38400" y="2438400"/>
            <a:ext cx="6094413" cy="1782763"/>
          </a:xfrm>
        </p:spPr>
        <p:txBody>
          <a:bodyPr lIns="91440" tIns="45720" rIns="91440" bIns="45720"/>
          <a:lstStyle>
            <a:lvl1pPr>
              <a:defRPr/>
            </a:lvl1pPr>
          </a:lstStyle>
          <a:p>
            <a:pPr lvl="0"/>
            <a:r>
              <a:rPr lang="en-AU" noProof="0" smtClean="0"/>
              <a:t>Click to edit Master title style</a:t>
            </a:r>
          </a:p>
        </p:txBody>
      </p:sp>
      <p:sp>
        <p:nvSpPr>
          <p:cNvPr id="82947" name="Rectangle 3"/>
          <p:cNvSpPr>
            <a:spLocks noChangeArrowheads="1"/>
          </p:cNvSpPr>
          <p:nvPr/>
        </p:nvSpPr>
        <p:spPr bwMode="auto">
          <a:xfrm>
            <a:off x="2159000" y="0"/>
            <a:ext cx="2159000" cy="2159000"/>
          </a:xfrm>
          <a:prstGeom prst="rect">
            <a:avLst/>
          </a:prstGeom>
          <a:solidFill>
            <a:srgbClr val="4D4D4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endParaRPr lang="en-AU">
              <a:solidFill>
                <a:srgbClr val="000000"/>
              </a:solidFill>
              <a:latin typeface="Arial Narrow" pitchFamily="34" charset="0"/>
            </a:endParaRPr>
          </a:p>
        </p:txBody>
      </p:sp>
      <p:sp>
        <p:nvSpPr>
          <p:cNvPr id="82948" name="Rectangle 4"/>
          <p:cNvSpPr>
            <a:spLocks noChangeArrowheads="1"/>
          </p:cNvSpPr>
          <p:nvPr/>
        </p:nvSpPr>
        <p:spPr bwMode="auto">
          <a:xfrm>
            <a:off x="6985000" y="4699000"/>
            <a:ext cx="2159000" cy="2159000"/>
          </a:xfrm>
          <a:prstGeom prst="rect">
            <a:avLst/>
          </a:prstGeom>
          <a:solidFill>
            <a:srgbClr val="4D4D4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endParaRPr lang="en-AU">
              <a:solidFill>
                <a:srgbClr val="000000"/>
              </a:solidFill>
              <a:latin typeface="Arial Narrow" pitchFamily="34" charset="0"/>
            </a:endParaRPr>
          </a:p>
        </p:txBody>
      </p:sp>
      <p:pic>
        <p:nvPicPr>
          <p:cNvPr id="82949" name="Picture 5" descr="crest_30pc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4800600"/>
            <a:ext cx="1431925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950" name="Picture 6" descr="corpV_3 300_lzw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160588" cy="431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17980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>
                <a:solidFill>
                  <a:srgbClr val="000000"/>
                </a:solidFill>
              </a:rPr>
              <a:t>Slide</a:t>
            </a:r>
            <a:r>
              <a:rPr lang="en-AU" sz="1000">
                <a:solidFill>
                  <a:srgbClr val="000000"/>
                </a:solidFill>
                <a:latin typeface="Times New Roman" pitchFamily="18" charset="0"/>
              </a:rPr>
              <a:t> </a:t>
            </a:r>
            <a:fld id="{6C69CE9E-FF19-4665-926A-0F8A79727ACF}" type="slidenum">
              <a:rPr lang="en-AU" sz="1000">
                <a:solidFill>
                  <a:srgbClr val="000000"/>
                </a:solidFill>
                <a:latin typeface="Times New Roman" pitchFamily="18" charset="0"/>
              </a:rPr>
              <a:pPr/>
              <a:t>‹#›</a:t>
            </a:fld>
            <a:endParaRPr lang="en-AU" sz="100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091411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750" y="1143000"/>
            <a:ext cx="3965575" cy="4949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725" y="1143000"/>
            <a:ext cx="3965575" cy="4949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>
                <a:solidFill>
                  <a:srgbClr val="000000"/>
                </a:solidFill>
              </a:rPr>
              <a:t>Slide</a:t>
            </a:r>
            <a:r>
              <a:rPr lang="en-AU" sz="1000">
                <a:solidFill>
                  <a:srgbClr val="000000"/>
                </a:solidFill>
                <a:latin typeface="Times New Roman" pitchFamily="18" charset="0"/>
              </a:rPr>
              <a:t> </a:t>
            </a:r>
            <a:fld id="{39073805-4978-4FDC-A557-33C66A1CCB73}" type="slidenum">
              <a:rPr lang="en-AU" sz="1000">
                <a:solidFill>
                  <a:srgbClr val="000000"/>
                </a:solidFill>
                <a:latin typeface="Times New Roman" pitchFamily="18" charset="0"/>
              </a:rPr>
              <a:pPr/>
              <a:t>‹#›</a:t>
            </a:fld>
            <a:endParaRPr lang="en-AU" sz="100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027738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>
                <a:solidFill>
                  <a:srgbClr val="000000"/>
                </a:solidFill>
              </a:rPr>
              <a:t>Slide</a:t>
            </a:r>
            <a:r>
              <a:rPr lang="en-AU" sz="1000">
                <a:solidFill>
                  <a:srgbClr val="000000"/>
                </a:solidFill>
                <a:latin typeface="Times New Roman" pitchFamily="18" charset="0"/>
              </a:rPr>
              <a:t> </a:t>
            </a:r>
            <a:fld id="{E76AC3DB-3665-4471-88C1-5A098B273C20}" type="slidenum">
              <a:rPr lang="en-AU" sz="1000">
                <a:solidFill>
                  <a:srgbClr val="000000"/>
                </a:solidFill>
                <a:latin typeface="Times New Roman" pitchFamily="18" charset="0"/>
              </a:rPr>
              <a:pPr/>
              <a:t>‹#›</a:t>
            </a:fld>
            <a:endParaRPr lang="en-AU" sz="100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890541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>
                <a:solidFill>
                  <a:srgbClr val="000000"/>
                </a:solidFill>
              </a:rPr>
              <a:t>Slide</a:t>
            </a:r>
            <a:r>
              <a:rPr lang="en-AU" sz="1000">
                <a:solidFill>
                  <a:srgbClr val="000000"/>
                </a:solidFill>
                <a:latin typeface="Times New Roman" pitchFamily="18" charset="0"/>
              </a:rPr>
              <a:t> </a:t>
            </a:r>
            <a:fld id="{7E5E9FC1-BF7A-46AE-871C-063C44A1903B}" type="slidenum">
              <a:rPr lang="en-AU" sz="1000">
                <a:solidFill>
                  <a:srgbClr val="000000"/>
                </a:solidFill>
                <a:latin typeface="Times New Roman" pitchFamily="18" charset="0"/>
              </a:rPr>
              <a:pPr/>
              <a:t>‹#›</a:t>
            </a:fld>
            <a:endParaRPr lang="en-AU" sz="100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885306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750" y="333375"/>
            <a:ext cx="7500938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39750" y="1143000"/>
            <a:ext cx="8083550" cy="4949825"/>
          </a:xfrm>
        </p:spPr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956550" y="6532563"/>
            <a:ext cx="946150" cy="280987"/>
          </a:xfrm>
        </p:spPr>
        <p:txBody>
          <a:bodyPr/>
          <a:lstStyle>
            <a:lvl1pPr>
              <a:defRPr/>
            </a:lvl1pPr>
          </a:lstStyle>
          <a:p>
            <a:r>
              <a:rPr lang="en-AU">
                <a:solidFill>
                  <a:srgbClr val="000000"/>
                </a:solidFill>
              </a:rPr>
              <a:t>Slide</a:t>
            </a:r>
            <a:r>
              <a:rPr lang="en-AU" sz="1000">
                <a:solidFill>
                  <a:srgbClr val="000000"/>
                </a:solidFill>
                <a:latin typeface="Times New Roman" pitchFamily="18" charset="0"/>
              </a:rPr>
              <a:t> </a:t>
            </a:r>
            <a:fld id="{85D21554-75EE-4B06-ACAA-71AAC4847C52}" type="slidenum">
              <a:rPr lang="en-AU" sz="1000">
                <a:solidFill>
                  <a:srgbClr val="000000"/>
                </a:solidFill>
                <a:latin typeface="Times New Roman" pitchFamily="18" charset="0"/>
              </a:rPr>
              <a:pPr/>
              <a:t>‹#›</a:t>
            </a:fld>
            <a:endParaRPr lang="en-AU" sz="100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901369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750" y="333375"/>
            <a:ext cx="7500938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9750" y="1143000"/>
            <a:ext cx="3965575" cy="4949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57725" y="1143000"/>
            <a:ext cx="3965575" cy="23987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57725" y="3694113"/>
            <a:ext cx="3965575" cy="23987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7956550" y="6532563"/>
            <a:ext cx="946150" cy="280987"/>
          </a:xfrm>
        </p:spPr>
        <p:txBody>
          <a:bodyPr/>
          <a:lstStyle>
            <a:lvl1pPr>
              <a:defRPr/>
            </a:lvl1pPr>
          </a:lstStyle>
          <a:p>
            <a:r>
              <a:rPr lang="en-AU">
                <a:solidFill>
                  <a:srgbClr val="000000"/>
                </a:solidFill>
              </a:rPr>
              <a:t>Slide</a:t>
            </a:r>
            <a:r>
              <a:rPr lang="en-AU" sz="1000">
                <a:solidFill>
                  <a:srgbClr val="000000"/>
                </a:solidFill>
                <a:latin typeface="Times New Roman" pitchFamily="18" charset="0"/>
              </a:rPr>
              <a:t> </a:t>
            </a:r>
            <a:fld id="{B961604F-07F7-4391-B0E0-1195044CE267}" type="slidenum">
              <a:rPr lang="en-AU" sz="1000">
                <a:solidFill>
                  <a:srgbClr val="000000"/>
                </a:solidFill>
                <a:latin typeface="Times New Roman" pitchFamily="18" charset="0"/>
              </a:rPr>
              <a:pPr/>
              <a:t>‹#›</a:t>
            </a:fld>
            <a:endParaRPr lang="en-AU" sz="100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2107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OSPF    </a:t>
            </a:r>
            <a:endParaRPr lang="en-US" b="0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Page </a:t>
            </a:r>
            <a:fld id="{43543129-0752-4B00-A9E4-461FA800EF4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328725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750" y="333375"/>
            <a:ext cx="7500938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750" y="1143000"/>
            <a:ext cx="3965575" cy="4949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57725" y="1143000"/>
            <a:ext cx="3965575" cy="23987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57725" y="3694113"/>
            <a:ext cx="3965575" cy="23987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7956550" y="6532563"/>
            <a:ext cx="946150" cy="280987"/>
          </a:xfrm>
        </p:spPr>
        <p:txBody>
          <a:bodyPr/>
          <a:lstStyle>
            <a:lvl1pPr>
              <a:defRPr/>
            </a:lvl1pPr>
          </a:lstStyle>
          <a:p>
            <a:r>
              <a:rPr lang="en-AU">
                <a:solidFill>
                  <a:srgbClr val="000000"/>
                </a:solidFill>
              </a:rPr>
              <a:t>Slide</a:t>
            </a:r>
            <a:r>
              <a:rPr lang="en-AU" sz="1000">
                <a:solidFill>
                  <a:srgbClr val="000000"/>
                </a:solidFill>
                <a:latin typeface="Times New Roman" pitchFamily="18" charset="0"/>
              </a:rPr>
              <a:t> </a:t>
            </a:r>
            <a:fld id="{310BFEB6-AA8A-4E0C-8BDA-2F3E4F91EEC4}" type="slidenum">
              <a:rPr lang="en-AU" sz="1000">
                <a:solidFill>
                  <a:srgbClr val="000000"/>
                </a:solidFill>
                <a:latin typeface="Times New Roman" pitchFamily="18" charset="0"/>
              </a:rPr>
              <a:pPr/>
              <a:t>‹#›</a:t>
            </a:fld>
            <a:endParaRPr lang="en-AU" sz="100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660318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750" y="333375"/>
            <a:ext cx="7500938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9750" y="1143000"/>
            <a:ext cx="3965575" cy="4949825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725" y="1143000"/>
            <a:ext cx="3965575" cy="4949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7956550" y="6532563"/>
            <a:ext cx="946150" cy="280987"/>
          </a:xfrm>
        </p:spPr>
        <p:txBody>
          <a:bodyPr/>
          <a:lstStyle>
            <a:lvl1pPr>
              <a:defRPr/>
            </a:lvl1pPr>
          </a:lstStyle>
          <a:p>
            <a:r>
              <a:rPr lang="en-AU">
                <a:solidFill>
                  <a:srgbClr val="000000"/>
                </a:solidFill>
              </a:rPr>
              <a:t>Slide</a:t>
            </a:r>
            <a:r>
              <a:rPr lang="en-AU" sz="1000">
                <a:solidFill>
                  <a:srgbClr val="000000"/>
                </a:solidFill>
                <a:latin typeface="Times New Roman" pitchFamily="18" charset="0"/>
              </a:rPr>
              <a:t> </a:t>
            </a:r>
            <a:fld id="{5CD99CE3-F126-4B40-BA15-F7C0FB6562AA}" type="slidenum">
              <a:rPr lang="en-AU" sz="1000">
                <a:solidFill>
                  <a:srgbClr val="000000"/>
                </a:solidFill>
                <a:latin typeface="Times New Roman" pitchFamily="18" charset="0"/>
              </a:rPr>
              <a:pPr/>
              <a:t>‹#›</a:t>
            </a:fld>
            <a:endParaRPr lang="en-AU" sz="100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8345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OSPF    </a:t>
            </a:r>
            <a:endParaRPr lang="en-US" b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Page </a:t>
            </a:r>
            <a:fld id="{08CB7833-9C69-4014-AE11-23E77CD3B6E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9400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OSPF    </a:t>
            </a:r>
            <a:endParaRPr lang="en-US" b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Page </a:t>
            </a:r>
            <a:fld id="{DAE30908-D00F-4E93-AC99-6D02465A34D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6608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OSPF    </a:t>
            </a:r>
            <a:endParaRPr lang="en-US" b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Page </a:t>
            </a:r>
            <a:fld id="{706A65B1-F9AE-456F-A8F0-3795621A6149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9704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A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OSPF    </a:t>
            </a:r>
            <a:endParaRPr lang="en-US" b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Page </a:t>
            </a:r>
            <a:fld id="{692C7D2C-DDA5-4965-A8D3-56D549BB126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8000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16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40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30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4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0.xml"/><Relationship Id="rId3" Type="http://schemas.openxmlformats.org/officeDocument/2006/relationships/slideLayout" Target="../slideLayouts/slideLayout45.xml"/><Relationship Id="rId7" Type="http://schemas.openxmlformats.org/officeDocument/2006/relationships/slideLayout" Target="../slideLayouts/slideLayout49.xml"/><Relationship Id="rId12" Type="http://schemas.openxmlformats.org/officeDocument/2006/relationships/image" Target="../media/image6.png"/><Relationship Id="rId2" Type="http://schemas.openxmlformats.org/officeDocument/2006/relationships/slideLayout" Target="../slideLayouts/slideLayout44.xml"/><Relationship Id="rId1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8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47.xml"/><Relationship Id="rId10" Type="http://schemas.openxmlformats.org/officeDocument/2006/relationships/theme" Target="../theme/theme4.xml"/><Relationship Id="rId4" Type="http://schemas.openxmlformats.org/officeDocument/2006/relationships/slideLayout" Target="../slideLayouts/slideLayout46.xml"/><Relationship Id="rId9" Type="http://schemas.openxmlformats.org/officeDocument/2006/relationships/slideLayout" Target="../slideLayouts/slideLayout5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7950" y="115888"/>
            <a:ext cx="8135938" cy="687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908050"/>
            <a:ext cx="8856662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164388" y="6453188"/>
            <a:ext cx="1150937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solidFill>
                  <a:schemeClr val="tx2"/>
                </a:solidFill>
              </a:defRPr>
            </a:lvl1pPr>
          </a:lstStyle>
          <a:p>
            <a:pPr>
              <a:lnSpc>
                <a:spcPct val="100000"/>
              </a:lnSpc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900113" y="6400800"/>
            <a:ext cx="2663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chemeClr val="tx2"/>
                </a:solidFill>
              </a:defRPr>
            </a:lvl1pPr>
          </a:lstStyle>
          <a:p>
            <a:pPr algn="l">
              <a:lnSpc>
                <a:spcPct val="100000"/>
              </a:lnSpc>
              <a:defRPr/>
            </a:pPr>
            <a:r>
              <a:rPr lang="en-US" smtClean="0">
                <a:solidFill>
                  <a:srgbClr val="000000"/>
                </a:solidFill>
              </a:rPr>
              <a:t>OSPF    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24863" y="6453188"/>
            <a:ext cx="719137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solidFill>
                  <a:schemeClr val="tx2"/>
                </a:solidFill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en-US">
                <a:solidFill>
                  <a:srgbClr val="000000"/>
                </a:solidFill>
              </a:rPr>
              <a:t>Page </a:t>
            </a:r>
            <a:fld id="{5D6C1B2B-7F6B-469D-9FBE-5AEBE072DB93}" type="slidenum">
              <a:rPr lang="en-US">
                <a:solidFill>
                  <a:srgbClr val="000000"/>
                </a:solidFill>
              </a:rPr>
              <a:pPr>
                <a:lnSpc>
                  <a:spcPct val="100000"/>
                </a:lnSpc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1031" name="Picture 15" descr="crest_100pc bit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913" y="115888"/>
            <a:ext cx="706437" cy="64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304" name="Line 16"/>
          <p:cNvSpPr>
            <a:spLocks noChangeShapeType="1"/>
          </p:cNvSpPr>
          <p:nvPr/>
        </p:nvSpPr>
        <p:spPr bwMode="auto">
          <a:xfrm>
            <a:off x="107950" y="765175"/>
            <a:ext cx="81359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l">
              <a:lnSpc>
                <a:spcPct val="100000"/>
              </a:lnSpc>
              <a:defRPr/>
            </a:pPr>
            <a:endParaRPr lang="en-AU" sz="1800">
              <a:solidFill>
                <a:srgbClr val="336666"/>
              </a:solidFill>
            </a:endParaRPr>
          </a:p>
        </p:txBody>
      </p:sp>
      <p:pic>
        <p:nvPicPr>
          <p:cNvPr id="1033" name="Picture 17" descr="caia_h_300_cmyk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43663"/>
            <a:ext cx="827088" cy="41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9670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33" r:id="rId1"/>
    <p:sldLayoutId id="2147484534" r:id="rId2"/>
    <p:sldLayoutId id="2147484535" r:id="rId3"/>
    <p:sldLayoutId id="2147484536" r:id="rId4"/>
    <p:sldLayoutId id="2147484537" r:id="rId5"/>
    <p:sldLayoutId id="2147484538" r:id="rId6"/>
    <p:sldLayoutId id="2147484539" r:id="rId7"/>
    <p:sldLayoutId id="2147484540" r:id="rId8"/>
    <p:sldLayoutId id="2147484541" r:id="rId9"/>
    <p:sldLayoutId id="2147484542" r:id="rId10"/>
    <p:sldLayoutId id="2147484543" r:id="rId11"/>
    <p:sldLayoutId id="2147484544" r:id="rId12"/>
    <p:sldLayoutId id="2147484545" r:id="rId13"/>
    <p:sldLayoutId id="2147484546" r:id="rId14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00CC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00CC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00CC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00CC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00CC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rgbClr val="0000CC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rgbClr val="0000CC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rgbClr val="0000CC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rgbClr val="0000CC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4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400">
          <a:solidFill>
            <a:schemeClr val="tx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400">
          <a:solidFill>
            <a:schemeClr val="tx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400">
          <a:solidFill>
            <a:schemeClr val="tx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400">
          <a:solidFill>
            <a:schemeClr val="tx2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400">
          <a:solidFill>
            <a:schemeClr val="tx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400">
          <a:solidFill>
            <a:schemeClr val="tx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400">
          <a:solidFill>
            <a:schemeClr val="tx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4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7950" y="115888"/>
            <a:ext cx="8135938" cy="687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908050"/>
            <a:ext cx="8856662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164388" y="6453188"/>
            <a:ext cx="1150937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solidFill>
                  <a:schemeClr val="tx2"/>
                </a:solidFill>
              </a:defRPr>
            </a:lvl1pPr>
          </a:lstStyle>
          <a:p>
            <a:pPr>
              <a:lnSpc>
                <a:spcPct val="100000"/>
              </a:lnSpc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900113" y="6400800"/>
            <a:ext cx="2663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chemeClr val="tx2"/>
                </a:solidFill>
              </a:defRPr>
            </a:lvl1pPr>
          </a:lstStyle>
          <a:p>
            <a:pPr algn="l">
              <a:lnSpc>
                <a:spcPct val="100000"/>
              </a:lnSpc>
              <a:defRPr/>
            </a:pPr>
            <a:r>
              <a:rPr lang="en-US" smtClean="0">
                <a:solidFill>
                  <a:srgbClr val="000000"/>
                </a:solidFill>
              </a:rPr>
              <a:t>OSPF    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24863" y="6453188"/>
            <a:ext cx="719137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solidFill>
                  <a:schemeClr val="tx2"/>
                </a:solidFill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en-US">
                <a:solidFill>
                  <a:srgbClr val="000000"/>
                </a:solidFill>
              </a:rPr>
              <a:t>Page </a:t>
            </a:r>
            <a:fld id="{5D6C1B2B-7F6B-469D-9FBE-5AEBE072DB93}" type="slidenum">
              <a:rPr lang="en-US">
                <a:solidFill>
                  <a:srgbClr val="000000"/>
                </a:solidFill>
              </a:rPr>
              <a:pPr>
                <a:lnSpc>
                  <a:spcPct val="100000"/>
                </a:lnSpc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1031" name="Picture 15" descr="crest_100pc bit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913" y="115888"/>
            <a:ext cx="706437" cy="64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304" name="Line 16"/>
          <p:cNvSpPr>
            <a:spLocks noChangeShapeType="1"/>
          </p:cNvSpPr>
          <p:nvPr/>
        </p:nvSpPr>
        <p:spPr bwMode="auto">
          <a:xfrm>
            <a:off x="107950" y="765175"/>
            <a:ext cx="81359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l">
              <a:lnSpc>
                <a:spcPct val="100000"/>
              </a:lnSpc>
              <a:defRPr/>
            </a:pPr>
            <a:endParaRPr lang="en-AU" sz="1800">
              <a:solidFill>
                <a:srgbClr val="336666"/>
              </a:solidFill>
            </a:endParaRPr>
          </a:p>
        </p:txBody>
      </p:sp>
      <p:pic>
        <p:nvPicPr>
          <p:cNvPr id="1033" name="Picture 17" descr="caia_h_300_cmyk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43663"/>
            <a:ext cx="827088" cy="41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039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48" r:id="rId1"/>
    <p:sldLayoutId id="2147484549" r:id="rId2"/>
    <p:sldLayoutId id="2147484550" r:id="rId3"/>
    <p:sldLayoutId id="2147484551" r:id="rId4"/>
    <p:sldLayoutId id="2147484552" r:id="rId5"/>
    <p:sldLayoutId id="2147484553" r:id="rId6"/>
    <p:sldLayoutId id="2147484554" r:id="rId7"/>
    <p:sldLayoutId id="2147484555" r:id="rId8"/>
    <p:sldLayoutId id="2147484556" r:id="rId9"/>
    <p:sldLayoutId id="2147484557" r:id="rId10"/>
    <p:sldLayoutId id="2147484558" r:id="rId11"/>
    <p:sldLayoutId id="2147484559" r:id="rId12"/>
    <p:sldLayoutId id="2147484560" r:id="rId13"/>
    <p:sldLayoutId id="2147484561" r:id="rId14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00CC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00CC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00CC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00CC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00CC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rgbClr val="0000CC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rgbClr val="0000CC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rgbClr val="0000CC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rgbClr val="0000CC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4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400">
          <a:solidFill>
            <a:schemeClr val="tx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400">
          <a:solidFill>
            <a:schemeClr val="tx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400">
          <a:solidFill>
            <a:schemeClr val="tx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400">
          <a:solidFill>
            <a:schemeClr val="tx2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400">
          <a:solidFill>
            <a:schemeClr val="tx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400">
          <a:solidFill>
            <a:schemeClr val="tx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400">
          <a:solidFill>
            <a:schemeClr val="tx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4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7950" y="115888"/>
            <a:ext cx="8135938" cy="687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908050"/>
            <a:ext cx="8856662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164388" y="6453188"/>
            <a:ext cx="1150937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solidFill>
                  <a:schemeClr val="tx2"/>
                </a:solidFill>
              </a:defRPr>
            </a:lvl1pPr>
          </a:lstStyle>
          <a:p>
            <a:pPr>
              <a:lnSpc>
                <a:spcPct val="100000"/>
              </a:lnSpc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900113" y="6400800"/>
            <a:ext cx="2663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chemeClr val="tx2"/>
                </a:solidFill>
              </a:defRPr>
            </a:lvl1pPr>
          </a:lstStyle>
          <a:p>
            <a:pPr algn="l">
              <a:lnSpc>
                <a:spcPct val="100000"/>
              </a:lnSpc>
              <a:defRPr/>
            </a:pPr>
            <a:r>
              <a:rPr lang="en-US" smtClean="0">
                <a:solidFill>
                  <a:srgbClr val="000000"/>
                </a:solidFill>
              </a:rPr>
              <a:t>OSPF    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24863" y="6453188"/>
            <a:ext cx="719137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solidFill>
                  <a:schemeClr val="tx2"/>
                </a:solidFill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en-US">
                <a:solidFill>
                  <a:srgbClr val="000000"/>
                </a:solidFill>
              </a:rPr>
              <a:t>Page </a:t>
            </a:r>
            <a:fld id="{5D6C1B2B-7F6B-469D-9FBE-5AEBE072DB93}" type="slidenum">
              <a:rPr lang="en-US">
                <a:solidFill>
                  <a:srgbClr val="000000"/>
                </a:solidFill>
              </a:rPr>
              <a:pPr>
                <a:lnSpc>
                  <a:spcPct val="100000"/>
                </a:lnSpc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1031" name="Picture 15" descr="crest_100pc bit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913" y="115888"/>
            <a:ext cx="706437" cy="64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304" name="Line 16"/>
          <p:cNvSpPr>
            <a:spLocks noChangeShapeType="1"/>
          </p:cNvSpPr>
          <p:nvPr/>
        </p:nvSpPr>
        <p:spPr bwMode="auto">
          <a:xfrm>
            <a:off x="107950" y="765175"/>
            <a:ext cx="81359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l">
              <a:lnSpc>
                <a:spcPct val="100000"/>
              </a:lnSpc>
              <a:defRPr/>
            </a:pPr>
            <a:endParaRPr lang="en-AU" sz="1800">
              <a:solidFill>
                <a:srgbClr val="336666"/>
              </a:solidFill>
            </a:endParaRPr>
          </a:p>
        </p:txBody>
      </p:sp>
      <p:pic>
        <p:nvPicPr>
          <p:cNvPr id="1033" name="Picture 17" descr="caia_h_300_cmyk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43663"/>
            <a:ext cx="827088" cy="41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2695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63" r:id="rId1"/>
    <p:sldLayoutId id="2147484564" r:id="rId2"/>
    <p:sldLayoutId id="2147484565" r:id="rId3"/>
    <p:sldLayoutId id="2147484566" r:id="rId4"/>
    <p:sldLayoutId id="2147484567" r:id="rId5"/>
    <p:sldLayoutId id="2147484568" r:id="rId6"/>
    <p:sldLayoutId id="2147484569" r:id="rId7"/>
    <p:sldLayoutId id="2147484570" r:id="rId8"/>
    <p:sldLayoutId id="2147484571" r:id="rId9"/>
    <p:sldLayoutId id="2147484572" r:id="rId10"/>
    <p:sldLayoutId id="2147484573" r:id="rId11"/>
    <p:sldLayoutId id="2147484574" r:id="rId12"/>
    <p:sldLayoutId id="2147484575" r:id="rId13"/>
    <p:sldLayoutId id="2147484576" r:id="rId14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00CC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00CC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00CC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00CC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00CC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rgbClr val="0000CC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rgbClr val="0000CC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rgbClr val="0000CC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rgbClr val="0000CC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4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400">
          <a:solidFill>
            <a:schemeClr val="tx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400">
          <a:solidFill>
            <a:schemeClr val="tx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400">
          <a:solidFill>
            <a:schemeClr val="tx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400">
          <a:solidFill>
            <a:schemeClr val="tx2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400">
          <a:solidFill>
            <a:schemeClr val="tx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400">
          <a:solidFill>
            <a:schemeClr val="tx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400">
          <a:solidFill>
            <a:schemeClr val="tx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4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9512" y="115888"/>
            <a:ext cx="8137401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dirty="0" smtClean="0"/>
              <a:t>Click to edit Master title style</a:t>
            </a:r>
          </a:p>
        </p:txBody>
      </p:sp>
      <p:pic>
        <p:nvPicPr>
          <p:cNvPr id="81925" name="Picture 5" descr="crest_100pc bit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913" y="115888"/>
            <a:ext cx="706437" cy="75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926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512" y="980728"/>
            <a:ext cx="8712968" cy="53281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dirty="0" smtClean="0"/>
              <a:t>Click to edit Master text styles</a:t>
            </a:r>
          </a:p>
          <a:p>
            <a:pPr lvl="1"/>
            <a:r>
              <a:rPr lang="en-AU" dirty="0" smtClean="0"/>
              <a:t>Second level</a:t>
            </a:r>
          </a:p>
          <a:p>
            <a:pPr lvl="2"/>
            <a:r>
              <a:rPr lang="en-AU" dirty="0" smtClean="0"/>
              <a:t>Third level</a:t>
            </a:r>
          </a:p>
        </p:txBody>
      </p:sp>
      <p:pic>
        <p:nvPicPr>
          <p:cNvPr id="81927" name="Picture 7" descr="corpH_3_300_lzw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43663"/>
            <a:ext cx="827088" cy="414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92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956550" y="6532563"/>
            <a:ext cx="946150" cy="280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800">
                <a:latin typeface="Arial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</a:rPr>
              <a:t>Slide</a:t>
            </a:r>
            <a:r>
              <a:rPr lang="en-AU" sz="1000">
                <a:solidFill>
                  <a:srgbClr val="000000"/>
                </a:solidFill>
                <a:latin typeface="Times New Roman" pitchFamily="18" charset="0"/>
              </a:rPr>
              <a:t> </a:t>
            </a:r>
            <a:fld id="{B3C0B5BB-0749-4630-9750-839732EEED12}" type="slidenum">
              <a:rPr lang="en-AU" sz="1000">
                <a:solidFill>
                  <a:srgbClr val="000000"/>
                </a:solidFill>
                <a:latin typeface="Times New Roman" pitchFamily="18" charset="0"/>
              </a:rPr>
              <a:pPr>
                <a:lnSpc>
                  <a:spcPct val="100000"/>
                </a:lnSpc>
              </a:pPr>
              <a:t>‹#›</a:t>
            </a:fld>
            <a:endParaRPr lang="en-AU" sz="1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971600" y="6520026"/>
            <a:ext cx="13195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eaLnBrk="1" hangingPunct="1">
              <a:lnSpc>
                <a:spcPct val="100000"/>
              </a:lnSpc>
            </a:pPr>
            <a:r>
              <a:rPr lang="en-AU" sz="1100" dirty="0" smtClean="0">
                <a:solidFill>
                  <a:srgbClr val="000000"/>
                </a:solidFill>
                <a:latin typeface="Arial Narrow" pitchFamily="34" charset="0"/>
              </a:rPr>
              <a:t>TNE20002\TNE70003</a:t>
            </a:r>
            <a:endParaRPr lang="en-AU" sz="1100" dirty="0">
              <a:solidFill>
                <a:srgbClr val="000000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6639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78" r:id="rId1"/>
    <p:sldLayoutId id="2147484579" r:id="rId2"/>
    <p:sldLayoutId id="2147484580" r:id="rId3"/>
    <p:sldLayoutId id="2147484581" r:id="rId4"/>
    <p:sldLayoutId id="2147484582" r:id="rId5"/>
    <p:sldLayoutId id="2147484583" r:id="rId6"/>
    <p:sldLayoutId id="2147484584" r:id="rId7"/>
    <p:sldLayoutId id="2147484585" r:id="rId8"/>
    <p:sldLayoutId id="2147484586" r:id="rId9"/>
  </p:sldLayoutIdLst>
  <p:hf hdr="0" dt="0"/>
  <p:txStyles>
    <p:titleStyle>
      <a:lvl1pPr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</a:defRPr>
      </a:lvl9pPr>
    </p:titleStyle>
    <p:bodyStyle>
      <a:lvl1pPr marL="285750" indent="-285750" algn="l" rtl="0" fontAlgn="base">
        <a:spcBef>
          <a:spcPct val="40000"/>
        </a:spcBef>
        <a:spcAft>
          <a:spcPct val="0"/>
        </a:spcAft>
        <a:buSzPct val="75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62000" indent="-285750" algn="l" rtl="0" fontAlgn="base">
        <a:spcBef>
          <a:spcPct val="40000"/>
        </a:spcBef>
        <a:spcAft>
          <a:spcPct val="0"/>
        </a:spcAft>
        <a:buClr>
          <a:schemeClr val="tx1"/>
        </a:buClr>
        <a:buSzPct val="85000"/>
        <a:buFont typeface="Wingdings" pitchFamily="2" charset="2"/>
        <a:buChar char="¨"/>
        <a:defRPr sz="2400">
          <a:solidFill>
            <a:schemeClr val="tx1"/>
          </a:solidFill>
          <a:latin typeface="+mn-lt"/>
        </a:defRPr>
      </a:lvl2pPr>
      <a:lvl3pPr marL="1276350" indent="-228600" algn="l" rtl="0" fontAlgn="base">
        <a:spcBef>
          <a:spcPct val="40000"/>
        </a:spcBef>
        <a:spcAft>
          <a:spcPct val="0"/>
        </a:spcAft>
        <a:buClr>
          <a:schemeClr val="tx1"/>
        </a:buClr>
        <a:buSzPct val="85000"/>
        <a:buFont typeface="Wingdings" pitchFamily="2" charset="2"/>
        <a:buChar char="¨"/>
        <a:defRPr sz="2000">
          <a:solidFill>
            <a:schemeClr val="tx1"/>
          </a:solidFill>
          <a:latin typeface="+mn-lt"/>
        </a:defRPr>
      </a:lvl3pPr>
      <a:lvl4pPr marL="1695450" indent="-228600" algn="l" rtl="0" fontAlgn="base">
        <a:spcBef>
          <a:spcPct val="40000"/>
        </a:spcBef>
        <a:spcAft>
          <a:spcPct val="0"/>
        </a:spcAft>
        <a:buClr>
          <a:schemeClr val="tx1"/>
        </a:buClr>
        <a:buSzPct val="85000"/>
        <a:buFont typeface="Wingdings" pitchFamily="2" charset="2"/>
        <a:buChar char="¨"/>
        <a:defRPr>
          <a:solidFill>
            <a:schemeClr val="tx1"/>
          </a:solidFill>
          <a:latin typeface="+mn-lt"/>
        </a:defRPr>
      </a:lvl4pPr>
      <a:lvl5pPr marL="2114550" indent="-228600" algn="l" rtl="0" fontAlgn="base">
        <a:spcBef>
          <a:spcPct val="40000"/>
        </a:spcBef>
        <a:spcAft>
          <a:spcPct val="0"/>
        </a:spcAft>
        <a:buClr>
          <a:schemeClr val="tx1"/>
        </a:buClr>
        <a:buSzPct val="85000"/>
        <a:buFont typeface="Wingdings" pitchFamily="2" charset="2"/>
        <a:buChar char="¨"/>
        <a:defRPr sz="1600">
          <a:solidFill>
            <a:schemeClr val="tx1"/>
          </a:solidFill>
          <a:latin typeface="+mn-lt"/>
        </a:defRPr>
      </a:lvl5pPr>
      <a:lvl6pPr marL="2571750" indent="-228600" algn="l" rtl="0" fontAlgn="base">
        <a:spcBef>
          <a:spcPct val="40000"/>
        </a:spcBef>
        <a:spcAft>
          <a:spcPct val="0"/>
        </a:spcAft>
        <a:buClr>
          <a:schemeClr val="tx1"/>
        </a:buClr>
        <a:buSzPct val="85000"/>
        <a:buFont typeface="Wingdings" pitchFamily="2" charset="2"/>
        <a:buChar char="¨"/>
        <a:defRPr sz="1600">
          <a:solidFill>
            <a:schemeClr val="tx1"/>
          </a:solidFill>
          <a:latin typeface="+mn-lt"/>
        </a:defRPr>
      </a:lvl6pPr>
      <a:lvl7pPr marL="3028950" indent="-228600" algn="l" rtl="0" fontAlgn="base">
        <a:spcBef>
          <a:spcPct val="40000"/>
        </a:spcBef>
        <a:spcAft>
          <a:spcPct val="0"/>
        </a:spcAft>
        <a:buClr>
          <a:schemeClr val="tx1"/>
        </a:buClr>
        <a:buSzPct val="85000"/>
        <a:buFont typeface="Wingdings" pitchFamily="2" charset="2"/>
        <a:buChar char="¨"/>
        <a:defRPr sz="1600">
          <a:solidFill>
            <a:schemeClr val="tx1"/>
          </a:solidFill>
          <a:latin typeface="+mn-lt"/>
        </a:defRPr>
      </a:lvl7pPr>
      <a:lvl8pPr marL="3486150" indent="-228600" algn="l" rtl="0" fontAlgn="base">
        <a:spcBef>
          <a:spcPct val="40000"/>
        </a:spcBef>
        <a:spcAft>
          <a:spcPct val="0"/>
        </a:spcAft>
        <a:buClr>
          <a:schemeClr val="tx1"/>
        </a:buClr>
        <a:buSzPct val="85000"/>
        <a:buFont typeface="Wingdings" pitchFamily="2" charset="2"/>
        <a:buChar char="¨"/>
        <a:defRPr sz="1600">
          <a:solidFill>
            <a:schemeClr val="tx1"/>
          </a:solidFill>
          <a:latin typeface="+mn-lt"/>
        </a:defRPr>
      </a:lvl8pPr>
      <a:lvl9pPr marL="3943350" indent="-228600" algn="l" rtl="0" fontAlgn="base">
        <a:spcBef>
          <a:spcPct val="40000"/>
        </a:spcBef>
        <a:spcAft>
          <a:spcPct val="0"/>
        </a:spcAft>
        <a:buClr>
          <a:schemeClr val="tx1"/>
        </a:buClr>
        <a:buSzPct val="85000"/>
        <a:buFont typeface="Wingdings" pitchFamily="2" charset="2"/>
        <a:buChar char="¨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PIMnj2oqYIo&amp;list=RDCMUCZg4PvX48mgXQVySgIulX-Q&amp;index=1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66492" y="4829554"/>
            <a:ext cx="4751535" cy="1481138"/>
          </a:xfrm>
        </p:spPr>
        <p:txBody>
          <a:bodyPr/>
          <a:lstStyle/>
          <a:p>
            <a:pPr eaLnBrk="1" hangingPunct="1"/>
            <a:r>
              <a:rPr lang="en-US" sz="2400" dirty="0" smtClean="0"/>
              <a:t>Topic 10  Multi-Area </a:t>
            </a:r>
            <a:r>
              <a:rPr lang="en-US" sz="2400" dirty="0"/>
              <a:t>OSPF </a:t>
            </a:r>
            <a:r>
              <a:rPr lang="en-US" sz="2400" dirty="0" smtClean="0"/>
              <a:t> V1.0</a:t>
            </a:r>
            <a:endParaRPr lang="en-US" sz="2400" dirty="0" smtClean="0">
              <a:solidFill>
                <a:schemeClr val="folHlink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322751" y="3136605"/>
            <a:ext cx="3215945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TNE20002/TNE70003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1984419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87325" y="0"/>
            <a:ext cx="8456613" cy="871538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 smtClean="0"/>
              <a:t>Types of OSPF Routers – </a:t>
            </a:r>
            <a:r>
              <a:rPr lang="en-US" sz="2800" dirty="0" smtClean="0">
                <a:solidFill>
                  <a:srgbClr val="FF0000"/>
                </a:solidFill>
              </a:rPr>
              <a:t>Area Border </a:t>
            </a:r>
            <a:endParaRPr lang="en-US" sz="2800" dirty="0" smtClean="0">
              <a:solidFill>
                <a:srgbClr val="FF0000"/>
              </a:solidFill>
              <a:cs typeface="Arial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95324"/>
            <a:ext cx="9144000" cy="571998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-33256" y="1123949"/>
            <a:ext cx="9177256" cy="16158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200" dirty="0" smtClean="0">
                <a:solidFill>
                  <a:srgbClr val="0000FF"/>
                </a:solidFill>
              </a:rPr>
              <a:t>Routers that have </a:t>
            </a:r>
            <a:r>
              <a:rPr lang="en-AU" sz="2200" dirty="0" smtClean="0">
                <a:solidFill>
                  <a:srgbClr val="FF0000"/>
                </a:solidFill>
              </a:rPr>
              <a:t>interfaces attached to </a:t>
            </a:r>
            <a:r>
              <a:rPr lang="en-AU" sz="2200" dirty="0" smtClean="0">
                <a:solidFill>
                  <a:srgbClr val="0000FF"/>
                </a:solidFill>
              </a:rPr>
              <a:t>multiple </a:t>
            </a:r>
            <a:r>
              <a:rPr lang="en-AU" sz="2200" dirty="0" smtClean="0">
                <a:solidFill>
                  <a:srgbClr val="FF0000"/>
                </a:solidFill>
              </a:rPr>
              <a:t> areas</a:t>
            </a:r>
          </a:p>
          <a:p>
            <a:r>
              <a:rPr lang="en-AU" sz="2200" dirty="0" smtClean="0">
                <a:solidFill>
                  <a:srgbClr val="0000FF"/>
                </a:solidFill>
              </a:rPr>
              <a:t>Maintain </a:t>
            </a:r>
            <a:r>
              <a:rPr lang="en-AU" sz="2200" dirty="0" smtClean="0">
                <a:solidFill>
                  <a:srgbClr val="FF0000"/>
                </a:solidFill>
              </a:rPr>
              <a:t>separate </a:t>
            </a:r>
            <a:r>
              <a:rPr lang="en-AU" sz="2200" dirty="0" smtClean="0">
                <a:solidFill>
                  <a:srgbClr val="0000FF"/>
                </a:solidFill>
              </a:rPr>
              <a:t>LSDBs</a:t>
            </a:r>
            <a:r>
              <a:rPr lang="en-AU" sz="2200" dirty="0" smtClean="0">
                <a:solidFill>
                  <a:srgbClr val="FF0000"/>
                </a:solidFill>
              </a:rPr>
              <a:t> for each area</a:t>
            </a:r>
            <a:r>
              <a:rPr lang="en-AU" sz="2200" dirty="0" smtClean="0">
                <a:solidFill>
                  <a:srgbClr val="0000FF"/>
                </a:solidFill>
              </a:rPr>
              <a:t>, and </a:t>
            </a:r>
            <a:r>
              <a:rPr lang="en-AU" sz="2200" dirty="0" smtClean="0">
                <a:solidFill>
                  <a:srgbClr val="FF0000"/>
                </a:solidFill>
              </a:rPr>
              <a:t>route traffic </a:t>
            </a:r>
            <a:r>
              <a:rPr lang="en-AU" sz="2200" dirty="0" smtClean="0">
                <a:solidFill>
                  <a:srgbClr val="0000FF"/>
                </a:solidFill>
              </a:rPr>
              <a:t>between</a:t>
            </a:r>
            <a:r>
              <a:rPr lang="en-AU" sz="2200" dirty="0" smtClean="0">
                <a:solidFill>
                  <a:srgbClr val="FF0000"/>
                </a:solidFill>
              </a:rPr>
              <a:t> </a:t>
            </a:r>
            <a:r>
              <a:rPr lang="en-AU" sz="2200" dirty="0" smtClean="0">
                <a:solidFill>
                  <a:srgbClr val="FF0000"/>
                </a:solidFill>
              </a:rPr>
              <a:t>areas</a:t>
            </a:r>
          </a:p>
          <a:p>
            <a:r>
              <a:rPr lang="en-AU" sz="2200" dirty="0" smtClean="0">
                <a:solidFill>
                  <a:srgbClr val="FF0000"/>
                </a:solidFill>
              </a:rPr>
              <a:t>R1iR1</a:t>
            </a:r>
            <a:endParaRPr lang="en-AU" sz="2200" dirty="0" smtClean="0">
              <a:solidFill>
                <a:srgbClr val="FF0000"/>
              </a:solidFill>
            </a:endParaRPr>
          </a:p>
          <a:p>
            <a:endParaRPr lang="en-AU" sz="2200" dirty="0">
              <a:solidFill>
                <a:srgbClr val="FF0000"/>
              </a:solidFill>
            </a:endParaRPr>
          </a:p>
          <a:p>
            <a:r>
              <a:rPr lang="en-AU" sz="2200" dirty="0" smtClean="0">
                <a:solidFill>
                  <a:srgbClr val="FF0000"/>
                </a:solidFill>
              </a:rPr>
              <a:t>R1ttt</a:t>
            </a:r>
            <a:endParaRPr lang="en-AU" sz="22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33700" y="2047875"/>
            <a:ext cx="1433512" cy="7571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AU" sz="1600" dirty="0" smtClean="0">
                <a:solidFill>
                  <a:srgbClr val="0000FF"/>
                </a:solidFill>
              </a:rPr>
              <a:t>External Autonomous System</a:t>
            </a:r>
            <a:endParaRPr lang="en-AU" sz="1600" dirty="0">
              <a:solidFill>
                <a:srgbClr val="0000FF"/>
              </a:solidFill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2351315" y="1733084"/>
            <a:ext cx="2985380" cy="142657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3478794" y="3159659"/>
            <a:ext cx="301028" cy="117695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593120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12032" y="106136"/>
            <a:ext cx="8456613" cy="598714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Types of OSPF Routers – </a:t>
            </a:r>
            <a:r>
              <a:rPr lang="en-US" dirty="0">
                <a:solidFill>
                  <a:srgbClr val="FF0000"/>
                </a:solidFill>
              </a:rPr>
              <a:t>Area Border </a:t>
            </a:r>
            <a:endParaRPr lang="en-US" dirty="0" smtClean="0">
              <a:solidFill>
                <a:schemeClr val="accent5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38915" name="Content Placeholder 5"/>
          <p:cNvSpPr>
            <a:spLocks noGrp="1"/>
          </p:cNvSpPr>
          <p:nvPr>
            <p:ph idx="1"/>
          </p:nvPr>
        </p:nvSpPr>
        <p:spPr>
          <a:xfrm>
            <a:off x="104775" y="847725"/>
            <a:ext cx="8972550" cy="5514975"/>
          </a:xfrm>
        </p:spPr>
        <p:txBody>
          <a:bodyPr/>
          <a:lstStyle/>
          <a:p>
            <a:pPr marL="620712" lvl="1" indent="-34290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FF0000"/>
                </a:solidFill>
              </a:rPr>
              <a:t>ABRs</a:t>
            </a:r>
            <a:r>
              <a:rPr lang="en-US" dirty="0" smtClean="0"/>
              <a:t> connect </a:t>
            </a:r>
            <a:r>
              <a:rPr lang="en-US" dirty="0" smtClean="0">
                <a:solidFill>
                  <a:srgbClr val="FF0000"/>
                </a:solidFill>
              </a:rPr>
              <a:t>area 0 </a:t>
            </a:r>
            <a:r>
              <a:rPr lang="en-US" dirty="0" smtClean="0"/>
              <a:t>to a </a:t>
            </a:r>
            <a:r>
              <a:rPr lang="en-US" dirty="0" smtClean="0">
                <a:solidFill>
                  <a:srgbClr val="FF0000"/>
                </a:solidFill>
              </a:rPr>
              <a:t>non backbone </a:t>
            </a:r>
            <a:r>
              <a:rPr lang="en-US" dirty="0" smtClean="0"/>
              <a:t>area</a:t>
            </a:r>
          </a:p>
          <a:p>
            <a:pPr marL="620712" lvl="1" indent="-342900">
              <a:buFont typeface="Wingdings" panose="05000000000000000000" pitchFamily="2" charset="2"/>
              <a:buChar char="§"/>
            </a:pPr>
            <a:r>
              <a:rPr lang="en-US" dirty="0" smtClean="0"/>
              <a:t>Are </a:t>
            </a:r>
            <a:r>
              <a:rPr lang="en-US" dirty="0" smtClean="0">
                <a:solidFill>
                  <a:srgbClr val="FF0000"/>
                </a:solidFill>
              </a:rPr>
              <a:t>exit points </a:t>
            </a:r>
            <a:r>
              <a:rPr lang="en-US" dirty="0" smtClean="0"/>
              <a:t>for an area</a:t>
            </a:r>
          </a:p>
          <a:p>
            <a:pPr marL="620712" lvl="1" indent="-342900"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marL="620712" lvl="1" indent="-342900">
              <a:buFont typeface="Wingdings" panose="05000000000000000000" pitchFamily="2" charset="2"/>
              <a:buChar char="§"/>
            </a:pPr>
            <a:r>
              <a:rPr lang="en-US" dirty="0" smtClean="0"/>
              <a:t>Routing information </a:t>
            </a:r>
            <a:r>
              <a:rPr lang="en-US" dirty="0" smtClean="0">
                <a:solidFill>
                  <a:srgbClr val="FF0000"/>
                </a:solidFill>
              </a:rPr>
              <a:t>destined for another area </a:t>
            </a:r>
            <a:r>
              <a:rPr lang="en-US" dirty="0" smtClean="0"/>
              <a:t>can get there </a:t>
            </a:r>
            <a:r>
              <a:rPr lang="en-US" dirty="0" smtClean="0">
                <a:solidFill>
                  <a:srgbClr val="FF0000"/>
                </a:solidFill>
              </a:rPr>
              <a:t>only via the ABR </a:t>
            </a:r>
            <a:r>
              <a:rPr lang="en-US" dirty="0" smtClean="0"/>
              <a:t>of the local area</a:t>
            </a:r>
          </a:p>
          <a:p>
            <a:pPr marL="620712" lvl="1" indent="-342900"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marL="620712" lvl="1" indent="-342900">
              <a:buFont typeface="Wingdings" panose="05000000000000000000" pitchFamily="2" charset="2"/>
              <a:buChar char="§"/>
            </a:pPr>
            <a:r>
              <a:rPr lang="en-US" dirty="0" smtClean="0"/>
              <a:t>ABRs distribute routing information into backbone</a:t>
            </a:r>
          </a:p>
          <a:p>
            <a:pPr marL="620712" lvl="1" indent="-342900"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marL="620712" lvl="1" indent="-342900">
              <a:buFont typeface="Wingdings" panose="05000000000000000000" pitchFamily="2" charset="2"/>
              <a:buChar char="§"/>
            </a:pPr>
            <a:r>
              <a:rPr lang="en-US" dirty="0" smtClean="0"/>
              <a:t>Backbone routers forward routing information to other ABRs</a:t>
            </a:r>
          </a:p>
          <a:p>
            <a:pPr marL="620712" lvl="1" indent="-342900"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marL="620712" lvl="1" indent="-34290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FF0000"/>
                </a:solidFill>
              </a:rPr>
              <a:t>ABRs are the only point where </a:t>
            </a:r>
            <a:r>
              <a:rPr lang="en-US" dirty="0" smtClean="0">
                <a:solidFill>
                  <a:srgbClr val="0000FF"/>
                </a:solidFill>
              </a:rPr>
              <a:t>address summarization can be configured</a:t>
            </a:r>
            <a:r>
              <a:rPr lang="en-US" dirty="0" smtClean="0"/>
              <a:t>, to </a:t>
            </a:r>
            <a:r>
              <a:rPr lang="en-US" dirty="0" smtClean="0">
                <a:solidFill>
                  <a:srgbClr val="7030A0"/>
                </a:solidFill>
              </a:rPr>
              <a:t>summarize the routing information from the LSDBs</a:t>
            </a:r>
            <a:r>
              <a:rPr lang="en-US" dirty="0" smtClean="0"/>
              <a:t> of their </a:t>
            </a:r>
            <a:r>
              <a:rPr lang="en-US" dirty="0" smtClean="0">
                <a:solidFill>
                  <a:srgbClr val="FF0000"/>
                </a:solidFill>
              </a:rPr>
              <a:t>attached</a:t>
            </a:r>
            <a:r>
              <a:rPr lang="en-US" dirty="0" smtClean="0"/>
              <a:t> areas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2842799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90920" y="0"/>
            <a:ext cx="8032750" cy="708025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dirty="0" smtClean="0"/>
              <a:t>Types of OSPF Routers – </a:t>
            </a:r>
            <a:r>
              <a:rPr lang="en-US" sz="2400" dirty="0" smtClean="0">
                <a:solidFill>
                  <a:srgbClr val="FF0000"/>
                </a:solidFill>
              </a:rPr>
              <a:t>Autonomous System Boundary</a:t>
            </a:r>
            <a:endParaRPr lang="en-US" sz="2400" dirty="0" smtClean="0">
              <a:solidFill>
                <a:srgbClr val="FF0000"/>
              </a:solidFill>
              <a:cs typeface="Arial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47725"/>
            <a:ext cx="8982075" cy="558164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01925" y="1276350"/>
            <a:ext cx="8600535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rgbClr val="0000FF"/>
                </a:solidFill>
              </a:rPr>
              <a:t>Routers that have </a:t>
            </a:r>
            <a:r>
              <a:rPr lang="en-AU" dirty="0" smtClean="0">
                <a:solidFill>
                  <a:srgbClr val="FF0000"/>
                </a:solidFill>
              </a:rPr>
              <a:t>at least one interface </a:t>
            </a:r>
            <a:r>
              <a:rPr lang="en-AU" dirty="0" smtClean="0">
                <a:solidFill>
                  <a:srgbClr val="0000FF"/>
                </a:solidFill>
              </a:rPr>
              <a:t>attached </a:t>
            </a:r>
          </a:p>
          <a:p>
            <a:r>
              <a:rPr lang="en-AU" dirty="0" smtClean="0">
                <a:solidFill>
                  <a:srgbClr val="0000FF"/>
                </a:solidFill>
              </a:rPr>
              <a:t>to a </a:t>
            </a:r>
            <a:r>
              <a:rPr lang="en-AU" b="1" dirty="0" smtClean="0">
                <a:solidFill>
                  <a:srgbClr val="FF0000"/>
                </a:solidFill>
              </a:rPr>
              <a:t>different routing domain </a:t>
            </a:r>
            <a:r>
              <a:rPr lang="en-AU" dirty="0" smtClean="0">
                <a:solidFill>
                  <a:srgbClr val="0000FF"/>
                </a:solidFill>
              </a:rPr>
              <a:t>eg EIGRP</a:t>
            </a:r>
            <a:endParaRPr lang="en-AU" dirty="0">
              <a:solidFill>
                <a:srgbClr val="0000F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43225" y="2190750"/>
            <a:ext cx="1433512" cy="8679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AU" sz="1400" b="1" dirty="0" smtClean="0">
                <a:solidFill>
                  <a:srgbClr val="0000FF"/>
                </a:solidFill>
              </a:rPr>
              <a:t>EIGRP</a:t>
            </a:r>
          </a:p>
          <a:p>
            <a:r>
              <a:rPr lang="en-AU" sz="1400" b="1" dirty="0" smtClean="0">
                <a:solidFill>
                  <a:srgbClr val="0000FF"/>
                </a:solidFill>
              </a:rPr>
              <a:t>External Autonomous System</a:t>
            </a:r>
            <a:endParaRPr lang="en-AU" sz="14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594751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12032" y="106136"/>
            <a:ext cx="8456613" cy="598714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dirty="0"/>
              <a:t>Types of OSPF Routers – </a:t>
            </a:r>
            <a:r>
              <a:rPr lang="en-US" sz="2400" dirty="0">
                <a:solidFill>
                  <a:srgbClr val="FF0000"/>
                </a:solidFill>
              </a:rPr>
              <a:t>Autonomous System Boundary</a:t>
            </a:r>
            <a:endParaRPr lang="en-US" dirty="0" smtClean="0">
              <a:solidFill>
                <a:schemeClr val="accent5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38915" name="Content Placeholder 5"/>
          <p:cNvSpPr>
            <a:spLocks noGrp="1"/>
          </p:cNvSpPr>
          <p:nvPr>
            <p:ph idx="1"/>
          </p:nvPr>
        </p:nvSpPr>
        <p:spPr>
          <a:xfrm>
            <a:off x="104775" y="847725"/>
            <a:ext cx="8972550" cy="5514975"/>
          </a:xfrm>
        </p:spPr>
        <p:txBody>
          <a:bodyPr/>
          <a:lstStyle/>
          <a:p>
            <a:pPr marL="620712" lvl="1" indent="-342900">
              <a:buFont typeface="Wingdings" panose="05000000000000000000" pitchFamily="2" charset="2"/>
              <a:buChar char="§"/>
            </a:pPr>
            <a:r>
              <a:rPr lang="en-US" dirty="0" smtClean="0"/>
              <a:t>Different Routing Domains</a:t>
            </a:r>
          </a:p>
          <a:p>
            <a:pPr marL="1020762" lvl="2" indent="-342900">
              <a:buFont typeface="Wingdings" panose="05000000000000000000" pitchFamily="2" charset="2"/>
              <a:buChar char="§"/>
            </a:pPr>
            <a:r>
              <a:rPr lang="en-US" dirty="0" smtClean="0"/>
              <a:t>A domain using EIGRP</a:t>
            </a:r>
          </a:p>
          <a:p>
            <a:pPr marL="1020762" lvl="2" indent="-342900"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marL="620712" lvl="1" indent="-34290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0000FF"/>
                </a:solidFill>
              </a:rPr>
              <a:t>ASBRs</a:t>
            </a:r>
            <a:r>
              <a:rPr lang="en-US" dirty="0" smtClean="0"/>
              <a:t> can </a:t>
            </a:r>
            <a:r>
              <a:rPr lang="en-US" dirty="0" smtClean="0">
                <a:solidFill>
                  <a:srgbClr val="FF0000"/>
                </a:solidFill>
              </a:rPr>
              <a:t>redistribute external EIGRP routes </a:t>
            </a:r>
            <a:r>
              <a:rPr lang="en-US" dirty="0" smtClean="0"/>
              <a:t>into the </a:t>
            </a:r>
            <a:r>
              <a:rPr lang="en-US" dirty="0" smtClean="0">
                <a:solidFill>
                  <a:srgbClr val="FF0000"/>
                </a:solidFill>
              </a:rPr>
              <a:t>OSPF domain</a:t>
            </a:r>
          </a:p>
          <a:p>
            <a:pPr marL="620712" lvl="1" indent="-342900"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7646173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 of  OSPF  </a:t>
            </a:r>
            <a:r>
              <a:rPr lang="en-US" dirty="0"/>
              <a:t>Routers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>
                <a:solidFill>
                  <a:srgbClr val="7030A0"/>
                </a:solidFill>
              </a:rPr>
              <a:t>Internal</a:t>
            </a:r>
            <a:r>
              <a:rPr lang="en-AU" dirty="0" smtClean="0"/>
              <a:t> Router</a:t>
            </a:r>
          </a:p>
          <a:p>
            <a:pPr lvl="1"/>
            <a:r>
              <a:rPr lang="en-AU" dirty="0">
                <a:solidFill>
                  <a:srgbClr val="FF0000"/>
                </a:solidFill>
              </a:rPr>
              <a:t>All interfaces </a:t>
            </a:r>
            <a:r>
              <a:rPr lang="en-AU" dirty="0">
                <a:solidFill>
                  <a:srgbClr val="0000FF"/>
                </a:solidFill>
              </a:rPr>
              <a:t>in the </a:t>
            </a:r>
            <a:r>
              <a:rPr lang="en-AU" dirty="0">
                <a:solidFill>
                  <a:srgbClr val="FF0000"/>
                </a:solidFill>
              </a:rPr>
              <a:t>same</a:t>
            </a:r>
            <a:r>
              <a:rPr lang="en-AU" dirty="0">
                <a:solidFill>
                  <a:srgbClr val="0000FF"/>
                </a:solidFill>
              </a:rPr>
              <a:t> area</a:t>
            </a:r>
          </a:p>
          <a:p>
            <a:r>
              <a:rPr lang="en-AU" dirty="0" smtClean="0">
                <a:solidFill>
                  <a:srgbClr val="7030A0"/>
                </a:solidFill>
              </a:rPr>
              <a:t>Backbone</a:t>
            </a:r>
            <a:r>
              <a:rPr lang="en-AU" dirty="0" smtClean="0"/>
              <a:t> Router</a:t>
            </a:r>
          </a:p>
          <a:p>
            <a:pPr lvl="1"/>
            <a:r>
              <a:rPr lang="en-AU" dirty="0">
                <a:solidFill>
                  <a:srgbClr val="0000FF"/>
                </a:solidFill>
              </a:rPr>
              <a:t>Routers that sit </a:t>
            </a:r>
            <a:r>
              <a:rPr lang="en-AU" dirty="0">
                <a:solidFill>
                  <a:srgbClr val="FF0000"/>
                </a:solidFill>
              </a:rPr>
              <a:t>within</a:t>
            </a:r>
            <a:r>
              <a:rPr lang="en-AU" dirty="0">
                <a:solidFill>
                  <a:srgbClr val="0000FF"/>
                </a:solidFill>
              </a:rPr>
              <a:t> the </a:t>
            </a:r>
            <a:r>
              <a:rPr lang="en-AU" dirty="0">
                <a:solidFill>
                  <a:srgbClr val="FF0000"/>
                </a:solidFill>
              </a:rPr>
              <a:t>perimeter</a:t>
            </a:r>
            <a:r>
              <a:rPr lang="en-AU" dirty="0">
                <a:solidFill>
                  <a:srgbClr val="0000FF"/>
                </a:solidFill>
              </a:rPr>
              <a:t> of </a:t>
            </a:r>
            <a:r>
              <a:rPr lang="en-AU" dirty="0">
                <a:solidFill>
                  <a:srgbClr val="FF0000"/>
                </a:solidFill>
              </a:rPr>
              <a:t>backbone area 0 </a:t>
            </a:r>
            <a:r>
              <a:rPr lang="en-AU" dirty="0">
                <a:solidFill>
                  <a:srgbClr val="0000FF"/>
                </a:solidFill>
              </a:rPr>
              <a:t>and </a:t>
            </a:r>
            <a:r>
              <a:rPr lang="en-AU" dirty="0" smtClean="0">
                <a:solidFill>
                  <a:srgbClr val="0000FF"/>
                </a:solidFill>
              </a:rPr>
              <a:t>have </a:t>
            </a:r>
            <a:r>
              <a:rPr lang="en-AU" dirty="0">
                <a:solidFill>
                  <a:srgbClr val="FF0000"/>
                </a:solidFill>
              </a:rPr>
              <a:t>at least one interface </a:t>
            </a:r>
            <a:r>
              <a:rPr lang="en-AU" dirty="0">
                <a:solidFill>
                  <a:srgbClr val="0000FF"/>
                </a:solidFill>
              </a:rPr>
              <a:t>connected to </a:t>
            </a:r>
            <a:r>
              <a:rPr lang="en-AU" dirty="0">
                <a:solidFill>
                  <a:srgbClr val="FF0000"/>
                </a:solidFill>
              </a:rPr>
              <a:t>area 0</a:t>
            </a:r>
          </a:p>
          <a:p>
            <a:endParaRPr lang="en-AU" dirty="0"/>
          </a:p>
          <a:p>
            <a:r>
              <a:rPr lang="en-AU" dirty="0" smtClean="0">
                <a:solidFill>
                  <a:srgbClr val="7030A0"/>
                </a:solidFill>
              </a:rPr>
              <a:t>Area Border </a:t>
            </a:r>
            <a:r>
              <a:rPr lang="en-AU" dirty="0" smtClean="0"/>
              <a:t>Router (</a:t>
            </a:r>
            <a:r>
              <a:rPr lang="en-AU" dirty="0" smtClean="0">
                <a:solidFill>
                  <a:srgbClr val="7030A0"/>
                </a:solidFill>
              </a:rPr>
              <a:t>ABR</a:t>
            </a:r>
            <a:r>
              <a:rPr lang="en-AU" dirty="0" smtClean="0"/>
              <a:t>)</a:t>
            </a:r>
          </a:p>
          <a:p>
            <a:pPr lvl="1"/>
            <a:r>
              <a:rPr lang="en-AU" dirty="0">
                <a:solidFill>
                  <a:srgbClr val="0000FF"/>
                </a:solidFill>
              </a:rPr>
              <a:t>Routers that have </a:t>
            </a:r>
            <a:r>
              <a:rPr lang="en-AU" dirty="0">
                <a:solidFill>
                  <a:srgbClr val="FF0000"/>
                </a:solidFill>
              </a:rPr>
              <a:t>interfaces attached to </a:t>
            </a:r>
            <a:r>
              <a:rPr lang="en-AU" dirty="0">
                <a:solidFill>
                  <a:srgbClr val="0000FF"/>
                </a:solidFill>
              </a:rPr>
              <a:t>multiple </a:t>
            </a:r>
            <a:r>
              <a:rPr lang="en-AU" dirty="0">
                <a:solidFill>
                  <a:srgbClr val="FF0000"/>
                </a:solidFill>
              </a:rPr>
              <a:t> areas</a:t>
            </a:r>
          </a:p>
          <a:p>
            <a:r>
              <a:rPr lang="en-AU" dirty="0" smtClean="0">
                <a:solidFill>
                  <a:srgbClr val="7030A0"/>
                </a:solidFill>
              </a:rPr>
              <a:t>Autonomous System Boundary </a:t>
            </a:r>
            <a:r>
              <a:rPr lang="en-AU" dirty="0" smtClean="0"/>
              <a:t>Router (</a:t>
            </a:r>
            <a:r>
              <a:rPr lang="en-AU" dirty="0" smtClean="0">
                <a:solidFill>
                  <a:srgbClr val="7030A0"/>
                </a:solidFill>
              </a:rPr>
              <a:t>ASBR</a:t>
            </a:r>
            <a:r>
              <a:rPr lang="en-AU" dirty="0" smtClean="0"/>
              <a:t>)</a:t>
            </a:r>
          </a:p>
          <a:p>
            <a:pPr lvl="1"/>
            <a:r>
              <a:rPr lang="en-AU" dirty="0">
                <a:solidFill>
                  <a:srgbClr val="0000FF"/>
                </a:solidFill>
              </a:rPr>
              <a:t>Routers that have </a:t>
            </a:r>
            <a:r>
              <a:rPr lang="en-AU" dirty="0">
                <a:solidFill>
                  <a:srgbClr val="FF0000"/>
                </a:solidFill>
              </a:rPr>
              <a:t>at least one interface </a:t>
            </a:r>
            <a:r>
              <a:rPr lang="en-AU" dirty="0">
                <a:solidFill>
                  <a:srgbClr val="0000FF"/>
                </a:solidFill>
              </a:rPr>
              <a:t>attached </a:t>
            </a:r>
            <a:r>
              <a:rPr lang="en-AU" dirty="0" smtClean="0">
                <a:solidFill>
                  <a:srgbClr val="0000FF"/>
                </a:solidFill>
              </a:rPr>
              <a:t>to </a:t>
            </a:r>
            <a:r>
              <a:rPr lang="en-AU" dirty="0">
                <a:solidFill>
                  <a:srgbClr val="0000FF"/>
                </a:solidFill>
              </a:rPr>
              <a:t>a </a:t>
            </a:r>
            <a:r>
              <a:rPr lang="en-AU" dirty="0">
                <a:solidFill>
                  <a:srgbClr val="FF0000"/>
                </a:solidFill>
              </a:rPr>
              <a:t>different routing </a:t>
            </a:r>
            <a:r>
              <a:rPr lang="en-AU" dirty="0" smtClean="0">
                <a:solidFill>
                  <a:srgbClr val="FF0000"/>
                </a:solidFill>
              </a:rPr>
              <a:t>domain </a:t>
            </a:r>
            <a:r>
              <a:rPr lang="en-AU" dirty="0" smtClean="0">
                <a:solidFill>
                  <a:srgbClr val="7030A0"/>
                </a:solidFill>
              </a:rPr>
              <a:t>eg EIGRP</a:t>
            </a:r>
            <a:endParaRPr lang="en-AU" dirty="0">
              <a:solidFill>
                <a:srgbClr val="7030A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OSPF    </a:t>
            </a: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Page </a:t>
            </a:r>
            <a:fld id="{5A0C9A2F-0FBD-4917-B248-10ED28BC3C6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3014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1" y="73025"/>
            <a:ext cx="8548688" cy="650875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 smtClean="0"/>
              <a:t>OSPF LSA (</a:t>
            </a:r>
            <a:r>
              <a:rPr lang="en-US" sz="2800" dirty="0" smtClean="0">
                <a:solidFill>
                  <a:srgbClr val="0000FF"/>
                </a:solidFill>
              </a:rPr>
              <a:t>L</a:t>
            </a:r>
            <a:r>
              <a:rPr lang="en-US" sz="2800" dirty="0" smtClean="0">
                <a:solidFill>
                  <a:srgbClr val="FF0000"/>
                </a:solidFill>
              </a:rPr>
              <a:t>ink </a:t>
            </a:r>
            <a:r>
              <a:rPr lang="en-US" sz="2800" dirty="0" smtClean="0">
                <a:solidFill>
                  <a:srgbClr val="0000FF"/>
                </a:solidFill>
              </a:rPr>
              <a:t>S</a:t>
            </a:r>
            <a:r>
              <a:rPr lang="en-US" sz="2800" dirty="0" smtClean="0">
                <a:solidFill>
                  <a:srgbClr val="FF0000"/>
                </a:solidFill>
              </a:rPr>
              <a:t>tate </a:t>
            </a:r>
            <a:r>
              <a:rPr lang="en-US" sz="2800" dirty="0" smtClean="0">
                <a:solidFill>
                  <a:srgbClr val="0000FF"/>
                </a:solidFill>
              </a:rPr>
              <a:t>A</a:t>
            </a:r>
            <a:r>
              <a:rPr lang="en-US" sz="2800" dirty="0" smtClean="0">
                <a:solidFill>
                  <a:srgbClr val="FF0000"/>
                </a:solidFill>
              </a:rPr>
              <a:t>dvertisement</a:t>
            </a:r>
            <a:r>
              <a:rPr lang="en-US" sz="2800" dirty="0" smtClean="0"/>
              <a:t>) Types</a:t>
            </a:r>
            <a:endParaRPr lang="en-US" sz="2800" dirty="0" smtClean="0">
              <a:solidFill>
                <a:schemeClr val="accent5">
                  <a:lumMod val="75000"/>
                </a:schemeClr>
              </a:solidFill>
              <a:cs typeface="Arial" pitchFamily="34" charset="0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67"/>
          <a:stretch/>
        </p:blipFill>
        <p:spPr bwMode="auto">
          <a:xfrm>
            <a:off x="0" y="876300"/>
            <a:ext cx="8934450" cy="43198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14240" y="5323020"/>
            <a:ext cx="7505970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>
                <a:solidFill>
                  <a:srgbClr val="0000FF"/>
                </a:solidFill>
              </a:rPr>
              <a:t>The building </a:t>
            </a:r>
            <a:r>
              <a:rPr lang="en-CA" dirty="0">
                <a:solidFill>
                  <a:srgbClr val="0000FF"/>
                </a:solidFill>
              </a:rPr>
              <a:t>blocks of </a:t>
            </a:r>
            <a:r>
              <a:rPr lang="en-CA" dirty="0" smtClean="0">
                <a:solidFill>
                  <a:srgbClr val="0000FF"/>
                </a:solidFill>
              </a:rPr>
              <a:t>OSPF</a:t>
            </a:r>
            <a:r>
              <a:rPr lang="en-CA" dirty="0" smtClean="0"/>
              <a:t>, </a:t>
            </a:r>
            <a:r>
              <a:rPr lang="en-US" b="1" dirty="0" smtClean="0">
                <a:solidFill>
                  <a:srgbClr val="FF0000"/>
                </a:solidFill>
              </a:rPr>
              <a:t>Only 1 to 5</a:t>
            </a:r>
            <a:r>
              <a:rPr lang="en-US" dirty="0" smtClean="0">
                <a:solidFill>
                  <a:srgbClr val="0000FF"/>
                </a:solidFill>
              </a:rPr>
              <a:t>, 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will be covered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409575" y="1800225"/>
            <a:ext cx="8524875" cy="142875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188213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>
          <a:xfrm>
            <a:off x="294763" y="88030"/>
            <a:ext cx="8145463" cy="664445"/>
          </a:xfrm>
        </p:spPr>
        <p:txBody>
          <a:bodyPr/>
          <a:lstStyle/>
          <a:p>
            <a:pPr marL="57150" indent="0"/>
            <a:r>
              <a:rPr lang="en-CA" sz="2800" b="1" dirty="0">
                <a:solidFill>
                  <a:srgbClr val="0000FF"/>
                </a:solidFill>
              </a:rPr>
              <a:t>Type 1 - Router LSA</a:t>
            </a:r>
            <a:endParaRPr lang="en-CA" sz="2800" dirty="0"/>
          </a:p>
        </p:txBody>
      </p:sp>
      <p:sp>
        <p:nvSpPr>
          <p:cNvPr id="52227" name="Content Placeholder 2"/>
          <p:cNvSpPr>
            <a:spLocks noGrp="1"/>
          </p:cNvSpPr>
          <p:nvPr>
            <p:ph idx="1"/>
          </p:nvPr>
        </p:nvSpPr>
        <p:spPr>
          <a:xfrm>
            <a:off x="0" y="838201"/>
            <a:ext cx="9048750" cy="5524500"/>
          </a:xfrm>
        </p:spPr>
        <p:txBody>
          <a:bodyPr/>
          <a:lstStyle/>
          <a:p>
            <a:pPr marL="57150" indent="0">
              <a:buNone/>
            </a:pPr>
            <a:endParaRPr lang="en-CA" sz="2200" dirty="0" smtClean="0"/>
          </a:p>
          <a:p>
            <a:pPr marL="400050"/>
            <a:endParaRPr lang="en-CA" sz="2200" dirty="0" smtClean="0">
              <a:solidFill>
                <a:srgbClr val="FF0000"/>
              </a:solidFill>
            </a:endParaRPr>
          </a:p>
          <a:p>
            <a:pPr marL="400050"/>
            <a:r>
              <a:rPr lang="en-CA" sz="3200" dirty="0" smtClean="0">
                <a:solidFill>
                  <a:srgbClr val="FF0000"/>
                </a:solidFill>
              </a:rPr>
              <a:t>Every router </a:t>
            </a:r>
            <a:r>
              <a:rPr lang="en-CA" sz="3200" dirty="0" smtClean="0"/>
              <a:t>generates </a:t>
            </a:r>
            <a:r>
              <a:rPr lang="en-CA" sz="3200" dirty="0" smtClean="0">
                <a:solidFill>
                  <a:srgbClr val="0000FF"/>
                </a:solidFill>
              </a:rPr>
              <a:t>Type 1 </a:t>
            </a:r>
            <a:r>
              <a:rPr lang="en-CA" sz="3200" dirty="0" smtClean="0">
                <a:solidFill>
                  <a:schemeClr val="tx1">
                    <a:lumMod val="50000"/>
                  </a:schemeClr>
                </a:solidFill>
              </a:rPr>
              <a:t>LSAs for </a:t>
            </a:r>
            <a:r>
              <a:rPr lang="en-CA" sz="3200" dirty="0" smtClean="0">
                <a:solidFill>
                  <a:srgbClr val="FF0000"/>
                </a:solidFill>
              </a:rPr>
              <a:t>each area</a:t>
            </a:r>
            <a:r>
              <a:rPr lang="en-CA" sz="3200" dirty="0" smtClean="0">
                <a:solidFill>
                  <a:schemeClr val="tx1">
                    <a:lumMod val="50000"/>
                  </a:schemeClr>
                </a:solidFill>
              </a:rPr>
              <a:t> to which it belongs</a:t>
            </a:r>
          </a:p>
          <a:p>
            <a:pPr marL="57150" indent="0">
              <a:buNone/>
            </a:pPr>
            <a:endParaRPr lang="en-CA" sz="3200" dirty="0"/>
          </a:p>
          <a:p>
            <a:pPr marL="400050"/>
            <a:r>
              <a:rPr lang="en-CA" sz="3200" dirty="0" smtClean="0">
                <a:solidFill>
                  <a:schemeClr val="tx1">
                    <a:lumMod val="50000"/>
                  </a:schemeClr>
                </a:solidFill>
              </a:rPr>
              <a:t>Describes the states of the </a:t>
            </a:r>
            <a:r>
              <a:rPr lang="en-CA" sz="3200" dirty="0" smtClean="0">
                <a:solidFill>
                  <a:srgbClr val="FF0000"/>
                </a:solidFill>
              </a:rPr>
              <a:t>router’s links </a:t>
            </a:r>
            <a:r>
              <a:rPr lang="en-CA" sz="3200" dirty="0" smtClean="0">
                <a:solidFill>
                  <a:schemeClr val="tx1">
                    <a:lumMod val="50000"/>
                  </a:schemeClr>
                </a:solidFill>
              </a:rPr>
              <a:t>to the other routers in the area and are </a:t>
            </a:r>
            <a:r>
              <a:rPr lang="en-CA" sz="3200" dirty="0" smtClean="0">
                <a:solidFill>
                  <a:srgbClr val="FF0000"/>
                </a:solidFill>
              </a:rPr>
              <a:t>flooded</a:t>
            </a:r>
            <a:r>
              <a:rPr lang="en-CA" sz="32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CA" sz="3200" dirty="0" smtClean="0">
                <a:solidFill>
                  <a:srgbClr val="FF0000"/>
                </a:solidFill>
              </a:rPr>
              <a:t>only</a:t>
            </a:r>
            <a:r>
              <a:rPr lang="en-CA" sz="3200" dirty="0" smtClean="0">
                <a:solidFill>
                  <a:srgbClr val="0000FF"/>
                </a:solidFill>
              </a:rPr>
              <a:t> </a:t>
            </a:r>
            <a:r>
              <a:rPr lang="en-CA" sz="3200" b="1" dirty="0" smtClean="0">
                <a:solidFill>
                  <a:srgbClr val="0000FF"/>
                </a:solidFill>
              </a:rPr>
              <a:t>within</a:t>
            </a:r>
            <a:r>
              <a:rPr lang="en-CA" sz="3200" dirty="0" smtClean="0">
                <a:solidFill>
                  <a:srgbClr val="0000FF"/>
                </a:solidFill>
              </a:rPr>
              <a:t> </a:t>
            </a:r>
            <a:r>
              <a:rPr lang="en-CA" sz="3200" dirty="0" smtClean="0">
                <a:solidFill>
                  <a:srgbClr val="FF0000"/>
                </a:solidFill>
              </a:rPr>
              <a:t>a particular area</a:t>
            </a:r>
            <a:endParaRPr lang="en-CA" sz="3200" dirty="0">
              <a:solidFill>
                <a:srgbClr val="FF0000"/>
              </a:solidFill>
            </a:endParaRPr>
          </a:p>
          <a:p>
            <a:pPr marL="57150" indent="0">
              <a:buNone/>
            </a:pPr>
            <a:endParaRPr lang="en-CA" sz="2200" b="1" dirty="0" smtClean="0">
              <a:solidFill>
                <a:srgbClr val="0000FF"/>
              </a:solidFill>
            </a:endParaRPr>
          </a:p>
          <a:p>
            <a:pPr marL="57150" indent="0">
              <a:buNone/>
            </a:pPr>
            <a:endParaRPr lang="en-CA" sz="2200" b="1" dirty="0" smtClean="0">
              <a:solidFill>
                <a:srgbClr val="0000FF"/>
              </a:solidFill>
            </a:endParaRPr>
          </a:p>
          <a:p>
            <a:pPr marL="57150" indent="0">
              <a:buNone/>
            </a:pPr>
            <a:endParaRPr lang="en-CA" sz="2200" b="1" dirty="0" smtClean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16343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mtClean="0">
                <a:solidFill>
                  <a:srgbClr val="000000"/>
                </a:solidFill>
              </a:rPr>
              <a:t>OSPF    </a:t>
            </a:r>
            <a:endParaRPr lang="en-US" b="0" smtClean="0">
              <a:solidFill>
                <a:srgbClr val="000000"/>
              </a:solidFill>
            </a:endParaRP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814388" eaLnBrk="1" hangingPunct="1"/>
            <a:r>
              <a:rPr lang="en-US" dirty="0" smtClean="0"/>
              <a:t>Type 1 - Router LSA </a:t>
            </a:r>
          </a:p>
        </p:txBody>
      </p:sp>
      <p:pic>
        <p:nvPicPr>
          <p:cNvPr id="24581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2079" y="816564"/>
            <a:ext cx="8845927" cy="5832475"/>
          </a:xfrm>
        </p:spPr>
      </p:pic>
      <p:sp>
        <p:nvSpPr>
          <p:cNvPr id="24582" name="Rectangle 5"/>
          <p:cNvSpPr>
            <a:spLocks noChangeArrowheads="1"/>
          </p:cNvSpPr>
          <p:nvPr/>
        </p:nvSpPr>
        <p:spPr bwMode="auto">
          <a:xfrm>
            <a:off x="6000751" y="857250"/>
            <a:ext cx="400050" cy="268288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l">
              <a:lnSpc>
                <a:spcPct val="100000"/>
              </a:lnSpc>
            </a:pPr>
            <a:endParaRPr lang="en-AU" sz="1800">
              <a:solidFill>
                <a:srgbClr val="336666"/>
              </a:solidFill>
            </a:endParaRPr>
          </a:p>
        </p:txBody>
      </p:sp>
      <p:sp>
        <p:nvSpPr>
          <p:cNvPr id="24583" name="Rectangle 8"/>
          <p:cNvSpPr>
            <a:spLocks noChangeArrowheads="1"/>
          </p:cNvSpPr>
          <p:nvPr/>
        </p:nvSpPr>
        <p:spPr bwMode="auto">
          <a:xfrm>
            <a:off x="445002" y="1352017"/>
            <a:ext cx="741001" cy="287337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l">
              <a:lnSpc>
                <a:spcPct val="100000"/>
              </a:lnSpc>
            </a:pPr>
            <a:endParaRPr lang="en-AU" sz="1800">
              <a:solidFill>
                <a:srgbClr val="336666"/>
              </a:solidFill>
            </a:endParaRPr>
          </a:p>
        </p:txBody>
      </p:sp>
      <p:sp>
        <p:nvSpPr>
          <p:cNvPr id="24585" name="Rectangle 10"/>
          <p:cNvSpPr>
            <a:spLocks noChangeArrowheads="1"/>
          </p:cNvSpPr>
          <p:nvPr/>
        </p:nvSpPr>
        <p:spPr bwMode="auto">
          <a:xfrm>
            <a:off x="5232901" y="4346449"/>
            <a:ext cx="878187" cy="287337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l">
              <a:lnSpc>
                <a:spcPct val="100000"/>
              </a:lnSpc>
            </a:pPr>
            <a:endParaRPr lang="en-AU" sz="1800">
              <a:solidFill>
                <a:srgbClr val="336666"/>
              </a:solidFill>
            </a:endParaRPr>
          </a:p>
        </p:txBody>
      </p:sp>
      <p:sp>
        <p:nvSpPr>
          <p:cNvPr id="24586" name="Rectangle 8"/>
          <p:cNvSpPr>
            <a:spLocks noChangeArrowheads="1"/>
          </p:cNvSpPr>
          <p:nvPr/>
        </p:nvSpPr>
        <p:spPr bwMode="auto">
          <a:xfrm>
            <a:off x="6264998" y="2783186"/>
            <a:ext cx="754926" cy="287338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l">
              <a:lnSpc>
                <a:spcPct val="100000"/>
              </a:lnSpc>
            </a:pPr>
            <a:endParaRPr lang="en-AU" sz="1800">
              <a:solidFill>
                <a:srgbClr val="336666"/>
              </a:solidFill>
            </a:endParaRPr>
          </a:p>
        </p:txBody>
      </p:sp>
      <p:sp>
        <p:nvSpPr>
          <p:cNvPr id="24587" name="Rectangle 8"/>
          <p:cNvSpPr>
            <a:spLocks noChangeArrowheads="1"/>
          </p:cNvSpPr>
          <p:nvPr/>
        </p:nvSpPr>
        <p:spPr bwMode="auto">
          <a:xfrm>
            <a:off x="284804" y="4508374"/>
            <a:ext cx="674864" cy="287338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l">
              <a:lnSpc>
                <a:spcPct val="100000"/>
              </a:lnSpc>
            </a:pPr>
            <a:endParaRPr lang="en-AU" sz="1800">
              <a:solidFill>
                <a:srgbClr val="336666"/>
              </a:solidFill>
            </a:endParaRPr>
          </a:p>
        </p:txBody>
      </p:sp>
      <p:sp>
        <p:nvSpPr>
          <p:cNvPr id="24588" name="Rectangle 8"/>
          <p:cNvSpPr>
            <a:spLocks noChangeArrowheads="1"/>
          </p:cNvSpPr>
          <p:nvPr/>
        </p:nvSpPr>
        <p:spPr bwMode="auto">
          <a:xfrm>
            <a:off x="4571999" y="5072425"/>
            <a:ext cx="660903" cy="287337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l">
              <a:lnSpc>
                <a:spcPct val="100000"/>
              </a:lnSpc>
            </a:pPr>
            <a:endParaRPr lang="en-AU" sz="1800">
              <a:solidFill>
                <a:srgbClr val="336666"/>
              </a:solidFill>
            </a:endParaRPr>
          </a:p>
        </p:txBody>
      </p:sp>
      <p:sp>
        <p:nvSpPr>
          <p:cNvPr id="24590" name="Rectangle 14"/>
          <p:cNvSpPr>
            <a:spLocks noChangeArrowheads="1"/>
          </p:cNvSpPr>
          <p:nvPr/>
        </p:nvSpPr>
        <p:spPr bwMode="auto">
          <a:xfrm>
            <a:off x="4944573" y="4057524"/>
            <a:ext cx="288329" cy="288925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lnSpc>
                <a:spcPct val="100000"/>
              </a:lnSpc>
            </a:pPr>
            <a:endParaRPr lang="en-AU" sz="1800">
              <a:solidFill>
                <a:srgbClr val="336666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Page </a:t>
            </a:r>
            <a:fld id="{A633E7E9-B7D6-46BE-A2FE-4410EB67CC6C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17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210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456613" cy="871538"/>
          </a:xfrm>
        </p:spPr>
        <p:txBody>
          <a:bodyPr/>
          <a:lstStyle/>
          <a:p>
            <a:pPr eaLnBrk="1" hangingPunct="1">
              <a:defRPr/>
            </a:pPr>
            <a:r>
              <a:rPr lang="en-CA" sz="2800" b="1" dirty="0">
                <a:solidFill>
                  <a:srgbClr val="0000FF"/>
                </a:solidFill>
              </a:rPr>
              <a:t>Type 1 - Router LSA</a:t>
            </a:r>
            <a:endParaRPr lang="en-US" sz="2800" b="1" dirty="0" smtClean="0">
              <a:solidFill>
                <a:srgbClr val="FF0000"/>
              </a:solidFill>
              <a:cs typeface="Arial" pitchFamily="34" charset="0"/>
            </a:endParaRPr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57250"/>
            <a:ext cx="9077325" cy="60007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8" name="Rectangle 17"/>
          <p:cNvSpPr/>
          <p:nvPr/>
        </p:nvSpPr>
        <p:spPr bwMode="auto">
          <a:xfrm>
            <a:off x="695325" y="5172075"/>
            <a:ext cx="8001000" cy="47625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655079" y="857250"/>
            <a:ext cx="325755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/>
            <a:r>
              <a:rPr lang="en-AU" sz="2000" b="1" dirty="0" smtClean="0">
                <a:solidFill>
                  <a:srgbClr val="0000FF"/>
                </a:solidFill>
              </a:rPr>
              <a:t> </a:t>
            </a:r>
            <a:endParaRPr lang="en-AU" sz="2000" b="1" dirty="0">
              <a:solidFill>
                <a:srgbClr val="0000F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95325" y="1380208"/>
            <a:ext cx="1205381" cy="8679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FF"/>
                </a:solidFill>
              </a:rPr>
              <a:t>EIGRP External Autonomous System</a:t>
            </a:r>
            <a:endParaRPr lang="en-AU" sz="1400" dirty="0">
              <a:solidFill>
                <a:srgbClr val="0000FF"/>
              </a:solidFill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4946469" y="5838280"/>
            <a:ext cx="957942" cy="275137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680786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mtClean="0">
                <a:solidFill>
                  <a:srgbClr val="000000"/>
                </a:solidFill>
              </a:rPr>
              <a:t>OSPF    </a:t>
            </a:r>
            <a:endParaRPr lang="en-US" b="0" smtClean="0">
              <a:solidFill>
                <a:srgbClr val="000000"/>
              </a:solidFill>
            </a:endParaRPr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>
          <a:xfrm>
            <a:off x="107950" y="115888"/>
            <a:ext cx="8145463" cy="582612"/>
          </a:xfrm>
        </p:spPr>
        <p:txBody>
          <a:bodyPr/>
          <a:lstStyle/>
          <a:p>
            <a:pPr defTabSz="814388" eaLnBrk="1" hangingPunct="1"/>
            <a:r>
              <a:rPr lang="en-US" dirty="0" smtClean="0"/>
              <a:t>OSPF – Router ID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950" y="908050"/>
            <a:ext cx="8928100" cy="5418138"/>
          </a:xfrm>
        </p:spPr>
        <p:txBody>
          <a:bodyPr/>
          <a:lstStyle/>
          <a:p>
            <a:pPr marL="457200" indent="-457200" defTabSz="814388" eaLnBrk="1" hangingPunct="1">
              <a:lnSpc>
                <a:spcPct val="85000"/>
              </a:lnSpc>
            </a:pPr>
            <a:r>
              <a:rPr lang="en-US" dirty="0" smtClean="0"/>
              <a:t>To use OSPF a Router must have a </a:t>
            </a:r>
            <a:r>
              <a:rPr lang="en-US" dirty="0" smtClean="0">
                <a:solidFill>
                  <a:srgbClr val="FF0000"/>
                </a:solidFill>
              </a:rPr>
              <a:t>Router ID </a:t>
            </a:r>
            <a:r>
              <a:rPr lang="en-US" dirty="0" smtClean="0"/>
              <a:t>to </a:t>
            </a:r>
            <a:r>
              <a:rPr lang="en-US" dirty="0" smtClean="0">
                <a:solidFill>
                  <a:srgbClr val="0000FF"/>
                </a:solidFill>
              </a:rPr>
              <a:t>identify</a:t>
            </a:r>
            <a:r>
              <a:rPr lang="en-US" dirty="0" smtClean="0"/>
              <a:t> the router </a:t>
            </a:r>
            <a:r>
              <a:rPr lang="en-US" dirty="0" smtClean="0">
                <a:solidFill>
                  <a:srgbClr val="0000FF"/>
                </a:solidFill>
              </a:rPr>
              <a:t>within</a:t>
            </a:r>
            <a:r>
              <a:rPr lang="en-US" dirty="0" smtClean="0"/>
              <a:t> the OSPF network;                                               it uses </a:t>
            </a:r>
            <a:r>
              <a:rPr lang="en-US" dirty="0" smtClean="0">
                <a:solidFill>
                  <a:srgbClr val="FF0000"/>
                </a:solidFill>
              </a:rPr>
              <a:t>an IP address </a:t>
            </a:r>
            <a:r>
              <a:rPr lang="en-US" dirty="0" smtClean="0"/>
              <a:t>as its  </a:t>
            </a:r>
            <a:r>
              <a:rPr lang="en-US" dirty="0" smtClean="0">
                <a:solidFill>
                  <a:srgbClr val="FF0000"/>
                </a:solidFill>
              </a:rPr>
              <a:t>ID</a:t>
            </a:r>
            <a:endParaRPr lang="en-US" dirty="0" smtClean="0"/>
          </a:p>
          <a:p>
            <a:pPr marL="457200" indent="-457200" defTabSz="814388" eaLnBrk="1" hangingPunct="1">
              <a:lnSpc>
                <a:spcPct val="85000"/>
              </a:lnSpc>
            </a:pPr>
            <a:r>
              <a:rPr lang="en-US" dirty="0" smtClean="0"/>
              <a:t>Routers have multiple IP addresses, which one should be used?</a:t>
            </a:r>
          </a:p>
          <a:p>
            <a:pPr marL="457200" indent="-457200" defTabSz="814388" eaLnBrk="1" hangingPunct="1">
              <a:lnSpc>
                <a:spcPct val="85000"/>
              </a:lnSpc>
            </a:pPr>
            <a:r>
              <a:rPr lang="en-US" b="1" dirty="0" smtClean="0">
                <a:solidFill>
                  <a:srgbClr val="0000FF"/>
                </a:solidFill>
              </a:rPr>
              <a:t>Router ID </a:t>
            </a:r>
            <a:r>
              <a:rPr lang="en-US" dirty="0" smtClean="0"/>
              <a:t>is derived based on </a:t>
            </a:r>
            <a:r>
              <a:rPr lang="en-US" b="1" dirty="0" smtClean="0">
                <a:solidFill>
                  <a:srgbClr val="FF0000"/>
                </a:solidFill>
              </a:rPr>
              <a:t>3 criteria </a:t>
            </a:r>
            <a:r>
              <a:rPr lang="en-US" dirty="0" smtClean="0"/>
              <a:t>in order of precedence:</a:t>
            </a:r>
          </a:p>
          <a:p>
            <a:pPr marL="1031875" lvl="1" indent="-457200" defTabSz="814388" eaLnBrk="1" hangingPunct="1">
              <a:lnSpc>
                <a:spcPct val="85000"/>
              </a:lnSpc>
              <a:buFontTx/>
              <a:buAutoNum type="arabicPeriod"/>
            </a:pPr>
            <a:r>
              <a:rPr lang="en-US" dirty="0" smtClean="0"/>
              <a:t>Configured using OSPF </a:t>
            </a:r>
            <a:r>
              <a:rPr lang="en-US" b="1" i="1" dirty="0" smtClean="0">
                <a:solidFill>
                  <a:srgbClr val="FF0000"/>
                </a:solidFill>
              </a:rPr>
              <a:t>router-id</a:t>
            </a:r>
            <a:r>
              <a:rPr lang="en-US" b="1" i="1" dirty="0" smtClean="0">
                <a:solidFill>
                  <a:schemeClr val="accent2"/>
                </a:solidFill>
              </a:rPr>
              <a:t> </a:t>
            </a:r>
            <a:r>
              <a:rPr lang="en-US" dirty="0" smtClean="0"/>
              <a:t>command</a:t>
            </a:r>
          </a:p>
          <a:p>
            <a:pPr marL="1031875" lvl="1" indent="-457200" defTabSz="814388" eaLnBrk="1" hangingPunct="1">
              <a:lnSpc>
                <a:spcPct val="85000"/>
              </a:lnSpc>
              <a:buFontTx/>
              <a:buAutoNum type="arabicPeriod"/>
            </a:pPr>
            <a:endParaRPr lang="en-US" dirty="0" smtClean="0"/>
          </a:p>
          <a:p>
            <a:pPr marL="1031875" lvl="1" indent="-457200" defTabSz="814388" eaLnBrk="1" hangingPunct="1">
              <a:lnSpc>
                <a:spcPct val="85000"/>
              </a:lnSpc>
              <a:buFontTx/>
              <a:buAutoNum type="arabicPeriod"/>
            </a:pPr>
            <a:r>
              <a:rPr lang="en-US" dirty="0" smtClean="0"/>
              <a:t>If router-id command not used, router chooses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rgbClr val="CC3300"/>
                </a:solidFill>
              </a:rPr>
              <a:t>highest</a:t>
            </a:r>
            <a:r>
              <a:rPr lang="en-US" b="1" dirty="0" smtClean="0"/>
              <a:t> </a:t>
            </a:r>
            <a:r>
              <a:rPr lang="en-US" dirty="0" smtClean="0"/>
              <a:t>IP address of any </a:t>
            </a:r>
            <a:r>
              <a:rPr lang="en-US" b="1" dirty="0" smtClean="0">
                <a:solidFill>
                  <a:srgbClr val="CC3300"/>
                </a:solidFill>
              </a:rPr>
              <a:t>loopback</a:t>
            </a:r>
            <a:r>
              <a:rPr lang="en-US" dirty="0" smtClean="0"/>
              <a:t> interfaces. </a:t>
            </a:r>
          </a:p>
          <a:p>
            <a:pPr marL="1031875" lvl="1" indent="-457200" defTabSz="814388" eaLnBrk="1" hangingPunct="1">
              <a:lnSpc>
                <a:spcPct val="85000"/>
              </a:lnSpc>
              <a:buFontTx/>
              <a:buAutoNum type="arabicPeriod"/>
            </a:pPr>
            <a:endParaRPr lang="en-US" dirty="0" smtClean="0"/>
          </a:p>
          <a:p>
            <a:pPr marL="1031875" lvl="1" indent="-457200" defTabSz="814388" eaLnBrk="1" hangingPunct="1">
              <a:lnSpc>
                <a:spcPct val="85000"/>
              </a:lnSpc>
              <a:buFontTx/>
              <a:buAutoNum type="arabicPeriod"/>
            </a:pPr>
            <a:r>
              <a:rPr lang="en-US" dirty="0" smtClean="0"/>
              <a:t>If </a:t>
            </a:r>
            <a:r>
              <a:rPr lang="en-US" dirty="0" smtClean="0">
                <a:solidFill>
                  <a:srgbClr val="FF0000"/>
                </a:solidFill>
              </a:rPr>
              <a:t>no loopback </a:t>
            </a:r>
            <a:r>
              <a:rPr lang="en-US" dirty="0" smtClean="0"/>
              <a:t>interfaces are configured, the </a:t>
            </a:r>
            <a:r>
              <a:rPr lang="en-US" b="1" dirty="0" smtClean="0">
                <a:solidFill>
                  <a:srgbClr val="6600CC"/>
                </a:solidFill>
              </a:rPr>
              <a:t>highest</a:t>
            </a:r>
            <a:r>
              <a:rPr lang="en-US" dirty="0" smtClean="0"/>
              <a:t> IP address on any </a:t>
            </a:r>
            <a:r>
              <a:rPr lang="en-US" b="1" dirty="0" smtClean="0">
                <a:solidFill>
                  <a:srgbClr val="0000CC"/>
                </a:solidFill>
              </a:rPr>
              <a:t>active</a:t>
            </a:r>
            <a:r>
              <a:rPr lang="en-US" b="1" dirty="0" smtClean="0"/>
              <a:t> </a:t>
            </a:r>
            <a:r>
              <a:rPr lang="en-US" dirty="0" smtClean="0"/>
              <a:t>interface is used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Page </a:t>
            </a:r>
            <a:fld id="{5A0C9A2F-0FBD-4917-B248-10ED28BC3C66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19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8080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31989" y="101147"/>
            <a:ext cx="8456613" cy="698953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 smtClean="0"/>
              <a:t>Why Multi-Area OSPF?</a:t>
            </a:r>
            <a:endParaRPr lang="en-US" sz="4400" dirty="0" smtClean="0">
              <a:solidFill>
                <a:schemeClr val="accent5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38915" name="Content Placeholder 5"/>
          <p:cNvSpPr>
            <a:spLocks noGrp="1"/>
          </p:cNvSpPr>
          <p:nvPr>
            <p:ph idx="1"/>
          </p:nvPr>
        </p:nvSpPr>
        <p:spPr>
          <a:xfrm>
            <a:off x="0" y="893536"/>
            <a:ext cx="9020175" cy="5528285"/>
          </a:xfrm>
        </p:spPr>
        <p:txBody>
          <a:bodyPr/>
          <a:lstStyle/>
          <a:p>
            <a:r>
              <a:rPr lang="en-CA" sz="2800" dirty="0">
                <a:solidFill>
                  <a:srgbClr val="0000FF"/>
                </a:solidFill>
              </a:rPr>
              <a:t>Single-area OSPF </a:t>
            </a:r>
            <a:r>
              <a:rPr lang="en-CA" sz="2800" dirty="0"/>
              <a:t>is useful in smaller </a:t>
            </a:r>
            <a:r>
              <a:rPr lang="en-CA" sz="2800" dirty="0" smtClean="0"/>
              <a:t>networks. </a:t>
            </a:r>
          </a:p>
          <a:p>
            <a:pPr marL="0" indent="0">
              <a:buNone/>
            </a:pPr>
            <a:endParaRPr lang="en-CA" sz="2800" dirty="0"/>
          </a:p>
          <a:p>
            <a:r>
              <a:rPr lang="en-CA" sz="2800" dirty="0" smtClean="0"/>
              <a:t>If </a:t>
            </a:r>
            <a:r>
              <a:rPr lang="en-CA" sz="2800" dirty="0" smtClean="0">
                <a:solidFill>
                  <a:srgbClr val="0000FF"/>
                </a:solidFill>
              </a:rPr>
              <a:t>an </a:t>
            </a:r>
            <a:r>
              <a:rPr lang="en-CA" sz="2800" dirty="0">
                <a:solidFill>
                  <a:srgbClr val="0000FF"/>
                </a:solidFill>
              </a:rPr>
              <a:t>area </a:t>
            </a:r>
            <a:r>
              <a:rPr lang="en-CA" sz="2800" dirty="0"/>
              <a:t>becomes </a:t>
            </a:r>
            <a:r>
              <a:rPr lang="en-CA" sz="2800" dirty="0">
                <a:solidFill>
                  <a:srgbClr val="0000FF"/>
                </a:solidFill>
              </a:rPr>
              <a:t>too </a:t>
            </a:r>
            <a:r>
              <a:rPr lang="en-CA" sz="2800" dirty="0" smtClean="0">
                <a:solidFill>
                  <a:srgbClr val="0000FF"/>
                </a:solidFill>
              </a:rPr>
              <a:t>large </a:t>
            </a:r>
            <a:r>
              <a:rPr lang="en-CA" sz="2800" dirty="0" smtClean="0"/>
              <a:t>(Cisco state an area </a:t>
            </a:r>
            <a:r>
              <a:rPr lang="en-CA" sz="2800" dirty="0" smtClean="0">
                <a:solidFill>
                  <a:srgbClr val="FF0000"/>
                </a:solidFill>
              </a:rPr>
              <a:t>should have no more than 50 routers</a:t>
            </a:r>
            <a:r>
              <a:rPr lang="en-CA" sz="2800" dirty="0" smtClean="0"/>
              <a:t>), </a:t>
            </a:r>
            <a:r>
              <a:rPr lang="en-CA" sz="2800" dirty="0"/>
              <a:t>the following issues must be </a:t>
            </a:r>
            <a:r>
              <a:rPr lang="en-CA" sz="2800" dirty="0" smtClean="0"/>
              <a:t>addressed:</a:t>
            </a:r>
          </a:p>
          <a:p>
            <a:pPr marL="0" indent="0">
              <a:buNone/>
            </a:pPr>
            <a:endParaRPr lang="en-US" sz="2800" dirty="0"/>
          </a:p>
          <a:p>
            <a:pPr lvl="1"/>
            <a:r>
              <a:rPr lang="en-CA" sz="2800" dirty="0">
                <a:solidFill>
                  <a:srgbClr val="FF0000"/>
                </a:solidFill>
              </a:rPr>
              <a:t>Large</a:t>
            </a:r>
            <a:r>
              <a:rPr lang="en-CA" sz="2800" dirty="0"/>
              <a:t> routing </a:t>
            </a:r>
            <a:r>
              <a:rPr lang="en-CA" sz="2800" dirty="0" smtClean="0"/>
              <a:t>table </a:t>
            </a:r>
          </a:p>
          <a:p>
            <a:pPr lvl="1"/>
            <a:r>
              <a:rPr lang="en-CA" sz="2800" dirty="0" smtClean="0">
                <a:solidFill>
                  <a:srgbClr val="FF0000"/>
                </a:solidFill>
              </a:rPr>
              <a:t>Large</a:t>
            </a:r>
            <a:r>
              <a:rPr lang="en-CA" sz="2800" dirty="0" smtClean="0"/>
              <a:t> </a:t>
            </a:r>
            <a:r>
              <a:rPr lang="en-CA" sz="2800" dirty="0"/>
              <a:t>link-state database (LSDB) </a:t>
            </a:r>
            <a:endParaRPr lang="en-CA" sz="2800" dirty="0" smtClean="0"/>
          </a:p>
          <a:p>
            <a:pPr lvl="1"/>
            <a:r>
              <a:rPr lang="en-CA" sz="2800" dirty="0" smtClean="0">
                <a:solidFill>
                  <a:srgbClr val="FF0000"/>
                </a:solidFill>
              </a:rPr>
              <a:t>Frequent</a:t>
            </a:r>
            <a:r>
              <a:rPr lang="en-CA" sz="2800" dirty="0" smtClean="0"/>
              <a:t> </a:t>
            </a:r>
            <a:r>
              <a:rPr lang="en-CA" sz="2800" dirty="0"/>
              <a:t>SPF algorithm calculations </a:t>
            </a:r>
            <a:r>
              <a:rPr lang="en-CA" sz="2000" dirty="0"/>
              <a:t> 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0454231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>
          <a:xfrm>
            <a:off x="294763" y="88030"/>
            <a:ext cx="8145463" cy="664445"/>
          </a:xfrm>
        </p:spPr>
        <p:txBody>
          <a:bodyPr/>
          <a:lstStyle/>
          <a:p>
            <a:pPr marL="57150" indent="0"/>
            <a:r>
              <a:rPr lang="en-CA" sz="2800" b="1" dirty="0">
                <a:solidFill>
                  <a:srgbClr val="0000FF"/>
                </a:solidFill>
              </a:rPr>
              <a:t>Type 2 - Network  LSA </a:t>
            </a:r>
            <a:r>
              <a:rPr lang="en-US" sz="2800" dirty="0"/>
              <a:t>– Multi Access Networks</a:t>
            </a:r>
            <a:endParaRPr lang="en-CA" sz="2800" b="1" dirty="0">
              <a:solidFill>
                <a:srgbClr val="0000FF"/>
              </a:solidFill>
            </a:endParaRPr>
          </a:p>
        </p:txBody>
      </p:sp>
      <p:sp>
        <p:nvSpPr>
          <p:cNvPr id="52227" name="Content Placeholder 2"/>
          <p:cNvSpPr>
            <a:spLocks noGrp="1"/>
          </p:cNvSpPr>
          <p:nvPr>
            <p:ph idx="1"/>
          </p:nvPr>
        </p:nvSpPr>
        <p:spPr>
          <a:xfrm>
            <a:off x="0" y="838201"/>
            <a:ext cx="9048750" cy="5524500"/>
          </a:xfrm>
        </p:spPr>
        <p:txBody>
          <a:bodyPr/>
          <a:lstStyle/>
          <a:p>
            <a:pPr marL="400050"/>
            <a:endParaRPr lang="en-CA" sz="2200" dirty="0" smtClean="0">
              <a:solidFill>
                <a:srgbClr val="0000FF"/>
              </a:solidFill>
            </a:endParaRPr>
          </a:p>
          <a:p>
            <a:pPr marL="400050"/>
            <a:endParaRPr lang="en-CA" sz="2200" dirty="0">
              <a:solidFill>
                <a:srgbClr val="0000FF"/>
              </a:solidFill>
            </a:endParaRPr>
          </a:p>
          <a:p>
            <a:pPr marL="400050"/>
            <a:r>
              <a:rPr lang="en-CA" sz="3200" dirty="0" smtClean="0">
                <a:solidFill>
                  <a:srgbClr val="0000FF"/>
                </a:solidFill>
              </a:rPr>
              <a:t>DRs</a:t>
            </a:r>
            <a:r>
              <a:rPr lang="en-CA" sz="3200" dirty="0" smtClean="0">
                <a:solidFill>
                  <a:schemeClr val="accent4"/>
                </a:solidFill>
              </a:rPr>
              <a:t> (</a:t>
            </a:r>
            <a:r>
              <a:rPr lang="en-US" sz="3200" dirty="0"/>
              <a:t>Designated </a:t>
            </a:r>
            <a:r>
              <a:rPr lang="en-US" sz="3200" dirty="0" smtClean="0"/>
              <a:t>routers)</a:t>
            </a:r>
            <a:r>
              <a:rPr lang="en-CA" sz="3200" dirty="0" smtClean="0">
                <a:solidFill>
                  <a:schemeClr val="accent4"/>
                </a:solidFill>
              </a:rPr>
              <a:t> generate </a:t>
            </a:r>
            <a:r>
              <a:rPr lang="en-CA" sz="3200" dirty="0" smtClean="0">
                <a:solidFill>
                  <a:srgbClr val="0000FF"/>
                </a:solidFill>
              </a:rPr>
              <a:t>Type 2 </a:t>
            </a:r>
            <a:r>
              <a:rPr lang="en-CA" sz="3200" dirty="0" smtClean="0">
                <a:solidFill>
                  <a:srgbClr val="FF0000"/>
                </a:solidFill>
              </a:rPr>
              <a:t>network</a:t>
            </a:r>
            <a:r>
              <a:rPr lang="en-CA" sz="3200" b="1" dirty="0" smtClean="0">
                <a:solidFill>
                  <a:srgbClr val="FF0000"/>
                </a:solidFill>
              </a:rPr>
              <a:t> </a:t>
            </a:r>
            <a:r>
              <a:rPr lang="en-CA" sz="3200" dirty="0"/>
              <a:t>LSAs </a:t>
            </a:r>
            <a:r>
              <a:rPr lang="en-CA" sz="3200" dirty="0" smtClean="0"/>
              <a:t>for </a:t>
            </a:r>
            <a:r>
              <a:rPr lang="en-CA" sz="3200" dirty="0" smtClean="0">
                <a:solidFill>
                  <a:srgbClr val="FF0000"/>
                </a:solidFill>
              </a:rPr>
              <a:t>multi-access</a:t>
            </a:r>
            <a:r>
              <a:rPr lang="en-CA" sz="3200" dirty="0" smtClean="0"/>
              <a:t> networks </a:t>
            </a:r>
          </a:p>
          <a:p>
            <a:pPr marL="57150" indent="0">
              <a:buNone/>
            </a:pPr>
            <a:endParaRPr lang="en-CA" sz="3200" dirty="0"/>
          </a:p>
          <a:p>
            <a:pPr marL="400050"/>
            <a:r>
              <a:rPr lang="en-CA" sz="3200" dirty="0" smtClean="0"/>
              <a:t>Describe the  </a:t>
            </a:r>
            <a:r>
              <a:rPr lang="en-CA" sz="3200" dirty="0" smtClean="0">
                <a:solidFill>
                  <a:srgbClr val="FF0000"/>
                </a:solidFill>
              </a:rPr>
              <a:t>set of routers </a:t>
            </a:r>
            <a:r>
              <a:rPr lang="en-CA" sz="3200" dirty="0" smtClean="0"/>
              <a:t>attached to a particular </a:t>
            </a:r>
            <a:r>
              <a:rPr lang="en-CA" sz="3200" dirty="0" smtClean="0">
                <a:solidFill>
                  <a:srgbClr val="FF0000"/>
                </a:solidFill>
              </a:rPr>
              <a:t>multi-access</a:t>
            </a:r>
            <a:r>
              <a:rPr lang="en-CA" sz="3200" dirty="0" smtClean="0"/>
              <a:t> network</a:t>
            </a:r>
          </a:p>
          <a:p>
            <a:pPr marL="400050"/>
            <a:endParaRPr lang="en-CA" sz="3200" dirty="0"/>
          </a:p>
          <a:p>
            <a:pPr marL="400050"/>
            <a:r>
              <a:rPr lang="en-CA" sz="3200" dirty="0" smtClean="0"/>
              <a:t>Are </a:t>
            </a:r>
            <a:r>
              <a:rPr lang="en-CA" sz="3200" dirty="0" smtClean="0">
                <a:solidFill>
                  <a:srgbClr val="FF0000"/>
                </a:solidFill>
              </a:rPr>
              <a:t>not forwarded </a:t>
            </a:r>
            <a:r>
              <a:rPr lang="en-CA" sz="3200" dirty="0" smtClean="0">
                <a:solidFill>
                  <a:srgbClr val="0000FF"/>
                </a:solidFill>
              </a:rPr>
              <a:t>outside</a:t>
            </a:r>
            <a:r>
              <a:rPr lang="en-CA" sz="3200" dirty="0" smtClean="0"/>
              <a:t> of an area</a:t>
            </a:r>
          </a:p>
          <a:p>
            <a:pPr marL="57150" indent="0">
              <a:buNone/>
            </a:pPr>
            <a:endParaRPr lang="en-CA" sz="2200" b="1" dirty="0" smtClean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68926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mtClean="0">
                <a:solidFill>
                  <a:schemeClr val="tx2"/>
                </a:solidFill>
              </a:rPr>
              <a:t>OSPF    </a:t>
            </a:r>
            <a:endParaRPr lang="en-US" b="0" smtClean="0">
              <a:solidFill>
                <a:schemeClr val="tx2"/>
              </a:solidFill>
            </a:endParaRPr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>
          <a:xfrm>
            <a:off x="107950" y="115888"/>
            <a:ext cx="8145463" cy="576262"/>
          </a:xfrm>
        </p:spPr>
        <p:txBody>
          <a:bodyPr/>
          <a:lstStyle/>
          <a:p>
            <a:pPr defTabSz="814388" eaLnBrk="1" hangingPunct="1"/>
            <a:r>
              <a:rPr lang="en-CA" sz="2800" b="1" dirty="0">
                <a:solidFill>
                  <a:srgbClr val="0000FF"/>
                </a:solidFill>
              </a:rPr>
              <a:t>Type 2 - Network  </a:t>
            </a:r>
            <a:r>
              <a:rPr lang="en-CA" sz="2800" b="1" dirty="0" smtClean="0">
                <a:solidFill>
                  <a:srgbClr val="0000FF"/>
                </a:solidFill>
              </a:rPr>
              <a:t>LSA </a:t>
            </a:r>
            <a:r>
              <a:rPr lang="en-US" sz="2800" dirty="0" smtClean="0"/>
              <a:t>– Multi Access Networks</a:t>
            </a:r>
          </a:p>
        </p:txBody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7" y="908050"/>
            <a:ext cx="4824127" cy="5329238"/>
          </a:xfrm>
        </p:spPr>
        <p:txBody>
          <a:bodyPr/>
          <a:lstStyle/>
          <a:p>
            <a:pPr marL="236538" indent="-236538" defTabSz="814388" eaLnBrk="1" hangingPunct="1">
              <a:buFontTx/>
              <a:buNone/>
            </a:pPr>
            <a:r>
              <a:rPr lang="en-US" sz="2000" dirty="0" smtClean="0"/>
              <a:t>Designated router (</a:t>
            </a:r>
            <a:r>
              <a:rPr lang="en-US" sz="2000" dirty="0" smtClean="0">
                <a:solidFill>
                  <a:srgbClr val="0000FF"/>
                </a:solidFill>
              </a:rPr>
              <a:t>DR</a:t>
            </a:r>
            <a:r>
              <a:rPr lang="en-US" sz="2000" dirty="0" smtClean="0"/>
              <a:t>) and</a:t>
            </a:r>
          </a:p>
          <a:p>
            <a:pPr marL="236538" indent="-236538" defTabSz="814388" eaLnBrk="1" hangingPunct="1">
              <a:buFontTx/>
              <a:buNone/>
            </a:pPr>
            <a:r>
              <a:rPr lang="en-US" sz="2000" dirty="0" smtClean="0"/>
              <a:t>Backup designated router (</a:t>
            </a:r>
            <a:r>
              <a:rPr lang="en-US" sz="2000" dirty="0" smtClean="0">
                <a:solidFill>
                  <a:srgbClr val="0000FF"/>
                </a:solidFill>
              </a:rPr>
              <a:t>BDR</a:t>
            </a:r>
            <a:r>
              <a:rPr lang="en-US" sz="2000" dirty="0" smtClean="0"/>
              <a:t>)</a:t>
            </a:r>
          </a:p>
          <a:p>
            <a:pPr marL="236538" indent="-236538" defTabSz="814388" eaLnBrk="1" hangingPunct="1">
              <a:buFontTx/>
              <a:buNone/>
            </a:pPr>
            <a:endParaRPr lang="en-US" sz="2000" dirty="0" smtClean="0">
              <a:solidFill>
                <a:srgbClr val="6600CC"/>
              </a:solidFill>
            </a:endParaRPr>
          </a:p>
          <a:p>
            <a:pPr marL="236538" indent="-236538" defTabSz="814388" eaLnBrk="1" hangingPunct="1">
              <a:buFontTx/>
              <a:buNone/>
            </a:pPr>
            <a:r>
              <a:rPr lang="en-US" sz="2000" dirty="0" smtClean="0">
                <a:solidFill>
                  <a:srgbClr val="6600CC"/>
                </a:solidFill>
              </a:rPr>
              <a:t>Sending and Receiving LSAs</a:t>
            </a:r>
          </a:p>
          <a:p>
            <a:pPr marL="236538" indent="-236538" defTabSz="814388" eaLnBrk="1" hangingPunct="1"/>
            <a:r>
              <a:rPr lang="en-US" sz="2000" dirty="0" smtClean="0"/>
              <a:t>Router </a:t>
            </a:r>
            <a:r>
              <a:rPr lang="en-US" sz="2000" dirty="0" smtClean="0">
                <a:solidFill>
                  <a:srgbClr val="0000FF"/>
                </a:solidFill>
              </a:rPr>
              <a:t>R1</a:t>
            </a:r>
            <a:r>
              <a:rPr lang="en-US" sz="2000" dirty="0" smtClean="0"/>
              <a:t> sends </a:t>
            </a:r>
            <a:r>
              <a:rPr lang="en-US" sz="2000" dirty="0" smtClean="0">
                <a:solidFill>
                  <a:srgbClr val="FF0000"/>
                </a:solidFill>
              </a:rPr>
              <a:t>Type 1 </a:t>
            </a:r>
            <a:r>
              <a:rPr lang="en-US" sz="2000" dirty="0" smtClean="0"/>
              <a:t>LSAs   via multicast </a:t>
            </a:r>
            <a:r>
              <a:rPr lang="en-US" sz="2000" dirty="0" smtClean="0">
                <a:solidFill>
                  <a:srgbClr val="6600CC"/>
                </a:solidFill>
              </a:rPr>
              <a:t>224.0.0.6</a:t>
            </a:r>
            <a:r>
              <a:rPr lang="en-US" sz="2000" dirty="0" smtClean="0"/>
              <a:t> to </a:t>
            </a:r>
            <a:r>
              <a:rPr lang="en-US" sz="2000" dirty="0" smtClean="0">
                <a:solidFill>
                  <a:srgbClr val="0000FF"/>
                </a:solidFill>
              </a:rPr>
              <a:t>DR</a:t>
            </a:r>
            <a:r>
              <a:rPr lang="en-US" sz="2000" dirty="0" smtClean="0"/>
              <a:t> &amp; </a:t>
            </a:r>
            <a:r>
              <a:rPr lang="en-US" sz="2000" dirty="0" smtClean="0">
                <a:solidFill>
                  <a:srgbClr val="0000FF"/>
                </a:solidFill>
              </a:rPr>
              <a:t>BDR</a:t>
            </a:r>
          </a:p>
          <a:p>
            <a:pPr marL="236538" indent="-236538" defTabSz="814388" eaLnBrk="1" hangingPunct="1"/>
            <a:endParaRPr lang="en-US" sz="2000" dirty="0" smtClean="0"/>
          </a:p>
          <a:p>
            <a:pPr marL="236538" indent="-236538" defTabSz="814388" eaLnBrk="1" hangingPunct="1"/>
            <a:r>
              <a:rPr lang="en-US" dirty="0" smtClean="0">
                <a:solidFill>
                  <a:srgbClr val="0000FF"/>
                </a:solidFill>
              </a:rPr>
              <a:t>DR</a:t>
            </a:r>
            <a:r>
              <a:rPr lang="en-US" dirty="0" smtClean="0"/>
              <a:t> sends </a:t>
            </a:r>
            <a:r>
              <a:rPr lang="en-US" dirty="0" smtClean="0">
                <a:solidFill>
                  <a:srgbClr val="FF0000"/>
                </a:solidFill>
              </a:rPr>
              <a:t>Type 2 </a:t>
            </a:r>
            <a:r>
              <a:rPr lang="en-US" dirty="0" smtClean="0"/>
              <a:t>LSA via </a:t>
            </a:r>
            <a:r>
              <a:rPr lang="en-US" dirty="0" smtClean="0">
                <a:solidFill>
                  <a:srgbClr val="7030A0"/>
                </a:solidFill>
              </a:rPr>
              <a:t>multicast</a:t>
            </a:r>
            <a:r>
              <a:rPr lang="en-US" dirty="0" smtClean="0"/>
              <a:t> address </a:t>
            </a:r>
            <a:r>
              <a:rPr lang="en-US" dirty="0" smtClean="0">
                <a:solidFill>
                  <a:srgbClr val="6600CC"/>
                </a:solidFill>
              </a:rPr>
              <a:t>224.0.0.5</a:t>
            </a:r>
            <a:r>
              <a:rPr lang="en-US" dirty="0" smtClean="0"/>
              <a:t> to </a:t>
            </a:r>
            <a:r>
              <a:rPr lang="en-US" dirty="0" err="1" smtClean="0"/>
              <a:t>DRothers</a:t>
            </a:r>
            <a:r>
              <a:rPr lang="en-US" dirty="0" smtClean="0"/>
              <a:t> (all other routers)</a:t>
            </a:r>
          </a:p>
          <a:p>
            <a:pPr marL="236538" indent="-236538" defTabSz="814388" eaLnBrk="1" hangingPunct="1">
              <a:buFontTx/>
              <a:buNone/>
            </a:pPr>
            <a:endParaRPr lang="en-US" sz="2000" dirty="0" smtClean="0">
              <a:solidFill>
                <a:srgbClr val="FF0000"/>
              </a:solidFill>
            </a:endParaRPr>
          </a:p>
        </p:txBody>
      </p:sp>
      <p:pic>
        <p:nvPicPr>
          <p:cNvPr id="5120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5512" y="3933825"/>
            <a:ext cx="4137025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0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1726" y="836613"/>
            <a:ext cx="4259217" cy="308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07" name="Text Box 6"/>
          <p:cNvSpPr txBox="1">
            <a:spLocks noChangeArrowheads="1"/>
          </p:cNvSpPr>
          <p:nvPr/>
        </p:nvSpPr>
        <p:spPr bwMode="auto">
          <a:xfrm>
            <a:off x="5023559" y="2420938"/>
            <a:ext cx="1514646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sz="1400" b="1" dirty="0" smtClean="0">
                <a:solidFill>
                  <a:srgbClr val="FF0000"/>
                </a:solidFill>
              </a:rPr>
              <a:t>Type 1 </a:t>
            </a:r>
            <a:r>
              <a:rPr lang="en-AU" sz="1400" b="1" dirty="0">
                <a:solidFill>
                  <a:srgbClr val="FF0000"/>
                </a:solidFill>
              </a:rPr>
              <a:t>From R1</a:t>
            </a:r>
          </a:p>
        </p:txBody>
      </p:sp>
      <p:sp>
        <p:nvSpPr>
          <p:cNvPr id="51208" name="Line 7"/>
          <p:cNvSpPr>
            <a:spLocks noChangeShapeType="1"/>
          </p:cNvSpPr>
          <p:nvPr/>
        </p:nvSpPr>
        <p:spPr bwMode="auto">
          <a:xfrm flipV="1">
            <a:off x="6011863" y="2492375"/>
            <a:ext cx="720725" cy="360363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51209" name="Line 8"/>
          <p:cNvSpPr>
            <a:spLocks noChangeShapeType="1"/>
          </p:cNvSpPr>
          <p:nvPr/>
        </p:nvSpPr>
        <p:spPr bwMode="auto">
          <a:xfrm>
            <a:off x="6443663" y="4797425"/>
            <a:ext cx="720725" cy="360363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51210" name="Line 9"/>
          <p:cNvSpPr>
            <a:spLocks noChangeShapeType="1"/>
          </p:cNvSpPr>
          <p:nvPr/>
        </p:nvSpPr>
        <p:spPr bwMode="auto">
          <a:xfrm>
            <a:off x="4284663" y="4229100"/>
            <a:ext cx="1700213" cy="466725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51211" name="Line 10"/>
          <p:cNvSpPr>
            <a:spLocks noChangeShapeType="1"/>
          </p:cNvSpPr>
          <p:nvPr/>
        </p:nvSpPr>
        <p:spPr bwMode="auto">
          <a:xfrm>
            <a:off x="3619500" y="2266949"/>
            <a:ext cx="2032000" cy="762001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51212" name="Text Box 11"/>
          <p:cNvSpPr txBox="1">
            <a:spLocks noChangeArrowheads="1"/>
          </p:cNvSpPr>
          <p:nvPr/>
        </p:nvSpPr>
        <p:spPr bwMode="auto">
          <a:xfrm>
            <a:off x="5651500" y="3452813"/>
            <a:ext cx="1106488" cy="346075"/>
          </a:xfrm>
          <a:prstGeom prst="rect">
            <a:avLst/>
          </a:prstGeom>
          <a:noFill/>
          <a:ln w="9525">
            <a:solidFill>
              <a:srgbClr val="6600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sz="1600" b="1">
                <a:solidFill>
                  <a:srgbClr val="6600CC"/>
                </a:solidFill>
              </a:rPr>
              <a:t>DRothers</a:t>
            </a:r>
          </a:p>
        </p:txBody>
      </p:sp>
      <p:sp>
        <p:nvSpPr>
          <p:cNvPr id="51213" name="Line 12"/>
          <p:cNvSpPr>
            <a:spLocks noChangeShapeType="1"/>
          </p:cNvSpPr>
          <p:nvPr/>
        </p:nvSpPr>
        <p:spPr bwMode="auto">
          <a:xfrm flipH="1" flipV="1">
            <a:off x="6060281" y="3213100"/>
            <a:ext cx="144463" cy="287338"/>
          </a:xfrm>
          <a:prstGeom prst="line">
            <a:avLst/>
          </a:prstGeom>
          <a:noFill/>
          <a:ln w="12700">
            <a:solidFill>
              <a:srgbClr val="6600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51214" name="Line 13"/>
          <p:cNvSpPr>
            <a:spLocks noChangeShapeType="1"/>
          </p:cNvSpPr>
          <p:nvPr/>
        </p:nvSpPr>
        <p:spPr bwMode="auto">
          <a:xfrm>
            <a:off x="6791342" y="3680619"/>
            <a:ext cx="288925" cy="71438"/>
          </a:xfrm>
          <a:prstGeom prst="line">
            <a:avLst/>
          </a:prstGeom>
          <a:noFill/>
          <a:ln w="12700">
            <a:solidFill>
              <a:srgbClr val="6600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51215" name="Line 14"/>
          <p:cNvSpPr>
            <a:spLocks noChangeShapeType="1"/>
          </p:cNvSpPr>
          <p:nvPr/>
        </p:nvSpPr>
        <p:spPr bwMode="auto">
          <a:xfrm flipV="1">
            <a:off x="6699785" y="3127358"/>
            <a:ext cx="1584325" cy="358775"/>
          </a:xfrm>
          <a:prstGeom prst="line">
            <a:avLst/>
          </a:prstGeom>
          <a:noFill/>
          <a:ln w="12700">
            <a:solidFill>
              <a:srgbClr val="6600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51216" name="Rectangle 15"/>
          <p:cNvSpPr>
            <a:spLocks noChangeArrowheads="1"/>
          </p:cNvSpPr>
          <p:nvPr/>
        </p:nvSpPr>
        <p:spPr bwMode="auto">
          <a:xfrm>
            <a:off x="5580063" y="908050"/>
            <a:ext cx="2952750" cy="433388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AU">
              <a:solidFill>
                <a:srgbClr val="FF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A0C9A2F-0FBD-4917-B248-10ED28BC3C6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3" name="Rectangle 2"/>
          <p:cNvSpPr/>
          <p:nvPr/>
        </p:nvSpPr>
        <p:spPr bwMode="auto">
          <a:xfrm>
            <a:off x="4284663" y="1495425"/>
            <a:ext cx="1182687" cy="5715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4656138" y="5695951"/>
            <a:ext cx="1182687" cy="5715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67708" y="1630363"/>
            <a:ext cx="804742" cy="445047"/>
          </a:xfrm>
          <a:prstGeom prst="rect">
            <a:avLst/>
          </a:prstGeom>
        </p:spPr>
      </p:pic>
      <p:sp>
        <p:nvSpPr>
          <p:cNvPr id="21" name="Text Box 6"/>
          <p:cNvSpPr txBox="1">
            <a:spLocks noChangeArrowheads="1"/>
          </p:cNvSpPr>
          <p:nvPr/>
        </p:nvSpPr>
        <p:spPr bwMode="auto">
          <a:xfrm>
            <a:off x="6522129" y="4409593"/>
            <a:ext cx="154510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sz="1400" b="1" dirty="0" smtClean="0">
                <a:solidFill>
                  <a:srgbClr val="FF0000"/>
                </a:solidFill>
              </a:rPr>
              <a:t>Type 2 </a:t>
            </a:r>
            <a:r>
              <a:rPr lang="en-AU" sz="1400" b="1" dirty="0">
                <a:solidFill>
                  <a:srgbClr val="FF0000"/>
                </a:solidFill>
              </a:rPr>
              <a:t>From </a:t>
            </a:r>
            <a:r>
              <a:rPr lang="en-AU" sz="1400" b="1" dirty="0" smtClean="0">
                <a:solidFill>
                  <a:srgbClr val="FF0000"/>
                </a:solidFill>
              </a:rPr>
              <a:t>DR</a:t>
            </a:r>
            <a:endParaRPr lang="en-AU" sz="1400" b="1" dirty="0">
              <a:solidFill>
                <a:srgbClr val="FF0000"/>
              </a:solidFill>
            </a:endParaRPr>
          </a:p>
        </p:txBody>
      </p:sp>
      <p:sp>
        <p:nvSpPr>
          <p:cNvPr id="22" name="Line 7"/>
          <p:cNvSpPr>
            <a:spLocks noChangeShapeType="1"/>
          </p:cNvSpPr>
          <p:nvPr/>
        </p:nvSpPr>
        <p:spPr bwMode="auto">
          <a:xfrm flipH="1" flipV="1">
            <a:off x="6443661" y="1781174"/>
            <a:ext cx="720726" cy="376398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18443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95886" y="0"/>
            <a:ext cx="8276590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 smtClean="0"/>
              <a:t>Operation </a:t>
            </a:r>
            <a:r>
              <a:rPr lang="en-US" sz="2800" dirty="0"/>
              <a:t>OSPF LSA </a:t>
            </a:r>
            <a:r>
              <a:rPr lang="en-US" sz="2800" b="1" dirty="0">
                <a:solidFill>
                  <a:srgbClr val="FF0000"/>
                </a:solidFill>
              </a:rPr>
              <a:t>Type </a:t>
            </a:r>
            <a:r>
              <a:rPr lang="en-US" sz="2800" b="1" dirty="0" smtClean="0">
                <a:solidFill>
                  <a:srgbClr val="FF0000"/>
                </a:solidFill>
              </a:rPr>
              <a:t>2</a:t>
            </a:r>
            <a:endParaRPr lang="en-US" b="1" dirty="0" smtClean="0">
              <a:solidFill>
                <a:srgbClr val="FF0000"/>
              </a:solidFill>
              <a:cs typeface="Arial" pitchFamily="34" charset="0"/>
            </a:endParaRPr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19150"/>
            <a:ext cx="9144000" cy="6038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 bwMode="auto">
          <a:xfrm>
            <a:off x="790575" y="5038726"/>
            <a:ext cx="7905750" cy="40005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16136" y="1244959"/>
            <a:ext cx="2667718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0000FF"/>
                </a:solidFill>
              </a:rPr>
              <a:t>Multi-access links</a:t>
            </a:r>
            <a:endParaRPr lang="en-AU" dirty="0">
              <a:solidFill>
                <a:srgbClr val="0000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36492" y="1251668"/>
            <a:ext cx="1675460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0000FF"/>
                </a:solidFill>
              </a:rPr>
              <a:t>Serial links</a:t>
            </a:r>
            <a:endParaRPr lang="en-AU" dirty="0">
              <a:solidFill>
                <a:srgbClr val="0000FF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 bwMode="auto">
          <a:xfrm flipH="1">
            <a:off x="2181225" y="1676400"/>
            <a:ext cx="914400" cy="180975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" name="Straight Arrow Connector 8"/>
          <p:cNvCxnSpPr/>
          <p:nvPr/>
        </p:nvCxnSpPr>
        <p:spPr bwMode="auto">
          <a:xfrm>
            <a:off x="4063936" y="1600200"/>
            <a:ext cx="288989" cy="188595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 flipH="1">
            <a:off x="6229350" y="1600200"/>
            <a:ext cx="914400" cy="188595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>
            <a:off x="7600950" y="1600200"/>
            <a:ext cx="0" cy="188595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3" name="Rectangle 12"/>
          <p:cNvSpPr/>
          <p:nvPr/>
        </p:nvSpPr>
        <p:spPr bwMode="auto">
          <a:xfrm>
            <a:off x="7143750" y="5038725"/>
            <a:ext cx="1181100" cy="323850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788429" y="819150"/>
            <a:ext cx="325755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/>
            <a:r>
              <a:rPr lang="en-AU" sz="2000" b="1" dirty="0" smtClean="0">
                <a:solidFill>
                  <a:srgbClr val="0000FF"/>
                </a:solidFill>
              </a:rPr>
              <a:t>Network </a:t>
            </a:r>
            <a:endParaRPr lang="en-AU" sz="2000" b="1" dirty="0">
              <a:solidFill>
                <a:srgbClr val="0000FF"/>
              </a:solidFill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796752" y="5438776"/>
            <a:ext cx="3411678" cy="257174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6879" y="1443246"/>
            <a:ext cx="1433512" cy="6740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FF"/>
                </a:solidFill>
              </a:rPr>
              <a:t>External Autonomous System</a:t>
            </a:r>
            <a:endParaRPr lang="en-AU" sz="1400" dirty="0">
              <a:solidFill>
                <a:srgbClr val="0000FF"/>
              </a:solidFill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5044965" y="6032937"/>
            <a:ext cx="1391527" cy="33463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021330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2800" dirty="0" smtClean="0"/>
              <a:t>How do we Learn about networks in other Areas?</a:t>
            </a:r>
            <a:endParaRPr lang="en-AU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 smtClean="0"/>
          </a:p>
          <a:p>
            <a:r>
              <a:rPr lang="en-AU" sz="2800" dirty="0" smtClean="0">
                <a:solidFill>
                  <a:srgbClr val="0000FF"/>
                </a:solidFill>
              </a:rPr>
              <a:t>Type 3 Summary LSA</a:t>
            </a:r>
          </a:p>
          <a:p>
            <a:endParaRPr lang="en-AU" sz="2800" dirty="0"/>
          </a:p>
          <a:p>
            <a:r>
              <a:rPr lang="en-AU" sz="2800" dirty="0" smtClean="0">
                <a:solidFill>
                  <a:srgbClr val="0000FF"/>
                </a:solidFill>
              </a:rPr>
              <a:t>Type 4 Summary LSA</a:t>
            </a:r>
          </a:p>
          <a:p>
            <a:endParaRPr lang="en-AU" sz="2800" dirty="0" smtClean="0"/>
          </a:p>
          <a:p>
            <a:r>
              <a:rPr lang="en-US" sz="2800" dirty="0">
                <a:solidFill>
                  <a:srgbClr val="FF0000"/>
                </a:solidFill>
              </a:rPr>
              <a:t>ABRs are the only point where </a:t>
            </a:r>
            <a:r>
              <a:rPr lang="en-US" sz="2800" dirty="0">
                <a:solidFill>
                  <a:srgbClr val="0000FF"/>
                </a:solidFill>
              </a:rPr>
              <a:t>address summarization can be configured</a:t>
            </a:r>
            <a:r>
              <a:rPr lang="en-US" sz="2800" dirty="0"/>
              <a:t>, to </a:t>
            </a:r>
            <a:r>
              <a:rPr lang="en-US" sz="2800" dirty="0">
                <a:solidFill>
                  <a:srgbClr val="7030A0"/>
                </a:solidFill>
              </a:rPr>
              <a:t>summarize the routing information from the LSDBs</a:t>
            </a:r>
            <a:r>
              <a:rPr lang="en-US" sz="2800" dirty="0"/>
              <a:t> of there </a:t>
            </a:r>
            <a:r>
              <a:rPr lang="en-US" sz="2800" dirty="0">
                <a:solidFill>
                  <a:srgbClr val="FF0000"/>
                </a:solidFill>
              </a:rPr>
              <a:t>attached</a:t>
            </a:r>
            <a:r>
              <a:rPr lang="en-US" sz="2800" dirty="0"/>
              <a:t> </a:t>
            </a:r>
            <a:r>
              <a:rPr lang="en-US" sz="2800" dirty="0" smtClean="0"/>
              <a:t>areas</a:t>
            </a:r>
            <a:endParaRPr lang="en-AU" sz="2800" dirty="0"/>
          </a:p>
          <a:p>
            <a:endParaRPr lang="en-AU" sz="2800" dirty="0" smtClean="0"/>
          </a:p>
          <a:p>
            <a:r>
              <a:rPr lang="en-AU" sz="2800" dirty="0" smtClean="0"/>
              <a:t>Do not cause a router to run SPF algorithm</a:t>
            </a:r>
            <a:endParaRPr lang="en-AU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OSPF    </a:t>
            </a:r>
            <a:endParaRPr lang="en-US" b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Page </a:t>
            </a:r>
            <a:fld id="{5A0C9A2F-0FBD-4917-B248-10ED28BC3C66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23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0222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>
          <a:xfrm>
            <a:off x="294763" y="88030"/>
            <a:ext cx="8145463" cy="664445"/>
          </a:xfrm>
        </p:spPr>
        <p:txBody>
          <a:bodyPr/>
          <a:lstStyle/>
          <a:p>
            <a:pPr marL="57150" indent="0"/>
            <a:r>
              <a:rPr lang="en-CA" sz="2800" b="1" dirty="0">
                <a:solidFill>
                  <a:srgbClr val="0000FF"/>
                </a:solidFill>
              </a:rPr>
              <a:t>Type 3 - Summary LSA</a:t>
            </a:r>
            <a:endParaRPr lang="en-CA" sz="2800" dirty="0"/>
          </a:p>
        </p:txBody>
      </p:sp>
      <p:sp>
        <p:nvSpPr>
          <p:cNvPr id="52227" name="Content Placeholder 2"/>
          <p:cNvSpPr>
            <a:spLocks noGrp="1"/>
          </p:cNvSpPr>
          <p:nvPr>
            <p:ph idx="1"/>
          </p:nvPr>
        </p:nvSpPr>
        <p:spPr>
          <a:xfrm>
            <a:off x="0" y="838201"/>
            <a:ext cx="9048750" cy="5524500"/>
          </a:xfrm>
        </p:spPr>
        <p:txBody>
          <a:bodyPr/>
          <a:lstStyle/>
          <a:p>
            <a:pPr marL="57150" indent="0">
              <a:buNone/>
            </a:pPr>
            <a:endParaRPr lang="en-CA" sz="2200" dirty="0" smtClean="0"/>
          </a:p>
          <a:p>
            <a:pPr marL="400050"/>
            <a:endParaRPr lang="en-CA" sz="3200" dirty="0" smtClean="0">
              <a:solidFill>
                <a:srgbClr val="FF0000"/>
              </a:solidFill>
            </a:endParaRPr>
          </a:p>
          <a:p>
            <a:pPr marL="400050"/>
            <a:r>
              <a:rPr lang="en-CA" sz="3200" dirty="0">
                <a:solidFill>
                  <a:srgbClr val="000000"/>
                </a:solidFill>
              </a:rPr>
              <a:t>Describe </a:t>
            </a:r>
            <a:r>
              <a:rPr lang="en-CA" sz="3200" dirty="0" smtClean="0">
                <a:solidFill>
                  <a:srgbClr val="FF0000"/>
                </a:solidFill>
              </a:rPr>
              <a:t>interarea</a:t>
            </a:r>
            <a:r>
              <a:rPr lang="en-CA" sz="3200" dirty="0" smtClean="0">
                <a:solidFill>
                  <a:srgbClr val="000000"/>
                </a:solidFill>
              </a:rPr>
              <a:t> routes</a:t>
            </a:r>
          </a:p>
          <a:p>
            <a:pPr marL="57150" indent="0">
              <a:buNone/>
            </a:pPr>
            <a:endParaRPr lang="en-CA" sz="3200" dirty="0" smtClean="0">
              <a:solidFill>
                <a:srgbClr val="FF0000"/>
              </a:solidFill>
            </a:endParaRPr>
          </a:p>
          <a:p>
            <a:pPr marL="400050"/>
            <a:r>
              <a:rPr lang="en-CA" sz="3200" dirty="0" smtClean="0">
                <a:solidFill>
                  <a:srgbClr val="FF0000"/>
                </a:solidFill>
              </a:rPr>
              <a:t>Describe routes to an area’s networks</a:t>
            </a:r>
            <a:r>
              <a:rPr lang="en-CA" sz="3200" dirty="0" smtClean="0"/>
              <a:t>, may include </a:t>
            </a:r>
            <a:r>
              <a:rPr lang="en-CA" sz="3200" dirty="0" smtClean="0">
                <a:solidFill>
                  <a:srgbClr val="FF0000"/>
                </a:solidFill>
              </a:rPr>
              <a:t>summary</a:t>
            </a:r>
            <a:r>
              <a:rPr lang="en-CA" sz="3200" dirty="0" smtClean="0"/>
              <a:t> routes, are </a:t>
            </a:r>
            <a:r>
              <a:rPr lang="en-CA" sz="3200" dirty="0"/>
              <a:t>created and </a:t>
            </a:r>
            <a:r>
              <a:rPr lang="en-CA" sz="3200" dirty="0" smtClean="0"/>
              <a:t>generated </a:t>
            </a:r>
            <a:r>
              <a:rPr lang="en-CA" sz="3200" dirty="0"/>
              <a:t>by </a:t>
            </a:r>
            <a:r>
              <a:rPr lang="en-CA" sz="3200" dirty="0" smtClean="0">
                <a:solidFill>
                  <a:srgbClr val="0000FF"/>
                </a:solidFill>
              </a:rPr>
              <a:t>ABR</a:t>
            </a:r>
            <a:r>
              <a:rPr lang="en-CA" sz="3200" dirty="0" smtClean="0"/>
              <a:t>.</a:t>
            </a:r>
          </a:p>
          <a:p>
            <a:pPr marL="57150" indent="0">
              <a:buNone/>
            </a:pPr>
            <a:endParaRPr lang="en-CA" sz="2200" b="1" dirty="0" smtClean="0">
              <a:solidFill>
                <a:srgbClr val="0000FF"/>
              </a:solidFill>
            </a:endParaRP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44941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01600" y="0"/>
            <a:ext cx="8456613" cy="871538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 smtClean="0"/>
              <a:t>OSPF </a:t>
            </a:r>
            <a:r>
              <a:rPr lang="en-US" sz="2800" dirty="0"/>
              <a:t>LSA </a:t>
            </a:r>
            <a:r>
              <a:rPr lang="en-US" sz="2800" b="1" dirty="0">
                <a:solidFill>
                  <a:srgbClr val="FF0000"/>
                </a:solidFill>
              </a:rPr>
              <a:t>Type </a:t>
            </a:r>
            <a:r>
              <a:rPr lang="en-US" sz="2800" b="1" dirty="0" smtClean="0">
                <a:solidFill>
                  <a:srgbClr val="FF0000"/>
                </a:solidFill>
              </a:rPr>
              <a:t>3</a:t>
            </a:r>
            <a:endParaRPr lang="en-US" b="1" dirty="0" smtClean="0">
              <a:solidFill>
                <a:srgbClr val="FF0000"/>
              </a:solidFill>
              <a:cs typeface="Arial" pitchFamily="34" charset="0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800100"/>
            <a:ext cx="9144000" cy="6057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616136" y="1244959"/>
            <a:ext cx="2667718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0000FF"/>
                </a:solidFill>
              </a:rPr>
              <a:t>Multi-access links</a:t>
            </a:r>
            <a:endParaRPr lang="en-AU" dirty="0">
              <a:solidFill>
                <a:srgbClr val="0000FF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36492" y="1251668"/>
            <a:ext cx="1675460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0000FF"/>
                </a:solidFill>
              </a:rPr>
              <a:t>Serial links</a:t>
            </a:r>
            <a:endParaRPr lang="en-AU" dirty="0">
              <a:solidFill>
                <a:srgbClr val="0000FF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 bwMode="auto">
          <a:xfrm flipH="1">
            <a:off x="2181225" y="1676400"/>
            <a:ext cx="914400" cy="188595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" name="Straight Arrow Connector 6"/>
          <p:cNvCxnSpPr/>
          <p:nvPr/>
        </p:nvCxnSpPr>
        <p:spPr bwMode="auto">
          <a:xfrm>
            <a:off x="4152900" y="1669691"/>
            <a:ext cx="419101" cy="189265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" name="Straight Arrow Connector 9"/>
          <p:cNvCxnSpPr/>
          <p:nvPr/>
        </p:nvCxnSpPr>
        <p:spPr bwMode="auto">
          <a:xfrm flipH="1">
            <a:off x="6581775" y="1676400"/>
            <a:ext cx="352425" cy="188595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Straight Arrow Connector 12"/>
          <p:cNvCxnSpPr/>
          <p:nvPr/>
        </p:nvCxnSpPr>
        <p:spPr bwMode="auto">
          <a:xfrm>
            <a:off x="7624762" y="1676400"/>
            <a:ext cx="242888" cy="188595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3788429" y="819150"/>
            <a:ext cx="325755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/>
            <a:r>
              <a:rPr lang="en-AU" sz="2000" b="1" dirty="0" smtClean="0">
                <a:solidFill>
                  <a:srgbClr val="0000FF"/>
                </a:solidFill>
              </a:rPr>
              <a:t>Summary  </a:t>
            </a:r>
            <a:endParaRPr lang="en-AU" sz="2000" b="1" dirty="0">
              <a:solidFill>
                <a:srgbClr val="0000FF"/>
              </a:solidFill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619126" y="5116364"/>
            <a:ext cx="7905750" cy="40005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6281109" y="5184836"/>
            <a:ext cx="844310" cy="323850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19126" y="1271836"/>
            <a:ext cx="1433512" cy="8679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FF"/>
                </a:solidFill>
              </a:rPr>
              <a:t>EIGRP External Autonomous System</a:t>
            </a:r>
            <a:endParaRPr lang="en-AU" sz="1400" dirty="0">
              <a:solidFill>
                <a:srgbClr val="0000F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89185" y="4194128"/>
            <a:ext cx="1275451" cy="3139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AU" sz="1600" b="1" dirty="0" smtClean="0">
                <a:solidFill>
                  <a:srgbClr val="0000FF"/>
                </a:solidFill>
              </a:rPr>
              <a:t>Type 1</a:t>
            </a:r>
            <a:endParaRPr lang="en-AU" sz="1600" b="1" dirty="0">
              <a:solidFill>
                <a:srgbClr val="0000FF"/>
              </a:solidFill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4572001" y="4287328"/>
            <a:ext cx="1069674" cy="422695"/>
          </a:xfrm>
          <a:prstGeom prst="rect">
            <a:avLst/>
          </a:prstGeom>
          <a:solidFill>
            <a:srgbClr val="CCCC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 bwMode="auto">
          <a:xfrm>
            <a:off x="1975449" y="4589253"/>
            <a:ext cx="1394963" cy="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7" name="Rectangle 16"/>
          <p:cNvSpPr/>
          <p:nvPr/>
        </p:nvSpPr>
        <p:spPr bwMode="auto">
          <a:xfrm>
            <a:off x="4945911" y="5852573"/>
            <a:ext cx="1635864" cy="334633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3208583" y="5167885"/>
            <a:ext cx="1635864" cy="334633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619125" y="6064984"/>
            <a:ext cx="4043409" cy="244443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60257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3 - Summary LSA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</a:t>
            </a:r>
            <a:r>
              <a:rPr lang="en-US" dirty="0"/>
              <a:t>Area Border Router (ABR) takes information it has learned on one of its attached </a:t>
            </a:r>
            <a:r>
              <a:rPr lang="en-US" dirty="0" smtClean="0"/>
              <a:t>areas                                    </a:t>
            </a:r>
            <a:r>
              <a:rPr lang="en-US" dirty="0"/>
              <a:t>and </a:t>
            </a:r>
            <a:r>
              <a:rPr lang="en-US" dirty="0">
                <a:solidFill>
                  <a:srgbClr val="FF0000"/>
                </a:solidFill>
              </a:rPr>
              <a:t>summarizes</a:t>
            </a:r>
            <a:r>
              <a:rPr lang="en-US" dirty="0"/>
              <a:t> it before sending it out </a:t>
            </a:r>
            <a:r>
              <a:rPr lang="en-US" dirty="0" smtClean="0">
                <a:solidFill>
                  <a:srgbClr val="FF0000"/>
                </a:solidFill>
              </a:rPr>
              <a:t>to </a:t>
            </a:r>
            <a:r>
              <a:rPr lang="en-US" dirty="0">
                <a:solidFill>
                  <a:srgbClr val="FF0000"/>
                </a:solidFill>
              </a:rPr>
              <a:t>other areas </a:t>
            </a:r>
            <a:r>
              <a:rPr lang="en-US" dirty="0"/>
              <a:t>it is connected </a:t>
            </a:r>
            <a:r>
              <a:rPr lang="en-US" dirty="0" smtClean="0"/>
              <a:t>to</a:t>
            </a:r>
          </a:p>
          <a:p>
            <a:endParaRPr lang="en-US" dirty="0"/>
          </a:p>
          <a:p>
            <a:r>
              <a:rPr lang="en-US" dirty="0" smtClean="0"/>
              <a:t>This </a:t>
            </a:r>
            <a:r>
              <a:rPr lang="en-US" dirty="0">
                <a:solidFill>
                  <a:srgbClr val="FF0000"/>
                </a:solidFill>
              </a:rPr>
              <a:t>summarization </a:t>
            </a:r>
            <a:r>
              <a:rPr lang="en-US" dirty="0" smtClean="0"/>
              <a:t>provides </a:t>
            </a:r>
            <a:r>
              <a:rPr lang="en-US" dirty="0">
                <a:solidFill>
                  <a:srgbClr val="FF0000"/>
                </a:solidFill>
              </a:rPr>
              <a:t>scalability</a:t>
            </a:r>
            <a:r>
              <a:rPr lang="en-US" dirty="0"/>
              <a:t> by removing detailed topology information for other areas</a:t>
            </a:r>
            <a:r>
              <a:rPr lang="en-US" dirty="0" smtClean="0"/>
              <a:t>,                             because </a:t>
            </a:r>
            <a:r>
              <a:rPr lang="en-US" dirty="0"/>
              <a:t>their routing information is summarized into just an </a:t>
            </a:r>
            <a:r>
              <a:rPr lang="en-US" dirty="0" smtClean="0">
                <a:solidFill>
                  <a:srgbClr val="0000FF"/>
                </a:solidFill>
              </a:rPr>
              <a:t>network address</a:t>
            </a:r>
            <a:r>
              <a:rPr lang="en-US" dirty="0" smtClean="0"/>
              <a:t>, </a:t>
            </a:r>
            <a:r>
              <a:rPr lang="en-US" dirty="0">
                <a:solidFill>
                  <a:srgbClr val="0000FF"/>
                </a:solidFill>
              </a:rPr>
              <a:t>prefix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rgbClr val="0000FF"/>
                </a:solidFill>
              </a:rPr>
              <a:t>cost</a:t>
            </a:r>
            <a:r>
              <a:rPr lang="en-US" dirty="0" smtClean="0"/>
              <a:t>.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OSPF    </a:t>
            </a:r>
            <a:endParaRPr lang="en-US" b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Page </a:t>
            </a:r>
            <a:fld id="{5A0C9A2F-0FBD-4917-B248-10ED28BC3C66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26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6681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>
          <a:xfrm>
            <a:off x="294763" y="88030"/>
            <a:ext cx="8145463" cy="664445"/>
          </a:xfrm>
        </p:spPr>
        <p:txBody>
          <a:bodyPr/>
          <a:lstStyle/>
          <a:p>
            <a:pPr marL="57150" indent="0"/>
            <a:r>
              <a:rPr lang="en-CA" sz="2800" b="1" dirty="0">
                <a:solidFill>
                  <a:srgbClr val="0000FF"/>
                </a:solidFill>
              </a:rPr>
              <a:t>Type 4 </a:t>
            </a:r>
            <a:r>
              <a:rPr lang="en-CA" sz="2800" b="1" dirty="0" smtClean="0">
                <a:solidFill>
                  <a:srgbClr val="0000FF"/>
                </a:solidFill>
              </a:rPr>
              <a:t>– ASBR Summary </a:t>
            </a:r>
            <a:r>
              <a:rPr lang="en-CA" sz="2800" b="1" dirty="0">
                <a:solidFill>
                  <a:srgbClr val="0000FF"/>
                </a:solidFill>
              </a:rPr>
              <a:t>LSA</a:t>
            </a:r>
            <a:endParaRPr lang="en-CA" sz="2800" dirty="0"/>
          </a:p>
        </p:txBody>
      </p:sp>
      <p:sp>
        <p:nvSpPr>
          <p:cNvPr id="52227" name="Content Placeholder 2"/>
          <p:cNvSpPr>
            <a:spLocks noGrp="1"/>
          </p:cNvSpPr>
          <p:nvPr>
            <p:ph idx="1"/>
          </p:nvPr>
        </p:nvSpPr>
        <p:spPr>
          <a:xfrm>
            <a:off x="0" y="838201"/>
            <a:ext cx="9048750" cy="5524500"/>
          </a:xfrm>
        </p:spPr>
        <p:txBody>
          <a:bodyPr/>
          <a:lstStyle/>
          <a:p>
            <a:pPr marL="400050"/>
            <a:endParaRPr lang="en-CA" sz="3200" dirty="0" smtClean="0"/>
          </a:p>
          <a:p>
            <a:pPr marL="400050"/>
            <a:r>
              <a:rPr lang="en-CA" sz="3200" dirty="0" smtClean="0"/>
              <a:t>Is</a:t>
            </a:r>
            <a:r>
              <a:rPr lang="en-CA" sz="3200" dirty="0" smtClean="0">
                <a:solidFill>
                  <a:srgbClr val="0000FF"/>
                </a:solidFill>
              </a:rPr>
              <a:t> </a:t>
            </a:r>
            <a:r>
              <a:rPr lang="en-CA" sz="3200" dirty="0">
                <a:solidFill>
                  <a:srgbClr val="0000FF"/>
                </a:solidFill>
              </a:rPr>
              <a:t>generated </a:t>
            </a:r>
            <a:r>
              <a:rPr lang="en-CA" sz="3200" dirty="0"/>
              <a:t>by an </a:t>
            </a:r>
            <a:r>
              <a:rPr lang="en-CA" sz="3200" dirty="0">
                <a:solidFill>
                  <a:srgbClr val="0000FF"/>
                </a:solidFill>
              </a:rPr>
              <a:t>ABR</a:t>
            </a:r>
            <a:r>
              <a:rPr lang="en-CA" sz="3200" dirty="0"/>
              <a:t> only when an </a:t>
            </a:r>
            <a:r>
              <a:rPr lang="en-US" sz="3200" dirty="0">
                <a:solidFill>
                  <a:srgbClr val="FF0000"/>
                </a:solidFill>
              </a:rPr>
              <a:t>Autonomous System </a:t>
            </a:r>
            <a:r>
              <a:rPr lang="en-US" sz="3200" dirty="0" smtClean="0">
                <a:solidFill>
                  <a:srgbClr val="FF0000"/>
                </a:solidFill>
              </a:rPr>
              <a:t>Boundary </a:t>
            </a:r>
            <a:r>
              <a:rPr lang="en-CA" sz="3200" dirty="0" smtClean="0">
                <a:solidFill>
                  <a:srgbClr val="0000FF"/>
                </a:solidFill>
              </a:rPr>
              <a:t>Router</a:t>
            </a:r>
            <a:r>
              <a:rPr lang="en-CA" sz="3200" dirty="0" smtClean="0"/>
              <a:t> </a:t>
            </a:r>
            <a:r>
              <a:rPr lang="en-CA" sz="3200" dirty="0"/>
              <a:t>exists within an </a:t>
            </a:r>
            <a:r>
              <a:rPr lang="en-CA" sz="3200" dirty="0" smtClean="0"/>
              <a:t>area.</a:t>
            </a:r>
          </a:p>
          <a:p>
            <a:pPr marL="400050"/>
            <a:endParaRPr lang="en-CA" sz="3200" dirty="0" smtClean="0">
              <a:solidFill>
                <a:srgbClr val="FF0000"/>
              </a:solidFill>
            </a:endParaRPr>
          </a:p>
          <a:p>
            <a:pPr marL="400050"/>
            <a:r>
              <a:rPr lang="en-CA" sz="3200" dirty="0" smtClean="0">
                <a:solidFill>
                  <a:srgbClr val="00B050"/>
                </a:solidFill>
              </a:rPr>
              <a:t>Provides</a:t>
            </a:r>
            <a:r>
              <a:rPr lang="en-CA" sz="3200" dirty="0" smtClean="0">
                <a:solidFill>
                  <a:srgbClr val="FF0000"/>
                </a:solidFill>
              </a:rPr>
              <a:t> the route to the </a:t>
            </a:r>
            <a:r>
              <a:rPr lang="en-CA" sz="3200" dirty="0" smtClean="0">
                <a:solidFill>
                  <a:srgbClr val="0000FF"/>
                </a:solidFill>
              </a:rPr>
              <a:t>ASBR (Router), to routers in other areas</a:t>
            </a:r>
          </a:p>
          <a:p>
            <a:pPr marL="57150" indent="0">
              <a:buNone/>
            </a:pPr>
            <a:endParaRPr lang="en-CA" sz="2200" b="1" dirty="0" smtClean="0">
              <a:solidFill>
                <a:srgbClr val="0000FF"/>
              </a:solidFill>
            </a:endParaRPr>
          </a:p>
          <a:p>
            <a:pPr marL="57150" indent="0">
              <a:buNone/>
            </a:pPr>
            <a:r>
              <a:rPr lang="en-CA" dirty="0" smtClean="0"/>
              <a:t>.</a:t>
            </a:r>
            <a:r>
              <a:rPr lang="en-CA" sz="2000" dirty="0" smtClean="0"/>
              <a:t> 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38295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6676" y="0"/>
            <a:ext cx="8579168" cy="752475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 err="1"/>
              <a:t>Multiarea</a:t>
            </a:r>
            <a:r>
              <a:rPr lang="en-US" sz="2800" dirty="0"/>
              <a:t> OSPF LSA Operation OSPF LSA </a:t>
            </a:r>
            <a:r>
              <a:rPr lang="en-US" sz="2800" b="1" dirty="0">
                <a:solidFill>
                  <a:srgbClr val="FF0000"/>
                </a:solidFill>
              </a:rPr>
              <a:t>Type </a:t>
            </a:r>
            <a:r>
              <a:rPr lang="en-US" sz="2800" b="1" dirty="0" smtClean="0">
                <a:solidFill>
                  <a:srgbClr val="FF0000"/>
                </a:solidFill>
              </a:rPr>
              <a:t>4</a:t>
            </a:r>
            <a:endParaRPr lang="en-US" b="1" dirty="0" smtClean="0">
              <a:solidFill>
                <a:srgbClr val="FF0000"/>
              </a:solidFill>
              <a:cs typeface="Arial" pitchFamily="34" charset="0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33426"/>
            <a:ext cx="9144000" cy="612457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 bwMode="auto">
          <a:xfrm>
            <a:off x="923925" y="5219699"/>
            <a:ext cx="7905750" cy="44767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16136" y="1244959"/>
            <a:ext cx="2667718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0000FF"/>
                </a:solidFill>
              </a:rPr>
              <a:t>Multi-access links</a:t>
            </a:r>
            <a:endParaRPr lang="en-AU" dirty="0">
              <a:solidFill>
                <a:srgbClr val="0000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36492" y="1251668"/>
            <a:ext cx="1675460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0000FF"/>
                </a:solidFill>
              </a:rPr>
              <a:t>Serial links</a:t>
            </a:r>
            <a:endParaRPr lang="en-AU" dirty="0">
              <a:solidFill>
                <a:srgbClr val="0000FF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 bwMode="auto">
          <a:xfrm flipH="1">
            <a:off x="2181225" y="1676400"/>
            <a:ext cx="914400" cy="188595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" name="Straight Arrow Connector 7"/>
          <p:cNvCxnSpPr/>
          <p:nvPr/>
        </p:nvCxnSpPr>
        <p:spPr bwMode="auto">
          <a:xfrm>
            <a:off x="4076700" y="1676400"/>
            <a:ext cx="571500" cy="181927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" name="Straight Arrow Connector 10"/>
          <p:cNvCxnSpPr/>
          <p:nvPr/>
        </p:nvCxnSpPr>
        <p:spPr bwMode="auto">
          <a:xfrm flipH="1">
            <a:off x="6315075" y="1609725"/>
            <a:ext cx="742950" cy="188595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Straight Arrow Connector 12"/>
          <p:cNvCxnSpPr/>
          <p:nvPr/>
        </p:nvCxnSpPr>
        <p:spPr bwMode="auto">
          <a:xfrm>
            <a:off x="7515225" y="1669691"/>
            <a:ext cx="76200" cy="182598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" name="TextBox 11"/>
          <p:cNvSpPr txBox="1"/>
          <p:nvPr/>
        </p:nvSpPr>
        <p:spPr>
          <a:xfrm>
            <a:off x="4076700" y="695327"/>
            <a:ext cx="325755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/>
            <a:r>
              <a:rPr lang="en-AU" sz="2000" b="1" dirty="0" smtClean="0">
                <a:solidFill>
                  <a:srgbClr val="0000FF"/>
                </a:solidFill>
              </a:rPr>
              <a:t>Summary </a:t>
            </a:r>
            <a:endParaRPr lang="en-AU" sz="2000" b="1" dirty="0">
              <a:solidFill>
                <a:srgbClr val="0000FF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61000" y="1339384"/>
            <a:ext cx="1433512" cy="8679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FF"/>
                </a:solidFill>
              </a:rPr>
              <a:t>EIGRP External Autonomous System</a:t>
            </a:r>
            <a:endParaRPr lang="en-AU" sz="1400" dirty="0">
              <a:solidFill>
                <a:srgbClr val="0000F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0103" y="5364027"/>
            <a:ext cx="2309350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800" dirty="0" smtClean="0">
                <a:solidFill>
                  <a:srgbClr val="0000FF"/>
                </a:solidFill>
              </a:rPr>
              <a:t>Learned from Type 1</a:t>
            </a:r>
            <a:endParaRPr lang="en-AU" sz="1800" dirty="0">
              <a:solidFill>
                <a:srgbClr val="0000FF"/>
              </a:solidFill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4834759" y="6066167"/>
            <a:ext cx="2499491" cy="334633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140138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>
          <a:xfrm>
            <a:off x="138023" y="88030"/>
            <a:ext cx="8302203" cy="664445"/>
          </a:xfrm>
        </p:spPr>
        <p:txBody>
          <a:bodyPr/>
          <a:lstStyle/>
          <a:p>
            <a:pPr marL="57150" indent="0"/>
            <a:r>
              <a:rPr lang="en-CA" sz="2800" b="1" dirty="0">
                <a:solidFill>
                  <a:srgbClr val="0000FF"/>
                </a:solidFill>
              </a:rPr>
              <a:t>Type 5 - Autonomous System External LSA </a:t>
            </a:r>
          </a:p>
        </p:txBody>
      </p:sp>
      <p:sp>
        <p:nvSpPr>
          <p:cNvPr id="52227" name="Content Placeholder 2"/>
          <p:cNvSpPr>
            <a:spLocks noGrp="1"/>
          </p:cNvSpPr>
          <p:nvPr>
            <p:ph idx="1"/>
          </p:nvPr>
        </p:nvSpPr>
        <p:spPr>
          <a:xfrm>
            <a:off x="0" y="838201"/>
            <a:ext cx="9048750" cy="5524500"/>
          </a:xfrm>
        </p:spPr>
        <p:txBody>
          <a:bodyPr/>
          <a:lstStyle/>
          <a:p>
            <a:pPr marL="400050"/>
            <a:endParaRPr lang="en-CA" sz="3200" dirty="0" smtClean="0">
              <a:solidFill>
                <a:srgbClr val="FF0000"/>
              </a:solidFill>
            </a:endParaRPr>
          </a:p>
          <a:p>
            <a:pPr marL="400050"/>
            <a:r>
              <a:rPr lang="en-CA" sz="3200" dirty="0" smtClean="0">
                <a:solidFill>
                  <a:srgbClr val="FF0000"/>
                </a:solidFill>
              </a:rPr>
              <a:t>Describe </a:t>
            </a:r>
            <a:r>
              <a:rPr lang="en-CA" sz="3200" dirty="0">
                <a:solidFill>
                  <a:srgbClr val="FF0000"/>
                </a:solidFill>
              </a:rPr>
              <a:t>routes to networks </a:t>
            </a:r>
            <a:r>
              <a:rPr lang="en-CA" sz="32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outside</a:t>
            </a:r>
            <a:r>
              <a:rPr lang="en-CA" sz="3200" dirty="0">
                <a:solidFill>
                  <a:srgbClr val="FF0000"/>
                </a:solidFill>
              </a:rPr>
              <a:t> </a:t>
            </a:r>
            <a:r>
              <a:rPr lang="en-CA" sz="3200" dirty="0"/>
              <a:t>the OSPF autonomous </a:t>
            </a:r>
            <a:r>
              <a:rPr lang="en-CA" sz="3200" dirty="0" smtClean="0"/>
              <a:t>system.</a:t>
            </a:r>
          </a:p>
          <a:p>
            <a:pPr marL="400050"/>
            <a:endParaRPr lang="en-CA" sz="3200" dirty="0" smtClean="0"/>
          </a:p>
          <a:p>
            <a:pPr marL="400050"/>
            <a:endParaRPr lang="en-CA" sz="3200" dirty="0"/>
          </a:p>
          <a:p>
            <a:pPr marL="400050"/>
            <a:r>
              <a:rPr lang="en-CA" sz="3200" dirty="0" smtClean="0"/>
              <a:t>Generated by </a:t>
            </a:r>
            <a:r>
              <a:rPr lang="en-CA" sz="3200" dirty="0"/>
              <a:t>the </a:t>
            </a:r>
            <a:r>
              <a:rPr lang="en-CA" sz="3200" dirty="0">
                <a:solidFill>
                  <a:srgbClr val="0000FF"/>
                </a:solidFill>
              </a:rPr>
              <a:t>ASBR</a:t>
            </a:r>
            <a:r>
              <a:rPr lang="en-CA" sz="3200" dirty="0"/>
              <a:t> and are flooded to the entire autonomous </a:t>
            </a:r>
            <a:r>
              <a:rPr lang="en-CA" sz="3200" dirty="0" smtClean="0"/>
              <a:t>system. 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38295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31989" y="101147"/>
            <a:ext cx="8456613" cy="698953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 smtClean="0"/>
              <a:t>Why Multi-Area OSPF?</a:t>
            </a:r>
            <a:endParaRPr lang="en-US" sz="4400" dirty="0" smtClean="0">
              <a:solidFill>
                <a:schemeClr val="accent5">
                  <a:lumMod val="75000"/>
                </a:schemeClr>
              </a:solidFill>
              <a:cs typeface="Aria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10884"/>
            <a:ext cx="8982075" cy="5909094"/>
          </a:xfrm>
          <a:prstGeom prst="rect">
            <a:avLst/>
          </a:prstGeom>
          <a:noFill/>
          <a:ln w="9525">
            <a:solidFill>
              <a:schemeClr val="tx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156575" y="1616201"/>
            <a:ext cx="2122505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smtClean="0">
                <a:solidFill>
                  <a:srgbClr val="FF0000"/>
                </a:solidFill>
              </a:rPr>
              <a:t>Single Area 0</a:t>
            </a:r>
            <a:endParaRPr lang="en-AU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469648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49225" y="0"/>
            <a:ext cx="8456613" cy="871538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 smtClean="0"/>
              <a:t>OSPF </a:t>
            </a:r>
            <a:r>
              <a:rPr lang="en-US" sz="2800" dirty="0"/>
              <a:t>LSA </a:t>
            </a:r>
            <a:r>
              <a:rPr lang="en-US" sz="2800" b="1" dirty="0">
                <a:solidFill>
                  <a:srgbClr val="FF0000"/>
                </a:solidFill>
              </a:rPr>
              <a:t>Type </a:t>
            </a:r>
            <a:r>
              <a:rPr lang="en-US" sz="2800" b="1" dirty="0" smtClean="0">
                <a:solidFill>
                  <a:srgbClr val="FF0000"/>
                </a:solidFill>
              </a:rPr>
              <a:t>5</a:t>
            </a:r>
            <a:endParaRPr lang="en-US" b="1" dirty="0" smtClean="0">
              <a:solidFill>
                <a:srgbClr val="FF0000"/>
              </a:solidFill>
              <a:cs typeface="Arial" pitchFamily="34" charset="0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09625"/>
            <a:ext cx="9144000" cy="6048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 bwMode="auto">
          <a:xfrm>
            <a:off x="866775" y="5219700"/>
            <a:ext cx="7572375" cy="4191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16136" y="1244959"/>
            <a:ext cx="2667718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0000FF"/>
                </a:solidFill>
              </a:rPr>
              <a:t>Multi-access links</a:t>
            </a:r>
            <a:endParaRPr lang="en-AU" dirty="0">
              <a:solidFill>
                <a:srgbClr val="0000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36492" y="1251668"/>
            <a:ext cx="1675460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0000FF"/>
                </a:solidFill>
              </a:rPr>
              <a:t>Serial links</a:t>
            </a:r>
            <a:endParaRPr lang="en-AU" dirty="0">
              <a:solidFill>
                <a:srgbClr val="0000FF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 bwMode="auto">
          <a:xfrm flipH="1">
            <a:off x="2181225" y="1676400"/>
            <a:ext cx="914400" cy="188595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" name="Straight Arrow Connector 7"/>
          <p:cNvCxnSpPr/>
          <p:nvPr/>
        </p:nvCxnSpPr>
        <p:spPr bwMode="auto">
          <a:xfrm>
            <a:off x="4162425" y="1669691"/>
            <a:ext cx="323850" cy="189265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" name="Straight Arrow Connector 10"/>
          <p:cNvCxnSpPr/>
          <p:nvPr/>
        </p:nvCxnSpPr>
        <p:spPr bwMode="auto">
          <a:xfrm flipH="1">
            <a:off x="6267450" y="1590675"/>
            <a:ext cx="626242" cy="197167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Straight Arrow Connector 12"/>
          <p:cNvCxnSpPr/>
          <p:nvPr/>
        </p:nvCxnSpPr>
        <p:spPr bwMode="auto">
          <a:xfrm>
            <a:off x="7456871" y="1669691"/>
            <a:ext cx="67879" cy="189265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" name="TextBox 11"/>
          <p:cNvSpPr txBox="1"/>
          <p:nvPr/>
        </p:nvSpPr>
        <p:spPr>
          <a:xfrm>
            <a:off x="3788429" y="819150"/>
            <a:ext cx="325755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/>
            <a:r>
              <a:rPr lang="en-AU" sz="2000" b="1" dirty="0" smtClean="0">
                <a:solidFill>
                  <a:srgbClr val="0000FF"/>
                </a:solidFill>
              </a:rPr>
              <a:t>External </a:t>
            </a:r>
            <a:endParaRPr lang="en-AU" sz="2000" b="1" dirty="0">
              <a:solidFill>
                <a:srgbClr val="0000FF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47713" y="1480748"/>
            <a:ext cx="1433512" cy="8679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AU" sz="1400" b="1" dirty="0" smtClean="0">
                <a:solidFill>
                  <a:srgbClr val="FF0000"/>
                </a:solidFill>
              </a:rPr>
              <a:t>EIGRP </a:t>
            </a:r>
            <a:r>
              <a:rPr lang="en-AU" sz="1400" dirty="0" smtClean="0">
                <a:solidFill>
                  <a:srgbClr val="0000FF"/>
                </a:solidFill>
              </a:rPr>
              <a:t>External Autonomous System</a:t>
            </a:r>
            <a:endParaRPr lang="en-AU" sz="1400" dirty="0">
              <a:solidFill>
                <a:srgbClr val="0000FF"/>
              </a:solidFill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3899339" y="5852573"/>
            <a:ext cx="2537154" cy="295979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820272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91097" y="0"/>
            <a:ext cx="8456613" cy="7239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 smtClean="0"/>
              <a:t>OSPF – Steps to Convergence</a:t>
            </a:r>
            <a:endParaRPr lang="en-US" sz="2800" dirty="0" smtClean="0">
              <a:solidFill>
                <a:schemeClr val="accent5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6322" y="903544"/>
            <a:ext cx="8952903" cy="56877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  <a:tabLst>
                <a:tab pos="231775" algn="l"/>
              </a:tabLst>
            </a:pPr>
            <a:r>
              <a:rPr lang="en-US" sz="3200" b="1" dirty="0" smtClean="0">
                <a:solidFill>
                  <a:srgbClr val="0000FF"/>
                </a:solidFill>
              </a:rPr>
              <a:t>Calculate </a:t>
            </a:r>
            <a:r>
              <a:rPr lang="en-US" sz="3200" b="1" dirty="0" smtClean="0">
                <a:solidFill>
                  <a:srgbClr val="FF0000"/>
                </a:solidFill>
              </a:rPr>
              <a:t>Intra Area </a:t>
            </a:r>
            <a:r>
              <a:rPr lang="en-US" sz="3200" b="1" dirty="0" smtClean="0">
                <a:solidFill>
                  <a:srgbClr val="0000FF"/>
                </a:solidFill>
              </a:rPr>
              <a:t>OSPF Routes</a:t>
            </a:r>
            <a:r>
              <a:rPr lang="en-US" sz="2800" b="1" dirty="0" smtClean="0">
                <a:solidFill>
                  <a:srgbClr val="FF0000"/>
                </a:solidFill>
              </a:rPr>
              <a:t>   </a:t>
            </a:r>
          </a:p>
          <a:p>
            <a:pPr algn="l">
              <a:tabLst>
                <a:tab pos="231775" algn="l"/>
              </a:tabLst>
            </a:pPr>
            <a:r>
              <a:rPr lang="en-US" sz="2800" b="1" dirty="0">
                <a:solidFill>
                  <a:srgbClr val="FF0000"/>
                </a:solidFill>
              </a:rPr>
              <a:t> </a:t>
            </a:r>
            <a:r>
              <a:rPr lang="en-US" sz="2800" b="1" dirty="0" smtClean="0">
                <a:solidFill>
                  <a:srgbClr val="FF0000"/>
                </a:solidFill>
              </a:rPr>
              <a:t>     </a:t>
            </a:r>
          </a:p>
          <a:p>
            <a:pPr>
              <a:tabLst>
                <a:tab pos="231775" algn="l"/>
              </a:tabLst>
            </a:pPr>
            <a:r>
              <a:rPr lang="en-US" sz="2800" b="1" dirty="0" smtClean="0">
                <a:solidFill>
                  <a:srgbClr val="FF0000"/>
                </a:solidFill>
              </a:rPr>
              <a:t> All </a:t>
            </a:r>
            <a:r>
              <a:rPr lang="en-US" sz="2800" b="1" dirty="0">
                <a:solidFill>
                  <a:srgbClr val="FF0000"/>
                </a:solidFill>
              </a:rPr>
              <a:t>routers </a:t>
            </a:r>
            <a:r>
              <a:rPr lang="en-US" sz="2800" dirty="0" smtClean="0"/>
              <a:t>via </a:t>
            </a:r>
            <a:r>
              <a:rPr lang="en-US" sz="2800" b="1" dirty="0" smtClean="0">
                <a:solidFill>
                  <a:srgbClr val="0000FF"/>
                </a:solidFill>
              </a:rPr>
              <a:t>LSAs type 1 and 2</a:t>
            </a:r>
            <a:r>
              <a:rPr lang="en-US" sz="2800" dirty="0" smtClean="0"/>
              <a:t>,</a:t>
            </a:r>
          </a:p>
          <a:p>
            <a:pPr>
              <a:tabLst>
                <a:tab pos="231775" algn="l"/>
              </a:tabLst>
            </a:pPr>
            <a:endParaRPr lang="en-US" sz="2800" dirty="0" smtClean="0"/>
          </a:p>
          <a:p>
            <a:pPr>
              <a:tabLst>
                <a:tab pos="231775" algn="l"/>
              </a:tabLst>
            </a:pPr>
            <a:r>
              <a:rPr lang="en-US" sz="2800" dirty="0" smtClean="0"/>
              <a:t> calculate via </a:t>
            </a:r>
            <a:r>
              <a:rPr lang="en-US" sz="2800" dirty="0" smtClean="0">
                <a:solidFill>
                  <a:srgbClr val="7030A0"/>
                </a:solidFill>
              </a:rPr>
              <a:t>SPF algorithm </a:t>
            </a:r>
          </a:p>
          <a:p>
            <a:pPr>
              <a:tabLst>
                <a:tab pos="231775" algn="l"/>
              </a:tabLst>
            </a:pPr>
            <a:endParaRPr lang="en-US" sz="2800" dirty="0" smtClean="0">
              <a:solidFill>
                <a:srgbClr val="7030A0"/>
              </a:solidFill>
            </a:endParaRPr>
          </a:p>
          <a:p>
            <a:pPr>
              <a:tabLst>
                <a:tab pos="231775" algn="l"/>
              </a:tabLst>
            </a:pPr>
            <a:r>
              <a:rPr lang="en-US" sz="2800" dirty="0" smtClean="0"/>
              <a:t>the </a:t>
            </a:r>
            <a:r>
              <a:rPr lang="en-US" sz="2800" b="1" dirty="0" smtClean="0">
                <a:solidFill>
                  <a:srgbClr val="0000FF"/>
                </a:solidFill>
              </a:rPr>
              <a:t>least cost paths </a:t>
            </a:r>
            <a:r>
              <a:rPr lang="en-US" sz="2800" dirty="0"/>
              <a:t>to </a:t>
            </a:r>
            <a:r>
              <a:rPr lang="en-US" sz="2800" dirty="0" smtClean="0"/>
              <a:t>destinations</a:t>
            </a:r>
          </a:p>
          <a:p>
            <a:pPr>
              <a:tabLst>
                <a:tab pos="231775" algn="l"/>
              </a:tabLst>
            </a:pPr>
            <a:endParaRPr lang="en-US" sz="2800" dirty="0" smtClean="0"/>
          </a:p>
          <a:p>
            <a:pPr>
              <a:tabLst>
                <a:tab pos="231775" algn="l"/>
              </a:tabLst>
            </a:pPr>
            <a:r>
              <a:rPr lang="en-US" sz="2800" dirty="0" smtClean="0"/>
              <a:t> </a:t>
            </a:r>
            <a:r>
              <a:rPr lang="en-US" sz="2800" b="1" dirty="0">
                <a:solidFill>
                  <a:srgbClr val="7030A0"/>
                </a:solidFill>
              </a:rPr>
              <a:t>within their area </a:t>
            </a:r>
            <a:r>
              <a:rPr lang="en-US" sz="2800" dirty="0"/>
              <a:t>(</a:t>
            </a:r>
            <a:r>
              <a:rPr lang="en-US" sz="2800" b="1" dirty="0">
                <a:solidFill>
                  <a:srgbClr val="FF0000"/>
                </a:solidFill>
              </a:rPr>
              <a:t>intra-area</a:t>
            </a:r>
            <a:r>
              <a:rPr lang="en-US" sz="2800" dirty="0" smtClean="0"/>
              <a:t>)</a:t>
            </a:r>
          </a:p>
          <a:p>
            <a:pPr>
              <a:tabLst>
                <a:tab pos="231775" algn="l"/>
              </a:tabLst>
            </a:pPr>
            <a:r>
              <a:rPr lang="en-US" sz="2800" dirty="0" smtClean="0"/>
              <a:t> </a:t>
            </a:r>
          </a:p>
          <a:p>
            <a:pPr>
              <a:tabLst>
                <a:tab pos="231775" algn="l"/>
              </a:tabLst>
            </a:pPr>
            <a:r>
              <a:rPr lang="en-US" sz="2800" dirty="0" smtClean="0"/>
              <a:t>and </a:t>
            </a:r>
            <a:r>
              <a:rPr lang="en-US" sz="2800" b="1" dirty="0">
                <a:solidFill>
                  <a:srgbClr val="7030A0"/>
                </a:solidFill>
              </a:rPr>
              <a:t>add</a:t>
            </a:r>
            <a:r>
              <a:rPr lang="en-US" sz="2800" dirty="0"/>
              <a:t> these </a:t>
            </a:r>
            <a:r>
              <a:rPr lang="en-US" sz="2800" dirty="0" smtClean="0"/>
              <a:t>entries </a:t>
            </a:r>
            <a:r>
              <a:rPr lang="en-US" sz="2800" dirty="0"/>
              <a:t>to the </a:t>
            </a:r>
            <a:r>
              <a:rPr lang="en-US" sz="2800" b="1" dirty="0" smtClean="0">
                <a:solidFill>
                  <a:srgbClr val="7030A0"/>
                </a:solidFill>
              </a:rPr>
              <a:t>routing</a:t>
            </a:r>
            <a:r>
              <a:rPr lang="en-US" sz="2800" dirty="0" smtClean="0"/>
              <a:t> </a:t>
            </a:r>
            <a:r>
              <a:rPr lang="en-US" sz="2800" dirty="0"/>
              <a:t>table. </a:t>
            </a:r>
            <a:endParaRPr lang="en-US" sz="2800" dirty="0" smtClean="0"/>
          </a:p>
          <a:p>
            <a:pPr marL="457200" indent="-457200">
              <a:buFont typeface="+mj-lt"/>
              <a:buAutoNum type="arabicPeriod"/>
              <a:tabLst>
                <a:tab pos="231775" algn="l"/>
              </a:tabLst>
            </a:pPr>
            <a:endParaRPr lang="en-US" sz="2800" dirty="0" smtClean="0"/>
          </a:p>
          <a:p>
            <a:pPr>
              <a:tabLst>
                <a:tab pos="231775" algn="l"/>
              </a:tabLst>
            </a:pPr>
            <a:r>
              <a:rPr lang="en-US" sz="2800" dirty="0" smtClean="0"/>
              <a:t>      Designator </a:t>
            </a:r>
            <a:r>
              <a:rPr lang="en-US" sz="2800" b="1" dirty="0" smtClean="0">
                <a:solidFill>
                  <a:srgbClr val="0000FF"/>
                </a:solidFill>
              </a:rPr>
              <a:t>O</a:t>
            </a:r>
            <a:r>
              <a:rPr lang="en-US" sz="2800" dirty="0" smtClean="0"/>
              <a:t> in routing table</a:t>
            </a:r>
          </a:p>
          <a:p>
            <a:pPr marL="457200" indent="-457200" algn="l">
              <a:buFont typeface="+mj-lt"/>
              <a:buAutoNum type="arabicPeriod"/>
              <a:tabLst>
                <a:tab pos="231775" algn="l"/>
              </a:tabLst>
            </a:pPr>
            <a:endParaRPr lang="en-US" sz="2000" dirty="0" smtClean="0"/>
          </a:p>
          <a:p>
            <a:pPr algn="l">
              <a:tabLst>
                <a:tab pos="231775" algn="l"/>
              </a:tabLst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7605355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91097" y="0"/>
            <a:ext cx="8456613" cy="7239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 smtClean="0"/>
              <a:t>OSPF – Steps to Convergence</a:t>
            </a:r>
            <a:endParaRPr lang="en-US" sz="2800" dirty="0" smtClean="0">
              <a:solidFill>
                <a:schemeClr val="accent5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6322" y="903544"/>
            <a:ext cx="8952903" cy="52999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l">
              <a:buFont typeface="+mj-lt"/>
              <a:buAutoNum type="arabicPeriod"/>
              <a:tabLst>
                <a:tab pos="231775" algn="l"/>
              </a:tabLst>
            </a:pPr>
            <a:endParaRPr lang="en-US" sz="2000" dirty="0" smtClean="0"/>
          </a:p>
          <a:p>
            <a:pPr marL="457200" indent="-457200">
              <a:buFont typeface="+mj-lt"/>
              <a:buAutoNum type="arabicPeriod" startAt="2"/>
              <a:tabLst>
                <a:tab pos="231775" algn="l"/>
              </a:tabLst>
            </a:pPr>
            <a:r>
              <a:rPr lang="en-US" sz="3600" b="1" dirty="0" smtClean="0">
                <a:solidFill>
                  <a:srgbClr val="0000FF"/>
                </a:solidFill>
              </a:rPr>
              <a:t>I</a:t>
            </a:r>
            <a:r>
              <a:rPr lang="en-US" sz="3600" b="1" dirty="0" smtClean="0">
                <a:solidFill>
                  <a:srgbClr val="FF0000"/>
                </a:solidFill>
              </a:rPr>
              <a:t>nter </a:t>
            </a:r>
            <a:r>
              <a:rPr lang="en-US" sz="3600" b="1" dirty="0">
                <a:solidFill>
                  <a:srgbClr val="0000FF"/>
                </a:solidFill>
              </a:rPr>
              <a:t>A</a:t>
            </a:r>
            <a:r>
              <a:rPr lang="en-US" sz="3600" b="1" dirty="0">
                <a:solidFill>
                  <a:srgbClr val="FF0000"/>
                </a:solidFill>
              </a:rPr>
              <a:t>rea </a:t>
            </a:r>
            <a:r>
              <a:rPr lang="en-US" sz="3600" b="1" dirty="0">
                <a:solidFill>
                  <a:srgbClr val="0000FF"/>
                </a:solidFill>
              </a:rPr>
              <a:t>OSPF </a:t>
            </a:r>
            <a:r>
              <a:rPr lang="en-US" sz="3600" b="1" dirty="0" smtClean="0">
                <a:solidFill>
                  <a:srgbClr val="0000FF"/>
                </a:solidFill>
              </a:rPr>
              <a:t>Routes</a:t>
            </a:r>
          </a:p>
          <a:p>
            <a:pPr>
              <a:tabLst>
                <a:tab pos="231775" algn="l"/>
              </a:tabLst>
            </a:pPr>
            <a:endParaRPr lang="en-US" sz="2800" b="1" dirty="0">
              <a:solidFill>
                <a:srgbClr val="0000FF"/>
              </a:solidFill>
            </a:endParaRPr>
          </a:p>
          <a:p>
            <a:pPr>
              <a:tabLst>
                <a:tab pos="231775" algn="l"/>
              </a:tabLst>
            </a:pPr>
            <a:r>
              <a:rPr lang="en-US" sz="2800" b="1" dirty="0" smtClean="0">
                <a:solidFill>
                  <a:srgbClr val="FF0000"/>
                </a:solidFill>
              </a:rPr>
              <a:t>      All </a:t>
            </a:r>
            <a:r>
              <a:rPr lang="en-US" sz="2800" b="1" dirty="0">
                <a:solidFill>
                  <a:srgbClr val="FF0000"/>
                </a:solidFill>
              </a:rPr>
              <a:t>routers </a:t>
            </a:r>
            <a:r>
              <a:rPr lang="en-US" sz="2800" dirty="0"/>
              <a:t>via </a:t>
            </a:r>
            <a:r>
              <a:rPr lang="en-US" sz="2800" b="1" dirty="0">
                <a:solidFill>
                  <a:srgbClr val="0000FF"/>
                </a:solidFill>
              </a:rPr>
              <a:t>LSAs type </a:t>
            </a:r>
            <a:r>
              <a:rPr lang="en-US" sz="2800" b="1" dirty="0" smtClean="0">
                <a:solidFill>
                  <a:srgbClr val="0000FF"/>
                </a:solidFill>
              </a:rPr>
              <a:t>3 </a:t>
            </a:r>
            <a:r>
              <a:rPr lang="en-US" sz="2800" b="1" dirty="0">
                <a:solidFill>
                  <a:srgbClr val="0000FF"/>
                </a:solidFill>
              </a:rPr>
              <a:t>and </a:t>
            </a:r>
            <a:r>
              <a:rPr lang="en-US" sz="2800" b="1" dirty="0" smtClean="0">
                <a:solidFill>
                  <a:srgbClr val="0000FF"/>
                </a:solidFill>
              </a:rPr>
              <a:t>4 </a:t>
            </a:r>
          </a:p>
          <a:p>
            <a:pPr>
              <a:tabLst>
                <a:tab pos="231775" algn="l"/>
              </a:tabLst>
            </a:pPr>
            <a:endParaRPr lang="en-US" sz="2800" b="1" dirty="0">
              <a:solidFill>
                <a:srgbClr val="0000FF"/>
              </a:solidFill>
            </a:endParaRPr>
          </a:p>
          <a:p>
            <a:pPr>
              <a:tabLst>
                <a:tab pos="231775" algn="l"/>
              </a:tabLst>
            </a:pPr>
            <a:r>
              <a:rPr lang="en-US" sz="2800" dirty="0" smtClean="0"/>
              <a:t>receive  </a:t>
            </a:r>
            <a:r>
              <a:rPr lang="en-US" sz="2800" dirty="0"/>
              <a:t>the </a:t>
            </a:r>
            <a:r>
              <a:rPr lang="en-US" sz="2800" b="1" dirty="0" smtClean="0">
                <a:solidFill>
                  <a:srgbClr val="0000FF"/>
                </a:solidFill>
              </a:rPr>
              <a:t>least cost </a:t>
            </a:r>
            <a:r>
              <a:rPr lang="en-US" sz="2800" b="1" dirty="0">
                <a:solidFill>
                  <a:srgbClr val="0000FF"/>
                </a:solidFill>
              </a:rPr>
              <a:t>paths </a:t>
            </a:r>
            <a:r>
              <a:rPr lang="en-US" sz="2800" dirty="0"/>
              <a:t>to </a:t>
            </a:r>
            <a:r>
              <a:rPr lang="en-US" sz="2800" dirty="0" smtClean="0"/>
              <a:t>the</a:t>
            </a:r>
          </a:p>
          <a:p>
            <a:pPr>
              <a:tabLst>
                <a:tab pos="231775" algn="l"/>
              </a:tabLst>
            </a:pPr>
            <a:r>
              <a:rPr lang="en-US" sz="2800" dirty="0" smtClean="0"/>
              <a:t>   </a:t>
            </a:r>
          </a:p>
          <a:p>
            <a:pPr>
              <a:tabLst>
                <a:tab pos="231775" algn="l"/>
              </a:tabLst>
            </a:pPr>
            <a:r>
              <a:rPr lang="en-US" sz="2800" dirty="0"/>
              <a:t> </a:t>
            </a:r>
            <a:r>
              <a:rPr lang="en-US" sz="2800" dirty="0" smtClean="0"/>
              <a:t>     networks in </a:t>
            </a:r>
            <a:r>
              <a:rPr lang="en-US" sz="2800" b="1" dirty="0">
                <a:solidFill>
                  <a:srgbClr val="7030A0"/>
                </a:solidFill>
              </a:rPr>
              <a:t>other </a:t>
            </a:r>
            <a:r>
              <a:rPr lang="en-US" sz="2800" b="1" dirty="0" smtClean="0">
                <a:solidFill>
                  <a:srgbClr val="7030A0"/>
                </a:solidFill>
              </a:rPr>
              <a:t>areas</a:t>
            </a:r>
          </a:p>
          <a:p>
            <a:pPr>
              <a:tabLst>
                <a:tab pos="231775" algn="l"/>
              </a:tabLst>
            </a:pPr>
            <a:endParaRPr lang="en-US" sz="2800" b="1" dirty="0" smtClean="0">
              <a:solidFill>
                <a:srgbClr val="7030A0"/>
              </a:solidFill>
            </a:endParaRPr>
          </a:p>
          <a:p>
            <a:pPr>
              <a:tabLst>
                <a:tab pos="231775" algn="l"/>
              </a:tabLst>
            </a:pPr>
            <a:r>
              <a:rPr lang="en-US" sz="2800" dirty="0" smtClean="0"/>
              <a:t> </a:t>
            </a:r>
            <a:r>
              <a:rPr lang="en-US" sz="2800" dirty="0"/>
              <a:t>within the </a:t>
            </a:r>
            <a:r>
              <a:rPr lang="en-US" sz="2800" dirty="0" smtClean="0"/>
              <a:t>internetwork (</a:t>
            </a:r>
            <a:r>
              <a:rPr lang="en-US" sz="2800" b="1" dirty="0" smtClean="0">
                <a:solidFill>
                  <a:srgbClr val="FF0000"/>
                </a:solidFill>
              </a:rPr>
              <a:t>inter-area</a:t>
            </a:r>
            <a:r>
              <a:rPr lang="en-US" sz="2800" dirty="0" smtClean="0"/>
              <a:t>) .</a:t>
            </a:r>
          </a:p>
          <a:p>
            <a:pPr marL="457200" indent="-457200">
              <a:buFont typeface="+mj-lt"/>
              <a:buAutoNum type="arabicPeriod" startAt="2"/>
              <a:tabLst>
                <a:tab pos="231775" algn="l"/>
              </a:tabLst>
            </a:pPr>
            <a:endParaRPr lang="en-US" sz="2800" dirty="0" smtClean="0"/>
          </a:p>
          <a:p>
            <a:pPr>
              <a:tabLst>
                <a:tab pos="231775" algn="l"/>
              </a:tabLst>
            </a:pPr>
            <a:r>
              <a:rPr lang="en-US" sz="2800" dirty="0" smtClean="0"/>
              <a:t>      Designator </a:t>
            </a:r>
            <a:r>
              <a:rPr lang="en-US" sz="2800" b="1" dirty="0">
                <a:solidFill>
                  <a:srgbClr val="0000FF"/>
                </a:solidFill>
              </a:rPr>
              <a:t>O </a:t>
            </a:r>
            <a:r>
              <a:rPr lang="en-US" sz="2800" b="1" dirty="0" smtClean="0">
                <a:solidFill>
                  <a:srgbClr val="0000FF"/>
                </a:solidFill>
              </a:rPr>
              <a:t>IA </a:t>
            </a:r>
            <a:r>
              <a:rPr lang="en-US" sz="2800" dirty="0"/>
              <a:t>in routing table</a:t>
            </a:r>
          </a:p>
          <a:p>
            <a:pPr marL="457200" indent="-457200" algn="l">
              <a:buFont typeface="+mj-lt"/>
              <a:buAutoNum type="arabicPeriod"/>
              <a:tabLst>
                <a:tab pos="231775" algn="l"/>
              </a:tabLst>
            </a:pPr>
            <a:endParaRPr lang="en-US" sz="2000" dirty="0" smtClean="0"/>
          </a:p>
          <a:p>
            <a:pPr algn="l">
              <a:tabLst>
                <a:tab pos="231775" algn="l"/>
              </a:tabLst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12817167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91097" y="0"/>
            <a:ext cx="8456613" cy="7239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 smtClean="0"/>
              <a:t>OSPF – Steps to Convergence</a:t>
            </a:r>
            <a:endParaRPr lang="en-US" sz="2800" dirty="0" smtClean="0">
              <a:solidFill>
                <a:schemeClr val="accent5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6322" y="903544"/>
            <a:ext cx="8952903" cy="49121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l">
              <a:buFont typeface="+mj-lt"/>
              <a:buAutoNum type="arabicPeriod"/>
              <a:tabLst>
                <a:tab pos="231775" algn="l"/>
              </a:tabLst>
            </a:pPr>
            <a:endParaRPr lang="en-US" sz="2000" dirty="0" smtClean="0"/>
          </a:p>
          <a:p>
            <a:pPr algn="l">
              <a:tabLst>
                <a:tab pos="231775" algn="l"/>
              </a:tabLst>
            </a:pPr>
            <a:endParaRPr lang="en-US" sz="2000" dirty="0" smtClean="0"/>
          </a:p>
          <a:p>
            <a:pPr marL="457200" indent="-457200">
              <a:buFont typeface="+mj-lt"/>
              <a:buAutoNum type="arabicPeriod" startAt="3"/>
              <a:tabLst>
                <a:tab pos="231775" algn="l"/>
              </a:tabLst>
            </a:pPr>
            <a:r>
              <a:rPr lang="en-US" sz="3200" b="1" dirty="0" smtClean="0">
                <a:solidFill>
                  <a:srgbClr val="0000FF"/>
                </a:solidFill>
              </a:rPr>
              <a:t>OSPF Routes to </a:t>
            </a:r>
            <a:r>
              <a:rPr lang="en-US" sz="3200" b="1" dirty="0" smtClean="0">
                <a:solidFill>
                  <a:srgbClr val="FF0000"/>
                </a:solidFill>
              </a:rPr>
              <a:t>External</a:t>
            </a:r>
            <a:r>
              <a:rPr lang="en-US" sz="3200" b="1" dirty="0" smtClean="0">
                <a:solidFill>
                  <a:srgbClr val="0000FF"/>
                </a:solidFill>
              </a:rPr>
              <a:t> Non OSPF Networks</a:t>
            </a:r>
            <a:endParaRPr lang="en-US" sz="3200" b="1" dirty="0">
              <a:solidFill>
                <a:srgbClr val="0000FF"/>
              </a:solidFill>
            </a:endParaRPr>
          </a:p>
          <a:p>
            <a:pPr>
              <a:tabLst>
                <a:tab pos="231775" algn="l"/>
              </a:tabLst>
            </a:pPr>
            <a:r>
              <a:rPr lang="en-US" sz="2800" b="1" dirty="0" smtClean="0">
                <a:solidFill>
                  <a:srgbClr val="FF0000"/>
                </a:solidFill>
              </a:rPr>
              <a:t>       </a:t>
            </a:r>
          </a:p>
          <a:p>
            <a:pPr>
              <a:tabLst>
                <a:tab pos="231775" algn="l"/>
              </a:tabLst>
            </a:pPr>
            <a:r>
              <a:rPr lang="en-US" sz="2800" b="1" dirty="0" smtClean="0">
                <a:solidFill>
                  <a:srgbClr val="FF0000"/>
                </a:solidFill>
              </a:rPr>
              <a:t>All </a:t>
            </a:r>
            <a:r>
              <a:rPr lang="en-US" sz="2800" b="1" dirty="0">
                <a:solidFill>
                  <a:srgbClr val="FF0000"/>
                </a:solidFill>
              </a:rPr>
              <a:t>routers </a:t>
            </a:r>
            <a:r>
              <a:rPr lang="en-US" sz="2800" dirty="0" smtClean="0"/>
              <a:t>via </a:t>
            </a:r>
            <a:r>
              <a:rPr lang="en-US" sz="2800" b="1" dirty="0" smtClean="0">
                <a:solidFill>
                  <a:srgbClr val="0000FF"/>
                </a:solidFill>
              </a:rPr>
              <a:t>LSA type 5</a:t>
            </a:r>
            <a:r>
              <a:rPr lang="en-US" sz="2800" dirty="0" smtClean="0"/>
              <a:t>, </a:t>
            </a:r>
          </a:p>
          <a:p>
            <a:pPr>
              <a:tabLst>
                <a:tab pos="231775" algn="l"/>
              </a:tabLst>
            </a:pPr>
            <a:endParaRPr lang="en-US" sz="2800" dirty="0"/>
          </a:p>
          <a:p>
            <a:pPr>
              <a:tabLst>
                <a:tab pos="231775" algn="l"/>
              </a:tabLst>
            </a:pPr>
            <a:r>
              <a:rPr lang="en-US" sz="2800" dirty="0" smtClean="0"/>
              <a:t>receive </a:t>
            </a:r>
            <a:r>
              <a:rPr lang="en-US" sz="2800" dirty="0"/>
              <a:t>the </a:t>
            </a:r>
            <a:r>
              <a:rPr lang="en-US" sz="2800" b="1" dirty="0" smtClean="0">
                <a:solidFill>
                  <a:srgbClr val="0000FF"/>
                </a:solidFill>
              </a:rPr>
              <a:t>least </a:t>
            </a:r>
            <a:r>
              <a:rPr lang="en-US" sz="2800" b="1" dirty="0">
                <a:solidFill>
                  <a:srgbClr val="0000FF"/>
                </a:solidFill>
              </a:rPr>
              <a:t>paths </a:t>
            </a:r>
            <a:r>
              <a:rPr lang="en-US" sz="2800" dirty="0"/>
              <a:t>to the </a:t>
            </a:r>
            <a:r>
              <a:rPr lang="en-US" sz="2800" b="1" dirty="0" smtClean="0">
                <a:solidFill>
                  <a:srgbClr val="FF0000"/>
                </a:solidFill>
              </a:rPr>
              <a:t>external</a:t>
            </a:r>
          </a:p>
          <a:p>
            <a:pPr>
              <a:tabLst>
                <a:tab pos="231775" algn="l"/>
              </a:tabLst>
            </a:pPr>
            <a:endParaRPr lang="en-US" sz="2800" b="1" dirty="0" smtClean="0">
              <a:solidFill>
                <a:srgbClr val="FF0000"/>
              </a:solidFill>
            </a:endParaRPr>
          </a:p>
          <a:p>
            <a:pPr>
              <a:tabLst>
                <a:tab pos="231775" algn="l"/>
              </a:tabLst>
            </a:pPr>
            <a:r>
              <a:rPr lang="en-US" sz="2800" b="1" dirty="0">
                <a:solidFill>
                  <a:srgbClr val="FF0000"/>
                </a:solidFill>
              </a:rPr>
              <a:t> </a:t>
            </a:r>
            <a:r>
              <a:rPr lang="en-US" sz="2800" b="1" dirty="0" smtClean="0">
                <a:solidFill>
                  <a:srgbClr val="FF0000"/>
                </a:solidFill>
              </a:rPr>
              <a:t>     autonomous </a:t>
            </a:r>
            <a:r>
              <a:rPr lang="en-US" sz="2800" b="1" dirty="0">
                <a:solidFill>
                  <a:srgbClr val="FF0000"/>
                </a:solidFill>
              </a:rPr>
              <a:t>system</a:t>
            </a:r>
            <a:r>
              <a:rPr lang="en-US" sz="2800" dirty="0"/>
              <a:t> </a:t>
            </a:r>
            <a:r>
              <a:rPr lang="en-US" sz="2800" dirty="0" smtClean="0"/>
              <a:t>destinations.   </a:t>
            </a:r>
          </a:p>
          <a:p>
            <a:pPr>
              <a:tabLst>
                <a:tab pos="231775" algn="l"/>
              </a:tabLst>
            </a:pPr>
            <a:endParaRPr lang="en-US" sz="2800" dirty="0" smtClean="0"/>
          </a:p>
          <a:p>
            <a:pPr>
              <a:tabLst>
                <a:tab pos="231775" algn="l"/>
              </a:tabLst>
            </a:pPr>
            <a:r>
              <a:rPr lang="en-US" sz="2800" dirty="0" smtClean="0"/>
              <a:t>       Designator </a:t>
            </a:r>
            <a:r>
              <a:rPr lang="en-US" sz="2800" b="1" dirty="0" smtClean="0">
                <a:solidFill>
                  <a:srgbClr val="0000FF"/>
                </a:solidFill>
              </a:rPr>
              <a:t>O </a:t>
            </a:r>
            <a:r>
              <a:rPr lang="en-US" sz="2800" b="1" dirty="0">
                <a:solidFill>
                  <a:srgbClr val="0000FF"/>
                </a:solidFill>
              </a:rPr>
              <a:t>E2 </a:t>
            </a:r>
            <a:r>
              <a:rPr lang="en-US" sz="2800" dirty="0" smtClean="0"/>
              <a:t>in routing table</a:t>
            </a:r>
          </a:p>
          <a:p>
            <a:pPr algn="l">
              <a:tabLst>
                <a:tab pos="231775" algn="l"/>
              </a:tabLst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2817167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7310" y="0"/>
            <a:ext cx="8456613" cy="7239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 smtClean="0"/>
              <a:t>OSPF – 3 Steps to Convergence – Routing Table </a:t>
            </a:r>
            <a:endParaRPr lang="en-US" sz="2800" dirty="0" smtClean="0">
              <a:solidFill>
                <a:schemeClr val="accent5">
                  <a:lumMod val="75000"/>
                </a:schemeClr>
              </a:solidFill>
              <a:cs typeface="Arial" pitchFamily="34" charset="0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09625"/>
            <a:ext cx="9067799" cy="6048375"/>
          </a:xfrm>
          <a:prstGeom prst="rect">
            <a:avLst/>
          </a:prstGeom>
          <a:noFill/>
          <a:ln w="9525">
            <a:solidFill>
              <a:schemeClr val="tx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81051" y="5277484"/>
            <a:ext cx="390524" cy="2862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AU" sz="1400" b="1" dirty="0" smtClean="0">
                <a:solidFill>
                  <a:srgbClr val="0000FF"/>
                </a:solidFill>
              </a:rPr>
              <a:t>1</a:t>
            </a:r>
            <a:endParaRPr lang="en-AU" sz="1100" b="1" dirty="0">
              <a:solidFill>
                <a:srgbClr val="0000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81051" y="5551223"/>
            <a:ext cx="390524" cy="2585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AU" sz="1200" b="1" dirty="0" smtClean="0">
                <a:solidFill>
                  <a:srgbClr val="0000FF"/>
                </a:solidFill>
              </a:rPr>
              <a:t>2</a:t>
            </a:r>
            <a:endParaRPr lang="en-AU" sz="1200" b="1" dirty="0">
              <a:solidFill>
                <a:srgbClr val="0000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81051" y="5809755"/>
            <a:ext cx="390524" cy="2585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AU" sz="1200" b="1" dirty="0" smtClean="0">
                <a:solidFill>
                  <a:srgbClr val="0000FF"/>
                </a:solidFill>
              </a:rPr>
              <a:t>3</a:t>
            </a:r>
            <a:endParaRPr lang="en-AU" sz="1200" b="1" dirty="0">
              <a:solidFill>
                <a:srgbClr val="0000F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71575" y="5680489"/>
            <a:ext cx="142875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AU" dirty="0"/>
          </a:p>
        </p:txBody>
      </p:sp>
      <p:sp>
        <p:nvSpPr>
          <p:cNvPr id="4" name="TextBox 3"/>
          <p:cNvSpPr txBox="1"/>
          <p:nvPr/>
        </p:nvSpPr>
        <p:spPr>
          <a:xfrm>
            <a:off x="621102" y="5348090"/>
            <a:ext cx="8255479" cy="10895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457200" indent="-457200" algn="l">
              <a:buAutoNum type="arabicPeriod"/>
            </a:pPr>
            <a:r>
              <a:rPr lang="en-AU" dirty="0" smtClean="0"/>
              <a:t>Calculate via SPF least cost paths to  </a:t>
            </a:r>
            <a:r>
              <a:rPr lang="en-AU" dirty="0" smtClean="0">
                <a:solidFill>
                  <a:srgbClr val="0000FF"/>
                </a:solidFill>
              </a:rPr>
              <a:t>intra-area</a:t>
            </a:r>
            <a:r>
              <a:rPr lang="en-AU" dirty="0" smtClean="0"/>
              <a:t> routes</a:t>
            </a:r>
          </a:p>
          <a:p>
            <a:pPr marL="457200" indent="-457200" algn="l">
              <a:buAutoNum type="arabicPeriod"/>
            </a:pPr>
            <a:r>
              <a:rPr lang="en-AU" dirty="0" smtClean="0"/>
              <a:t>Insert least cost paths to </a:t>
            </a:r>
            <a:r>
              <a:rPr lang="en-AU" dirty="0" smtClean="0">
                <a:solidFill>
                  <a:srgbClr val="0000FF"/>
                </a:solidFill>
              </a:rPr>
              <a:t>inter-area</a:t>
            </a:r>
            <a:r>
              <a:rPr lang="en-AU" dirty="0" smtClean="0"/>
              <a:t> networks</a:t>
            </a:r>
          </a:p>
          <a:p>
            <a:pPr marL="457200" indent="-457200" algn="l">
              <a:buAutoNum type="arabicPeriod"/>
            </a:pPr>
            <a:r>
              <a:rPr lang="en-AU" dirty="0" smtClean="0"/>
              <a:t>Insert least cost paths to </a:t>
            </a:r>
            <a:r>
              <a:rPr lang="en-AU" dirty="0" smtClean="0">
                <a:solidFill>
                  <a:srgbClr val="0000FF"/>
                </a:solidFill>
              </a:rPr>
              <a:t>external non-OSPF </a:t>
            </a:r>
            <a:r>
              <a:rPr lang="en-AU" dirty="0" smtClean="0"/>
              <a:t>networks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0343867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58750" y="85724"/>
            <a:ext cx="8456613" cy="785813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 smtClean="0"/>
              <a:t>OSPF Routing Table Entries</a:t>
            </a:r>
            <a:endParaRPr lang="en-US" sz="2800" dirty="0" smtClean="0">
              <a:solidFill>
                <a:schemeClr val="accent5">
                  <a:lumMod val="75000"/>
                </a:schemeClr>
              </a:solidFill>
              <a:cs typeface="Arial" pitchFamily="34" charset="0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76450"/>
            <a:ext cx="9144000" cy="4781550"/>
          </a:xfrm>
          <a:prstGeom prst="rect">
            <a:avLst/>
          </a:prstGeom>
          <a:noFill/>
          <a:ln w="9525">
            <a:solidFill>
              <a:schemeClr val="tx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42875" y="804297"/>
            <a:ext cx="8839200" cy="1184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1775" lvl="1" indent="-225425" algn="l" defTabSz="231775">
              <a:lnSpc>
                <a:spcPct val="95000"/>
              </a:lnSpc>
              <a:spcBef>
                <a:spcPct val="35000"/>
              </a:spcBef>
              <a:buClr>
                <a:srgbClr val="708CA1"/>
              </a:buClr>
              <a:buFont typeface="Wingdings" pitchFamily="2" charset="2"/>
              <a:buChar char="§"/>
            </a:pPr>
            <a:r>
              <a:rPr lang="en-US" sz="2000" b="1" dirty="0">
                <a:solidFill>
                  <a:srgbClr val="0000FF"/>
                </a:solidFill>
                <a:latin typeface="+mn-lt"/>
              </a:rPr>
              <a:t>O</a:t>
            </a:r>
            <a:r>
              <a:rPr lang="en-US" sz="2000" dirty="0">
                <a:latin typeface="+mn-lt"/>
              </a:rPr>
              <a:t> – Router </a:t>
            </a:r>
            <a:r>
              <a:rPr lang="en-US" sz="2000" dirty="0" smtClean="0">
                <a:latin typeface="+mn-lt"/>
              </a:rPr>
              <a:t>describe </a:t>
            </a:r>
            <a:r>
              <a:rPr lang="en-US" sz="2000" dirty="0">
                <a:latin typeface="+mn-lt"/>
              </a:rPr>
              <a:t>the details within an area (the route is intra-area).</a:t>
            </a:r>
          </a:p>
          <a:p>
            <a:pPr marL="231775" lvl="1" indent="-225425" algn="l" defTabSz="231775">
              <a:lnSpc>
                <a:spcPct val="95000"/>
              </a:lnSpc>
              <a:spcBef>
                <a:spcPct val="35000"/>
              </a:spcBef>
              <a:buClr>
                <a:srgbClr val="708CA1"/>
              </a:buClr>
              <a:buFont typeface="Wingdings" pitchFamily="2" charset="2"/>
              <a:buChar char="§"/>
            </a:pPr>
            <a:r>
              <a:rPr lang="en-US" sz="2000" b="1" dirty="0">
                <a:solidFill>
                  <a:srgbClr val="0000FF"/>
                </a:solidFill>
                <a:latin typeface="+mn-lt"/>
              </a:rPr>
              <a:t>O IA</a:t>
            </a:r>
            <a:r>
              <a:rPr lang="en-US" sz="2000" dirty="0">
                <a:latin typeface="+mn-lt"/>
              </a:rPr>
              <a:t> – </a:t>
            </a:r>
            <a:r>
              <a:rPr lang="en-US" sz="2000" dirty="0" smtClean="0">
                <a:latin typeface="+mn-lt"/>
              </a:rPr>
              <a:t>Summary inter-area routes</a:t>
            </a:r>
            <a:endParaRPr lang="en-US" sz="2000" dirty="0">
              <a:latin typeface="+mn-lt"/>
            </a:endParaRPr>
          </a:p>
          <a:p>
            <a:pPr marL="231775" lvl="1" indent="-225425" algn="l" defTabSz="231775">
              <a:lnSpc>
                <a:spcPct val="95000"/>
              </a:lnSpc>
              <a:spcBef>
                <a:spcPct val="35000"/>
              </a:spcBef>
              <a:buClr>
                <a:srgbClr val="708CA1"/>
              </a:buClr>
              <a:buFont typeface="Wingdings" pitchFamily="2" charset="2"/>
              <a:buChar char="§"/>
            </a:pPr>
            <a:r>
              <a:rPr lang="en-US" sz="2000" b="1" dirty="0">
                <a:solidFill>
                  <a:srgbClr val="0000FF"/>
                </a:solidFill>
                <a:latin typeface="+mn-lt"/>
              </a:rPr>
              <a:t>O </a:t>
            </a:r>
            <a:r>
              <a:rPr lang="en-US" sz="2000" b="1" dirty="0" smtClean="0">
                <a:solidFill>
                  <a:srgbClr val="0000FF"/>
                </a:solidFill>
                <a:latin typeface="+mn-lt"/>
              </a:rPr>
              <a:t>E2</a:t>
            </a:r>
            <a:r>
              <a:rPr lang="en-US" sz="2000" dirty="0">
                <a:latin typeface="+mn-lt"/>
              </a:rPr>
              <a:t> – External </a:t>
            </a:r>
            <a:r>
              <a:rPr lang="en-US" sz="2000" dirty="0" smtClean="0">
                <a:latin typeface="+mn-lt"/>
              </a:rPr>
              <a:t>routes</a:t>
            </a:r>
            <a:endParaRPr lang="en-US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2854754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OSPF    </a:t>
            </a:r>
            <a:endParaRPr lang="en-US" b="0">
              <a:solidFill>
                <a:srgbClr val="0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Page </a:t>
            </a:r>
            <a:fld id="{DAE30908-D00F-4E93-AC99-6D02465A34D8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36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50671" y="3248025"/>
            <a:ext cx="2922596" cy="757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800" b="1" dirty="0" smtClean="0">
                <a:solidFill>
                  <a:srgbClr val="FF0000"/>
                </a:solidFill>
              </a:rPr>
              <a:t>The  END</a:t>
            </a:r>
            <a:endParaRPr lang="en-AU" sz="4800" b="1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064936" y="1945117"/>
            <a:ext cx="4572000" cy="7571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AU" u="sng" dirty="0">
                <a:hlinkClick r:id="rId2"/>
              </a:rPr>
              <a:t>OSPF Multi Area Explained - YouTube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76056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41548" y="0"/>
            <a:ext cx="8456613" cy="7239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 smtClean="0"/>
              <a:t>Multi-Area OSPF</a:t>
            </a:r>
            <a:endParaRPr lang="en-US" sz="2800" dirty="0" smtClean="0">
              <a:solidFill>
                <a:schemeClr val="accent5">
                  <a:lumMod val="75000"/>
                </a:schemeClr>
              </a:solidFill>
              <a:cs typeface="Aria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19510"/>
            <a:ext cx="9067800" cy="6038490"/>
          </a:xfrm>
          <a:prstGeom prst="rect">
            <a:avLst/>
          </a:prstGeom>
          <a:noFill/>
          <a:ln w="9525">
            <a:solidFill>
              <a:schemeClr val="tx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088057" y="2830304"/>
            <a:ext cx="1265090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0000FF"/>
                </a:solidFill>
              </a:rPr>
              <a:t>Regular</a:t>
            </a:r>
            <a:endParaRPr lang="en-AU" dirty="0">
              <a:solidFill>
                <a:srgbClr val="0000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66760" y="2830304"/>
            <a:ext cx="1555234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0000FF"/>
                </a:solidFill>
              </a:rPr>
              <a:t>Backbone</a:t>
            </a:r>
            <a:endParaRPr lang="en-AU" dirty="0">
              <a:solidFill>
                <a:srgbClr val="0000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24007" y="2830304"/>
            <a:ext cx="1265090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0000FF"/>
                </a:solidFill>
              </a:rPr>
              <a:t>Regular</a:t>
            </a:r>
            <a:endParaRPr lang="en-AU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438518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12032" y="106136"/>
            <a:ext cx="8456613" cy="598714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OSPF Two-Layer Area Hierarchy</a:t>
            </a:r>
            <a:endParaRPr lang="en-US" dirty="0" smtClean="0">
              <a:solidFill>
                <a:schemeClr val="accent5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38915" name="Content Placeholder 5"/>
          <p:cNvSpPr>
            <a:spLocks noGrp="1"/>
          </p:cNvSpPr>
          <p:nvPr>
            <p:ph idx="1"/>
          </p:nvPr>
        </p:nvSpPr>
        <p:spPr>
          <a:xfrm>
            <a:off x="104775" y="847725"/>
            <a:ext cx="8972550" cy="5514975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Multiarea OSPF </a:t>
            </a:r>
            <a:r>
              <a:rPr lang="en-US" dirty="0"/>
              <a:t>is implemented in a </a:t>
            </a:r>
            <a:r>
              <a:rPr lang="en-US" dirty="0">
                <a:solidFill>
                  <a:srgbClr val="FF0000"/>
                </a:solidFill>
              </a:rPr>
              <a:t>two-layer</a:t>
            </a:r>
            <a:r>
              <a:rPr lang="en-US" dirty="0"/>
              <a:t> </a:t>
            </a:r>
            <a:r>
              <a:rPr lang="en-US" dirty="0" smtClean="0"/>
              <a:t>area hierarchy:</a:t>
            </a:r>
          </a:p>
          <a:p>
            <a:pPr marL="800100" lvl="1" indent="-342900">
              <a:buFont typeface="Wingdings" pitchFamily="2" charset="2"/>
              <a:buChar char="§"/>
            </a:pPr>
            <a:endParaRPr lang="en-US" b="1" dirty="0" smtClean="0"/>
          </a:p>
          <a:p>
            <a:pPr marL="800100" lvl="1" indent="-342900">
              <a:buFont typeface="Wingdings" pitchFamily="2" charset="2"/>
              <a:buChar char="§"/>
            </a:pPr>
            <a:r>
              <a:rPr lang="en-US" b="1" dirty="0" smtClean="0">
                <a:solidFill>
                  <a:srgbClr val="7030A0"/>
                </a:solidFill>
              </a:rPr>
              <a:t>Backbone</a:t>
            </a:r>
            <a:r>
              <a:rPr lang="en-US" b="1" dirty="0" smtClean="0">
                <a:solidFill>
                  <a:srgbClr val="0000FF"/>
                </a:solidFill>
              </a:rPr>
              <a:t> (transit</a:t>
            </a:r>
            <a:r>
              <a:rPr lang="en-US" b="1" dirty="0">
                <a:solidFill>
                  <a:srgbClr val="0000FF"/>
                </a:solidFill>
              </a:rPr>
              <a:t>) </a:t>
            </a:r>
            <a:r>
              <a:rPr lang="en-US" b="1" dirty="0" smtClean="0">
                <a:solidFill>
                  <a:srgbClr val="0000FF"/>
                </a:solidFill>
              </a:rPr>
              <a:t>area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</a:p>
          <a:p>
            <a:pPr marL="1020762" lvl="2" indent="-342900">
              <a:buFont typeface="Wingdings" panose="05000000000000000000" pitchFamily="2" charset="2"/>
              <a:buChar char="§"/>
            </a:pPr>
            <a:r>
              <a:rPr lang="en-US" dirty="0"/>
              <a:t>Area whose primary function is the </a:t>
            </a:r>
            <a:r>
              <a:rPr lang="en-US" dirty="0">
                <a:solidFill>
                  <a:srgbClr val="0000FF"/>
                </a:solidFill>
              </a:rPr>
              <a:t>fast</a:t>
            </a:r>
            <a:r>
              <a:rPr lang="en-US" dirty="0"/>
              <a:t> and </a:t>
            </a:r>
            <a:r>
              <a:rPr lang="en-US" dirty="0">
                <a:solidFill>
                  <a:srgbClr val="0000FF"/>
                </a:solidFill>
              </a:rPr>
              <a:t>efficient</a:t>
            </a:r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</a:rPr>
              <a:t>movement</a:t>
            </a:r>
            <a:r>
              <a:rPr lang="en-US" dirty="0"/>
              <a:t> of IP </a:t>
            </a:r>
            <a:r>
              <a:rPr lang="en-US" dirty="0">
                <a:solidFill>
                  <a:srgbClr val="0000FF"/>
                </a:solidFill>
              </a:rPr>
              <a:t>packets</a:t>
            </a:r>
            <a:r>
              <a:rPr lang="en-US" dirty="0" smtClean="0"/>
              <a:t>.</a:t>
            </a:r>
            <a:endParaRPr lang="en-US" dirty="0"/>
          </a:p>
          <a:p>
            <a:pPr marL="1020762" lvl="2" indent="-3429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FF0000"/>
                </a:solidFill>
              </a:rPr>
              <a:t>Called OSPF area </a:t>
            </a:r>
            <a:r>
              <a:rPr lang="en-US" dirty="0" smtClean="0">
                <a:solidFill>
                  <a:srgbClr val="FF0000"/>
                </a:solidFill>
              </a:rPr>
              <a:t>0</a:t>
            </a:r>
            <a:r>
              <a:rPr lang="en-US" dirty="0" smtClean="0"/>
              <a:t>, to which </a:t>
            </a:r>
            <a:r>
              <a:rPr lang="en-US" dirty="0">
                <a:solidFill>
                  <a:srgbClr val="FF0000"/>
                </a:solidFill>
              </a:rPr>
              <a:t>all</a:t>
            </a:r>
            <a:r>
              <a:rPr lang="en-US" dirty="0">
                <a:solidFill>
                  <a:srgbClr val="7030A0"/>
                </a:solidFill>
              </a:rPr>
              <a:t> other areas directly </a:t>
            </a:r>
            <a:r>
              <a:rPr lang="en-US" dirty="0" smtClean="0">
                <a:solidFill>
                  <a:srgbClr val="7030A0"/>
                </a:solidFill>
              </a:rPr>
              <a:t>connect.</a:t>
            </a:r>
            <a:endParaRPr lang="en-US" dirty="0">
              <a:solidFill>
                <a:srgbClr val="7030A0"/>
              </a:solidFill>
            </a:endParaRPr>
          </a:p>
          <a:p>
            <a:pPr marL="685800" lvl="1" indent="-342900">
              <a:buFont typeface="Wingdings" pitchFamily="2" charset="2"/>
              <a:buChar char="§"/>
            </a:pPr>
            <a:endParaRPr lang="en-US" b="1" dirty="0" smtClean="0"/>
          </a:p>
          <a:p>
            <a:pPr marL="685800" lvl="1" indent="-342900">
              <a:buFont typeface="Wingdings" pitchFamily="2" charset="2"/>
              <a:buChar char="§"/>
            </a:pPr>
            <a:r>
              <a:rPr lang="en-US" b="1" dirty="0" smtClean="0">
                <a:solidFill>
                  <a:srgbClr val="7030A0"/>
                </a:solidFill>
              </a:rPr>
              <a:t>Regular</a:t>
            </a:r>
            <a:r>
              <a:rPr lang="en-US" b="1" dirty="0" smtClean="0">
                <a:solidFill>
                  <a:srgbClr val="0000FF"/>
                </a:solidFill>
              </a:rPr>
              <a:t> (non backbone</a:t>
            </a:r>
            <a:r>
              <a:rPr lang="en-US" b="1" dirty="0">
                <a:solidFill>
                  <a:srgbClr val="0000FF"/>
                </a:solidFill>
              </a:rPr>
              <a:t>) </a:t>
            </a:r>
            <a:r>
              <a:rPr lang="en-US" b="1" dirty="0" smtClean="0">
                <a:solidFill>
                  <a:srgbClr val="0000FF"/>
                </a:solidFill>
              </a:rPr>
              <a:t>area</a:t>
            </a:r>
            <a:endParaRPr lang="en-US" dirty="0" smtClean="0">
              <a:solidFill>
                <a:srgbClr val="0000FF"/>
              </a:solidFill>
            </a:endParaRPr>
          </a:p>
          <a:p>
            <a:pPr marL="1025525" lvl="2" indent="-34290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FF0000"/>
                </a:solidFill>
              </a:rPr>
              <a:t>Connects </a:t>
            </a:r>
            <a:r>
              <a:rPr lang="en-US" dirty="0">
                <a:solidFill>
                  <a:srgbClr val="FF0000"/>
                </a:solidFill>
              </a:rPr>
              <a:t>users and </a:t>
            </a:r>
            <a:r>
              <a:rPr lang="en-US" dirty="0" smtClean="0">
                <a:solidFill>
                  <a:srgbClr val="FF0000"/>
                </a:solidFill>
              </a:rPr>
              <a:t>resources</a:t>
            </a:r>
            <a:r>
              <a:rPr lang="en-US" dirty="0" smtClean="0"/>
              <a:t>.</a:t>
            </a:r>
            <a:endParaRPr lang="en-US" dirty="0"/>
          </a:p>
          <a:p>
            <a:pPr marL="1025525" lvl="2" indent="-342900">
              <a:buFont typeface="Wingdings" panose="05000000000000000000" pitchFamily="2" charset="2"/>
              <a:buChar char="§"/>
            </a:pPr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>
                <a:solidFill>
                  <a:srgbClr val="FF0000"/>
                </a:solidFill>
              </a:rPr>
              <a:t>regular</a:t>
            </a:r>
            <a:r>
              <a:rPr lang="en-US" dirty="0"/>
              <a:t> area does </a:t>
            </a:r>
            <a:r>
              <a:rPr lang="en-US" dirty="0">
                <a:solidFill>
                  <a:srgbClr val="FF0000"/>
                </a:solidFill>
              </a:rPr>
              <a:t>not allow </a:t>
            </a:r>
            <a:r>
              <a:rPr lang="en-US" dirty="0"/>
              <a:t>traffic from </a:t>
            </a:r>
            <a:r>
              <a:rPr lang="en-US" dirty="0">
                <a:solidFill>
                  <a:srgbClr val="FF0000"/>
                </a:solidFill>
              </a:rPr>
              <a:t>another area</a:t>
            </a:r>
            <a:r>
              <a:rPr lang="en-US" dirty="0"/>
              <a:t> to </a:t>
            </a:r>
            <a:r>
              <a:rPr lang="en-US" dirty="0">
                <a:solidFill>
                  <a:srgbClr val="0000FF"/>
                </a:solidFill>
              </a:rPr>
              <a:t>use</a:t>
            </a:r>
            <a:r>
              <a:rPr lang="en-US" dirty="0"/>
              <a:t> its </a:t>
            </a:r>
            <a:r>
              <a:rPr lang="en-US" dirty="0">
                <a:solidFill>
                  <a:srgbClr val="FF0000"/>
                </a:solidFill>
              </a:rPr>
              <a:t>links</a:t>
            </a:r>
            <a:r>
              <a:rPr lang="en-US" dirty="0"/>
              <a:t> to </a:t>
            </a:r>
            <a:r>
              <a:rPr lang="en-US" dirty="0">
                <a:solidFill>
                  <a:srgbClr val="FF0000"/>
                </a:solidFill>
              </a:rPr>
              <a:t>reach</a:t>
            </a:r>
            <a:r>
              <a:rPr lang="en-US" dirty="0"/>
              <a:t> other </a:t>
            </a:r>
            <a:r>
              <a:rPr lang="en-US" dirty="0" smtClean="0">
                <a:solidFill>
                  <a:srgbClr val="FF0000"/>
                </a:solidFill>
              </a:rPr>
              <a:t>areas</a:t>
            </a:r>
            <a:r>
              <a:rPr lang="en-US" dirty="0" smtClean="0"/>
              <a:t>.</a:t>
            </a:r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6763106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41548" y="0"/>
            <a:ext cx="8456613" cy="7239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 smtClean="0"/>
              <a:t>Multi-Area OSPF</a:t>
            </a:r>
            <a:endParaRPr lang="en-US" sz="2800" dirty="0" smtClean="0">
              <a:solidFill>
                <a:schemeClr val="accent5">
                  <a:lumMod val="75000"/>
                </a:schemeClr>
              </a:solidFill>
              <a:cs typeface="Aria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19510"/>
            <a:ext cx="9067800" cy="6038490"/>
          </a:xfrm>
          <a:prstGeom prst="rect">
            <a:avLst/>
          </a:prstGeom>
          <a:noFill/>
          <a:ln w="9525">
            <a:solidFill>
              <a:schemeClr val="tx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088057" y="2830304"/>
            <a:ext cx="1265090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0000FF"/>
                </a:solidFill>
              </a:rPr>
              <a:t>Regular</a:t>
            </a:r>
            <a:endParaRPr lang="en-AU" dirty="0">
              <a:solidFill>
                <a:srgbClr val="0000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66760" y="2830304"/>
            <a:ext cx="1555234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0000FF"/>
                </a:solidFill>
              </a:rPr>
              <a:t>Backbone</a:t>
            </a:r>
            <a:endParaRPr lang="en-AU" dirty="0">
              <a:solidFill>
                <a:srgbClr val="0000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24007" y="2830304"/>
            <a:ext cx="1265090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0000FF"/>
                </a:solidFill>
              </a:rPr>
              <a:t>Regular</a:t>
            </a:r>
            <a:endParaRPr lang="en-AU" dirty="0">
              <a:solidFill>
                <a:srgbClr val="0000FF"/>
              </a:solidFill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2720602" y="976045"/>
            <a:ext cx="4080890" cy="4931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523477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 of  OSPF  </a:t>
            </a:r>
            <a:r>
              <a:rPr lang="en-US" dirty="0"/>
              <a:t>Routers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>
                <a:solidFill>
                  <a:srgbClr val="FF0000"/>
                </a:solidFill>
              </a:rPr>
              <a:t>Internal</a:t>
            </a:r>
            <a:r>
              <a:rPr lang="en-AU" dirty="0" smtClean="0"/>
              <a:t> Router</a:t>
            </a:r>
          </a:p>
          <a:p>
            <a:endParaRPr lang="en-AU" dirty="0" smtClean="0"/>
          </a:p>
          <a:p>
            <a:r>
              <a:rPr lang="en-AU" dirty="0" smtClean="0">
                <a:solidFill>
                  <a:srgbClr val="FF0000"/>
                </a:solidFill>
              </a:rPr>
              <a:t>Backbone</a:t>
            </a:r>
            <a:r>
              <a:rPr lang="en-AU" dirty="0" smtClean="0"/>
              <a:t> Router</a:t>
            </a:r>
          </a:p>
          <a:p>
            <a:endParaRPr lang="en-AU" dirty="0"/>
          </a:p>
          <a:p>
            <a:r>
              <a:rPr lang="en-AU" dirty="0" smtClean="0">
                <a:solidFill>
                  <a:srgbClr val="FF0000"/>
                </a:solidFill>
              </a:rPr>
              <a:t>Area Border </a:t>
            </a:r>
            <a:r>
              <a:rPr lang="en-AU" dirty="0" smtClean="0"/>
              <a:t>Router (</a:t>
            </a:r>
            <a:r>
              <a:rPr lang="en-AU" dirty="0" smtClean="0">
                <a:solidFill>
                  <a:srgbClr val="FF0000"/>
                </a:solidFill>
              </a:rPr>
              <a:t>ABR</a:t>
            </a:r>
            <a:r>
              <a:rPr lang="en-AU" dirty="0" smtClean="0"/>
              <a:t>)</a:t>
            </a:r>
          </a:p>
          <a:p>
            <a:endParaRPr lang="en-AU" dirty="0"/>
          </a:p>
          <a:p>
            <a:r>
              <a:rPr lang="en-AU" dirty="0" smtClean="0">
                <a:solidFill>
                  <a:srgbClr val="FF0000"/>
                </a:solidFill>
              </a:rPr>
              <a:t>Autonomous System Boundary </a:t>
            </a:r>
            <a:r>
              <a:rPr lang="en-AU" dirty="0" smtClean="0"/>
              <a:t>Router (</a:t>
            </a:r>
            <a:r>
              <a:rPr lang="en-AU" dirty="0" smtClean="0">
                <a:solidFill>
                  <a:srgbClr val="FF0000"/>
                </a:solidFill>
              </a:rPr>
              <a:t>ASBR</a:t>
            </a:r>
            <a:r>
              <a:rPr lang="en-AU" dirty="0" smtClean="0"/>
              <a:t>)</a:t>
            </a:r>
          </a:p>
          <a:p>
            <a:endParaRPr lang="en-AU" dirty="0"/>
          </a:p>
          <a:p>
            <a:r>
              <a:rPr lang="en-AU" dirty="0" smtClean="0"/>
              <a:t>A router can have multiple roles</a:t>
            </a:r>
          </a:p>
          <a:p>
            <a:pPr marL="0" indent="0">
              <a:buNone/>
            </a:pP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OSPF    </a:t>
            </a:r>
            <a:endParaRPr lang="en-US" b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Page </a:t>
            </a:r>
            <a:fld id="{5A0C9A2F-0FBD-4917-B248-10ED28BC3C66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7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6614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218073" y="0"/>
            <a:ext cx="8456613" cy="771525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 smtClean="0"/>
              <a:t>Types of OSPF Routers - </a:t>
            </a:r>
            <a:r>
              <a:rPr lang="en-US" sz="2800" dirty="0" smtClean="0">
                <a:solidFill>
                  <a:srgbClr val="FF0000"/>
                </a:solidFill>
              </a:rPr>
              <a:t>Internal</a:t>
            </a:r>
            <a:endParaRPr lang="en-US" sz="2800" dirty="0" smtClean="0">
              <a:solidFill>
                <a:srgbClr val="FF0000"/>
              </a:solidFill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" y="885826"/>
            <a:ext cx="8858250" cy="541337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66926" y="1200150"/>
            <a:ext cx="7648248" cy="757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FF0000"/>
                </a:solidFill>
              </a:rPr>
              <a:t>All interfaces </a:t>
            </a:r>
            <a:r>
              <a:rPr lang="en-AU" dirty="0" smtClean="0">
                <a:solidFill>
                  <a:srgbClr val="0000FF"/>
                </a:solidFill>
              </a:rPr>
              <a:t>in the </a:t>
            </a:r>
            <a:r>
              <a:rPr lang="en-AU" dirty="0" smtClean="0">
                <a:solidFill>
                  <a:srgbClr val="FF0000"/>
                </a:solidFill>
              </a:rPr>
              <a:t>same</a:t>
            </a:r>
            <a:r>
              <a:rPr lang="en-AU" dirty="0" smtClean="0">
                <a:solidFill>
                  <a:srgbClr val="0000FF"/>
                </a:solidFill>
              </a:rPr>
              <a:t> area</a:t>
            </a:r>
          </a:p>
          <a:p>
            <a:r>
              <a:rPr lang="en-AU" dirty="0" smtClean="0">
                <a:solidFill>
                  <a:srgbClr val="0000FF"/>
                </a:solidFill>
              </a:rPr>
              <a:t>All routers  within the </a:t>
            </a:r>
            <a:r>
              <a:rPr lang="en-AU" dirty="0" smtClean="0">
                <a:solidFill>
                  <a:srgbClr val="FF0000"/>
                </a:solidFill>
              </a:rPr>
              <a:t>same area</a:t>
            </a:r>
            <a:r>
              <a:rPr lang="en-AU" dirty="0" smtClean="0">
                <a:solidFill>
                  <a:srgbClr val="0000FF"/>
                </a:solidFill>
              </a:rPr>
              <a:t> have </a:t>
            </a:r>
            <a:r>
              <a:rPr lang="en-AU" dirty="0" smtClean="0">
                <a:solidFill>
                  <a:srgbClr val="FF0000"/>
                </a:solidFill>
              </a:rPr>
              <a:t>identical</a:t>
            </a:r>
            <a:r>
              <a:rPr lang="en-AU" dirty="0" smtClean="0">
                <a:solidFill>
                  <a:srgbClr val="0000FF"/>
                </a:solidFill>
              </a:rPr>
              <a:t> </a:t>
            </a:r>
            <a:r>
              <a:rPr lang="en-AU" b="1" dirty="0" smtClean="0">
                <a:solidFill>
                  <a:srgbClr val="00B050"/>
                </a:solidFill>
              </a:rPr>
              <a:t>LSDBs</a:t>
            </a:r>
            <a:endParaRPr lang="en-AU" b="1" dirty="0">
              <a:solidFill>
                <a:srgbClr val="00B05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57538" y="2071581"/>
            <a:ext cx="1433512" cy="7571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AU" sz="1600" dirty="0" smtClean="0">
                <a:solidFill>
                  <a:srgbClr val="0000FF"/>
                </a:solidFill>
              </a:rPr>
              <a:t>External Autonomous System</a:t>
            </a:r>
            <a:endParaRPr lang="en-AU" sz="1600" dirty="0">
              <a:solidFill>
                <a:srgbClr val="0000FF"/>
              </a:solidFill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2507810" y="1874067"/>
            <a:ext cx="2544024" cy="128559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3478794" y="3159659"/>
            <a:ext cx="395500" cy="117695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086235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8100"/>
            <a:ext cx="8456613" cy="70485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 smtClean="0"/>
              <a:t>Types of OSPF Routers - </a:t>
            </a:r>
            <a:r>
              <a:rPr lang="en-US" sz="2800" dirty="0" smtClean="0">
                <a:solidFill>
                  <a:srgbClr val="FF0000"/>
                </a:solidFill>
              </a:rPr>
              <a:t>Backbone</a:t>
            </a:r>
            <a:endParaRPr lang="en-US" sz="2800" dirty="0" smtClean="0">
              <a:solidFill>
                <a:srgbClr val="FF0000"/>
              </a:solidFill>
              <a:cs typeface="Aria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71995"/>
            <a:ext cx="9039225" cy="56292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15674" y="1067709"/>
            <a:ext cx="8433719" cy="757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0000FF"/>
                </a:solidFill>
              </a:rPr>
              <a:t>Routers that sit </a:t>
            </a:r>
            <a:r>
              <a:rPr lang="en-AU" dirty="0" smtClean="0">
                <a:solidFill>
                  <a:srgbClr val="FF0000"/>
                </a:solidFill>
              </a:rPr>
              <a:t>within</a:t>
            </a:r>
            <a:r>
              <a:rPr lang="en-AU" dirty="0" smtClean="0">
                <a:solidFill>
                  <a:srgbClr val="0000FF"/>
                </a:solidFill>
              </a:rPr>
              <a:t> the </a:t>
            </a:r>
            <a:r>
              <a:rPr lang="en-AU" dirty="0" smtClean="0">
                <a:solidFill>
                  <a:srgbClr val="FF0000"/>
                </a:solidFill>
              </a:rPr>
              <a:t>perimeter</a:t>
            </a:r>
            <a:r>
              <a:rPr lang="en-AU" dirty="0" smtClean="0">
                <a:solidFill>
                  <a:srgbClr val="0000FF"/>
                </a:solidFill>
              </a:rPr>
              <a:t> of </a:t>
            </a:r>
            <a:r>
              <a:rPr lang="en-AU" dirty="0" smtClean="0">
                <a:solidFill>
                  <a:srgbClr val="FF0000"/>
                </a:solidFill>
              </a:rPr>
              <a:t>backbone area 0 </a:t>
            </a:r>
            <a:r>
              <a:rPr lang="en-AU" dirty="0" smtClean="0">
                <a:solidFill>
                  <a:srgbClr val="0000FF"/>
                </a:solidFill>
              </a:rPr>
              <a:t>and </a:t>
            </a:r>
          </a:p>
          <a:p>
            <a:r>
              <a:rPr lang="en-AU" dirty="0" smtClean="0">
                <a:solidFill>
                  <a:srgbClr val="0000FF"/>
                </a:solidFill>
              </a:rPr>
              <a:t> have </a:t>
            </a:r>
            <a:r>
              <a:rPr lang="en-AU" dirty="0" smtClean="0">
                <a:solidFill>
                  <a:srgbClr val="FF0000"/>
                </a:solidFill>
              </a:rPr>
              <a:t>at least one interface </a:t>
            </a:r>
            <a:r>
              <a:rPr lang="en-AU" dirty="0" smtClean="0">
                <a:solidFill>
                  <a:srgbClr val="0000FF"/>
                </a:solidFill>
              </a:rPr>
              <a:t>connected to </a:t>
            </a:r>
            <a:r>
              <a:rPr lang="en-AU" dirty="0" smtClean="0">
                <a:solidFill>
                  <a:srgbClr val="FF0000"/>
                </a:solidFill>
              </a:rPr>
              <a:t>area 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999022" y="2076450"/>
            <a:ext cx="1433512" cy="7571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AU" sz="1600" dirty="0" smtClean="0">
                <a:solidFill>
                  <a:srgbClr val="0000FF"/>
                </a:solidFill>
              </a:rPr>
              <a:t>External Autonomous System</a:t>
            </a:r>
            <a:endParaRPr lang="en-AU" sz="1600" dirty="0">
              <a:solidFill>
                <a:srgbClr val="0000FF"/>
              </a:solidFill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2507810" y="1792586"/>
            <a:ext cx="2544024" cy="136707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3478794" y="3159659"/>
            <a:ext cx="301028" cy="117695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296952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AIA Template">
  <a:themeElements>
    <a:clrScheme name="CAIA Template 7">
      <a:dk1>
        <a:srgbClr val="336666"/>
      </a:dk1>
      <a:lt1>
        <a:srgbClr val="FFFFFF"/>
      </a:lt1>
      <a:dk2>
        <a:srgbClr val="000000"/>
      </a:dk2>
      <a:lt2>
        <a:srgbClr val="666699"/>
      </a:lt2>
      <a:accent1>
        <a:srgbClr val="99CCCC"/>
      </a:accent1>
      <a:accent2>
        <a:srgbClr val="CCCCCC"/>
      </a:accent2>
      <a:accent3>
        <a:srgbClr val="FFFFFF"/>
      </a:accent3>
      <a:accent4>
        <a:srgbClr val="2A5656"/>
      </a:accent4>
      <a:accent5>
        <a:srgbClr val="CAE2E2"/>
      </a:accent5>
      <a:accent6>
        <a:srgbClr val="B9B9B9"/>
      </a:accent6>
      <a:hlink>
        <a:srgbClr val="006666"/>
      </a:hlink>
      <a:folHlink>
        <a:srgbClr val="B2B2B2"/>
      </a:folHlink>
    </a:clrScheme>
    <a:fontScheme name="CAIA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AIA Template 1">
        <a:dk1>
          <a:srgbClr val="25252F"/>
        </a:dk1>
        <a:lt1>
          <a:srgbClr val="9999FF"/>
        </a:lt1>
        <a:dk2>
          <a:srgbClr val="000000"/>
        </a:dk2>
        <a:lt2>
          <a:srgbClr val="FFFFFF"/>
        </a:lt2>
        <a:accent1>
          <a:srgbClr val="3366FF"/>
        </a:accent1>
        <a:accent2>
          <a:srgbClr val="003399"/>
        </a:accent2>
        <a:accent3>
          <a:srgbClr val="AAAAAA"/>
        </a:accent3>
        <a:accent4>
          <a:srgbClr val="8282DA"/>
        </a:accent4>
        <a:accent5>
          <a:srgbClr val="ADB8FF"/>
        </a:accent5>
        <a:accent6>
          <a:srgbClr val="002D8A"/>
        </a:accent6>
        <a:hlink>
          <a:srgbClr val="0099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IA Template 2">
        <a:dk1>
          <a:srgbClr val="314183"/>
        </a:dk1>
        <a:lt1>
          <a:srgbClr val="FFFFFF"/>
        </a:lt1>
        <a:dk2>
          <a:srgbClr val="0B1E45"/>
        </a:dk2>
        <a:lt2>
          <a:srgbClr val="FFFFFF"/>
        </a:lt2>
        <a:accent1>
          <a:srgbClr val="6666FF"/>
        </a:accent1>
        <a:accent2>
          <a:srgbClr val="0066FF"/>
        </a:accent2>
        <a:accent3>
          <a:srgbClr val="AAABB0"/>
        </a:accent3>
        <a:accent4>
          <a:srgbClr val="DADADA"/>
        </a:accent4>
        <a:accent5>
          <a:srgbClr val="B8B8FF"/>
        </a:accent5>
        <a:accent6>
          <a:srgbClr val="005CE7"/>
        </a:accent6>
        <a:hlink>
          <a:srgbClr val="0066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IA Template 3">
        <a:dk1>
          <a:srgbClr val="194349"/>
        </a:dk1>
        <a:lt1>
          <a:srgbClr val="FFFFCC"/>
        </a:lt1>
        <a:dk2>
          <a:srgbClr val="006666"/>
        </a:dk2>
        <a:lt2>
          <a:srgbClr val="FFFFFF"/>
        </a:lt2>
        <a:accent1>
          <a:srgbClr val="99CC00"/>
        </a:accent1>
        <a:accent2>
          <a:srgbClr val="00B6B2"/>
        </a:accent2>
        <a:accent3>
          <a:srgbClr val="AAB8B8"/>
        </a:accent3>
        <a:accent4>
          <a:srgbClr val="DADAAE"/>
        </a:accent4>
        <a:accent5>
          <a:srgbClr val="CAE2AA"/>
        </a:accent5>
        <a:accent6>
          <a:srgbClr val="00A5A1"/>
        </a:accent6>
        <a:hlink>
          <a:srgbClr val="669900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IA Template 4">
        <a:dk1>
          <a:srgbClr val="194349"/>
        </a:dk1>
        <a:lt1>
          <a:srgbClr val="FFFFCC"/>
        </a:lt1>
        <a:dk2>
          <a:srgbClr val="0000FF"/>
        </a:dk2>
        <a:lt2>
          <a:srgbClr val="FFFFFF"/>
        </a:lt2>
        <a:accent1>
          <a:srgbClr val="0099FF"/>
        </a:accent1>
        <a:accent2>
          <a:srgbClr val="33CC33"/>
        </a:accent2>
        <a:accent3>
          <a:srgbClr val="AAAAFF"/>
        </a:accent3>
        <a:accent4>
          <a:srgbClr val="DADAAE"/>
        </a:accent4>
        <a:accent5>
          <a:srgbClr val="AACAFF"/>
        </a:accent5>
        <a:accent6>
          <a:srgbClr val="2DB92D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IA Template 5">
        <a:dk1>
          <a:srgbClr val="194349"/>
        </a:dk1>
        <a:lt1>
          <a:srgbClr val="FFFFCC"/>
        </a:lt1>
        <a:dk2>
          <a:srgbClr val="72A497"/>
        </a:dk2>
        <a:lt2>
          <a:srgbClr val="000000"/>
        </a:lt2>
        <a:accent1>
          <a:srgbClr val="805D32"/>
        </a:accent1>
        <a:accent2>
          <a:srgbClr val="7D2F3C"/>
        </a:accent2>
        <a:accent3>
          <a:srgbClr val="BCCFC9"/>
        </a:accent3>
        <a:accent4>
          <a:srgbClr val="DADAAE"/>
        </a:accent4>
        <a:accent5>
          <a:srgbClr val="C0B6AD"/>
        </a:accent5>
        <a:accent6>
          <a:srgbClr val="712A35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IA Template 6">
        <a:dk1>
          <a:srgbClr val="1C1C1C"/>
        </a:dk1>
        <a:lt1>
          <a:srgbClr val="FFFFFF"/>
        </a:lt1>
        <a:dk2>
          <a:srgbClr val="710F0F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BB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666699"/>
        </a:hlink>
        <a:folHlink>
          <a:srgbClr val="99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IA Template 7">
        <a:dk1>
          <a:srgbClr val="336666"/>
        </a:dk1>
        <a:lt1>
          <a:srgbClr val="FFFFFF"/>
        </a:lt1>
        <a:dk2>
          <a:srgbClr val="000000"/>
        </a:dk2>
        <a:lt2>
          <a:srgbClr val="666699"/>
        </a:lt2>
        <a:accent1>
          <a:srgbClr val="99CCCC"/>
        </a:accent1>
        <a:accent2>
          <a:srgbClr val="CCCCCC"/>
        </a:accent2>
        <a:accent3>
          <a:srgbClr val="FFFFFF"/>
        </a:accent3>
        <a:accent4>
          <a:srgbClr val="2A5656"/>
        </a:accent4>
        <a:accent5>
          <a:srgbClr val="CAE2E2"/>
        </a:accent5>
        <a:accent6>
          <a:srgbClr val="B9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IA Template 8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3366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IA Template 9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CC33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B98A00"/>
        </a:accent6>
        <a:hlink>
          <a:srgbClr val="CC66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IA Template 10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666699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B8B8CA"/>
        </a:accent5>
        <a:accent6>
          <a:srgbClr val="8A8AE7"/>
        </a:accent6>
        <a:hlink>
          <a:srgbClr val="3366FF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CAIA Template">
  <a:themeElements>
    <a:clrScheme name="CAIA Template 7">
      <a:dk1>
        <a:srgbClr val="336666"/>
      </a:dk1>
      <a:lt1>
        <a:srgbClr val="FFFFFF"/>
      </a:lt1>
      <a:dk2>
        <a:srgbClr val="000000"/>
      </a:dk2>
      <a:lt2>
        <a:srgbClr val="666699"/>
      </a:lt2>
      <a:accent1>
        <a:srgbClr val="99CCCC"/>
      </a:accent1>
      <a:accent2>
        <a:srgbClr val="CCCCCC"/>
      </a:accent2>
      <a:accent3>
        <a:srgbClr val="FFFFFF"/>
      </a:accent3>
      <a:accent4>
        <a:srgbClr val="2A5656"/>
      </a:accent4>
      <a:accent5>
        <a:srgbClr val="CAE2E2"/>
      </a:accent5>
      <a:accent6>
        <a:srgbClr val="B9B9B9"/>
      </a:accent6>
      <a:hlink>
        <a:srgbClr val="006666"/>
      </a:hlink>
      <a:folHlink>
        <a:srgbClr val="B2B2B2"/>
      </a:folHlink>
    </a:clrScheme>
    <a:fontScheme name="CAIA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AIA Template 1">
        <a:dk1>
          <a:srgbClr val="25252F"/>
        </a:dk1>
        <a:lt1>
          <a:srgbClr val="9999FF"/>
        </a:lt1>
        <a:dk2>
          <a:srgbClr val="000000"/>
        </a:dk2>
        <a:lt2>
          <a:srgbClr val="FFFFFF"/>
        </a:lt2>
        <a:accent1>
          <a:srgbClr val="3366FF"/>
        </a:accent1>
        <a:accent2>
          <a:srgbClr val="003399"/>
        </a:accent2>
        <a:accent3>
          <a:srgbClr val="AAAAAA"/>
        </a:accent3>
        <a:accent4>
          <a:srgbClr val="8282DA"/>
        </a:accent4>
        <a:accent5>
          <a:srgbClr val="ADB8FF"/>
        </a:accent5>
        <a:accent6>
          <a:srgbClr val="002D8A"/>
        </a:accent6>
        <a:hlink>
          <a:srgbClr val="0099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IA Template 2">
        <a:dk1>
          <a:srgbClr val="314183"/>
        </a:dk1>
        <a:lt1>
          <a:srgbClr val="FFFFFF"/>
        </a:lt1>
        <a:dk2>
          <a:srgbClr val="0B1E45"/>
        </a:dk2>
        <a:lt2>
          <a:srgbClr val="FFFFFF"/>
        </a:lt2>
        <a:accent1>
          <a:srgbClr val="6666FF"/>
        </a:accent1>
        <a:accent2>
          <a:srgbClr val="0066FF"/>
        </a:accent2>
        <a:accent3>
          <a:srgbClr val="AAABB0"/>
        </a:accent3>
        <a:accent4>
          <a:srgbClr val="DADADA"/>
        </a:accent4>
        <a:accent5>
          <a:srgbClr val="B8B8FF"/>
        </a:accent5>
        <a:accent6>
          <a:srgbClr val="005CE7"/>
        </a:accent6>
        <a:hlink>
          <a:srgbClr val="0066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IA Template 3">
        <a:dk1>
          <a:srgbClr val="194349"/>
        </a:dk1>
        <a:lt1>
          <a:srgbClr val="FFFFCC"/>
        </a:lt1>
        <a:dk2>
          <a:srgbClr val="006666"/>
        </a:dk2>
        <a:lt2>
          <a:srgbClr val="FFFFFF"/>
        </a:lt2>
        <a:accent1>
          <a:srgbClr val="99CC00"/>
        </a:accent1>
        <a:accent2>
          <a:srgbClr val="00B6B2"/>
        </a:accent2>
        <a:accent3>
          <a:srgbClr val="AAB8B8"/>
        </a:accent3>
        <a:accent4>
          <a:srgbClr val="DADAAE"/>
        </a:accent4>
        <a:accent5>
          <a:srgbClr val="CAE2AA"/>
        </a:accent5>
        <a:accent6>
          <a:srgbClr val="00A5A1"/>
        </a:accent6>
        <a:hlink>
          <a:srgbClr val="669900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IA Template 4">
        <a:dk1>
          <a:srgbClr val="194349"/>
        </a:dk1>
        <a:lt1>
          <a:srgbClr val="FFFFCC"/>
        </a:lt1>
        <a:dk2>
          <a:srgbClr val="0000FF"/>
        </a:dk2>
        <a:lt2>
          <a:srgbClr val="FFFFFF"/>
        </a:lt2>
        <a:accent1>
          <a:srgbClr val="0099FF"/>
        </a:accent1>
        <a:accent2>
          <a:srgbClr val="33CC33"/>
        </a:accent2>
        <a:accent3>
          <a:srgbClr val="AAAAFF"/>
        </a:accent3>
        <a:accent4>
          <a:srgbClr val="DADAAE"/>
        </a:accent4>
        <a:accent5>
          <a:srgbClr val="AACAFF"/>
        </a:accent5>
        <a:accent6>
          <a:srgbClr val="2DB92D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IA Template 5">
        <a:dk1>
          <a:srgbClr val="194349"/>
        </a:dk1>
        <a:lt1>
          <a:srgbClr val="FFFFCC"/>
        </a:lt1>
        <a:dk2>
          <a:srgbClr val="72A497"/>
        </a:dk2>
        <a:lt2>
          <a:srgbClr val="000000"/>
        </a:lt2>
        <a:accent1>
          <a:srgbClr val="805D32"/>
        </a:accent1>
        <a:accent2>
          <a:srgbClr val="7D2F3C"/>
        </a:accent2>
        <a:accent3>
          <a:srgbClr val="BCCFC9"/>
        </a:accent3>
        <a:accent4>
          <a:srgbClr val="DADAAE"/>
        </a:accent4>
        <a:accent5>
          <a:srgbClr val="C0B6AD"/>
        </a:accent5>
        <a:accent6>
          <a:srgbClr val="712A35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IA Template 6">
        <a:dk1>
          <a:srgbClr val="1C1C1C"/>
        </a:dk1>
        <a:lt1>
          <a:srgbClr val="FFFFFF"/>
        </a:lt1>
        <a:dk2>
          <a:srgbClr val="710F0F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BB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666699"/>
        </a:hlink>
        <a:folHlink>
          <a:srgbClr val="99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IA Template 7">
        <a:dk1>
          <a:srgbClr val="336666"/>
        </a:dk1>
        <a:lt1>
          <a:srgbClr val="FFFFFF"/>
        </a:lt1>
        <a:dk2>
          <a:srgbClr val="000000"/>
        </a:dk2>
        <a:lt2>
          <a:srgbClr val="666699"/>
        </a:lt2>
        <a:accent1>
          <a:srgbClr val="99CCCC"/>
        </a:accent1>
        <a:accent2>
          <a:srgbClr val="CCCCCC"/>
        </a:accent2>
        <a:accent3>
          <a:srgbClr val="FFFFFF"/>
        </a:accent3>
        <a:accent4>
          <a:srgbClr val="2A5656"/>
        </a:accent4>
        <a:accent5>
          <a:srgbClr val="CAE2E2"/>
        </a:accent5>
        <a:accent6>
          <a:srgbClr val="B9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IA Template 8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3366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IA Template 9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CC33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B98A00"/>
        </a:accent6>
        <a:hlink>
          <a:srgbClr val="CC66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IA Template 10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666699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B8B8CA"/>
        </a:accent5>
        <a:accent6>
          <a:srgbClr val="8A8AE7"/>
        </a:accent6>
        <a:hlink>
          <a:srgbClr val="3366FF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CAIA Template">
  <a:themeElements>
    <a:clrScheme name="CAIA Template 7">
      <a:dk1>
        <a:srgbClr val="336666"/>
      </a:dk1>
      <a:lt1>
        <a:srgbClr val="FFFFFF"/>
      </a:lt1>
      <a:dk2>
        <a:srgbClr val="000000"/>
      </a:dk2>
      <a:lt2>
        <a:srgbClr val="666699"/>
      </a:lt2>
      <a:accent1>
        <a:srgbClr val="99CCCC"/>
      </a:accent1>
      <a:accent2>
        <a:srgbClr val="CCCCCC"/>
      </a:accent2>
      <a:accent3>
        <a:srgbClr val="FFFFFF"/>
      </a:accent3>
      <a:accent4>
        <a:srgbClr val="2A5656"/>
      </a:accent4>
      <a:accent5>
        <a:srgbClr val="CAE2E2"/>
      </a:accent5>
      <a:accent6>
        <a:srgbClr val="B9B9B9"/>
      </a:accent6>
      <a:hlink>
        <a:srgbClr val="006666"/>
      </a:hlink>
      <a:folHlink>
        <a:srgbClr val="B2B2B2"/>
      </a:folHlink>
    </a:clrScheme>
    <a:fontScheme name="CAIA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AIA Template 1">
        <a:dk1>
          <a:srgbClr val="25252F"/>
        </a:dk1>
        <a:lt1>
          <a:srgbClr val="9999FF"/>
        </a:lt1>
        <a:dk2>
          <a:srgbClr val="000000"/>
        </a:dk2>
        <a:lt2>
          <a:srgbClr val="FFFFFF"/>
        </a:lt2>
        <a:accent1>
          <a:srgbClr val="3366FF"/>
        </a:accent1>
        <a:accent2>
          <a:srgbClr val="003399"/>
        </a:accent2>
        <a:accent3>
          <a:srgbClr val="AAAAAA"/>
        </a:accent3>
        <a:accent4>
          <a:srgbClr val="8282DA"/>
        </a:accent4>
        <a:accent5>
          <a:srgbClr val="ADB8FF"/>
        </a:accent5>
        <a:accent6>
          <a:srgbClr val="002D8A"/>
        </a:accent6>
        <a:hlink>
          <a:srgbClr val="0099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IA Template 2">
        <a:dk1>
          <a:srgbClr val="314183"/>
        </a:dk1>
        <a:lt1>
          <a:srgbClr val="FFFFFF"/>
        </a:lt1>
        <a:dk2>
          <a:srgbClr val="0B1E45"/>
        </a:dk2>
        <a:lt2>
          <a:srgbClr val="FFFFFF"/>
        </a:lt2>
        <a:accent1>
          <a:srgbClr val="6666FF"/>
        </a:accent1>
        <a:accent2>
          <a:srgbClr val="0066FF"/>
        </a:accent2>
        <a:accent3>
          <a:srgbClr val="AAABB0"/>
        </a:accent3>
        <a:accent4>
          <a:srgbClr val="DADADA"/>
        </a:accent4>
        <a:accent5>
          <a:srgbClr val="B8B8FF"/>
        </a:accent5>
        <a:accent6>
          <a:srgbClr val="005CE7"/>
        </a:accent6>
        <a:hlink>
          <a:srgbClr val="0066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IA Template 3">
        <a:dk1>
          <a:srgbClr val="194349"/>
        </a:dk1>
        <a:lt1>
          <a:srgbClr val="FFFFCC"/>
        </a:lt1>
        <a:dk2>
          <a:srgbClr val="006666"/>
        </a:dk2>
        <a:lt2>
          <a:srgbClr val="FFFFFF"/>
        </a:lt2>
        <a:accent1>
          <a:srgbClr val="99CC00"/>
        </a:accent1>
        <a:accent2>
          <a:srgbClr val="00B6B2"/>
        </a:accent2>
        <a:accent3>
          <a:srgbClr val="AAB8B8"/>
        </a:accent3>
        <a:accent4>
          <a:srgbClr val="DADAAE"/>
        </a:accent4>
        <a:accent5>
          <a:srgbClr val="CAE2AA"/>
        </a:accent5>
        <a:accent6>
          <a:srgbClr val="00A5A1"/>
        </a:accent6>
        <a:hlink>
          <a:srgbClr val="669900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IA Template 4">
        <a:dk1>
          <a:srgbClr val="194349"/>
        </a:dk1>
        <a:lt1>
          <a:srgbClr val="FFFFCC"/>
        </a:lt1>
        <a:dk2>
          <a:srgbClr val="0000FF"/>
        </a:dk2>
        <a:lt2>
          <a:srgbClr val="FFFFFF"/>
        </a:lt2>
        <a:accent1>
          <a:srgbClr val="0099FF"/>
        </a:accent1>
        <a:accent2>
          <a:srgbClr val="33CC33"/>
        </a:accent2>
        <a:accent3>
          <a:srgbClr val="AAAAFF"/>
        </a:accent3>
        <a:accent4>
          <a:srgbClr val="DADAAE"/>
        </a:accent4>
        <a:accent5>
          <a:srgbClr val="AACAFF"/>
        </a:accent5>
        <a:accent6>
          <a:srgbClr val="2DB92D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IA Template 5">
        <a:dk1>
          <a:srgbClr val="194349"/>
        </a:dk1>
        <a:lt1>
          <a:srgbClr val="FFFFCC"/>
        </a:lt1>
        <a:dk2>
          <a:srgbClr val="72A497"/>
        </a:dk2>
        <a:lt2>
          <a:srgbClr val="000000"/>
        </a:lt2>
        <a:accent1>
          <a:srgbClr val="805D32"/>
        </a:accent1>
        <a:accent2>
          <a:srgbClr val="7D2F3C"/>
        </a:accent2>
        <a:accent3>
          <a:srgbClr val="BCCFC9"/>
        </a:accent3>
        <a:accent4>
          <a:srgbClr val="DADAAE"/>
        </a:accent4>
        <a:accent5>
          <a:srgbClr val="C0B6AD"/>
        </a:accent5>
        <a:accent6>
          <a:srgbClr val="712A35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IA Template 6">
        <a:dk1>
          <a:srgbClr val="1C1C1C"/>
        </a:dk1>
        <a:lt1>
          <a:srgbClr val="FFFFFF"/>
        </a:lt1>
        <a:dk2>
          <a:srgbClr val="710F0F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BB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666699"/>
        </a:hlink>
        <a:folHlink>
          <a:srgbClr val="99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IA Template 7">
        <a:dk1>
          <a:srgbClr val="336666"/>
        </a:dk1>
        <a:lt1>
          <a:srgbClr val="FFFFFF"/>
        </a:lt1>
        <a:dk2>
          <a:srgbClr val="000000"/>
        </a:dk2>
        <a:lt2>
          <a:srgbClr val="666699"/>
        </a:lt2>
        <a:accent1>
          <a:srgbClr val="99CCCC"/>
        </a:accent1>
        <a:accent2>
          <a:srgbClr val="CCCCCC"/>
        </a:accent2>
        <a:accent3>
          <a:srgbClr val="FFFFFF"/>
        </a:accent3>
        <a:accent4>
          <a:srgbClr val="2A5656"/>
        </a:accent4>
        <a:accent5>
          <a:srgbClr val="CAE2E2"/>
        </a:accent5>
        <a:accent6>
          <a:srgbClr val="B9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IA Template 8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3366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IA Template 9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CC33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B98A00"/>
        </a:accent6>
        <a:hlink>
          <a:srgbClr val="CC66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IA Template 10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666699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B8B8CA"/>
        </a:accent5>
        <a:accent6>
          <a:srgbClr val="8A8AE7"/>
        </a:accent6>
        <a:hlink>
          <a:srgbClr val="3366FF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FF0000"/>
      </a:accent2>
      <a:accent3>
        <a:srgbClr val="FFFFFF"/>
      </a:accent3>
      <a:accent4>
        <a:srgbClr val="000000"/>
      </a:accent4>
      <a:accent5>
        <a:srgbClr val="AAE2CA"/>
      </a:accent5>
      <a:accent6>
        <a:srgbClr val="E70000"/>
      </a:accent6>
      <a:hlink>
        <a:srgbClr val="5F5F5F"/>
      </a:hlink>
      <a:folHlink>
        <a:srgbClr val="B2B2B2"/>
      </a:folHlink>
    </a:clrScheme>
    <a:fontScheme name="1_Default Design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FF0000"/>
          </a:solidFill>
          <a:prstDash val="solid"/>
          <a:round/>
          <a:headEnd type="none" w="med" len="med"/>
          <a:tailEnd type="triangl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FF0000"/>
          </a:solidFill>
          <a:prstDash val="solid"/>
          <a:round/>
          <a:headEnd type="none" w="med" len="med"/>
          <a:tailEnd type="triangl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1_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17163</TotalTime>
  <Pages>28</Pages>
  <Words>1363</Words>
  <Application>Microsoft Office PowerPoint</Application>
  <PresentationFormat>On-screen Show (4:3)</PresentationFormat>
  <Paragraphs>309</Paragraphs>
  <Slides>36</Slides>
  <Notes>31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36</vt:i4>
      </vt:variant>
    </vt:vector>
  </HeadingPairs>
  <TitlesOfParts>
    <vt:vector size="40" baseType="lpstr">
      <vt:lpstr>CAIA Template</vt:lpstr>
      <vt:lpstr>1_CAIA Template</vt:lpstr>
      <vt:lpstr>2_CAIA Template</vt:lpstr>
      <vt:lpstr>1_Default Design</vt:lpstr>
      <vt:lpstr>Topic 10  Multi-Area OSPF  V1.0</vt:lpstr>
      <vt:lpstr>Why Multi-Area OSPF?</vt:lpstr>
      <vt:lpstr>Why Multi-Area OSPF?</vt:lpstr>
      <vt:lpstr>Multi-Area OSPF</vt:lpstr>
      <vt:lpstr>OSPF Two-Layer Area Hierarchy</vt:lpstr>
      <vt:lpstr>Multi-Area OSPF</vt:lpstr>
      <vt:lpstr>Types  of  OSPF  Routers</vt:lpstr>
      <vt:lpstr>Types of OSPF Routers - Internal</vt:lpstr>
      <vt:lpstr>Types of OSPF Routers - Backbone</vt:lpstr>
      <vt:lpstr>Types of OSPF Routers – Area Border </vt:lpstr>
      <vt:lpstr>Types of OSPF Routers – Area Border </vt:lpstr>
      <vt:lpstr>Types of OSPF Routers – Autonomous System Boundary</vt:lpstr>
      <vt:lpstr>Types of OSPF Routers – Autonomous System Boundary</vt:lpstr>
      <vt:lpstr>Types  of  OSPF  Routers</vt:lpstr>
      <vt:lpstr>OSPF LSA (Link State Advertisement) Types</vt:lpstr>
      <vt:lpstr>Type 1 - Router LSA</vt:lpstr>
      <vt:lpstr>Type 1 - Router LSA </vt:lpstr>
      <vt:lpstr>Type 1 - Router LSA</vt:lpstr>
      <vt:lpstr>OSPF – Router ID</vt:lpstr>
      <vt:lpstr>Type 2 - Network  LSA – Multi Access Networks</vt:lpstr>
      <vt:lpstr>Type 2 - Network  LSA – Multi Access Networks</vt:lpstr>
      <vt:lpstr>Operation OSPF LSA Type 2</vt:lpstr>
      <vt:lpstr>How do we Learn about networks in other Areas?</vt:lpstr>
      <vt:lpstr>Type 3 - Summary LSA</vt:lpstr>
      <vt:lpstr>OSPF LSA Type 3</vt:lpstr>
      <vt:lpstr>Type 3 - Summary LSA</vt:lpstr>
      <vt:lpstr>Type 4 – ASBR Summary LSA</vt:lpstr>
      <vt:lpstr>Multiarea OSPF LSA Operation OSPF LSA Type 4</vt:lpstr>
      <vt:lpstr>Type 5 - Autonomous System External LSA </vt:lpstr>
      <vt:lpstr>OSPF LSA Type 5</vt:lpstr>
      <vt:lpstr>OSPF – Steps to Convergence</vt:lpstr>
      <vt:lpstr>OSPF – Steps to Convergence</vt:lpstr>
      <vt:lpstr>OSPF – Steps to Convergence</vt:lpstr>
      <vt:lpstr>OSPF – 3 Steps to Convergence – Routing Table </vt:lpstr>
      <vt:lpstr>OSPF Routing Table Entries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CCNA5.0 Instructor PPT</dc:title>
  <dc:creator>Karen Alderson</dc:creator>
  <cp:lastModifiedBy>Peter Granville</cp:lastModifiedBy>
  <cp:revision>1183</cp:revision>
  <cp:lastPrinted>1999-01-27T00:54:54Z</cp:lastPrinted>
  <dcterms:created xsi:type="dcterms:W3CDTF">2006-10-23T15:07:30Z</dcterms:created>
  <dcterms:modified xsi:type="dcterms:W3CDTF">2021-09-02T02:46:23Z</dcterms:modified>
</cp:coreProperties>
</file>