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722" r:id="rId2"/>
  </p:sldMasterIdLst>
  <p:notesMasterIdLst>
    <p:notesMasterId r:id="rId47"/>
  </p:notesMasterIdLst>
  <p:sldIdLst>
    <p:sldId id="487" r:id="rId3"/>
    <p:sldId id="402" r:id="rId4"/>
    <p:sldId id="411" r:id="rId5"/>
    <p:sldId id="412" r:id="rId6"/>
    <p:sldId id="413" r:id="rId7"/>
    <p:sldId id="414" r:id="rId8"/>
    <p:sldId id="504" r:id="rId9"/>
    <p:sldId id="494" r:id="rId10"/>
    <p:sldId id="495" r:id="rId11"/>
    <p:sldId id="425" r:id="rId12"/>
    <p:sldId id="428" r:id="rId13"/>
    <p:sldId id="516" r:id="rId14"/>
    <p:sldId id="518" r:id="rId15"/>
    <p:sldId id="498" r:id="rId16"/>
    <p:sldId id="507" r:id="rId17"/>
    <p:sldId id="500" r:id="rId18"/>
    <p:sldId id="503" r:id="rId19"/>
    <p:sldId id="492" r:id="rId20"/>
    <p:sldId id="510" r:id="rId21"/>
    <p:sldId id="416" r:id="rId22"/>
    <p:sldId id="491" r:id="rId23"/>
    <p:sldId id="522" r:id="rId24"/>
    <p:sldId id="519" r:id="rId25"/>
    <p:sldId id="418" r:id="rId26"/>
    <p:sldId id="486" r:id="rId27"/>
    <p:sldId id="422" r:id="rId28"/>
    <p:sldId id="489" r:id="rId29"/>
    <p:sldId id="493" r:id="rId30"/>
    <p:sldId id="445" r:id="rId31"/>
    <p:sldId id="446" r:id="rId32"/>
    <p:sldId id="505" r:id="rId33"/>
    <p:sldId id="444" r:id="rId34"/>
    <p:sldId id="447" r:id="rId35"/>
    <p:sldId id="448" r:id="rId36"/>
    <p:sldId id="449" r:id="rId37"/>
    <p:sldId id="450" r:id="rId38"/>
    <p:sldId id="451" r:id="rId39"/>
    <p:sldId id="452" r:id="rId40"/>
    <p:sldId id="506" r:id="rId41"/>
    <p:sldId id="509" r:id="rId42"/>
    <p:sldId id="454" r:id="rId43"/>
    <p:sldId id="453" r:id="rId44"/>
    <p:sldId id="456" r:id="rId45"/>
    <p:sldId id="499" r:id="rId46"/>
  </p:sldIdLst>
  <p:sldSz cx="9144000" cy="6858000" type="screen4x3"/>
  <p:notesSz cx="6858000" cy="9144000"/>
  <p:embeddedFontLst>
    <p:embeddedFont>
      <p:font typeface="Arial Narrow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99"/>
    <a:srgbClr val="9933FF"/>
    <a:srgbClr val="CC3300"/>
    <a:srgbClr val="0000FF"/>
    <a:srgbClr val="FF9933"/>
    <a:srgbClr val="66FF66"/>
    <a:srgbClr val="0033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7053" autoAdjust="0"/>
    <p:restoredTop sz="99516" autoAdjust="0"/>
  </p:normalViewPr>
  <p:slideViewPr>
    <p:cSldViewPr>
      <p:cViewPr>
        <p:scale>
          <a:sx n="75" d="100"/>
          <a:sy n="75" d="100"/>
        </p:scale>
        <p:origin x="-7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40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21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8" Type="http://schemas.openxmlformats.org/officeDocument/2006/relationships/slide" Target="slides/slide6.xml"/><Relationship Id="rId51" Type="http://schemas.openxmlformats.org/officeDocument/2006/relationships/font" Target="fonts/font4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solidFill>
                  <a:srgbClr val="DC4900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DC4900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solidFill>
                  <a:srgbClr val="DC4900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DC4900"/>
                </a:solidFill>
                <a:effectLst/>
              </a:defRPr>
            </a:lvl1pPr>
          </a:lstStyle>
          <a:p>
            <a:pPr>
              <a:defRPr/>
            </a:pPr>
            <a:fld id="{01E3A226-14D1-4CD1-96DD-94B26F4985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93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35FB763-890F-4383-89D0-C89E4F0926F1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E3A226-14D1-4CD1-96DD-94B26F49858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78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E3A226-14D1-4CD1-96DD-94B26F49858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7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5" name="Picture 5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8001000" y="6553200"/>
            <a:ext cx="838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chemeClr val="hlink"/>
                </a:solidFill>
              </a:rPr>
              <a:t>Chapter 7-2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959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HET424/HET708</a:t>
            </a:r>
            <a:r>
              <a:rPr lang="en-AU" b="0"/>
              <a:t>  L1 – Basic Switch Concepts and Configuration  pgranville@swin.edu.au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D6FAA-C4EA-4763-8147-DE8AA002CE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60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1638" y="115888"/>
            <a:ext cx="2212975" cy="6265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115888"/>
            <a:ext cx="6491288" cy="6265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HET424/HET708</a:t>
            </a:r>
            <a:r>
              <a:rPr lang="en-AU" b="0"/>
              <a:t>  L1 – Basic Switch Concepts and Configuration  pgranville@swin.edu.au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748D5-D08B-49B5-AF69-1AF37808DC1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87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59000" y="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5" name="Picture 5" descr="crest_30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orpV_3 300_lz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0588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438400"/>
            <a:ext cx="6094413" cy="1782763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7335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43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0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438400"/>
            <a:ext cx="6094413" cy="1782763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159000" y="0"/>
            <a:ext cx="2159000" cy="21590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AU" sz="24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AU" sz="2400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82949" name="Picture 5" descr="crest_30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50" name="Picture 6" descr="corpV_3 300_lz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0588" cy="43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37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6C69CE9E-FF19-4665-926A-0F8A79727ACF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53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143000"/>
            <a:ext cx="3965575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143000"/>
            <a:ext cx="3965575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39073805-4978-4FDC-A557-33C66A1CCB73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8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E76AC3DB-3665-4471-88C1-5A098B273C20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45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7E5E9FC1-BF7A-46AE-871C-063C44A1903B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09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5009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9750" y="1143000"/>
            <a:ext cx="8083550" cy="4949825"/>
          </a:xfr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6550" y="6532563"/>
            <a:ext cx="946150" cy="280987"/>
          </a:xfrm>
        </p:spPr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85D21554-75EE-4B06-ACAA-71AAC4847C52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3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HET424/HET708</a:t>
            </a:r>
            <a:r>
              <a:rPr lang="en-AU" b="0"/>
              <a:t>  L1 – Basic Switch Concepts and Configuration  pgranville@swin.edu.au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F61EB-7D1B-4A72-A697-F3A0CDC132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404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5009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143000"/>
            <a:ext cx="3965575" cy="494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7725" y="1143000"/>
            <a:ext cx="3965575" cy="239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7725" y="3694113"/>
            <a:ext cx="3965575" cy="2398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56550" y="6532563"/>
            <a:ext cx="946150" cy="280987"/>
          </a:xfrm>
        </p:spPr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B961604F-07F7-4391-B0E0-1195044CE267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25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5009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143000"/>
            <a:ext cx="3965575" cy="494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7725" y="1143000"/>
            <a:ext cx="3965575" cy="239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7725" y="3694113"/>
            <a:ext cx="3965575" cy="2398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56550" y="6532563"/>
            <a:ext cx="946150" cy="280987"/>
          </a:xfrm>
        </p:spPr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310BFEB6-AA8A-4E0C-8BDA-2F3E4F91EEC4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37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5009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143000"/>
            <a:ext cx="3965575" cy="49498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143000"/>
            <a:ext cx="3965575" cy="494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56550" y="6532563"/>
            <a:ext cx="946150" cy="280987"/>
          </a:xfrm>
        </p:spPr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5CD99CE3-F126-4B40-BA15-F7C0FB6562AA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70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HET424/HET708</a:t>
            </a:r>
            <a:r>
              <a:rPr lang="en-AU" b="0"/>
              <a:t>  L1 – Basic Switch Concepts and Configuration  pgranville@swin.edu.au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AE9D-36F7-4A38-BE38-E557D179555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65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765175"/>
            <a:ext cx="4316412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3164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HET424/HET708</a:t>
            </a:r>
            <a:r>
              <a:rPr lang="en-AU" b="0"/>
              <a:t>  L1 – Basic Switch Concepts and Configuration  pgranville@swin.edu.au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51F6B-3FB5-4185-AC07-CDCCC9B759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00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HET424/HET708</a:t>
            </a:r>
            <a:r>
              <a:rPr lang="en-AU" b="0"/>
              <a:t>  L1 – Basic Switch Concepts and Configuration  pgranville@swin.edu.au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C8C05-1284-4C26-8E4D-0E8AB8073C8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0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HET424/HET708</a:t>
            </a:r>
            <a:r>
              <a:rPr lang="en-AU" b="0"/>
              <a:t>  L1 – Basic Switch Concepts and Configuration  pgranville@swin.edu.au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E3EBA-B736-4517-AD98-282F0754309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279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HET424/HET708</a:t>
            </a:r>
            <a:r>
              <a:rPr lang="en-AU" b="0"/>
              <a:t>  L1 – Basic Switch Concepts and Configuration  pgranville@swin.edu.au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529E0-BD3C-4F20-991D-EC299CCD8D6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07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HET424/HET708</a:t>
            </a:r>
            <a:r>
              <a:rPr lang="en-AU" b="0"/>
              <a:t>  L1 – Basic Switch Concepts and Configuration  pgranville@swin.edu.au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07ED1-C95B-48D5-B6D8-9B42CA422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71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HET424/HET708</a:t>
            </a:r>
            <a:r>
              <a:rPr lang="en-AU" b="0"/>
              <a:t>  L1 – Basic Switch Concepts and Configuration  pgranville@swin.edu.au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9455F-0EBC-4B7E-8CB3-38C94CD562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93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3518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765175"/>
            <a:ext cx="87852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0" y="6524625"/>
            <a:ext cx="4249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AU"/>
              <a:t>HET424/HET708  L1 – Basic Switch Concepts and Configuration  pgranville@swin.edu.au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04250" y="6597650"/>
            <a:ext cx="4318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1EB6E9-8F99-460F-905F-03ACF72EAE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pic>
        <p:nvPicPr>
          <p:cNvPr id="1030" name="Picture 6" descr="crest_100pc b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115888"/>
            <a:ext cx="403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07950" y="692150"/>
            <a:ext cx="835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1032" name="Picture 8" descr="caia_h_300_cmyk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5100"/>
            <a:ext cx="6842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2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15888"/>
            <a:ext cx="813740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title style</a:t>
            </a:r>
          </a:p>
        </p:txBody>
      </p:sp>
      <p:pic>
        <p:nvPicPr>
          <p:cNvPr id="81925" name="Picture 5" descr="crest_100pc bi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0643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980728"/>
            <a:ext cx="8712968" cy="532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</p:txBody>
      </p:sp>
      <p:pic>
        <p:nvPicPr>
          <p:cNvPr id="81927" name="Picture 7" descr="corpH_3_300_lzw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3663"/>
            <a:ext cx="827088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532563"/>
            <a:ext cx="94615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latin typeface="Arial" charset="0"/>
              </a:defRPr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B3C0B5BB-0749-4630-9750-839732EEED12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6520026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AU" sz="1100" dirty="0" smtClean="0">
                <a:solidFill>
                  <a:srgbClr val="000000"/>
                </a:solidFill>
                <a:latin typeface="Arial Narrow" pitchFamily="34" charset="0"/>
              </a:rPr>
              <a:t>TNE20002\TNE70003</a:t>
            </a:r>
            <a:endParaRPr lang="en-AU" sz="1100" dirty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6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285750" indent="-285750" algn="l" rtl="0" fontAlgn="base">
        <a:spcBef>
          <a:spcPct val="40000"/>
        </a:spcBef>
        <a:spcAft>
          <a:spcPct val="0"/>
        </a:spcAft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2763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3pPr>
      <a:lvl4pPr marL="16954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>
          <a:solidFill>
            <a:schemeClr val="tx1"/>
          </a:solidFill>
          <a:latin typeface="+mn-lt"/>
        </a:defRPr>
      </a:lvl4pPr>
      <a:lvl5pPr marL="21145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5pPr>
      <a:lvl6pPr marL="25717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6pPr>
      <a:lvl7pPr marL="30289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7pPr>
      <a:lvl8pPr marL="34861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8pPr>
      <a:lvl9pPr marL="39433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975" y="2852738"/>
            <a:ext cx="6094413" cy="774700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TNE20002 / TNE70003</a:t>
            </a:r>
            <a:br>
              <a:rPr lang="en-US" sz="2800" dirty="0" smtClean="0"/>
            </a:br>
            <a:endParaRPr lang="en-US" sz="2000" dirty="0" smtClean="0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11188" y="4724400"/>
            <a:ext cx="609441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0000FF"/>
                </a:solidFill>
                <a:latin typeface="Arial Narrow" pitchFamily="34" charset="0"/>
              </a:rPr>
              <a:t>Topic 11  IPV6  V1.0</a:t>
            </a:r>
            <a:endParaRPr lang="en-US" sz="3600" dirty="0">
              <a:solidFill>
                <a:srgbClr val="0000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IPv6 Addressing</a:t>
            </a:r>
            <a:endParaRPr lang="en-CA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" y="765175"/>
            <a:ext cx="8991600" cy="5616575"/>
          </a:xfrm>
        </p:spPr>
        <p:txBody>
          <a:bodyPr/>
          <a:lstStyle/>
          <a:p>
            <a:pPr marL="114300" indent="0" algn="ctr" eaLnBrk="1" hangingPunct="1">
              <a:buNone/>
            </a:pPr>
            <a:endParaRPr lang="en-US" dirty="0" smtClean="0"/>
          </a:p>
          <a:p>
            <a:pPr marL="114300" indent="0" algn="ctr" eaLnBrk="1" hangingPunct="1">
              <a:buNone/>
            </a:pPr>
            <a:endParaRPr lang="en-US" dirty="0"/>
          </a:p>
          <a:p>
            <a:pPr marL="114300" indent="0" algn="ctr" eaLnBrk="1" hangingPunct="1">
              <a:buNone/>
            </a:pPr>
            <a:r>
              <a:rPr lang="en-US" sz="3600" dirty="0" smtClean="0">
                <a:solidFill>
                  <a:srgbClr val="0000FF"/>
                </a:solidFill>
              </a:rPr>
              <a:t>IPv6 Global Unicast Address</a:t>
            </a:r>
          </a:p>
          <a:p>
            <a:pPr marL="114300" indent="0" algn="ctr" eaLnBrk="1" hangingPunct="1">
              <a:buNone/>
            </a:pPr>
            <a:r>
              <a:rPr lang="en-US" sz="3600" dirty="0" smtClean="0">
                <a:solidFill>
                  <a:srgbClr val="0000FF"/>
                </a:solidFill>
              </a:rPr>
              <a:t> </a:t>
            </a:r>
          </a:p>
          <a:p>
            <a:pPr marL="114300" indent="0" algn="ctr" eaLnBrk="1" hangingPunct="1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equivalent to </a:t>
            </a:r>
          </a:p>
          <a:p>
            <a:pPr marL="114300" indent="0" algn="ctr" eaLnBrk="1" hangingPunct="1">
              <a:buNone/>
            </a:pPr>
            <a:endParaRPr lang="en-US" sz="3200" dirty="0">
              <a:solidFill>
                <a:srgbClr val="0000FF"/>
              </a:solidFill>
            </a:endParaRPr>
          </a:p>
          <a:p>
            <a:pPr marL="114300" indent="0" algn="ctr" eaLnBrk="1" hangingPunct="1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IPv4 public address</a:t>
            </a:r>
          </a:p>
          <a:p>
            <a:pPr marL="914400" lvl="2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IPv6 Global Unicast Addressing</a:t>
            </a:r>
            <a:endParaRPr lang="en-CA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21304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33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unicast</a:t>
            </a:r>
            <a:r>
              <a:rPr lang="en-US" dirty="0" smtClean="0">
                <a:solidFill>
                  <a:srgbClr val="003300"/>
                </a:solidFill>
              </a:rPr>
              <a:t> address is an address that identifies a </a:t>
            </a:r>
            <a:r>
              <a:rPr lang="en-US" dirty="0" smtClean="0">
                <a:solidFill>
                  <a:srgbClr val="FF0000"/>
                </a:solidFill>
              </a:rPr>
              <a:t>single</a:t>
            </a:r>
            <a:r>
              <a:rPr lang="en-US" dirty="0" smtClean="0">
                <a:solidFill>
                  <a:srgbClr val="003300"/>
                </a:solidFill>
              </a:rPr>
              <a:t> device.</a:t>
            </a:r>
          </a:p>
          <a:p>
            <a:pPr eaLnBrk="1" hangingPunct="1"/>
            <a:r>
              <a:rPr lang="en-US" dirty="0" smtClean="0">
                <a:solidFill>
                  <a:srgbClr val="0033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global</a:t>
            </a:r>
            <a:r>
              <a:rPr lang="en-US" dirty="0" smtClean="0">
                <a:solidFill>
                  <a:srgbClr val="003300"/>
                </a:solidFill>
              </a:rPr>
              <a:t> unicast address is a unicast address that is </a:t>
            </a:r>
            <a:r>
              <a:rPr lang="en-US" dirty="0" smtClean="0">
                <a:solidFill>
                  <a:srgbClr val="FF0000"/>
                </a:solidFill>
              </a:rPr>
              <a:t>globally unique</a:t>
            </a:r>
            <a:r>
              <a:rPr lang="en-US" dirty="0" smtClean="0">
                <a:solidFill>
                  <a:srgbClr val="003300"/>
                </a:solidFill>
              </a:rPr>
              <a:t>.</a:t>
            </a:r>
          </a:p>
          <a:p>
            <a:pPr lvl="2" eaLnBrk="1" hangingPunct="1"/>
            <a:r>
              <a:rPr lang="en-US" dirty="0" smtClean="0">
                <a:solidFill>
                  <a:srgbClr val="003300"/>
                </a:solidFill>
              </a:rPr>
              <a:t>Can be routed globally with no modification.</a:t>
            </a:r>
          </a:p>
        </p:txBody>
      </p:sp>
      <p:pic>
        <p:nvPicPr>
          <p:cNvPr id="14" name="Picture 13" descr="ips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8534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 bwMode="auto">
          <a:xfrm>
            <a:off x="2438400" y="4267200"/>
            <a:ext cx="0" cy="838199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  <p:cxnSp>
        <p:nvCxnSpPr>
          <p:cNvPr id="19" name="Straight Connector 18"/>
          <p:cNvCxnSpPr/>
          <p:nvPr/>
        </p:nvCxnSpPr>
        <p:spPr bwMode="auto">
          <a:xfrm>
            <a:off x="6324600" y="4267200"/>
            <a:ext cx="0" cy="876299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IPv6 Global Unicast </a:t>
            </a:r>
            <a:r>
              <a:rPr lang="en-US" dirty="0" smtClean="0"/>
              <a:t>Addressing </a:t>
            </a:r>
            <a:endParaRPr lang="en-US" dirty="0"/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15400" cy="2057400"/>
          </a:xfrm>
        </p:spPr>
        <p:txBody>
          <a:bodyPr/>
          <a:lstStyle/>
          <a:p>
            <a:r>
              <a:rPr lang="en-US" sz="2000" dirty="0" smtClean="0"/>
              <a:t>IPv6 </a:t>
            </a:r>
            <a:r>
              <a:rPr lang="en-US" sz="2000" dirty="0"/>
              <a:t>has an address format that enables </a:t>
            </a:r>
            <a:r>
              <a:rPr lang="en-US" sz="2000" dirty="0">
                <a:solidFill>
                  <a:srgbClr val="FF0000"/>
                </a:solidFill>
              </a:rPr>
              <a:t>aggregation upward</a:t>
            </a:r>
            <a:r>
              <a:rPr lang="en-US" sz="2000" dirty="0"/>
              <a:t> eventually to the ISP. </a:t>
            </a:r>
            <a:endParaRPr lang="en-US" sz="2000" dirty="0" smtClean="0"/>
          </a:p>
          <a:p>
            <a:r>
              <a:rPr lang="en-US" sz="2000" dirty="0" smtClean="0"/>
              <a:t>Global </a:t>
            </a:r>
            <a:r>
              <a:rPr lang="en-US" sz="2000" dirty="0"/>
              <a:t>unicast addresses </a:t>
            </a:r>
            <a:r>
              <a:rPr lang="en-US" sz="2000" dirty="0" smtClean="0"/>
              <a:t>consists </a:t>
            </a:r>
            <a:r>
              <a:rPr lang="en-US" sz="2000" dirty="0"/>
              <a:t>of a </a:t>
            </a:r>
            <a:r>
              <a:rPr lang="en-US" sz="2000" dirty="0">
                <a:solidFill>
                  <a:srgbClr val="FF0000"/>
                </a:solidFill>
              </a:rPr>
              <a:t>48-bit global routing prefix </a:t>
            </a:r>
            <a:r>
              <a:rPr lang="en-US" sz="2000" dirty="0"/>
              <a:t>and a </a:t>
            </a:r>
            <a:r>
              <a:rPr lang="en-US" sz="2000" dirty="0">
                <a:solidFill>
                  <a:srgbClr val="FF0000"/>
                </a:solidFill>
              </a:rPr>
              <a:t>16-bit subnet ID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Individual organizations can use a </a:t>
            </a:r>
            <a:r>
              <a:rPr lang="en-US" sz="2000" dirty="0">
                <a:solidFill>
                  <a:srgbClr val="FF0000"/>
                </a:solidFill>
              </a:rPr>
              <a:t>16-bit subnet </a:t>
            </a:r>
            <a:r>
              <a:rPr lang="en-US" sz="2000" dirty="0"/>
              <a:t>field to create their own </a:t>
            </a:r>
            <a:r>
              <a:rPr lang="en-US" sz="2000" b="1" dirty="0">
                <a:solidFill>
                  <a:srgbClr val="0000FF"/>
                </a:solidFill>
              </a:rPr>
              <a:t>local</a:t>
            </a:r>
            <a:r>
              <a:rPr lang="en-US" sz="2000" dirty="0"/>
              <a:t> addressing hierarchy. </a:t>
            </a:r>
            <a:endParaRPr lang="en-US" sz="2000" dirty="0" smtClean="0"/>
          </a:p>
        </p:txBody>
      </p:sp>
      <p:pic>
        <p:nvPicPr>
          <p:cNvPr id="1441796" name="Picture 4" descr="ScreenHunter_25 J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8534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00300" y="3669268"/>
            <a:ext cx="503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00FF"/>
                </a:solidFill>
              </a:rPr>
              <a:t>IANA - Internet Assigned Numbers Authority</a:t>
            </a:r>
            <a:endParaRPr lang="en-AU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40386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Global Routing Prefix /48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IANA - </a:t>
            </a:r>
            <a:r>
              <a:rPr lang="en-AU" sz="2800" dirty="0">
                <a:solidFill>
                  <a:srgbClr val="FF0000"/>
                </a:solidFill>
              </a:rPr>
              <a:t>I</a:t>
            </a:r>
            <a:r>
              <a:rPr lang="en-AU" sz="2800" dirty="0"/>
              <a:t>nternet </a:t>
            </a:r>
            <a:r>
              <a:rPr lang="en-AU" sz="2800" dirty="0">
                <a:solidFill>
                  <a:srgbClr val="FF0000"/>
                </a:solidFill>
              </a:rPr>
              <a:t>A</a:t>
            </a:r>
            <a:r>
              <a:rPr lang="en-AU" sz="2800" dirty="0"/>
              <a:t>ssigned </a:t>
            </a:r>
            <a:r>
              <a:rPr lang="en-AU" sz="2800" dirty="0">
                <a:solidFill>
                  <a:srgbClr val="FF0000"/>
                </a:solidFill>
              </a:rPr>
              <a:t>N</a:t>
            </a:r>
            <a:r>
              <a:rPr lang="en-AU" sz="2800" dirty="0"/>
              <a:t>umbers </a:t>
            </a:r>
            <a:r>
              <a:rPr lang="en-AU" sz="2800" dirty="0">
                <a:solidFill>
                  <a:srgbClr val="FF0000"/>
                </a:solidFill>
              </a:rPr>
              <a:t>A</a:t>
            </a:r>
            <a:r>
              <a:rPr lang="en-AU" sz="2800" dirty="0"/>
              <a:t>uthority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 smtClean="0">
                <a:solidFill>
                  <a:srgbClr val="FF0000"/>
                </a:solidFill>
              </a:rPr>
              <a:t>global unicast addresses </a:t>
            </a:r>
            <a:r>
              <a:rPr lang="en-AU" dirty="0" smtClean="0"/>
              <a:t>are assigned by the IANA using a range of addresses</a:t>
            </a:r>
            <a:endParaRPr lang="en-A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Currently the Range </a:t>
            </a:r>
            <a:r>
              <a:rPr lang="en-AU" dirty="0" smtClean="0">
                <a:solidFill>
                  <a:srgbClr val="FF0000"/>
                </a:solidFill>
              </a:rPr>
              <a:t>2001::/16 </a:t>
            </a:r>
            <a:r>
              <a:rPr lang="en-AU" dirty="0" smtClean="0"/>
              <a:t>to </a:t>
            </a:r>
            <a:r>
              <a:rPr lang="en-AU" dirty="0" smtClean="0">
                <a:solidFill>
                  <a:srgbClr val="FF0000"/>
                </a:solidFill>
              </a:rPr>
              <a:t>2FFF::/16 </a:t>
            </a:r>
            <a:r>
              <a:rPr lang="en-AU" dirty="0" smtClean="0"/>
              <a:t>is </a:t>
            </a:r>
            <a:r>
              <a:rPr lang="en-AU" dirty="0"/>
              <a:t>allocated to the </a:t>
            </a:r>
            <a:r>
              <a:rPr lang="en-AU" dirty="0" smtClean="0"/>
              <a:t>five</a:t>
            </a:r>
            <a:r>
              <a:rPr lang="en-AU" dirty="0">
                <a:solidFill>
                  <a:srgbClr val="0000FF"/>
                </a:solidFill>
              </a:rPr>
              <a:t> R</a:t>
            </a:r>
            <a:r>
              <a:rPr lang="en-AU" dirty="0"/>
              <a:t>egional </a:t>
            </a:r>
            <a:r>
              <a:rPr lang="en-AU" dirty="0">
                <a:solidFill>
                  <a:srgbClr val="0000FF"/>
                </a:solidFill>
              </a:rPr>
              <a:t>I</a:t>
            </a:r>
            <a:r>
              <a:rPr lang="en-AU" dirty="0"/>
              <a:t>nternet </a:t>
            </a:r>
            <a:r>
              <a:rPr lang="en-AU" dirty="0">
                <a:solidFill>
                  <a:srgbClr val="0000FF"/>
                </a:solidFill>
              </a:rPr>
              <a:t>R</a:t>
            </a:r>
            <a:r>
              <a:rPr lang="en-AU" dirty="0"/>
              <a:t>egistries</a:t>
            </a:r>
            <a:r>
              <a:rPr lang="en-AU" dirty="0" smtClean="0"/>
              <a:t>  (</a:t>
            </a:r>
            <a:r>
              <a:rPr lang="en-AU" dirty="0" smtClean="0">
                <a:solidFill>
                  <a:srgbClr val="0000FF"/>
                </a:solidFill>
              </a:rPr>
              <a:t>RIRs</a:t>
            </a:r>
            <a:r>
              <a:rPr lang="en-AU" dirty="0" smtClean="0"/>
              <a:t>) </a:t>
            </a:r>
            <a:endParaRPr lang="en-AU" dirty="0" smtClean="0">
              <a:solidFill>
                <a:srgbClr val="FF0000"/>
              </a:solidFill>
            </a:endParaRPr>
          </a:p>
          <a:p>
            <a:endParaRPr lang="en-AU" dirty="0" smtClean="0"/>
          </a:p>
          <a:p>
            <a:r>
              <a:rPr lang="en-AU" dirty="0" smtClean="0"/>
              <a:t>4096 blocks (16</a:t>
            </a:r>
            <a:r>
              <a:rPr lang="en-AU" dirty="0" smtClean="0">
                <a:solidFill>
                  <a:srgbClr val="0000FF"/>
                </a:solidFill>
              </a:rPr>
              <a:t>x</a:t>
            </a:r>
            <a:r>
              <a:rPr lang="en-AU" dirty="0" smtClean="0"/>
              <a:t>16</a:t>
            </a:r>
            <a:r>
              <a:rPr lang="en-AU" dirty="0" smtClean="0">
                <a:solidFill>
                  <a:srgbClr val="0000FF"/>
                </a:solidFill>
              </a:rPr>
              <a:t>x</a:t>
            </a:r>
            <a:r>
              <a:rPr lang="en-AU" dirty="0" smtClean="0"/>
              <a:t>16)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26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IPv6 Addressing - RIRs</a:t>
            </a:r>
            <a:endParaRPr lang="en-CA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838200"/>
            <a:ext cx="4191000" cy="457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egional </a:t>
            </a:r>
            <a:r>
              <a:rPr lang="en-US" dirty="0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nternet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egistries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46794"/>
              </p:ext>
            </p:extLst>
          </p:nvPr>
        </p:nvGraphicFramePr>
        <p:xfrm>
          <a:off x="304800" y="3581400"/>
          <a:ext cx="8686800" cy="2967037"/>
        </p:xfrm>
        <a:graphic>
          <a:graphicData uri="http://schemas.openxmlformats.org/drawingml/2006/table">
            <a:tbl>
              <a:tblPr/>
              <a:tblGrid>
                <a:gridCol w="1555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30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138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AfriNIC</a:t>
                      </a:r>
                    </a:p>
                  </a:txBody>
                  <a:tcPr marL="81280" marR="81280" marT="40644" marB="40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Africa region</a:t>
                      </a:r>
                    </a:p>
                  </a:txBody>
                  <a:tcPr marL="81280" marR="81280" marT="40644" marB="40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42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APNIC</a:t>
                      </a:r>
                    </a:p>
                  </a:txBody>
                  <a:tcPr marL="81280" marR="81280" marT="40644" marB="40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Asia and Pacific region</a:t>
                      </a:r>
                    </a:p>
                  </a:txBody>
                  <a:tcPr marL="81280" marR="81280" marT="40644" marB="40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70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ARIN</a:t>
                      </a:r>
                    </a:p>
                  </a:txBody>
                  <a:tcPr marL="81280" marR="81280" marT="40644" marB="40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Canada, many Caribbean and North Atlantic islands, and the United States</a:t>
                      </a:r>
                    </a:p>
                  </a:txBody>
                  <a:tcPr marL="81280" marR="81280" marT="40644" marB="40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799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LACNIC</a:t>
                      </a:r>
                    </a:p>
                  </a:txBody>
                  <a:tcPr marL="81280" marR="81280" marT="40644" marB="40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Latin America and parts of the Caribbean</a:t>
                      </a:r>
                    </a:p>
                  </a:txBody>
                  <a:tcPr marL="81280" marR="81280" marT="40644" marB="40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652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RIPE NCC</a:t>
                      </a:r>
                    </a:p>
                  </a:txBody>
                  <a:tcPr marL="81280" marR="81280" marT="40644" marB="40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Europe, Parts of Asia and the Middle East</a:t>
                      </a:r>
                    </a:p>
                  </a:txBody>
                  <a:tcPr marL="81280" marR="81280" marT="40644" marB="40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1768" name="Picture 5" descr="ips5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42950"/>
            <a:ext cx="45624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1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351838" cy="504825"/>
          </a:xfrm>
        </p:spPr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743200"/>
            <a:ext cx="8785225" cy="682625"/>
          </a:xfrm>
        </p:spPr>
        <p:txBody>
          <a:bodyPr/>
          <a:lstStyle/>
          <a:p>
            <a:pPr marL="0" indent="0" algn="ctr">
              <a:buNone/>
            </a:pPr>
            <a:r>
              <a:rPr lang="en-AU" sz="3600" dirty="0" smtClean="0">
                <a:solidFill>
                  <a:srgbClr val="0000FF"/>
                </a:solidFill>
              </a:rPr>
              <a:t>Hierarchical Addressing </a:t>
            </a:r>
            <a:endParaRPr lang="en-AU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IPv4 – Address Hierarchy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00FF"/>
                </a:solidFill>
              </a:rPr>
              <a:t>External</a:t>
            </a:r>
            <a:r>
              <a:rPr lang="en-AU" dirty="0" smtClean="0"/>
              <a:t> to Company </a:t>
            </a:r>
            <a:r>
              <a:rPr lang="en-AU" dirty="0" smtClean="0">
                <a:solidFill>
                  <a:srgbClr val="0000FF"/>
                </a:solidFill>
              </a:rPr>
              <a:t>2</a:t>
            </a:r>
            <a:r>
              <a:rPr lang="en-AU" dirty="0" smtClean="0"/>
              <a:t> Levels</a:t>
            </a:r>
          </a:p>
          <a:p>
            <a:pPr lvl="1"/>
            <a:r>
              <a:rPr lang="en-AU" dirty="0" smtClean="0"/>
              <a:t>Class A   </a:t>
            </a:r>
            <a:r>
              <a:rPr lang="en-AU" dirty="0" smtClean="0">
                <a:solidFill>
                  <a:srgbClr val="FF0000"/>
                </a:solidFill>
              </a:rPr>
              <a:t>N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0000FF"/>
                </a:solidFill>
              </a:rPr>
              <a:t>H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0000FF"/>
                </a:solidFill>
              </a:rPr>
              <a:t>H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0000FF"/>
                </a:solidFill>
              </a:rPr>
              <a:t>H</a:t>
            </a:r>
          </a:p>
          <a:p>
            <a:pPr lvl="1"/>
            <a:r>
              <a:rPr lang="en-AU" dirty="0" smtClean="0"/>
              <a:t>Class B   </a:t>
            </a:r>
            <a:r>
              <a:rPr lang="en-AU" dirty="0" smtClean="0">
                <a:solidFill>
                  <a:srgbClr val="FF0000"/>
                </a:solidFill>
              </a:rPr>
              <a:t>N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FF0000"/>
                </a:solidFill>
              </a:rPr>
              <a:t>N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0000FF"/>
                </a:solidFill>
              </a:rPr>
              <a:t>H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0000FF"/>
                </a:solidFill>
              </a:rPr>
              <a:t>H</a:t>
            </a:r>
          </a:p>
          <a:p>
            <a:pPr lvl="1"/>
            <a:r>
              <a:rPr lang="en-AU" dirty="0" smtClean="0"/>
              <a:t>Class C   </a:t>
            </a:r>
            <a:r>
              <a:rPr lang="en-AU" dirty="0" smtClean="0">
                <a:solidFill>
                  <a:srgbClr val="FF0000"/>
                </a:solidFill>
              </a:rPr>
              <a:t>N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FF0000"/>
                </a:solidFill>
              </a:rPr>
              <a:t>N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FF0000"/>
                </a:solidFill>
              </a:rPr>
              <a:t>N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0000FF"/>
                </a:solidFill>
              </a:rPr>
              <a:t>H</a:t>
            </a:r>
          </a:p>
          <a:p>
            <a:endParaRPr lang="en-A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>
                <a:solidFill>
                  <a:srgbClr val="0000FF"/>
                </a:solidFill>
              </a:rPr>
              <a:t>Internal </a:t>
            </a:r>
            <a:r>
              <a:rPr lang="en-AU" dirty="0" smtClean="0"/>
              <a:t>using VLSM Subnetting can have </a:t>
            </a:r>
            <a:r>
              <a:rPr lang="en-AU" dirty="0" smtClean="0">
                <a:solidFill>
                  <a:srgbClr val="0000FF"/>
                </a:solidFill>
              </a:rPr>
              <a:t>?</a:t>
            </a:r>
            <a:r>
              <a:rPr lang="en-AU" dirty="0" smtClean="0"/>
              <a:t> Levels</a:t>
            </a:r>
          </a:p>
          <a:p>
            <a:pPr lvl="1"/>
            <a:r>
              <a:rPr lang="en-AU" dirty="0" smtClean="0"/>
              <a:t>Class A    </a:t>
            </a:r>
            <a:r>
              <a:rPr lang="en-AU" dirty="0" smtClean="0">
                <a:solidFill>
                  <a:srgbClr val="FF0000"/>
                </a:solidFill>
              </a:rPr>
              <a:t>N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00B050"/>
                </a:solidFill>
              </a:rPr>
              <a:t>S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00B050"/>
                </a:solidFill>
              </a:rPr>
              <a:t>S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00B050"/>
                </a:solidFill>
              </a:rPr>
              <a:t>S</a:t>
            </a:r>
            <a:r>
              <a:rPr lang="en-AU" dirty="0" smtClean="0">
                <a:solidFill>
                  <a:srgbClr val="0000FF"/>
                </a:solidFill>
              </a:rPr>
              <a:t>H</a:t>
            </a:r>
          </a:p>
          <a:p>
            <a:pPr lvl="1"/>
            <a:r>
              <a:rPr lang="en-AU" dirty="0" smtClean="0"/>
              <a:t>Class B    </a:t>
            </a:r>
            <a:r>
              <a:rPr lang="en-AU" dirty="0" smtClean="0">
                <a:solidFill>
                  <a:srgbClr val="FF0000"/>
                </a:solidFill>
              </a:rPr>
              <a:t>N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FF0000"/>
                </a:solidFill>
              </a:rPr>
              <a:t>N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00B050"/>
                </a:solidFill>
              </a:rPr>
              <a:t>S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00B050"/>
                </a:solidFill>
              </a:rPr>
              <a:t>S</a:t>
            </a:r>
            <a:r>
              <a:rPr lang="en-AU" dirty="0" smtClean="0">
                <a:solidFill>
                  <a:srgbClr val="0000FF"/>
                </a:solidFill>
              </a:rPr>
              <a:t>H</a:t>
            </a:r>
          </a:p>
          <a:p>
            <a:pPr lvl="1"/>
            <a:r>
              <a:rPr lang="en-AU" dirty="0" smtClean="0"/>
              <a:t>Class C    </a:t>
            </a:r>
            <a:r>
              <a:rPr lang="en-AU" dirty="0" smtClean="0">
                <a:solidFill>
                  <a:srgbClr val="FF0000"/>
                </a:solidFill>
              </a:rPr>
              <a:t>N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FF0000"/>
                </a:solidFill>
              </a:rPr>
              <a:t>N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FF0000"/>
                </a:solidFill>
              </a:rPr>
              <a:t>N</a:t>
            </a:r>
            <a:r>
              <a:rPr lang="en-AU" dirty="0" smtClean="0"/>
              <a:t>.</a:t>
            </a:r>
            <a:r>
              <a:rPr lang="en-AU" dirty="0" smtClean="0">
                <a:solidFill>
                  <a:srgbClr val="00B050"/>
                </a:solidFill>
              </a:rPr>
              <a:t>S</a:t>
            </a:r>
            <a:r>
              <a:rPr lang="en-AU" dirty="0" smtClean="0">
                <a:solidFill>
                  <a:srgbClr val="0000FF"/>
                </a:solidFill>
              </a:rPr>
              <a:t>H</a:t>
            </a:r>
            <a:endParaRPr lang="en-AU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3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IPv6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sz="4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AU" sz="4800" dirty="0" smtClean="0">
                <a:solidFill>
                  <a:srgbClr val="FF0000"/>
                </a:solidFill>
              </a:rPr>
              <a:t>The END of VLSM ?</a:t>
            </a:r>
            <a:endParaRPr lang="en-A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Global Unicast </a:t>
            </a:r>
            <a:r>
              <a:rPr lang="en-US" dirty="0" smtClean="0"/>
              <a:t>Addressing – 6 Levels</a:t>
            </a:r>
            <a:endParaRPr lang="en-US" dirty="0"/>
          </a:p>
        </p:txBody>
      </p:sp>
      <p:pic>
        <p:nvPicPr>
          <p:cNvPr id="1441796" name="Picture 4" descr="ScreenHunter_25 J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686800" cy="543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6269037"/>
            <a:ext cx="503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00FF"/>
                </a:solidFill>
              </a:rPr>
              <a:t>IANA - Internet Assigned Numbers Authority</a:t>
            </a:r>
            <a:endParaRPr lang="en-AU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53" y="1139084"/>
            <a:ext cx="228460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 smtClean="0">
                <a:solidFill>
                  <a:srgbClr val="0000FF"/>
                </a:solidFill>
              </a:rPr>
              <a:t>IANA</a:t>
            </a:r>
          </a:p>
          <a:p>
            <a:pPr algn="ctr"/>
            <a:r>
              <a:rPr lang="en-AU" sz="1600" b="1" dirty="0" smtClean="0">
                <a:solidFill>
                  <a:srgbClr val="0000FF"/>
                </a:solidFill>
              </a:rPr>
              <a:t>Space</a:t>
            </a:r>
          </a:p>
          <a:p>
            <a:pPr algn="ctr"/>
            <a:r>
              <a:rPr lang="en-AU" sz="1600" b="1" dirty="0" smtClean="0">
                <a:solidFill>
                  <a:srgbClr val="0000FF"/>
                </a:solidFill>
              </a:rPr>
              <a:t>allocated</a:t>
            </a:r>
          </a:p>
          <a:p>
            <a:pPr algn="ctr"/>
            <a:r>
              <a:rPr lang="en-AU" sz="1600" b="1" dirty="0" smtClean="0">
                <a:solidFill>
                  <a:srgbClr val="0000FF"/>
                </a:solidFill>
              </a:rPr>
              <a:t>12 bits</a:t>
            </a:r>
          </a:p>
          <a:p>
            <a:pPr algn="ctr"/>
            <a:r>
              <a:rPr lang="en-AU" sz="1600" b="1" dirty="0" smtClean="0">
                <a:solidFill>
                  <a:srgbClr val="0000FF"/>
                </a:solidFill>
              </a:rPr>
              <a:t>2001::/16 to 2FFF::/16</a:t>
            </a:r>
          </a:p>
          <a:p>
            <a:pPr algn="ctr"/>
            <a:r>
              <a:rPr lang="en-AU" sz="1600" b="1" dirty="0" smtClean="0">
                <a:solidFill>
                  <a:srgbClr val="7030A0"/>
                </a:solidFill>
              </a:rPr>
              <a:t>4096 Blocks</a:t>
            </a:r>
            <a:endParaRPr lang="en-AU" sz="16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7582" y="718330"/>
            <a:ext cx="11079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FF0000"/>
                </a:solidFill>
              </a:rPr>
              <a:t>Registry</a:t>
            </a:r>
          </a:p>
          <a:p>
            <a:pPr algn="ctr"/>
            <a:r>
              <a:rPr lang="en-AU" b="1" dirty="0" smtClean="0">
                <a:solidFill>
                  <a:srgbClr val="FF0000"/>
                </a:solidFill>
              </a:rPr>
              <a:t>7 bits</a:t>
            </a:r>
          </a:p>
          <a:p>
            <a:pPr algn="ctr"/>
            <a:r>
              <a:rPr lang="en-AU" sz="2000" b="1" dirty="0" smtClean="0">
                <a:solidFill>
                  <a:srgbClr val="7030A0"/>
                </a:solidFill>
              </a:rPr>
              <a:t>128</a:t>
            </a:r>
            <a:endParaRPr lang="en-AU" sz="20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8991" y="1466076"/>
            <a:ext cx="7873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0000FF"/>
                </a:solidFill>
              </a:rPr>
              <a:t>ISP</a:t>
            </a:r>
          </a:p>
          <a:p>
            <a:pPr algn="ctr"/>
            <a:r>
              <a:rPr lang="en-AU" b="1" dirty="0" smtClean="0">
                <a:solidFill>
                  <a:srgbClr val="0000FF"/>
                </a:solidFill>
              </a:rPr>
              <a:t>9 bits</a:t>
            </a:r>
          </a:p>
          <a:p>
            <a:pPr algn="ctr"/>
            <a:r>
              <a:rPr lang="en-AU" sz="2000" b="1" dirty="0" smtClean="0">
                <a:solidFill>
                  <a:srgbClr val="7030A0"/>
                </a:solidFill>
              </a:rPr>
              <a:t>512</a:t>
            </a:r>
            <a:endParaRPr lang="en-AU" sz="2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8933" y="1400859"/>
            <a:ext cx="12362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FF0000"/>
                </a:solidFill>
              </a:rPr>
              <a:t>Company</a:t>
            </a:r>
          </a:p>
          <a:p>
            <a:pPr algn="ctr"/>
            <a:r>
              <a:rPr lang="en-AU" b="1" dirty="0" smtClean="0">
                <a:solidFill>
                  <a:srgbClr val="FF0000"/>
                </a:solidFill>
              </a:rPr>
              <a:t>16 bits</a:t>
            </a:r>
          </a:p>
          <a:p>
            <a:pPr algn="ctr"/>
            <a:r>
              <a:rPr lang="en-AU" sz="2000" b="1" dirty="0" smtClean="0">
                <a:solidFill>
                  <a:srgbClr val="7030A0"/>
                </a:solidFill>
              </a:rPr>
              <a:t>65,536</a:t>
            </a:r>
            <a:endParaRPr lang="en-AU" sz="20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518" y="1400858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0000FF"/>
                </a:solidFill>
              </a:rPr>
              <a:t>Subnet</a:t>
            </a:r>
          </a:p>
          <a:p>
            <a:pPr algn="ctr"/>
            <a:r>
              <a:rPr lang="en-AU" b="1" dirty="0" smtClean="0">
                <a:solidFill>
                  <a:srgbClr val="0000FF"/>
                </a:solidFill>
              </a:rPr>
              <a:t>16 bits</a:t>
            </a:r>
          </a:p>
          <a:p>
            <a:pPr algn="ctr"/>
            <a:r>
              <a:rPr lang="en-AU" b="1" dirty="0" smtClean="0">
                <a:solidFill>
                  <a:srgbClr val="7030A0"/>
                </a:solidFill>
              </a:rPr>
              <a:t>65,536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9321" y="130046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FF0000"/>
                </a:solidFill>
              </a:rPr>
              <a:t>Host </a:t>
            </a:r>
          </a:p>
          <a:p>
            <a:pPr algn="ctr"/>
            <a:r>
              <a:rPr lang="en-AU" b="1" dirty="0" smtClean="0">
                <a:solidFill>
                  <a:srgbClr val="FF0000"/>
                </a:solidFill>
              </a:rPr>
              <a:t>64 bits</a:t>
            </a:r>
            <a:endParaRPr lang="en-AU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939867" y="2657427"/>
            <a:ext cx="473320" cy="13797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804627" y="1672437"/>
            <a:ext cx="114982" cy="23661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2298991" y="2420183"/>
            <a:ext cx="416360" cy="16991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3505200" y="2389406"/>
            <a:ext cx="281851" cy="16491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1" idx="2"/>
          </p:cNvCxnSpPr>
          <p:nvPr/>
        </p:nvCxnSpPr>
        <p:spPr bwMode="auto">
          <a:xfrm>
            <a:off x="4982984" y="2324188"/>
            <a:ext cx="102465" cy="17855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017138" y="1946791"/>
            <a:ext cx="110280" cy="20918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903322" y="2015609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7030A0"/>
                </a:solidFill>
              </a:rPr>
              <a:t>18,446,744,073,709,551,616</a:t>
            </a:r>
          </a:p>
          <a:p>
            <a:pPr algn="ctr"/>
            <a:r>
              <a:rPr lang="en-AU" b="1" dirty="0" smtClean="0">
                <a:solidFill>
                  <a:srgbClr val="FF0000"/>
                </a:solidFill>
              </a:rPr>
              <a:t>Hosts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39866" y="4038601"/>
            <a:ext cx="660333" cy="533400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5175"/>
            <a:ext cx="8812213" cy="5616575"/>
          </a:xfrm>
        </p:spPr>
        <p:txBody>
          <a:bodyPr/>
          <a:lstStyle/>
          <a:p>
            <a:endParaRPr lang="en-AU" dirty="0" smtClean="0"/>
          </a:p>
          <a:p>
            <a:r>
              <a:rPr lang="en-AU" dirty="0" smtClean="0"/>
              <a:t>Currently allocated 2</a:t>
            </a:r>
            <a:r>
              <a:rPr lang="en-AU" dirty="0" smtClean="0">
                <a:solidFill>
                  <a:srgbClr val="FF0000"/>
                </a:solidFill>
              </a:rPr>
              <a:t>001</a:t>
            </a:r>
            <a:r>
              <a:rPr lang="en-AU" dirty="0" smtClean="0"/>
              <a:t> to 2</a:t>
            </a:r>
            <a:r>
              <a:rPr lang="en-AU" dirty="0" smtClean="0">
                <a:solidFill>
                  <a:srgbClr val="FF0000"/>
                </a:solidFill>
              </a:rPr>
              <a:t>FFF</a:t>
            </a:r>
            <a:r>
              <a:rPr lang="en-AU" dirty="0" smtClean="0"/>
              <a:t>,  2**12  = 4096 blocks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>
                <a:solidFill>
                  <a:srgbClr val="FF0000"/>
                </a:solidFill>
              </a:rPr>
              <a:t>Block 2001 alone provides:</a:t>
            </a:r>
          </a:p>
          <a:p>
            <a:endParaRPr lang="en-AU" dirty="0" smtClean="0">
              <a:solidFill>
                <a:srgbClr val="FF0000"/>
              </a:solidFill>
            </a:endParaRPr>
          </a:p>
          <a:p>
            <a:pPr lvl="1"/>
            <a:r>
              <a:rPr lang="en-AU" dirty="0" smtClean="0">
                <a:solidFill>
                  <a:srgbClr val="00B050"/>
                </a:solidFill>
              </a:rPr>
              <a:t>128 * 512 * 65536 = 4,294,967,296 company addresses</a:t>
            </a:r>
          </a:p>
          <a:p>
            <a:pPr lvl="1"/>
            <a:endParaRPr lang="en-AU" dirty="0" smtClean="0">
              <a:solidFill>
                <a:srgbClr val="CC3300"/>
              </a:solidFill>
            </a:endParaRPr>
          </a:p>
          <a:p>
            <a:pPr lvl="1"/>
            <a:r>
              <a:rPr lang="en-AU" dirty="0" smtClean="0">
                <a:solidFill>
                  <a:srgbClr val="CC3300"/>
                </a:solidFill>
              </a:rPr>
              <a:t>Each company can have 65356 subnets</a:t>
            </a:r>
          </a:p>
          <a:p>
            <a:pPr lvl="1"/>
            <a:endParaRPr lang="en-AU" b="1" dirty="0" smtClean="0">
              <a:solidFill>
                <a:srgbClr val="7030A0"/>
              </a:solidFill>
            </a:endParaRPr>
          </a:p>
          <a:p>
            <a:pPr lvl="1"/>
            <a:r>
              <a:rPr lang="en-AU" b="1" dirty="0" smtClean="0">
                <a:solidFill>
                  <a:srgbClr val="7030A0"/>
                </a:solidFill>
              </a:rPr>
              <a:t>Each subnet can have 18,446,744,073,709,551,616 hosts</a:t>
            </a:r>
            <a:endParaRPr lang="en-AU" b="1" dirty="0">
              <a:solidFill>
                <a:srgbClr val="7030A0"/>
              </a:solidFill>
            </a:endParaRP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27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00FF"/>
                </a:solidFill>
              </a:rPr>
              <a:t>IANA Address Space  Current – EUI 64</a:t>
            </a:r>
            <a:endParaRPr lang="en-AU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Why We Need More Address Space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CA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5616575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IPv4</a:t>
            </a:r>
            <a:r>
              <a:rPr lang="en-US" dirty="0" smtClean="0"/>
              <a:t> address space provides approximately </a:t>
            </a:r>
            <a:r>
              <a:rPr lang="en-US" dirty="0" smtClean="0">
                <a:solidFill>
                  <a:srgbClr val="CC3300"/>
                </a:solidFill>
              </a:rPr>
              <a:t>4,294,967,296</a:t>
            </a:r>
            <a:r>
              <a:rPr lang="en-US" dirty="0" smtClean="0"/>
              <a:t> unique addresses.</a:t>
            </a:r>
          </a:p>
          <a:p>
            <a:pPr lvl="2" eaLnBrk="1" hangingPunct="1"/>
            <a:endParaRPr lang="en-US" dirty="0" smtClean="0">
              <a:solidFill>
                <a:srgbClr val="CC3300"/>
              </a:solidFill>
            </a:endParaRPr>
          </a:p>
          <a:p>
            <a:pPr lvl="2" eaLnBrk="1" hangingPunct="1"/>
            <a:r>
              <a:rPr lang="en-US" dirty="0" smtClean="0">
                <a:solidFill>
                  <a:srgbClr val="CC3300"/>
                </a:solidFill>
              </a:rPr>
              <a:t>Only 3.7 billion addresses are assignable</a:t>
            </a:r>
            <a:r>
              <a:rPr lang="en-US" dirty="0" smtClean="0"/>
              <a:t>.</a:t>
            </a:r>
          </a:p>
          <a:p>
            <a:pPr lvl="3" eaLnBrk="1" hangingPunct="1"/>
            <a:r>
              <a:rPr lang="en-US" dirty="0" smtClean="0"/>
              <a:t>Separates the addresses into classes.</a:t>
            </a:r>
          </a:p>
          <a:p>
            <a:pPr lvl="3" eaLnBrk="1" hangingPunct="1"/>
            <a:r>
              <a:rPr lang="en-US" dirty="0" smtClean="0"/>
              <a:t>Reserves addresses for multicasting, testing, and other specific uses.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r>
              <a:rPr lang="en-US" dirty="0" smtClean="0"/>
              <a:t>Despite the large number, IPv4 address space has run 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IPv6 vs IPv4 Addressing Representation</a:t>
            </a:r>
            <a:endParaRPr lang="en-CA" dirty="0" smtClean="0"/>
          </a:p>
        </p:txBody>
      </p:sp>
      <p:graphicFrame>
        <p:nvGraphicFramePr>
          <p:cNvPr id="1436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46676"/>
              </p:ext>
            </p:extLst>
          </p:nvPr>
        </p:nvGraphicFramePr>
        <p:xfrm>
          <a:off x="228600" y="838200"/>
          <a:ext cx="8763000" cy="5943600"/>
        </p:xfrm>
        <a:graphic>
          <a:graphicData uri="http://schemas.openxmlformats.org/drawingml/2006/table">
            <a:tbl>
              <a:tblPr/>
              <a:tblGrid>
                <a:gridCol w="23683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999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46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Characteristic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IPv4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IPv6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1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6165D"/>
                          </a:solidFill>
                          <a:effectLst/>
                          <a:latin typeface="Arial" charset="0"/>
                        </a:rPr>
                        <a:t>Format</a:t>
                      </a:r>
                    </a:p>
                  </a:txBody>
                  <a:tcPr marT="45726" marB="457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x.x.x.x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4, 8-bit fields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Separated by dots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x:x:x:x:x:x:x:x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8, 16-bit fields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Separated by colons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5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6165D"/>
                          </a:solidFill>
                          <a:effectLst/>
                          <a:latin typeface="Arial" charset="0"/>
                        </a:rPr>
                        <a:t>Field Representation</a:t>
                      </a:r>
                    </a:p>
                  </a:txBody>
                  <a:tcPr marT="45726" marB="457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Decimal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Format</a:t>
                      </a:r>
                    </a:p>
                  </a:txBody>
                  <a:tcPr marT="45726" marB="457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Groups of 4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hexadecimal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digits, </a:t>
                      </a:r>
                      <a:r>
                        <a:rPr kumimoji="0" lang="en-US" sz="20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non</a:t>
                      </a:r>
                      <a:r>
                        <a:rPr kumimoji="0" lang="en-US" sz="20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case sensitive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A, B, C, D, E and F.</a:t>
                      </a:r>
                    </a:p>
                  </a:txBody>
                  <a:tcPr marT="45726" marB="457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6165D"/>
                          </a:solidFill>
                          <a:effectLst/>
                          <a:latin typeface="Arial" charset="0"/>
                        </a:rPr>
                        <a:t>Leading Zeroes</a:t>
                      </a:r>
                    </a:p>
                  </a:txBody>
                  <a:tcPr marT="45726" marB="457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Omitted</a:t>
                      </a:r>
                    </a:p>
                  </a:txBody>
                  <a:tcPr marT="45726" marB="457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Optional</a:t>
                      </a:r>
                    </a:p>
                  </a:txBody>
                  <a:tcPr marT="45726" marB="457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87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6165D"/>
                          </a:solidFill>
                          <a:effectLst/>
                          <a:latin typeface="Arial" charset="0"/>
                        </a:rPr>
                        <a:t>Successive Zero Fields</a:t>
                      </a:r>
                    </a:p>
                  </a:txBody>
                  <a:tcPr marT="45726" marB="457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Must be included</a:t>
                      </a:r>
                    </a:p>
                  </a:txBody>
                  <a:tcPr marT="45726" marB="457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Can be represented by “::” </a:t>
                      </a:r>
                      <a:r>
                        <a:rPr kumimoji="0" lang="en-US" sz="20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once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in an address.</a:t>
                      </a:r>
                    </a:p>
                  </a:txBody>
                  <a:tcPr marT="45726" marB="457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IPv6 Addressing – Unicast Hierarchy </a:t>
            </a:r>
            <a:endParaRPr lang="en-CA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" y="838200"/>
            <a:ext cx="8709025" cy="377825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2001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:	0DB8:0001:0001:0290:27FF:FE3A:9E9A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212" y="1465897"/>
            <a:ext cx="859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Current IANA Allocated Space for Registries:  2001</a:t>
            </a:r>
            <a:r>
              <a:rPr lang="en-AU" dirty="0" smtClean="0">
                <a:solidFill>
                  <a:srgbClr val="FF0000"/>
                </a:solidFill>
              </a:rPr>
              <a:t>::/16      but 12</a:t>
            </a:r>
            <a:r>
              <a:rPr lang="en-AU" dirty="0" smtClean="0">
                <a:solidFill>
                  <a:srgbClr val="0000FF"/>
                </a:solidFill>
              </a:rPr>
              <a:t> bits allocated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261" y="1996559"/>
            <a:ext cx="880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C00000"/>
                </a:solidFill>
              </a:rPr>
              <a:t>Registry Space Address Id/Prefix:  </a:t>
            </a:r>
            <a:r>
              <a:rPr lang="en-AU" dirty="0" smtClean="0">
                <a:solidFill>
                  <a:srgbClr val="0000FF"/>
                </a:solidFill>
              </a:rPr>
              <a:t>2001</a:t>
            </a:r>
            <a:r>
              <a:rPr lang="en-AU" dirty="0" smtClean="0">
                <a:solidFill>
                  <a:srgbClr val="FF0000"/>
                </a:solidFill>
              </a:rPr>
              <a:t>:</a:t>
            </a:r>
            <a:r>
              <a:rPr lang="en-AU" dirty="0" smtClean="0">
                <a:solidFill>
                  <a:srgbClr val="C00000"/>
                </a:solidFill>
              </a:rPr>
              <a:t>0D00</a:t>
            </a:r>
            <a:r>
              <a:rPr lang="en-AU" dirty="0" smtClean="0">
                <a:solidFill>
                  <a:srgbClr val="FF0000"/>
                </a:solidFill>
              </a:rPr>
              <a:t>::/23          </a:t>
            </a:r>
            <a:r>
              <a:rPr lang="en-AU" dirty="0" smtClean="0">
                <a:solidFill>
                  <a:srgbClr val="C00000"/>
                </a:solidFill>
              </a:rPr>
              <a:t>7 bits allocated for Registers  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976" y="2667000"/>
            <a:ext cx="865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ISP Address Id/Prefix</a:t>
            </a:r>
            <a:r>
              <a:rPr lang="en-AU" dirty="0" smtClean="0">
                <a:solidFill>
                  <a:srgbClr val="0000FF"/>
                </a:solidFill>
              </a:rPr>
              <a:t>:  2001</a:t>
            </a:r>
            <a:r>
              <a:rPr lang="en-AU" dirty="0" smtClean="0">
                <a:solidFill>
                  <a:srgbClr val="FF0000"/>
                </a:solidFill>
              </a:rPr>
              <a:t>:</a:t>
            </a:r>
            <a:r>
              <a:rPr lang="en-AU" dirty="0" smtClean="0">
                <a:solidFill>
                  <a:srgbClr val="00B050"/>
                </a:solidFill>
              </a:rPr>
              <a:t>0DB8</a:t>
            </a:r>
            <a:r>
              <a:rPr lang="en-AU" dirty="0" smtClean="0">
                <a:solidFill>
                  <a:srgbClr val="FF0000"/>
                </a:solidFill>
              </a:rPr>
              <a:t>::/32                                 </a:t>
            </a:r>
            <a:r>
              <a:rPr lang="en-AU" dirty="0" smtClean="0">
                <a:solidFill>
                  <a:srgbClr val="00B050"/>
                </a:solidFill>
              </a:rPr>
              <a:t>9 bits allocated for ISPs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13" y="3505200"/>
            <a:ext cx="899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Site (</a:t>
            </a:r>
            <a:r>
              <a:rPr lang="en-AU" dirty="0" err="1" smtClean="0">
                <a:solidFill>
                  <a:srgbClr val="7030A0"/>
                </a:solidFill>
              </a:rPr>
              <a:t>eg</a:t>
            </a:r>
            <a:r>
              <a:rPr lang="en-AU" dirty="0" smtClean="0">
                <a:solidFill>
                  <a:srgbClr val="7030A0"/>
                </a:solidFill>
              </a:rPr>
              <a:t> Company) Address Id/Prefix</a:t>
            </a:r>
            <a:r>
              <a:rPr lang="en-AU" dirty="0" smtClean="0">
                <a:solidFill>
                  <a:srgbClr val="0000FF"/>
                </a:solidFill>
              </a:rPr>
              <a:t>:  2001</a:t>
            </a:r>
            <a:r>
              <a:rPr lang="en-AU" dirty="0" smtClean="0">
                <a:solidFill>
                  <a:srgbClr val="FF0000"/>
                </a:solidFill>
              </a:rPr>
              <a:t>:</a:t>
            </a:r>
            <a:r>
              <a:rPr lang="en-AU" dirty="0" smtClean="0">
                <a:solidFill>
                  <a:srgbClr val="00B050"/>
                </a:solidFill>
              </a:rPr>
              <a:t>0DB8</a:t>
            </a:r>
            <a:r>
              <a:rPr lang="en-AU" dirty="0" smtClean="0">
                <a:solidFill>
                  <a:srgbClr val="FF0000"/>
                </a:solidFill>
              </a:rPr>
              <a:t>:</a:t>
            </a:r>
            <a:r>
              <a:rPr lang="en-AU" dirty="0" smtClean="0">
                <a:solidFill>
                  <a:srgbClr val="7030A0"/>
                </a:solidFill>
              </a:rPr>
              <a:t>0001</a:t>
            </a:r>
            <a:r>
              <a:rPr lang="en-AU" dirty="0" smtClean="0">
                <a:solidFill>
                  <a:srgbClr val="FF0000"/>
                </a:solidFill>
              </a:rPr>
              <a:t>::/48   </a:t>
            </a:r>
            <a:r>
              <a:rPr lang="en-AU" dirty="0" smtClean="0">
                <a:solidFill>
                  <a:srgbClr val="7030A0"/>
                </a:solidFill>
              </a:rPr>
              <a:t>16 bits allocated for Sites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12" y="4267200"/>
            <a:ext cx="89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9933"/>
                </a:solidFill>
              </a:rPr>
              <a:t>Subnet Address Id/Prefix:  </a:t>
            </a:r>
            <a:r>
              <a:rPr lang="en-AU" dirty="0" smtClean="0">
                <a:solidFill>
                  <a:srgbClr val="0000FF"/>
                </a:solidFill>
              </a:rPr>
              <a:t>2001</a:t>
            </a:r>
            <a:r>
              <a:rPr lang="en-AU" dirty="0" smtClean="0">
                <a:solidFill>
                  <a:srgbClr val="FF0000"/>
                </a:solidFill>
              </a:rPr>
              <a:t>:</a:t>
            </a:r>
            <a:r>
              <a:rPr lang="en-AU" dirty="0" smtClean="0">
                <a:solidFill>
                  <a:srgbClr val="00B050"/>
                </a:solidFill>
              </a:rPr>
              <a:t>0DB8</a:t>
            </a:r>
            <a:r>
              <a:rPr lang="en-AU" dirty="0" smtClean="0">
                <a:solidFill>
                  <a:srgbClr val="FF0000"/>
                </a:solidFill>
              </a:rPr>
              <a:t>:</a:t>
            </a:r>
            <a:r>
              <a:rPr lang="en-AU" dirty="0" smtClean="0">
                <a:solidFill>
                  <a:srgbClr val="7030A0"/>
                </a:solidFill>
              </a:rPr>
              <a:t>0001</a:t>
            </a:r>
            <a:r>
              <a:rPr lang="en-AU" dirty="0" smtClean="0">
                <a:solidFill>
                  <a:srgbClr val="FF0000"/>
                </a:solidFill>
              </a:rPr>
              <a:t>:</a:t>
            </a:r>
            <a:r>
              <a:rPr lang="en-AU" dirty="0" smtClean="0">
                <a:solidFill>
                  <a:srgbClr val="FF9933"/>
                </a:solidFill>
              </a:rPr>
              <a:t>0001</a:t>
            </a:r>
            <a:r>
              <a:rPr lang="en-AU" dirty="0" smtClean="0">
                <a:solidFill>
                  <a:srgbClr val="FF0000"/>
                </a:solidFill>
              </a:rPr>
              <a:t>::/64      </a:t>
            </a:r>
            <a:r>
              <a:rPr lang="en-AU" dirty="0" smtClean="0">
                <a:solidFill>
                  <a:srgbClr val="00B050"/>
                </a:solidFill>
              </a:rPr>
              <a:t>16 bits allocated for Subnets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4788" y="5029200"/>
            <a:ext cx="8742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Host Address Id/Prefix:  </a:t>
            </a:r>
          </a:p>
          <a:p>
            <a:endParaRPr lang="en-AU" dirty="0" smtClean="0">
              <a:solidFill>
                <a:srgbClr val="FF0000"/>
              </a:solidFill>
            </a:endParaRPr>
          </a:p>
          <a:p>
            <a:r>
              <a:rPr lang="en-AU" dirty="0" smtClean="0">
                <a:solidFill>
                  <a:srgbClr val="0000FF"/>
                </a:solidFill>
              </a:rPr>
              <a:t>2001</a:t>
            </a:r>
            <a:r>
              <a:rPr lang="en-AU" dirty="0" smtClean="0">
                <a:solidFill>
                  <a:srgbClr val="FF0000"/>
                </a:solidFill>
              </a:rPr>
              <a:t>:</a:t>
            </a:r>
            <a:r>
              <a:rPr lang="en-AU" dirty="0" smtClean="0">
                <a:solidFill>
                  <a:srgbClr val="00B050"/>
                </a:solidFill>
              </a:rPr>
              <a:t>0DB8</a:t>
            </a:r>
            <a:r>
              <a:rPr lang="en-AU" dirty="0" smtClean="0">
                <a:solidFill>
                  <a:srgbClr val="FF0000"/>
                </a:solidFill>
              </a:rPr>
              <a:t>:</a:t>
            </a:r>
            <a:r>
              <a:rPr lang="en-AU" dirty="0" smtClean="0">
                <a:solidFill>
                  <a:srgbClr val="7030A0"/>
                </a:solidFill>
              </a:rPr>
              <a:t>0001</a:t>
            </a:r>
            <a:r>
              <a:rPr lang="en-AU" dirty="0" smtClean="0">
                <a:solidFill>
                  <a:srgbClr val="FF9933"/>
                </a:solidFill>
              </a:rPr>
              <a:t>:0001</a:t>
            </a:r>
            <a:r>
              <a:rPr lang="en-AU" dirty="0" smtClean="0">
                <a:solidFill>
                  <a:srgbClr val="FF0000"/>
                </a:solidFill>
              </a:rPr>
              <a:t>:</a:t>
            </a:r>
            <a:r>
              <a:rPr lang="en-AU" dirty="0" smtClean="0">
                <a:solidFill>
                  <a:srgbClr val="00B0F0"/>
                </a:solidFill>
              </a:rPr>
              <a:t>0290:27FF:FE3A:9E9A</a:t>
            </a:r>
            <a:r>
              <a:rPr lang="en-AU" dirty="0" smtClean="0">
                <a:solidFill>
                  <a:srgbClr val="FF0000"/>
                </a:solidFill>
              </a:rPr>
              <a:t>/64             </a:t>
            </a:r>
            <a:r>
              <a:rPr lang="en-AU" dirty="0" smtClean="0">
                <a:solidFill>
                  <a:srgbClr val="00B0F0"/>
                </a:solidFill>
              </a:rPr>
              <a:t>64 bits allocated for Hosts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5616575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endParaRPr lang="en-US" i="1" dirty="0"/>
          </a:p>
          <a:p>
            <a:pPr marL="457200" lvl="1" indent="0" algn="ctr" eaLnBrk="1" hangingPunct="1">
              <a:buNone/>
            </a:pPr>
            <a:r>
              <a:rPr lang="en-US" sz="4800" dirty="0" smtClean="0">
                <a:solidFill>
                  <a:srgbClr val="0000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IPv6 Addressing</a:t>
            </a:r>
          </a:p>
          <a:p>
            <a:pPr marL="457200" lvl="1" indent="0" algn="ctr" eaLnBrk="1" hangingPunct="1">
              <a:buNone/>
            </a:pPr>
            <a:endParaRPr lang="en-US" sz="4800" dirty="0" smtClean="0">
              <a:solidFill>
                <a:srgbClr val="0000CC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lvl="1" indent="0" algn="ctr" eaLnBrk="1" hangingPunct="1">
              <a:buNone/>
            </a:pPr>
            <a:r>
              <a:rPr lang="en-US" sz="4800" dirty="0" smtClean="0">
                <a:solidFill>
                  <a:srgbClr val="0000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Representation </a:t>
            </a:r>
          </a:p>
          <a:p>
            <a:pPr marL="457200" lvl="1" indent="0" algn="ctr" eaLnBrk="1" hangingPunct="1">
              <a:buNone/>
            </a:pPr>
            <a:endParaRPr lang="en-US" sz="4800" dirty="0" smtClean="0">
              <a:solidFill>
                <a:srgbClr val="0000CC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lvl="1" indent="0" algn="ctr" eaLnBrk="1" hangingPunct="1">
              <a:buNone/>
            </a:pPr>
            <a:r>
              <a:rPr lang="en-US" sz="4800" dirty="0" smtClean="0">
                <a:solidFill>
                  <a:srgbClr val="0000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Rules</a:t>
            </a:r>
            <a:endParaRPr lang="en-US" sz="4800" dirty="0" smtClean="0">
              <a:solidFill>
                <a:srgbClr val="FF99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IPv6 Addressing Representation Rules</a:t>
            </a:r>
            <a:endParaRPr lang="en-CA" sz="28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56165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solidFill>
                  <a:srgbClr val="0000FF"/>
                </a:solidFill>
              </a:rPr>
              <a:t>Rule 1:</a:t>
            </a:r>
            <a:endParaRPr lang="en-US" i="1" dirty="0" smtClean="0">
              <a:solidFill>
                <a:srgbClr val="FF9933"/>
              </a:solidFill>
            </a:endParaRPr>
          </a:p>
          <a:p>
            <a:pPr eaLnBrk="1" hangingPunct="1"/>
            <a:endParaRPr lang="en-US" i="1" dirty="0" smtClean="0">
              <a:solidFill>
                <a:srgbClr val="FF9933"/>
              </a:solidFill>
            </a:endParaRPr>
          </a:p>
          <a:p>
            <a:pPr eaLnBrk="1" hangingPunct="1"/>
            <a:r>
              <a:rPr lang="en-US" i="1" dirty="0" smtClean="0">
                <a:solidFill>
                  <a:srgbClr val="FF9933"/>
                </a:solidFill>
              </a:rPr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leading</a:t>
            </a:r>
            <a:r>
              <a:rPr lang="en-US" i="1" dirty="0" smtClean="0">
                <a:solidFill>
                  <a:srgbClr val="FF9933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0s</a:t>
            </a:r>
            <a:r>
              <a:rPr lang="en-US" i="1" dirty="0" smtClean="0">
                <a:solidFill>
                  <a:srgbClr val="FF9933"/>
                </a:solidFill>
              </a:rPr>
              <a:t> </a:t>
            </a:r>
            <a:r>
              <a:rPr lang="en-US" i="1" dirty="0" smtClean="0"/>
              <a:t>in a field are optional.</a:t>
            </a:r>
          </a:p>
          <a:p>
            <a:pPr marL="0" indent="0" eaLnBrk="1" hangingPunct="1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0000FF"/>
                </a:solidFill>
              </a:rPr>
              <a:t>Rule </a:t>
            </a:r>
            <a:r>
              <a:rPr lang="en-US" dirty="0">
                <a:solidFill>
                  <a:srgbClr val="0000FF"/>
                </a:solidFill>
              </a:rPr>
              <a:t>2A:</a:t>
            </a:r>
          </a:p>
          <a:p>
            <a:pPr marL="455613" indent="-288925" eaLnBrk="1" hangingPunct="1"/>
            <a:endParaRPr lang="en-US" i="1" dirty="0" smtClean="0"/>
          </a:p>
          <a:p>
            <a:pPr marL="455613" indent="-288925" eaLnBrk="1" hangingPunct="1"/>
            <a:r>
              <a:rPr lang="en-US" i="1" dirty="0" smtClean="0"/>
              <a:t>Successive </a:t>
            </a:r>
            <a:r>
              <a:rPr lang="en-US" i="1" dirty="0"/>
              <a:t>fields of </a:t>
            </a:r>
            <a:r>
              <a:rPr lang="en-US" i="1" dirty="0">
                <a:solidFill>
                  <a:srgbClr val="FF0000"/>
                </a:solidFill>
              </a:rPr>
              <a:t>0</a:t>
            </a:r>
            <a:r>
              <a:rPr lang="en-US" i="1" dirty="0"/>
              <a:t> can be represented as two colons </a:t>
            </a:r>
            <a:r>
              <a:rPr lang="en-US" sz="3600" b="1" i="1" dirty="0">
                <a:solidFill>
                  <a:srgbClr val="0000FF"/>
                </a:solidFill>
              </a:rPr>
              <a:t>::</a:t>
            </a:r>
          </a:p>
          <a:p>
            <a:pPr marL="457200" lvl="1" indent="0" eaLnBrk="1" hangingPunct="1">
              <a:buNone/>
            </a:pPr>
            <a:endParaRPr lang="en-US" sz="2800" i="1" dirty="0">
              <a:solidFill>
                <a:srgbClr val="FF9933"/>
              </a:solidFill>
            </a:endParaRPr>
          </a:p>
          <a:p>
            <a:pPr marL="0" indent="0" eaLnBrk="1" hangingPunct="1">
              <a:buNone/>
            </a:pPr>
            <a:r>
              <a:rPr lang="en-US" dirty="0">
                <a:solidFill>
                  <a:srgbClr val="0000FF"/>
                </a:solidFill>
              </a:rPr>
              <a:t>Rule 2B</a:t>
            </a:r>
            <a:r>
              <a:rPr lang="en-US" dirty="0"/>
              <a:t>:</a:t>
            </a:r>
          </a:p>
          <a:p>
            <a:pPr lvl="1" eaLnBrk="1" hangingPunct="1"/>
            <a:endParaRPr lang="en-US" i="1" dirty="0" smtClean="0"/>
          </a:p>
          <a:p>
            <a:pPr eaLnBrk="1" hangingPunct="1"/>
            <a:r>
              <a:rPr lang="en-US" i="1" dirty="0" smtClean="0"/>
              <a:t>Rule </a:t>
            </a:r>
            <a:r>
              <a:rPr lang="en-US" i="1" dirty="0">
                <a:solidFill>
                  <a:srgbClr val="0000FF"/>
                </a:solidFill>
              </a:rPr>
              <a:t>2A </a:t>
            </a:r>
            <a:r>
              <a:rPr lang="en-US" i="1" dirty="0"/>
              <a:t>can only be applied </a:t>
            </a:r>
            <a:r>
              <a:rPr lang="en-US" i="1" dirty="0">
                <a:solidFill>
                  <a:srgbClr val="FF0000"/>
                </a:solidFill>
              </a:rPr>
              <a:t>once</a:t>
            </a:r>
            <a:r>
              <a:rPr lang="en-US" i="1" dirty="0"/>
              <a:t> in an address</a:t>
            </a:r>
          </a:p>
          <a:p>
            <a:pPr marL="457200" lvl="1" indent="0" eaLnBrk="1" hangingPunct="1">
              <a:buNone/>
            </a:pPr>
            <a:endParaRPr lang="en-US" sz="2800" i="1" dirty="0" smtClean="0">
              <a:solidFill>
                <a:srgbClr val="FF9933"/>
              </a:solidFill>
            </a:endParaRPr>
          </a:p>
          <a:p>
            <a:pPr marL="457200" lvl="1" indent="0" eaLnBrk="1" hangingPunct="1">
              <a:buNone/>
            </a:pPr>
            <a:endParaRPr lang="en-US" dirty="0" smtClean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1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IPv6 Addressing Representation Rules</a:t>
            </a:r>
            <a:endParaRPr lang="en-CA" sz="28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5616575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457200" lvl="1" indent="0" eaLnBrk="1" hangingPunct="1">
              <a:buClr>
                <a:srgbClr val="000000"/>
              </a:buClr>
              <a:buNone/>
            </a:pPr>
            <a:r>
              <a:rPr lang="en-US" sz="2800" i="1" dirty="0" smtClean="0">
                <a:solidFill>
                  <a:srgbClr val="0000FF"/>
                </a:solidFill>
              </a:rPr>
              <a:t>2001</a:t>
            </a:r>
            <a:r>
              <a:rPr lang="en-US" sz="2800" b="1" i="1" dirty="0" smtClean="0">
                <a:solidFill>
                  <a:srgbClr val="0000FF"/>
                </a:solidFill>
              </a:rPr>
              <a:t>:</a:t>
            </a:r>
            <a:r>
              <a:rPr lang="en-US" sz="2800" i="1" dirty="0" smtClean="0">
                <a:solidFill>
                  <a:srgbClr val="0000FF"/>
                </a:solidFill>
              </a:rPr>
              <a:t>0000</a:t>
            </a:r>
            <a:r>
              <a:rPr lang="en-US" sz="2800" b="1" i="1" dirty="0" smtClean="0">
                <a:solidFill>
                  <a:srgbClr val="0000FF"/>
                </a:solidFill>
              </a:rPr>
              <a:t>:</a:t>
            </a:r>
            <a:r>
              <a:rPr lang="en-US" sz="2800" i="1" dirty="0" smtClean="0">
                <a:solidFill>
                  <a:srgbClr val="0000FF"/>
                </a:solidFill>
              </a:rPr>
              <a:t>130F</a:t>
            </a:r>
            <a:r>
              <a:rPr lang="en-US" sz="2800" b="1" i="1" dirty="0" smtClean="0">
                <a:solidFill>
                  <a:srgbClr val="0000FF"/>
                </a:solidFill>
              </a:rPr>
              <a:t>:</a:t>
            </a:r>
            <a:r>
              <a:rPr lang="en-US" sz="2800" i="1" dirty="0" smtClean="0">
                <a:solidFill>
                  <a:srgbClr val="0000FF"/>
                </a:solidFill>
              </a:rPr>
              <a:t>0000</a:t>
            </a:r>
            <a:r>
              <a:rPr lang="en-US" sz="2800" b="1" i="1" dirty="0" smtClean="0">
                <a:solidFill>
                  <a:srgbClr val="0000FF"/>
                </a:solidFill>
              </a:rPr>
              <a:t>:</a:t>
            </a:r>
            <a:r>
              <a:rPr lang="en-US" sz="2800" i="1" dirty="0" smtClean="0">
                <a:solidFill>
                  <a:srgbClr val="0000FF"/>
                </a:solidFill>
              </a:rPr>
              <a:t>0000</a:t>
            </a:r>
            <a:r>
              <a:rPr lang="en-US" sz="2800" b="1" i="1" dirty="0" smtClean="0">
                <a:solidFill>
                  <a:srgbClr val="0000FF"/>
                </a:solidFill>
              </a:rPr>
              <a:t>:</a:t>
            </a:r>
            <a:r>
              <a:rPr lang="en-US" sz="2800" i="1" dirty="0" smtClean="0">
                <a:solidFill>
                  <a:srgbClr val="0000FF"/>
                </a:solidFill>
              </a:rPr>
              <a:t>09C0</a:t>
            </a:r>
            <a:r>
              <a:rPr lang="en-US" sz="2800" b="1" i="1" dirty="0" smtClean="0">
                <a:solidFill>
                  <a:srgbClr val="0000FF"/>
                </a:solidFill>
              </a:rPr>
              <a:t>:</a:t>
            </a:r>
            <a:r>
              <a:rPr lang="en-US" sz="2800" i="1" dirty="0" smtClean="0">
                <a:solidFill>
                  <a:srgbClr val="0000FF"/>
                </a:solidFill>
              </a:rPr>
              <a:t>876A</a:t>
            </a:r>
            <a:r>
              <a:rPr lang="en-US" sz="2800" b="1" i="1" dirty="0" smtClean="0">
                <a:solidFill>
                  <a:srgbClr val="0000FF"/>
                </a:solidFill>
              </a:rPr>
              <a:t>:</a:t>
            </a:r>
            <a:r>
              <a:rPr lang="en-US" sz="2800" i="1" dirty="0" smtClean="0">
                <a:solidFill>
                  <a:srgbClr val="0000FF"/>
                </a:solidFill>
              </a:rPr>
              <a:t>130B</a:t>
            </a:r>
            <a:endParaRPr lang="en-US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0000FF"/>
                </a:solidFill>
              </a:rPr>
              <a:t>Rule 1:</a:t>
            </a:r>
            <a:endParaRPr lang="en-US" i="1" dirty="0" smtClean="0">
              <a:solidFill>
                <a:srgbClr val="FF9933"/>
              </a:solidFill>
            </a:endParaRPr>
          </a:p>
          <a:p>
            <a:pPr lvl="1" eaLnBrk="1" hangingPunct="1"/>
            <a:r>
              <a:rPr lang="en-US" sz="2800" i="1" dirty="0" smtClean="0">
                <a:solidFill>
                  <a:srgbClr val="FF9933"/>
                </a:solidFill>
              </a:rPr>
              <a:t>The </a:t>
            </a:r>
            <a:r>
              <a:rPr lang="en-US" sz="2800" i="1" dirty="0" smtClean="0">
                <a:solidFill>
                  <a:srgbClr val="FF0000"/>
                </a:solidFill>
              </a:rPr>
              <a:t>leading</a:t>
            </a:r>
            <a:r>
              <a:rPr lang="en-US" sz="2800" i="1" dirty="0" smtClean="0">
                <a:solidFill>
                  <a:srgbClr val="FF9933"/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0s</a:t>
            </a:r>
            <a:r>
              <a:rPr lang="en-US" sz="2800" i="1" dirty="0" smtClean="0">
                <a:solidFill>
                  <a:srgbClr val="FF9933"/>
                </a:solidFill>
              </a:rPr>
              <a:t> </a:t>
            </a:r>
            <a:r>
              <a:rPr lang="en-US" sz="2800" i="1" dirty="0" smtClean="0"/>
              <a:t>in a field are optional.</a:t>
            </a:r>
          </a:p>
          <a:p>
            <a:pPr marL="457200" lvl="1" indent="0" eaLnBrk="1" hangingPunct="1">
              <a:buNone/>
            </a:pPr>
            <a:endParaRPr lang="en-US" sz="2800" i="1" dirty="0">
              <a:solidFill>
                <a:srgbClr val="FF9933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800" i="1" dirty="0" smtClean="0">
                <a:solidFill>
                  <a:srgbClr val="FF9933"/>
                </a:solidFill>
              </a:rPr>
              <a:t> 2001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FF0000"/>
                </a:solidFill>
              </a:rPr>
              <a:t>000</a:t>
            </a:r>
            <a:r>
              <a:rPr lang="en-US" sz="2800" i="1" dirty="0" smtClean="0">
                <a:solidFill>
                  <a:srgbClr val="FF9933"/>
                </a:solidFill>
              </a:rPr>
              <a:t>0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FF9933"/>
                </a:solidFill>
              </a:rPr>
              <a:t>130F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FF0000"/>
                </a:solidFill>
              </a:rPr>
              <a:t>000</a:t>
            </a:r>
            <a:r>
              <a:rPr lang="en-US" sz="2800" i="1" dirty="0" smtClean="0">
                <a:solidFill>
                  <a:srgbClr val="FF9933"/>
                </a:solidFill>
              </a:rPr>
              <a:t>0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FF0000"/>
                </a:solidFill>
              </a:rPr>
              <a:t>000</a:t>
            </a:r>
            <a:r>
              <a:rPr lang="en-US" sz="2800" i="1" dirty="0" smtClean="0">
                <a:solidFill>
                  <a:srgbClr val="FF9933"/>
                </a:solidFill>
              </a:rPr>
              <a:t>0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FF0000"/>
                </a:solidFill>
              </a:rPr>
              <a:t>0</a:t>
            </a:r>
            <a:r>
              <a:rPr lang="en-US" sz="2800" i="1" dirty="0" smtClean="0">
                <a:solidFill>
                  <a:srgbClr val="FF9933"/>
                </a:solidFill>
              </a:rPr>
              <a:t>9C0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FF9933"/>
                </a:solidFill>
              </a:rPr>
              <a:t>876A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FF9933"/>
                </a:solidFill>
              </a:rPr>
              <a:t>130B</a:t>
            </a:r>
          </a:p>
          <a:p>
            <a:pPr marL="457200" lvl="1" indent="0" eaLnBrk="1" hangingPunct="1">
              <a:buNone/>
            </a:pPr>
            <a:endParaRPr lang="en-US" sz="2800" i="1" dirty="0">
              <a:solidFill>
                <a:srgbClr val="FF9933"/>
              </a:solidFill>
            </a:endParaRPr>
          </a:p>
          <a:p>
            <a:pPr lvl="1" eaLnBrk="1" hangingPunct="1"/>
            <a:r>
              <a:rPr lang="en-US" sz="2800" i="1" dirty="0" smtClean="0">
                <a:solidFill>
                  <a:srgbClr val="7030A0"/>
                </a:solidFill>
              </a:rPr>
              <a:t>0000</a:t>
            </a:r>
            <a:r>
              <a:rPr lang="en-US" sz="2800" i="1" dirty="0" smtClean="0">
                <a:solidFill>
                  <a:srgbClr val="FF9933"/>
                </a:solidFill>
              </a:rPr>
              <a:t> fields equal </a:t>
            </a:r>
            <a:r>
              <a:rPr lang="en-US" sz="2800" i="1" dirty="0" smtClean="0">
                <a:solidFill>
                  <a:srgbClr val="0000FF"/>
                </a:solidFill>
              </a:rPr>
              <a:t>0</a:t>
            </a:r>
            <a:r>
              <a:rPr lang="en-US" sz="2800" i="1" dirty="0" smtClean="0">
                <a:solidFill>
                  <a:srgbClr val="FF9933"/>
                </a:solidFill>
              </a:rPr>
              <a:t>, </a:t>
            </a:r>
            <a:r>
              <a:rPr lang="en-US" sz="2800" i="1" dirty="0" smtClean="0">
                <a:solidFill>
                  <a:srgbClr val="7030A0"/>
                </a:solidFill>
              </a:rPr>
              <a:t>09C0</a:t>
            </a:r>
            <a:r>
              <a:rPr lang="en-US" sz="2800" i="1" dirty="0" smtClean="0">
                <a:solidFill>
                  <a:srgbClr val="FF9933"/>
                </a:solidFill>
              </a:rPr>
              <a:t> field equals </a:t>
            </a:r>
            <a:r>
              <a:rPr lang="en-US" sz="2800" i="1" dirty="0" smtClean="0">
                <a:solidFill>
                  <a:srgbClr val="0000FF"/>
                </a:solidFill>
              </a:rPr>
              <a:t>9C0</a:t>
            </a:r>
          </a:p>
          <a:p>
            <a:pPr marL="457200" lvl="1" indent="0" eaLnBrk="1" hangingPunct="1">
              <a:buNone/>
            </a:pPr>
            <a:endParaRPr lang="en-US" sz="2800" i="1" dirty="0">
              <a:solidFill>
                <a:srgbClr val="FF9933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800" i="1" dirty="0" smtClean="0">
                <a:solidFill>
                  <a:srgbClr val="FF9933"/>
                </a:solidFill>
              </a:rPr>
              <a:t>      2001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0000FF"/>
                </a:solidFill>
              </a:rPr>
              <a:t>0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FF9933"/>
                </a:solidFill>
              </a:rPr>
              <a:t>130F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0000FF"/>
                </a:solidFill>
              </a:rPr>
              <a:t>0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0000FF"/>
                </a:solidFill>
              </a:rPr>
              <a:t>0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0000FF"/>
                </a:solidFill>
              </a:rPr>
              <a:t>9C0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FF9933"/>
                </a:solidFill>
              </a:rPr>
              <a:t>876A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FF9933"/>
                </a:solidFill>
              </a:rPr>
              <a:t>130B</a:t>
            </a:r>
          </a:p>
          <a:p>
            <a:pPr marL="457200" lvl="1" indent="0" eaLnBrk="1" hangingPunct="1">
              <a:buNone/>
            </a:pPr>
            <a:endParaRPr lang="en-US" dirty="0" smtClean="0">
              <a:solidFill>
                <a:srgbClr val="FF9933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43000" y="5715000"/>
            <a:ext cx="56388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IPv6 Addressing Representation Rules</a:t>
            </a:r>
            <a:endParaRPr lang="en-CA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888412" cy="12922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solidFill>
                  <a:srgbClr val="0000FF"/>
                </a:solidFill>
              </a:rPr>
              <a:t>Rule 2A:</a:t>
            </a:r>
          </a:p>
          <a:p>
            <a:pPr marL="455613" indent="-288925" eaLnBrk="1" hangingPunct="1"/>
            <a:r>
              <a:rPr lang="en-US" i="1" dirty="0" smtClean="0"/>
              <a:t>Successive fields of 0 can be represented as two colons </a:t>
            </a:r>
            <a:r>
              <a:rPr lang="en-US" sz="3600" b="1" i="1" dirty="0" smtClean="0">
                <a:solidFill>
                  <a:srgbClr val="0000FF"/>
                </a:solidFill>
              </a:rPr>
              <a:t>::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4378751"/>
            <a:ext cx="5410200" cy="6038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5825" y="2600980"/>
            <a:ext cx="723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2800" i="1" dirty="0" smtClean="0">
                <a:solidFill>
                  <a:srgbClr val="7030A0"/>
                </a:solidFill>
              </a:rPr>
              <a:t>2001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7030A0"/>
                </a:solidFill>
              </a:rPr>
              <a:t>0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7030A0"/>
                </a:solidFill>
              </a:rPr>
              <a:t>130F</a:t>
            </a:r>
            <a:r>
              <a:rPr lang="en-US" sz="2800" b="1" i="1" dirty="0" smtClean="0">
                <a:solidFill>
                  <a:srgbClr val="FF0000"/>
                </a:solidFill>
              </a:rPr>
              <a:t>:</a:t>
            </a:r>
            <a:r>
              <a:rPr lang="en-US" sz="2800" i="1" dirty="0" smtClean="0">
                <a:solidFill>
                  <a:srgbClr val="FF0000"/>
                </a:solidFill>
              </a:rPr>
              <a:t>0</a:t>
            </a:r>
            <a:r>
              <a:rPr lang="en-US" sz="2800" b="1" i="1" dirty="0" smtClean="0">
                <a:solidFill>
                  <a:srgbClr val="FF0000"/>
                </a:solidFill>
              </a:rPr>
              <a:t>:</a:t>
            </a:r>
            <a:r>
              <a:rPr lang="en-US" sz="2800" i="1" dirty="0" smtClean="0">
                <a:solidFill>
                  <a:srgbClr val="FF0000"/>
                </a:solidFill>
              </a:rPr>
              <a:t>0</a:t>
            </a:r>
            <a:r>
              <a:rPr lang="en-US" sz="2800" b="1" i="1" dirty="0" smtClean="0">
                <a:solidFill>
                  <a:srgbClr val="FF0000"/>
                </a:solidFill>
              </a:rPr>
              <a:t>:</a:t>
            </a:r>
            <a:r>
              <a:rPr lang="en-US" sz="2800" i="1" dirty="0" smtClean="0">
                <a:solidFill>
                  <a:srgbClr val="7030A0"/>
                </a:solidFill>
              </a:rPr>
              <a:t>9C0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7030A0"/>
                </a:solidFill>
              </a:rPr>
              <a:t>876A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7030A0"/>
                </a:solidFill>
              </a:rPr>
              <a:t>130B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4362450"/>
            <a:ext cx="746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eaLnBrk="1" hangingPunct="1"/>
            <a:r>
              <a:rPr lang="en-US" sz="2800" i="1" dirty="0" smtClean="0">
                <a:solidFill>
                  <a:srgbClr val="FF9933"/>
                </a:solidFill>
              </a:rPr>
              <a:t>2001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0000FF"/>
                </a:solidFill>
              </a:rPr>
              <a:t>0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FF9933"/>
                </a:solidFill>
              </a:rPr>
              <a:t>130F</a:t>
            </a:r>
            <a:r>
              <a:rPr lang="en-US" sz="3200" b="1" i="1" dirty="0" smtClean="0">
                <a:solidFill>
                  <a:srgbClr val="FF0000"/>
                </a:solidFill>
              </a:rPr>
              <a:t>::</a:t>
            </a:r>
            <a:r>
              <a:rPr lang="en-US" sz="2800" i="1" dirty="0" smtClean="0">
                <a:solidFill>
                  <a:srgbClr val="0000FF"/>
                </a:solidFill>
              </a:rPr>
              <a:t>9C0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FF9933"/>
                </a:solidFill>
              </a:rPr>
              <a:t>876A</a:t>
            </a:r>
            <a:r>
              <a:rPr lang="en-US" sz="2800" b="1" i="1" dirty="0" smtClean="0">
                <a:solidFill>
                  <a:srgbClr val="7030A0"/>
                </a:solidFill>
              </a:rPr>
              <a:t>:</a:t>
            </a:r>
            <a:r>
              <a:rPr lang="en-US" sz="2800" i="1" dirty="0" smtClean="0">
                <a:solidFill>
                  <a:srgbClr val="FF9933"/>
                </a:solidFill>
              </a:rPr>
              <a:t>130B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886200" y="3124200"/>
            <a:ext cx="0" cy="1219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IPv6 Addressing Representation Rules</a:t>
            </a:r>
            <a:endParaRPr lang="en-CA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558212" cy="9112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solidFill>
                  <a:srgbClr val="0000FF"/>
                </a:solidFill>
              </a:rPr>
              <a:t>Rule 2B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i="1" dirty="0" smtClean="0"/>
              <a:t>Rule </a:t>
            </a:r>
            <a:r>
              <a:rPr lang="en-US" i="1" dirty="0" smtClean="0">
                <a:solidFill>
                  <a:srgbClr val="0000FF"/>
                </a:solidFill>
              </a:rPr>
              <a:t>2A </a:t>
            </a:r>
            <a:r>
              <a:rPr lang="en-US" i="1" dirty="0" smtClean="0"/>
              <a:t>can only be applied </a:t>
            </a:r>
            <a:r>
              <a:rPr lang="en-US" i="1" dirty="0" smtClean="0">
                <a:solidFill>
                  <a:srgbClr val="FF0000"/>
                </a:solidFill>
              </a:rPr>
              <a:t>once</a:t>
            </a:r>
            <a:r>
              <a:rPr lang="en-US" i="1" dirty="0" smtClean="0"/>
              <a:t> in an address</a:t>
            </a:r>
          </a:p>
          <a:p>
            <a:pPr eaLnBrk="1" hangingPunct="1">
              <a:buFontTx/>
              <a:buNone/>
            </a:pPr>
            <a:r>
              <a:rPr lang="en-US" sz="900" b="1" dirty="0" smtClean="0">
                <a:latin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 smtClean="0"/>
              <a:t>Example:</a:t>
            </a:r>
            <a:r>
              <a:rPr lang="en-US" b="1" dirty="0" smtClean="0">
                <a:latin typeface="Courier New" pitchFamily="49" charset="0"/>
              </a:rPr>
              <a:t>     2001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::</a:t>
            </a:r>
            <a:r>
              <a:rPr lang="en-US" b="1" dirty="0">
                <a:latin typeface="Courier New" pitchFamily="49" charset="0"/>
              </a:rPr>
              <a:t>FA01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b="1" dirty="0" smtClean="0">
                <a:latin typeface="Courier New" pitchFamily="49" charset="0"/>
              </a:rPr>
              <a:t>BC31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Ambiguity ?</a:t>
            </a:r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10800000">
            <a:off x="6120207" y="3810000"/>
            <a:ext cx="685800" cy="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  <p:cxnSp>
        <p:nvCxnSpPr>
          <p:cNvPr id="26" name="Straight Connector 25"/>
          <p:cNvCxnSpPr/>
          <p:nvPr/>
        </p:nvCxnSpPr>
        <p:spPr bwMode="auto">
          <a:xfrm rot="10800000">
            <a:off x="6159676" y="6019800"/>
            <a:ext cx="685800" cy="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  <p:sp>
        <p:nvSpPr>
          <p:cNvPr id="11" name="TextBox 29"/>
          <p:cNvSpPr txBox="1">
            <a:spLocks noChangeArrowheads="1"/>
          </p:cNvSpPr>
          <p:nvPr/>
        </p:nvSpPr>
        <p:spPr bwMode="auto">
          <a:xfrm>
            <a:off x="6159676" y="4724400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</a:rPr>
              <a:t>OR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635983"/>
            <a:ext cx="4793300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2400" b="1" kern="0" dirty="0" smtClean="0">
                <a:solidFill>
                  <a:srgbClr val="000000"/>
                </a:solidFill>
                <a:latin typeface="Courier New" pitchFamily="49" charset="0"/>
              </a:rPr>
              <a:t>2001</a:t>
            </a:r>
            <a:r>
              <a:rPr lang="en-US" sz="2400" b="1" kern="0" dirty="0" smtClean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:0000:0000: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itchFamily="49" charset="0"/>
              </a:rPr>
              <a:t>FA01</a:t>
            </a:r>
            <a:r>
              <a:rPr lang="en-US" sz="2400" b="1" kern="0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BC31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5920931"/>
            <a:ext cx="4793300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2400" b="1" kern="0" dirty="0" smtClean="0">
                <a:solidFill>
                  <a:srgbClr val="000000"/>
                </a:solidFill>
                <a:latin typeface="Courier New" pitchFamily="49" charset="0"/>
              </a:rPr>
              <a:t>2001</a:t>
            </a:r>
            <a:r>
              <a:rPr lang="en-US" sz="2400" b="1" kern="0" dirty="0" smtClean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::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itchFamily="49" charset="0"/>
              </a:rPr>
              <a:t>FA01</a:t>
            </a:r>
            <a:r>
              <a:rPr lang="en-US" sz="2400" b="1" kern="0" dirty="0" smtClean="0">
                <a:solidFill>
                  <a:srgbClr val="FF0000"/>
                </a:solidFill>
                <a:latin typeface="Courier New" pitchFamily="49" charset="0"/>
              </a:rPr>
              <a:t>:0000:0000: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itchFamily="49" charset="0"/>
              </a:rPr>
              <a:t>BC31</a:t>
            </a:r>
            <a:endParaRPr lang="en-US" sz="24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IPv6 Addressing -  Applying the Rules</a:t>
            </a:r>
            <a:endParaRPr lang="en-CA" sz="28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" y="990600"/>
            <a:ext cx="8558212" cy="4540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2001:0000:0000:0000:01F4:00C8:C0A8:0420</a:t>
            </a:r>
          </a:p>
          <a:p>
            <a:pPr eaLnBrk="1" hangingPunct="1">
              <a:buFontTx/>
              <a:buNone/>
            </a:pPr>
            <a:r>
              <a:rPr lang="en-US" sz="900" b="1" dirty="0" smtClean="0">
                <a:latin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4794" y="2895600"/>
            <a:ext cx="8558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2001:0501:0008:0000:0260:07FF:FE40:EFAB</a:t>
            </a:r>
          </a:p>
          <a:p>
            <a:pPr eaLnBrk="1" hangingPunct="1">
              <a:buFontTx/>
              <a:buNone/>
            </a:pPr>
            <a:r>
              <a:rPr lang="en-US" sz="900" b="1" dirty="0" smtClean="0">
                <a:latin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4953000"/>
            <a:ext cx="8001000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</a:rPr>
              <a:t>2001:00F0:0000:0000:0145:0000:0000:00AB</a:t>
            </a:r>
          </a:p>
        </p:txBody>
      </p:sp>
    </p:spTree>
    <p:extLst>
      <p:ext uri="{BB962C8B-B14F-4D97-AF65-F5344CB8AC3E}">
        <p14:creationId xmlns:p14="http://schemas.microsoft.com/office/powerpoint/2010/main" val="10816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IPv6 Addressing – Unicast Hierarchy </a:t>
            </a:r>
            <a:endParaRPr lang="en-CA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" y="1371600"/>
            <a:ext cx="8709025" cy="377825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2001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:	B00:C18:2:1F:AAEQ:1:2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7179" y="1981200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1. Fully expand the Address 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" y="3505200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2. What is the subnet (LAN) address Id/Prefix?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042" y="5370045"/>
            <a:ext cx="809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4. What is the Registry Space address Id/Prefix?</a:t>
            </a:r>
          </a:p>
          <a:p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550" y="914400"/>
            <a:ext cx="276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Given the IPV6 Address: 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042" y="4419598"/>
            <a:ext cx="809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3. What is the company (Site) address Id/Prefix?</a:t>
            </a:r>
          </a:p>
          <a:p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IPv6 Addressing</a:t>
            </a:r>
            <a:endParaRPr lang="en-CA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56165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9933"/>
                </a:solidFill>
              </a:rPr>
              <a:t>Unspecified Addresses (::/128):</a:t>
            </a:r>
          </a:p>
          <a:p>
            <a:pPr marL="0" indent="0" eaLnBrk="1" hangingPunct="1">
              <a:buNone/>
            </a:pPr>
            <a:endParaRPr lang="en-US" dirty="0" smtClean="0">
              <a:solidFill>
                <a:srgbClr val="FF9933"/>
              </a:solidFill>
            </a:endParaRPr>
          </a:p>
          <a:p>
            <a:pPr lvl="1" eaLnBrk="1" hangingPunct="1"/>
            <a:r>
              <a:rPr lang="en-US" dirty="0" smtClean="0"/>
              <a:t>In IPv4, an IP address of all zeroes (0.0.0.0)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</a:p>
          <a:p>
            <a:pPr lvl="2" eaLnBrk="1" hangingPunct="1">
              <a:buClr>
                <a:srgbClr val="000000"/>
              </a:buClr>
            </a:pPr>
            <a:r>
              <a:rPr lang="en-US" dirty="0">
                <a:solidFill>
                  <a:srgbClr val="0000FF"/>
                </a:solidFill>
              </a:rPr>
              <a:t>It is used by a device in request to a DHCP server to have its </a:t>
            </a:r>
            <a:r>
              <a:rPr lang="en-US" dirty="0" smtClean="0">
                <a:solidFill>
                  <a:srgbClr val="0000FF"/>
                </a:solidFill>
              </a:rPr>
              <a:t>IPv4 </a:t>
            </a:r>
            <a:r>
              <a:rPr lang="en-US" dirty="0">
                <a:solidFill>
                  <a:srgbClr val="0000FF"/>
                </a:solidFill>
              </a:rPr>
              <a:t>address configured</a:t>
            </a:r>
            <a:endParaRPr lang="en-US" i="1" dirty="0">
              <a:solidFill>
                <a:srgbClr val="000000"/>
              </a:solidFill>
            </a:endParaRPr>
          </a:p>
          <a:p>
            <a:pPr marL="914400" lvl="2" indent="0" eaLnBrk="1" hangingPunct="1"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In IPv6, an IP address of all-zeroes address (0000:0000:0000:0000:0000:0000:0000:0000)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 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It is used by a device in request to a DHCP server to have its IPv6 address configured</a:t>
            </a:r>
            <a:endParaRPr lang="en-US" i="1" dirty="0" smtClean="0"/>
          </a:p>
          <a:p>
            <a:pPr lvl="1" eaLnBrk="1" hangingPunct="1">
              <a:buFontTx/>
              <a:buNone/>
            </a:pPr>
            <a:endParaRPr lang="en-US" i="1" dirty="0" smtClean="0"/>
          </a:p>
          <a:p>
            <a:pPr lvl="1" eaLnBrk="1" hangingPunct="1"/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Why is IPv4 Address Space Shrinking?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CA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56165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smtClean="0">
                <a:solidFill>
                  <a:srgbClr val="FF9933"/>
                </a:solidFill>
              </a:rPr>
              <a:t>Population Growth:</a:t>
            </a:r>
          </a:p>
          <a:p>
            <a:pPr lvl="1" eaLnBrk="1" hangingPunct="1">
              <a:defRPr/>
            </a:pPr>
            <a:r>
              <a:rPr lang="en-US" dirty="0" smtClean="0"/>
              <a:t>The Internet population is growing.</a:t>
            </a:r>
          </a:p>
          <a:p>
            <a:pPr lvl="2" eaLnBrk="1" hangingPunct="1">
              <a:defRPr/>
            </a:pPr>
            <a:r>
              <a:rPr lang="en-US" dirty="0" smtClean="0"/>
              <a:t>Users stay on longer.</a:t>
            </a:r>
          </a:p>
          <a:p>
            <a:pPr lvl="2" eaLnBrk="1" hangingPunct="1">
              <a:defRPr/>
            </a:pPr>
            <a:r>
              <a:rPr lang="en-US" dirty="0" smtClean="0"/>
              <a:t>Reserve IP addresses for longer periods.</a:t>
            </a:r>
          </a:p>
          <a:p>
            <a:pPr lvl="2" eaLnBrk="1" hangingPunct="1">
              <a:defRPr/>
            </a:pPr>
            <a:r>
              <a:rPr lang="en-US" dirty="0" smtClean="0"/>
              <a:t>Contacting more and more peers daily.</a:t>
            </a:r>
          </a:p>
          <a:p>
            <a:pPr eaLnBrk="1" hangingPunct="1">
              <a:defRPr/>
            </a:pPr>
            <a:endParaRPr lang="en-US" dirty="0" smtClean="0">
              <a:solidFill>
                <a:srgbClr val="FF9933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FF9933"/>
                </a:solidFill>
              </a:rPr>
              <a:t>Mobile Users: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Mobile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/>
              <a:t>devices</a:t>
            </a:r>
            <a:r>
              <a:rPr lang="en-US" dirty="0" smtClean="0"/>
              <a:t> need an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/>
              <a:t>P</a:t>
            </a:r>
            <a:r>
              <a:rPr lang="en-US" dirty="0" smtClean="0"/>
              <a:t> address –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/>
              <a:t>tablets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/>
              <a:t>pads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/>
              <a:t>laptops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/>
              <a:t>phones</a:t>
            </a:r>
            <a:endParaRPr lang="en-US" dirty="0" smtClean="0"/>
          </a:p>
          <a:p>
            <a:pPr marL="914400" lvl="2" indent="0" eaLnBrk="1" hangingPunct="1"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IPv6 Addressing</a:t>
            </a:r>
            <a:endParaRPr lang="en-CA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56165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solidFill>
                  <a:srgbClr val="0000FF"/>
                </a:solidFill>
              </a:rPr>
              <a:t>Loopback Address (::1/128):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Just as in IPv4 (127.0.0.1), a provision has been made for a </a:t>
            </a:r>
            <a:r>
              <a:rPr lang="en-US" dirty="0" smtClean="0">
                <a:solidFill>
                  <a:srgbClr val="FF0000"/>
                </a:solidFill>
              </a:rPr>
              <a:t>special loopback IPv6 address for testing local IPv6 stack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Packets sent to this address "loop back" to the sending device.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 IPv6 there is </a:t>
            </a:r>
            <a:r>
              <a:rPr lang="en-US" dirty="0" smtClean="0">
                <a:solidFill>
                  <a:srgbClr val="FF9933"/>
                </a:solidFill>
              </a:rPr>
              <a:t>just one address</a:t>
            </a:r>
            <a:r>
              <a:rPr lang="en-US" dirty="0" smtClean="0"/>
              <a:t>, not a whole block, for this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209800" y="11430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AU" sz="3600" b="1" dirty="0" smtClean="0">
                <a:solidFill>
                  <a:srgbClr val="0000FF"/>
                </a:solidFill>
              </a:rPr>
              <a:t>Addresses</a:t>
            </a:r>
          </a:p>
          <a:p>
            <a:pPr marL="0" indent="0" algn="ctr">
              <a:buNone/>
            </a:pPr>
            <a:endParaRPr lang="en-AU" sz="3600" b="1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AU" sz="3600" b="1" dirty="0" smtClean="0">
                <a:solidFill>
                  <a:srgbClr val="0000FF"/>
                </a:solidFill>
              </a:rPr>
              <a:t>the </a:t>
            </a:r>
          </a:p>
          <a:p>
            <a:pPr algn="ctr"/>
            <a:endParaRPr lang="en-AU" sz="3600" b="1" dirty="0">
              <a:solidFill>
                <a:srgbClr val="0000FF"/>
              </a:solidFill>
            </a:endParaRPr>
          </a:p>
          <a:p>
            <a:pPr algn="ctr"/>
            <a:r>
              <a:rPr lang="en-AU" sz="3600" b="1" dirty="0" smtClean="0">
                <a:solidFill>
                  <a:srgbClr val="0000FF"/>
                </a:solidFill>
              </a:rPr>
              <a:t>First </a:t>
            </a:r>
          </a:p>
          <a:p>
            <a:pPr algn="ctr"/>
            <a:endParaRPr lang="en-AU" sz="3600" b="1" dirty="0">
              <a:solidFill>
                <a:srgbClr val="0000FF"/>
              </a:solidFill>
            </a:endParaRPr>
          </a:p>
          <a:p>
            <a:pPr algn="ctr"/>
            <a:r>
              <a:rPr lang="en-AU" sz="3600" b="1" dirty="0" smtClean="0">
                <a:solidFill>
                  <a:srgbClr val="0000FF"/>
                </a:solidFill>
              </a:rPr>
              <a:t>16 bits</a:t>
            </a:r>
          </a:p>
          <a:p>
            <a:pPr algn="ctr"/>
            <a:endParaRPr lang="en-AU" sz="3600" b="1" dirty="0">
              <a:solidFill>
                <a:srgbClr val="0000FF"/>
              </a:solidFill>
            </a:endParaRPr>
          </a:p>
          <a:p>
            <a:pPr algn="ctr"/>
            <a:r>
              <a:rPr lang="en-AU" sz="3600" b="1" dirty="0">
                <a:solidFill>
                  <a:srgbClr val="0000FF"/>
                </a:solidFill>
              </a:rPr>
              <a:t>0000 to FFFF</a:t>
            </a:r>
          </a:p>
        </p:txBody>
      </p:sp>
    </p:spTree>
    <p:extLst>
      <p:ext uri="{BB962C8B-B14F-4D97-AF65-F5344CB8AC3E}">
        <p14:creationId xmlns:p14="http://schemas.microsoft.com/office/powerpoint/2010/main" val="35688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IPv6 Address  Space</a:t>
            </a:r>
            <a:endParaRPr lang="en-CA" dirty="0" smtClean="0"/>
          </a:p>
        </p:txBody>
      </p:sp>
      <p:graphicFrame>
        <p:nvGraphicFramePr>
          <p:cNvPr id="3997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58846"/>
              </p:ext>
            </p:extLst>
          </p:nvPr>
        </p:nvGraphicFramePr>
        <p:xfrm>
          <a:off x="304800" y="990600"/>
          <a:ext cx="8458200" cy="5334000"/>
        </p:xfrm>
        <a:graphic>
          <a:graphicData uri="http://schemas.openxmlformats.org/drawingml/2006/table">
            <a:tbl>
              <a:tblPr/>
              <a:tblGrid>
                <a:gridCol w="24047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4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0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Address Type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High Order Bits (Binary)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High-Order Bits (Hex)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0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Unspecified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00…0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::/128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0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Loopback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00…1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::1/128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0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Multicast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11111111…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FF00::/8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0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Link Local Unicast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1111111010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FE80::/10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0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Global Unicast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0010 or 0011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90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Reserved (Future Global unicast)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Everything Else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IPv6 Addressing – FE80::/10</a:t>
            </a:r>
            <a:endParaRPr lang="en-CA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812212" cy="56165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solidFill>
                  <a:srgbClr val="0000FF"/>
                </a:solidFill>
              </a:rPr>
              <a:t>Link Local Address </a:t>
            </a:r>
            <a:r>
              <a:rPr lang="en-US" dirty="0" smtClean="0">
                <a:solidFill>
                  <a:srgbClr val="FF9933"/>
                </a:solidFill>
              </a:rPr>
              <a:t>FE80::/10 to FEB0::/10</a:t>
            </a:r>
          </a:p>
          <a:p>
            <a:pPr eaLnBrk="1" hangingPunct="1"/>
            <a:r>
              <a:rPr lang="en-US" sz="2200" dirty="0" smtClean="0"/>
              <a:t>Have a first  octet value FE then third hexadecimal digit 8 to B</a:t>
            </a:r>
          </a:p>
          <a:p>
            <a:pPr eaLnBrk="1" hangingPunct="1"/>
            <a:r>
              <a:rPr lang="en-US" sz="2200" dirty="0" smtClean="0"/>
              <a:t>FE8, FE9, FEA, FEB</a:t>
            </a:r>
          </a:p>
          <a:p>
            <a:pPr eaLnBrk="1" hangingPunct="1"/>
            <a:r>
              <a:rPr lang="en-US" dirty="0" smtClean="0"/>
              <a:t>These addresses refer </a:t>
            </a:r>
            <a:r>
              <a:rPr lang="en-US" dirty="0" smtClean="0">
                <a:solidFill>
                  <a:srgbClr val="FF9933"/>
                </a:solidFill>
              </a:rPr>
              <a:t>only to a particular physical link.</a:t>
            </a:r>
          </a:p>
          <a:p>
            <a:pPr eaLnBrk="1" hangingPunct="1"/>
            <a:r>
              <a:rPr lang="en-US" dirty="0" smtClean="0">
                <a:solidFill>
                  <a:srgbClr val="FF9933"/>
                </a:solidFill>
              </a:rPr>
              <a:t>Routers do not forward</a:t>
            </a:r>
            <a:r>
              <a:rPr lang="en-US" dirty="0" smtClean="0"/>
              <a:t> packets using link-local addresses.</a:t>
            </a:r>
          </a:p>
          <a:p>
            <a:pPr eaLnBrk="1" hangingPunct="1"/>
            <a:r>
              <a:rPr lang="en-US" dirty="0" smtClean="0"/>
              <a:t>They are only for </a:t>
            </a:r>
            <a:r>
              <a:rPr lang="en-US" dirty="0" smtClean="0">
                <a:solidFill>
                  <a:srgbClr val="FF0000"/>
                </a:solidFill>
              </a:rPr>
              <a:t>local communication </a:t>
            </a:r>
            <a:r>
              <a:rPr lang="en-US" dirty="0" smtClean="0"/>
              <a:t>on a particular physical </a:t>
            </a:r>
            <a:r>
              <a:rPr lang="en-US" dirty="0" smtClean="0">
                <a:solidFill>
                  <a:srgbClr val="FF9933"/>
                </a:solidFill>
              </a:rPr>
              <a:t>network segment (LAN)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Dynamically created on all IPv6 interfaces</a:t>
            </a:r>
          </a:p>
          <a:p>
            <a:pPr eaLnBrk="1" hangingPunct="1"/>
            <a:r>
              <a:rPr lang="en-US" dirty="0" smtClean="0"/>
              <a:t>They are used for link communications</a:t>
            </a:r>
          </a:p>
          <a:p>
            <a:pPr lvl="3" eaLnBrk="1" hangingPunct="1"/>
            <a:r>
              <a:rPr lang="en-US" dirty="0" smtClean="0"/>
              <a:t>Automatic address configuration.</a:t>
            </a:r>
          </a:p>
          <a:p>
            <a:pPr lvl="3" eaLnBrk="1" hangingPunct="1"/>
            <a:r>
              <a:rPr lang="en-US" dirty="0" smtClean="0"/>
              <a:t>Neighbor discovery.</a:t>
            </a:r>
          </a:p>
          <a:p>
            <a:pPr lvl="3" eaLnBrk="1" hangingPunct="1"/>
            <a:r>
              <a:rPr lang="en-US" dirty="0" smtClean="0"/>
              <a:t>Router discovery.</a:t>
            </a:r>
          </a:p>
          <a:p>
            <a:pPr lvl="3" eaLnBrk="1" hangingPunct="1"/>
            <a:r>
              <a:rPr lang="en-US" dirty="0" smtClean="0"/>
              <a:t>IPv6 Routing Protocols.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IPv6 Addressing</a:t>
            </a:r>
            <a:endParaRPr lang="en-CA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56165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solidFill>
                  <a:srgbClr val="0000FF"/>
                </a:solidFill>
              </a:rPr>
              <a:t>Multicast Address </a:t>
            </a:r>
            <a:r>
              <a:rPr lang="en-US" dirty="0" smtClean="0">
                <a:solidFill>
                  <a:srgbClr val="FF9933"/>
                </a:solidFill>
              </a:rPr>
              <a:t>FF00::/8</a:t>
            </a:r>
          </a:p>
          <a:p>
            <a:pPr eaLnBrk="1" hangingPunct="1"/>
            <a:r>
              <a:rPr lang="en-US" dirty="0" smtClean="0"/>
              <a:t>A multicast address </a:t>
            </a:r>
            <a:r>
              <a:rPr lang="en-US" dirty="0" smtClean="0">
                <a:solidFill>
                  <a:srgbClr val="FF9933"/>
                </a:solidFill>
              </a:rPr>
              <a:t>identifies a multicast group</a:t>
            </a:r>
            <a:r>
              <a:rPr lang="en-US" dirty="0" smtClean="0"/>
              <a:t> (set of devices). </a:t>
            </a:r>
          </a:p>
          <a:p>
            <a:pPr eaLnBrk="1" hangingPunct="1"/>
            <a:r>
              <a:rPr lang="en-US" dirty="0" smtClean="0"/>
              <a:t>A packet being sent to a multicast group is originated by a single device.</a:t>
            </a:r>
          </a:p>
          <a:p>
            <a:pPr lvl="1" eaLnBrk="1" hangingPunct="1"/>
            <a:r>
              <a:rPr lang="en-US" dirty="0" smtClean="0"/>
              <a:t>A multicast packet normally has a </a:t>
            </a:r>
            <a:r>
              <a:rPr lang="en-US" dirty="0" smtClean="0">
                <a:solidFill>
                  <a:srgbClr val="FF9933"/>
                </a:solidFill>
              </a:rPr>
              <a:t>unicast address as its source address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FF9933"/>
                </a:solidFill>
              </a:rPr>
              <a:t>multicast address as its destination</a:t>
            </a:r>
            <a:r>
              <a:rPr lang="en-US" dirty="0" smtClean="0"/>
              <a:t> address. </a:t>
            </a:r>
          </a:p>
          <a:p>
            <a:pPr eaLnBrk="1" hangingPunct="1"/>
            <a:r>
              <a:rPr lang="en-US" dirty="0" smtClean="0"/>
              <a:t>A multicast address </a:t>
            </a:r>
            <a:r>
              <a:rPr lang="en-US" dirty="0" smtClean="0">
                <a:solidFill>
                  <a:srgbClr val="FF9933"/>
                </a:solidFill>
              </a:rPr>
              <a:t>never appears in a packet as a source address.</a:t>
            </a:r>
          </a:p>
          <a:p>
            <a:pPr eaLnBrk="1" hangingPunct="1"/>
            <a:r>
              <a:rPr lang="en-US" dirty="0" smtClean="0"/>
              <a:t>There is no reserved broadcast address like IPv4.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IPv6 Addressing</a:t>
            </a:r>
            <a:endParaRPr lang="en-CA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" y="762000"/>
            <a:ext cx="8709025" cy="1752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solidFill>
                  <a:srgbClr val="FF9933"/>
                </a:solidFill>
              </a:rPr>
              <a:t>Multicast Address(FF00::/8):</a:t>
            </a:r>
          </a:p>
          <a:p>
            <a:pPr eaLnBrk="1" hangingPunct="1"/>
            <a:r>
              <a:rPr lang="en-US" dirty="0" smtClean="0"/>
              <a:t>Examples of well-known IPv6 Multicast Addresses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>
                <a:solidFill>
                  <a:srgbClr val="FF9933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FF0000"/>
                </a:solidFill>
              </a:rPr>
              <a:t>1111</a:t>
            </a:r>
            <a:r>
              <a:rPr lang="en-US" dirty="0" smtClean="0">
                <a:solidFill>
                  <a:srgbClr val="0000FF"/>
                </a:solidFill>
              </a:rPr>
              <a:t>1111</a:t>
            </a:r>
            <a:r>
              <a:rPr lang="en-US" dirty="0" smtClean="0">
                <a:solidFill>
                  <a:srgbClr val="FF9933"/>
                </a:solidFill>
              </a:rPr>
              <a:t>0000</a:t>
            </a:r>
            <a:r>
              <a:rPr lang="en-US" dirty="0" smtClean="0">
                <a:solidFill>
                  <a:srgbClr val="00B050"/>
                </a:solidFill>
              </a:rPr>
              <a:t>0010</a:t>
            </a:r>
            <a:r>
              <a:rPr lang="en-US" dirty="0" smtClean="0"/>
              <a:t>::A in reserved range FF00::/16 to FF0F::/16</a:t>
            </a:r>
          </a:p>
        </p:txBody>
      </p:sp>
      <p:graphicFrame>
        <p:nvGraphicFramePr>
          <p:cNvPr id="4509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77928"/>
              </p:ext>
            </p:extLst>
          </p:nvPr>
        </p:nvGraphicFramePr>
        <p:xfrm>
          <a:off x="457200" y="2590800"/>
          <a:ext cx="8305800" cy="3962400"/>
        </p:xfrm>
        <a:graphic>
          <a:graphicData uri="http://schemas.openxmlformats.org/drawingml/2006/table">
            <a:tbl>
              <a:tblPr/>
              <a:tblGrid>
                <a:gridCol w="27321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36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Multicast 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FF02::1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All Nodes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FF02::2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All Routers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FF02::5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OSPFv3 Routers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FF02::6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OSPFv3 Designated Routers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FF02::9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RIPng Routers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FF02::A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EIGRP Routers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FF02::B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Mobile Agents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FF02:C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charset="0"/>
                        </a:rPr>
                        <a:t>DHCP Servers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/ Relay Agents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FF02::D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All PIM Routers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IPv6 Address Management</a:t>
            </a:r>
            <a:endParaRPr lang="en-CA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56165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Four methods </a:t>
            </a:r>
            <a:r>
              <a:rPr lang="en-US" dirty="0" smtClean="0"/>
              <a:t>of address assignment:</a:t>
            </a:r>
          </a:p>
          <a:p>
            <a:pPr lvl="1" eaLnBrk="1" hangingPunct="1"/>
            <a:endParaRPr 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Static</a:t>
            </a:r>
            <a:r>
              <a:rPr lang="en-US" dirty="0" smtClean="0">
                <a:solidFill>
                  <a:srgbClr val="66FF66"/>
                </a:solidFill>
              </a:rPr>
              <a:t> </a:t>
            </a:r>
            <a:r>
              <a:rPr lang="en-US" dirty="0" smtClean="0"/>
              <a:t>assignment to an </a:t>
            </a:r>
            <a:r>
              <a:rPr lang="en-US" dirty="0" smtClean="0">
                <a:solidFill>
                  <a:srgbClr val="0000FF"/>
                </a:solidFill>
              </a:rPr>
              <a:t>interface </a:t>
            </a:r>
          </a:p>
          <a:p>
            <a:pPr lvl="1" eaLnBrk="1" hangingPunct="1"/>
            <a:endParaRPr 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Static</a:t>
            </a:r>
            <a:r>
              <a:rPr lang="en-US" dirty="0" smtClean="0">
                <a:solidFill>
                  <a:srgbClr val="66FF66"/>
                </a:solidFill>
              </a:rPr>
              <a:t> </a:t>
            </a:r>
            <a:r>
              <a:rPr lang="en-US" dirty="0" smtClean="0"/>
              <a:t>assignment using an </a:t>
            </a:r>
            <a:r>
              <a:rPr lang="en-US" smtClean="0">
                <a:solidFill>
                  <a:srgbClr val="0000FF"/>
                </a:solidFill>
              </a:rPr>
              <a:t>EUI-64 </a:t>
            </a:r>
            <a:r>
              <a:rPr lang="en-US" smtClean="0"/>
              <a:t> </a:t>
            </a:r>
            <a:endParaRPr lang="en-US" dirty="0" smtClean="0"/>
          </a:p>
          <a:p>
            <a:pPr lvl="1" eaLnBrk="1" hangingPunct="1"/>
            <a:endParaRPr 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Dynamic Stateless </a:t>
            </a:r>
            <a:r>
              <a:rPr lang="en-US" dirty="0" err="1" smtClean="0">
                <a:solidFill>
                  <a:srgbClr val="0000FF"/>
                </a:solidFill>
              </a:rPr>
              <a:t>Autoconfiguration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lvl="1" eaLnBrk="1" hangingPunct="1"/>
            <a:endParaRPr 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Dynamic</a:t>
            </a:r>
            <a:r>
              <a:rPr lang="en-US" dirty="0" smtClean="0"/>
              <a:t> DHCP for IPv6 </a:t>
            </a:r>
            <a:r>
              <a:rPr lang="en-US" dirty="0" smtClean="0">
                <a:solidFill>
                  <a:srgbClr val="0000FF"/>
                </a:solidFill>
              </a:rPr>
              <a:t>(DHCPv6)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IPv6 Address Management</a:t>
            </a:r>
            <a:endParaRPr lang="en-CA" smtClean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56165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FF"/>
                </a:solidFill>
              </a:rPr>
              <a:t>Static</a:t>
            </a:r>
            <a:r>
              <a:rPr lang="en-US" dirty="0" smtClean="0">
                <a:solidFill>
                  <a:srgbClr val="66FF66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assignment to an interface</a:t>
            </a: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To configure an IPv6 address </a:t>
            </a:r>
            <a:r>
              <a:rPr lang="en-US" dirty="0" smtClean="0">
                <a:solidFill>
                  <a:srgbClr val="0000FF"/>
                </a:solidFill>
              </a:rPr>
              <a:t>on a Cisco router i</a:t>
            </a:r>
            <a:r>
              <a:rPr lang="en-US" dirty="0" smtClean="0"/>
              <a:t>nterface, use the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ipv6 address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command in interface configuration mode.</a:t>
            </a:r>
          </a:p>
          <a:p>
            <a:pPr lvl="2" eaLnBrk="1" hangingPunct="1"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 G0/0/1 </a:t>
            </a:r>
          </a:p>
          <a:p>
            <a:pPr eaLnBrk="1" hangingPunct="1"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ipv6 address 2001:DB8:2222:7272::72/64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IPv6 Address Management</a:t>
            </a:r>
            <a:endParaRPr lang="en-CA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56165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Manual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assignment using 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EUI-64 interface ID.</a:t>
            </a:r>
          </a:p>
          <a:p>
            <a:pPr lvl="1" eaLnBrk="1" hangingPunct="1"/>
            <a:r>
              <a:rPr lang="en-US" dirty="0" smtClean="0"/>
              <a:t>The EUI-64 standard</a:t>
            </a:r>
            <a:br>
              <a:rPr lang="en-US" dirty="0" smtClean="0"/>
            </a:br>
            <a:r>
              <a:rPr lang="en-US" dirty="0" smtClean="0"/>
              <a:t>explains how to</a:t>
            </a:r>
            <a:br>
              <a:rPr lang="en-US" dirty="0" smtClean="0"/>
            </a:br>
            <a:r>
              <a:rPr lang="en-US" dirty="0" smtClean="0"/>
              <a:t>stretch IEEE 802</a:t>
            </a:r>
            <a:br>
              <a:rPr lang="en-US" dirty="0" smtClean="0"/>
            </a:br>
            <a:r>
              <a:rPr lang="en-US" dirty="0" smtClean="0"/>
              <a:t>MAC addresses from</a:t>
            </a:r>
            <a:br>
              <a:rPr lang="en-US" dirty="0" smtClean="0"/>
            </a:br>
            <a:r>
              <a:rPr lang="en-US" dirty="0" smtClean="0"/>
              <a:t>48 to 64 bits by</a:t>
            </a:r>
            <a:br>
              <a:rPr lang="en-US" dirty="0" smtClean="0"/>
            </a:br>
            <a:r>
              <a:rPr lang="en-US" dirty="0" smtClean="0"/>
              <a:t>inserting the 16-bit</a:t>
            </a:r>
            <a:br>
              <a:rPr lang="en-US" dirty="0" smtClean="0"/>
            </a:br>
            <a:r>
              <a:rPr lang="en-US" dirty="0" smtClean="0"/>
              <a:t>0x</a:t>
            </a:r>
            <a:r>
              <a:rPr lang="en-US" dirty="0" smtClean="0">
                <a:solidFill>
                  <a:srgbClr val="FF0000"/>
                </a:solidFill>
              </a:rPr>
              <a:t>FFFE</a:t>
            </a:r>
            <a:r>
              <a:rPr lang="en-US" dirty="0" smtClean="0"/>
              <a:t> in the middle</a:t>
            </a:r>
            <a:br>
              <a:rPr lang="en-US" dirty="0" smtClean="0"/>
            </a:br>
            <a:r>
              <a:rPr lang="en-US" dirty="0" smtClean="0"/>
              <a:t>at the 24th bit of the MAC address to create a 64-bit, unique interface identifier.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 G0/0/1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ipv6 address 2001:DB8:2222:7272::/64 </a:t>
            </a:r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eui-64</a:t>
            </a:r>
            <a:r>
              <a:rPr lang="en-US" dirty="0" smtClean="0"/>
              <a:t> </a:t>
            </a:r>
          </a:p>
        </p:txBody>
      </p:sp>
      <p:pic>
        <p:nvPicPr>
          <p:cNvPr id="36868" name="Picture 3" descr="ips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19200"/>
            <a:ext cx="483711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IPv6 Address Management</a:t>
            </a:r>
            <a:endParaRPr lang="en-CA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56165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assignment using 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EUI-64 interface ID.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36868" name="Picture 3" descr="ips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362200"/>
            <a:ext cx="9067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3925" y="12954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MAC address</a:t>
            </a:r>
            <a:endParaRPr lang="en-AU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514600" y="1600200"/>
            <a:ext cx="20193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909043" y="560653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Insert</a:t>
            </a:r>
            <a:endParaRPr lang="en-AU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 bwMode="auto">
          <a:xfrm flipH="1">
            <a:off x="5715000" y="5791200"/>
            <a:ext cx="1194043" cy="4307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337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is IPv4  Address Space Shrinking?</a:t>
            </a:r>
            <a:endParaRPr lang="en-CA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56165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solidFill>
                  <a:srgbClr val="FF9933"/>
                </a:solidFill>
              </a:rPr>
              <a:t>Transportation:</a:t>
            </a:r>
          </a:p>
          <a:p>
            <a:pPr eaLnBrk="1" hangingPunct="1"/>
            <a:r>
              <a:rPr lang="en-US" dirty="0" smtClean="0"/>
              <a:t>More than one billion automobiles</a:t>
            </a:r>
          </a:p>
          <a:p>
            <a:pPr eaLnBrk="1" hangingPunct="1"/>
            <a:r>
              <a:rPr lang="en-US" dirty="0" smtClean="0"/>
              <a:t>Newer models are IP-enabled to</a:t>
            </a:r>
            <a:r>
              <a:rPr lang="en-US" dirty="0" smtClean="0">
                <a:solidFill>
                  <a:srgbClr val="FF0000"/>
                </a:solidFill>
              </a:rPr>
              <a:t> allow </a:t>
            </a:r>
            <a:r>
              <a:rPr lang="en-US" dirty="0" smtClean="0">
                <a:solidFill>
                  <a:srgbClr val="0000FF"/>
                </a:solidFill>
              </a:rPr>
              <a:t>remote monitoring</a:t>
            </a:r>
            <a:r>
              <a:rPr lang="en-US" dirty="0" smtClean="0"/>
              <a:t>.</a:t>
            </a:r>
          </a:p>
          <a:p>
            <a:pPr marL="0" indent="0" eaLnBrk="1" hangingPunct="1">
              <a:buNone/>
            </a:pPr>
            <a:endParaRPr lang="en-US" dirty="0" smtClean="0">
              <a:solidFill>
                <a:srgbClr val="FF9933"/>
              </a:solidFill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FF9933"/>
                </a:solidFill>
              </a:rPr>
              <a:t>Consumer Electronics:</a:t>
            </a:r>
          </a:p>
          <a:p>
            <a:pPr eaLnBrk="1" hangingPunct="1"/>
            <a:r>
              <a:rPr lang="en-US" dirty="0" smtClean="0"/>
              <a:t>The newest home appliances allow remote monitoring using IP technology.</a:t>
            </a:r>
          </a:p>
          <a:p>
            <a:pPr lvl="1" eaLnBrk="1" hangingPunct="1"/>
            <a:r>
              <a:rPr lang="en-US" dirty="0" smtClean="0">
                <a:solidFill>
                  <a:srgbClr val="FF9933"/>
                </a:solidFill>
              </a:rPr>
              <a:t>e.g.</a:t>
            </a:r>
            <a:r>
              <a:rPr lang="en-US" dirty="0" smtClean="0"/>
              <a:t> Digital Video Recorders </a:t>
            </a:r>
            <a:r>
              <a:rPr lang="en-US" dirty="0" smtClean="0">
                <a:solidFill>
                  <a:srgbClr val="FF9933"/>
                </a:solidFill>
              </a:rPr>
              <a:t>(DVRs)</a:t>
            </a:r>
            <a:r>
              <a:rPr lang="en-US" dirty="0" smtClean="0"/>
              <a:t> that download and update program guides.</a:t>
            </a:r>
          </a:p>
          <a:p>
            <a:pPr lvl="1" eaLnBrk="1" hangingPunct="1"/>
            <a:r>
              <a:rPr lang="en-US" dirty="0" smtClean="0"/>
              <a:t>Home networking.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EUI-64 Interface ID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Ethernet Mac 48 bits                       </a:t>
            </a:r>
            <a:r>
              <a:rPr lang="en-AU" dirty="0" smtClean="0">
                <a:solidFill>
                  <a:srgbClr val="0000FF"/>
                </a:solidFill>
              </a:rPr>
              <a:t>0260:3E47:1530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Split into 24 bits parts               </a:t>
            </a:r>
            <a:r>
              <a:rPr lang="en-AU" dirty="0" smtClean="0">
                <a:solidFill>
                  <a:srgbClr val="0000FF"/>
                </a:solidFill>
              </a:rPr>
              <a:t>0260:3E</a:t>
            </a:r>
            <a:r>
              <a:rPr lang="en-AU" dirty="0" smtClean="0"/>
              <a:t>          </a:t>
            </a:r>
            <a:r>
              <a:rPr lang="en-AU" dirty="0" smtClean="0">
                <a:solidFill>
                  <a:srgbClr val="0000FF"/>
                </a:solidFill>
              </a:rPr>
              <a:t>47:1530</a:t>
            </a:r>
            <a:endParaRPr lang="en-AU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Insert 16 bit                                            </a:t>
            </a:r>
            <a:r>
              <a:rPr lang="en-AU" dirty="0" smtClean="0">
                <a:solidFill>
                  <a:srgbClr val="FF3300"/>
                </a:solidFill>
              </a:rPr>
              <a:t>FFFE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                                            </a:t>
            </a:r>
            <a:r>
              <a:rPr lang="en-AU" dirty="0" smtClean="0">
                <a:solidFill>
                  <a:srgbClr val="0000FF"/>
                </a:solidFill>
              </a:rPr>
              <a:t>0260:3E</a:t>
            </a:r>
            <a:r>
              <a:rPr lang="en-AU" dirty="0" smtClean="0">
                <a:solidFill>
                  <a:srgbClr val="FF3300"/>
                </a:solidFill>
              </a:rPr>
              <a:t>FF</a:t>
            </a:r>
            <a:r>
              <a:rPr lang="en-AU" dirty="0" smtClean="0"/>
              <a:t>           </a:t>
            </a:r>
            <a:r>
              <a:rPr lang="en-AU" dirty="0" smtClean="0">
                <a:solidFill>
                  <a:srgbClr val="FF3300"/>
                </a:solidFill>
              </a:rPr>
              <a:t>FE</a:t>
            </a:r>
            <a:r>
              <a:rPr lang="en-AU" dirty="0" smtClean="0">
                <a:solidFill>
                  <a:srgbClr val="0000FF"/>
                </a:solidFill>
              </a:rPr>
              <a:t>47:1530</a:t>
            </a:r>
            <a:endParaRPr lang="en-AU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EUI-64 Interface ID                 </a:t>
            </a:r>
            <a:r>
              <a:rPr lang="en-AU" dirty="0" smtClean="0">
                <a:solidFill>
                  <a:srgbClr val="0000FF"/>
                </a:solidFill>
              </a:rPr>
              <a:t>0260:3E</a:t>
            </a:r>
            <a:r>
              <a:rPr lang="en-AU" dirty="0" smtClean="0">
                <a:solidFill>
                  <a:srgbClr val="FF3300"/>
                </a:solidFill>
              </a:rPr>
              <a:t>FF</a:t>
            </a:r>
            <a:r>
              <a:rPr lang="en-AU" dirty="0" smtClean="0"/>
              <a:t>:</a:t>
            </a:r>
            <a:r>
              <a:rPr lang="en-AU" dirty="0" smtClean="0">
                <a:solidFill>
                  <a:srgbClr val="FF3300"/>
                </a:solidFill>
              </a:rPr>
              <a:t>FE</a:t>
            </a:r>
            <a:r>
              <a:rPr lang="en-AU" dirty="0" smtClean="0">
                <a:solidFill>
                  <a:srgbClr val="0000FF"/>
                </a:solidFill>
              </a:rPr>
              <a:t>47:1530</a:t>
            </a:r>
            <a:endParaRPr lang="en-AU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87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IPv6 Address Management</a:t>
            </a:r>
            <a:endParaRPr lang="en-CA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56165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Dynamic Stateless </a:t>
            </a:r>
            <a:r>
              <a:rPr lang="en-US" dirty="0" err="1" smtClean="0">
                <a:solidFill>
                  <a:srgbClr val="0000FF"/>
                </a:solidFill>
              </a:rPr>
              <a:t>Autoconfiguration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</a:p>
          <a:p>
            <a:pPr marL="1425575" lvl="2" indent="-457200" eaLnBrk="1" hangingPunct="1">
              <a:buFontTx/>
              <a:buAutoNum type="arabicPeriod"/>
            </a:pPr>
            <a:r>
              <a:rPr lang="en-US" dirty="0" smtClean="0"/>
              <a:t>The router interface has been configured with an IPv6 address.</a:t>
            </a:r>
          </a:p>
          <a:p>
            <a:pPr marL="1425575" lvl="2" indent="-457200" eaLnBrk="1" hangingPunct="1">
              <a:buFontTx/>
              <a:buAutoNum type="arabicPeriod"/>
            </a:pPr>
            <a:endParaRPr lang="en-US" dirty="0" smtClean="0"/>
          </a:p>
          <a:p>
            <a:pPr marL="1425575" lvl="2" indent="-457200" eaLnBrk="1" hangingPunct="1">
              <a:buFontTx/>
              <a:buAutoNum type="arabicPeriod"/>
            </a:pPr>
            <a:r>
              <a:rPr lang="en-US" dirty="0" smtClean="0"/>
              <a:t>A device in the network will query </a:t>
            </a:r>
            <a:r>
              <a:rPr lang="en-US" dirty="0" smtClean="0">
                <a:solidFill>
                  <a:srgbClr val="FF0000"/>
                </a:solidFill>
              </a:rPr>
              <a:t>the router </a:t>
            </a:r>
            <a:r>
              <a:rPr lang="en-US" dirty="0" smtClean="0"/>
              <a:t>for its address using ICMPv6 to exchange </a:t>
            </a:r>
            <a:r>
              <a:rPr lang="en-US" dirty="0" smtClean="0">
                <a:solidFill>
                  <a:srgbClr val="FF0000"/>
                </a:solidFill>
              </a:rPr>
              <a:t>Neighbor Discovery Protocol </a:t>
            </a:r>
            <a:r>
              <a:rPr lang="en-US" dirty="0" smtClean="0"/>
              <a:t>(NDP) messages.</a:t>
            </a:r>
          </a:p>
          <a:p>
            <a:pPr marL="1425575" lvl="2" indent="-457200" eaLnBrk="1" hangingPunct="1">
              <a:buFontTx/>
              <a:buAutoNum type="arabicPeriod"/>
            </a:pPr>
            <a:endParaRPr lang="en-US" dirty="0" smtClean="0"/>
          </a:p>
          <a:p>
            <a:pPr marL="1425575" lvl="2" indent="-457200" eaLnBrk="1" hangingPunct="1">
              <a:buFontTx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router </a:t>
            </a:r>
            <a:r>
              <a:rPr lang="en-US" dirty="0" smtClean="0"/>
              <a:t>will respond with its address and the device will use:</a:t>
            </a:r>
          </a:p>
          <a:p>
            <a:pPr marL="2168525" lvl="4" indent="-457200" eaLnBrk="1" hangingPunct="1"/>
            <a:r>
              <a:rPr lang="en-US" dirty="0" smtClean="0"/>
              <a:t>The Global Routing Prefix (64 bits) from the router address.</a:t>
            </a:r>
          </a:p>
          <a:p>
            <a:pPr marL="2168525" lvl="4" indent="-457200" eaLnBrk="1" hangingPunct="1"/>
            <a:r>
              <a:rPr lang="en-US" dirty="0" smtClean="0">
                <a:solidFill>
                  <a:srgbClr val="FF0000"/>
                </a:solidFill>
              </a:rPr>
              <a:t>EUI-64</a:t>
            </a:r>
            <a:r>
              <a:rPr lang="en-US" dirty="0" smtClean="0"/>
              <a:t> to add the device’s </a:t>
            </a:r>
            <a:r>
              <a:rPr lang="en-US" dirty="0" smtClean="0">
                <a:solidFill>
                  <a:srgbClr val="FF0000"/>
                </a:solidFill>
              </a:rPr>
              <a:t>MAC</a:t>
            </a:r>
            <a:r>
              <a:rPr lang="en-US" dirty="0" smtClean="0"/>
              <a:t> address.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IPv6 Address Management</a:t>
            </a:r>
            <a:endParaRPr lang="en-CA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56165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Dynamic Stateless </a:t>
            </a:r>
            <a:r>
              <a:rPr lang="en-US" dirty="0" err="1" smtClean="0">
                <a:solidFill>
                  <a:srgbClr val="0000FF"/>
                </a:solidFill>
              </a:rPr>
              <a:t>Autoconfiguration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</a:p>
          <a:p>
            <a:pPr lvl="1" eaLnBrk="1" hangingPunct="1"/>
            <a:r>
              <a:rPr lang="en-US" dirty="0" err="1" smtClean="0"/>
              <a:t>Autoconfiguration</a:t>
            </a:r>
            <a:r>
              <a:rPr lang="en-US" dirty="0" smtClean="0"/>
              <a:t> automatically configures the IPv6 address.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The </a:t>
            </a:r>
            <a:r>
              <a:rPr lang="en-US" dirty="0" err="1" smtClean="0"/>
              <a:t>autoconfiguration</a:t>
            </a:r>
            <a:r>
              <a:rPr lang="en-US" dirty="0" smtClean="0"/>
              <a:t> mechanism was introduced to enable plug-and-play networking of these devices to help reduce administration overhead.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Uses IPv6 NDP (</a:t>
            </a:r>
            <a:r>
              <a:rPr lang="en-US" dirty="0" smtClean="0">
                <a:solidFill>
                  <a:srgbClr val="FF0000"/>
                </a:solidFill>
              </a:rPr>
              <a:t>Neighbor Discovery Protocol</a:t>
            </a:r>
            <a:r>
              <a:rPr lang="en-US" dirty="0" smtClean="0"/>
              <a:t>) router solicitation and router advertisement messages to obtain the information.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IPv6 Address Management</a:t>
            </a:r>
            <a:endParaRPr lang="en-CA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561657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Dynamic DHCPv6 for IPv6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Similar DHCP for IPv4.</a:t>
            </a:r>
          </a:p>
          <a:p>
            <a:pPr lvl="2" eaLnBrk="1" hangingPunct="1"/>
            <a:r>
              <a:rPr lang="en-US" smtClean="0"/>
              <a:t>Host sends a multicast packet searching for the DHCP server. </a:t>
            </a:r>
          </a:p>
          <a:p>
            <a:pPr lvl="2" eaLnBrk="1" hangingPunct="1"/>
            <a:r>
              <a:rPr lang="en-US" smtClean="0"/>
              <a:t>DHCP server replies.</a:t>
            </a:r>
          </a:p>
          <a:p>
            <a:pPr lvl="2" eaLnBrk="1" hangingPunct="1"/>
            <a:r>
              <a:rPr lang="en-US" smtClean="0"/>
              <a:t>DHCP client sends a message asking for a lease of an IP address.</a:t>
            </a:r>
          </a:p>
          <a:p>
            <a:pPr lvl="2" eaLnBrk="1" hangingPunct="1"/>
            <a:r>
              <a:rPr lang="en-US" smtClean="0"/>
              <a:t>DHCP server replies, listing an IPv6 address, prefix length, default router, and DNS IP addresses. </a:t>
            </a:r>
          </a:p>
          <a:p>
            <a:pPr lvl="1" eaLnBrk="1" hangingPunct="1"/>
            <a:r>
              <a:rPr lang="en-US" smtClean="0"/>
              <a:t>DHCPv4 and DHCPv6 actually differ in detail, but the basic process remains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81400"/>
            <a:ext cx="8351838" cy="838200"/>
          </a:xfrm>
        </p:spPr>
        <p:txBody>
          <a:bodyPr/>
          <a:lstStyle/>
          <a:p>
            <a:pPr algn="ctr"/>
            <a:r>
              <a:rPr lang="en-AU" sz="6000" dirty="0" smtClean="0">
                <a:solidFill>
                  <a:srgbClr val="FF3300"/>
                </a:solidFill>
              </a:rPr>
              <a:t>THE  END</a:t>
            </a:r>
            <a:endParaRPr lang="en-AU" sz="60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76200"/>
            <a:ext cx="8351838" cy="504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Reasons for Using IPv6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CA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09025" cy="18256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ability to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scale networks for future demands </a:t>
            </a:r>
            <a:r>
              <a:rPr lang="en-US" sz="2000" dirty="0" smtClean="0"/>
              <a:t>requires a </a:t>
            </a:r>
            <a:r>
              <a:rPr lang="en-US" sz="2000" dirty="0" smtClean="0">
                <a:solidFill>
                  <a:srgbClr val="FF0000"/>
                </a:solidFill>
              </a:rPr>
              <a:t>limitless ?</a:t>
            </a:r>
            <a:r>
              <a:rPr lang="en-US" sz="2000" dirty="0" smtClean="0"/>
              <a:t> supply of IP addresses.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IPv6</a:t>
            </a:r>
            <a:r>
              <a:rPr lang="en-US" sz="2000" dirty="0" smtClean="0"/>
              <a:t> satisfies the increasingly </a:t>
            </a:r>
            <a:r>
              <a:rPr lang="en-US" sz="2000" dirty="0" smtClean="0">
                <a:solidFill>
                  <a:srgbClr val="FF0000"/>
                </a:solidFill>
              </a:rPr>
              <a:t>complex</a:t>
            </a:r>
            <a:r>
              <a:rPr lang="en-US" sz="2000" dirty="0" smtClean="0"/>
              <a:t> requirements of </a:t>
            </a:r>
            <a:r>
              <a:rPr lang="en-US" sz="2000" dirty="0" smtClean="0">
                <a:solidFill>
                  <a:srgbClr val="FF0000"/>
                </a:solidFill>
              </a:rPr>
              <a:t>hierarchical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addressing</a:t>
            </a:r>
            <a:r>
              <a:rPr lang="en-US" sz="2000" dirty="0" smtClean="0"/>
              <a:t> that IPv4 does not provide.</a:t>
            </a:r>
          </a:p>
        </p:txBody>
      </p:sp>
      <p:pic>
        <p:nvPicPr>
          <p:cNvPr id="17412" name="Picture 5" descr="ips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87249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Reasons for Using IPv6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CA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812212" cy="56165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9933"/>
                </a:solidFill>
              </a:rPr>
              <a:t>Address Availability:</a:t>
            </a:r>
          </a:p>
          <a:p>
            <a:pPr lvl="1" eaLnBrk="1" hangingPunct="1"/>
            <a:r>
              <a:rPr lang="en-US" dirty="0" smtClean="0"/>
              <a:t>IPv4:      4 octets   -  32 bits</a:t>
            </a:r>
          </a:p>
          <a:p>
            <a:pPr lvl="2" eaLnBrk="1" hangingPunct="1"/>
            <a:r>
              <a:rPr lang="en-US" dirty="0" smtClean="0"/>
              <a:t>2^32   or  </a:t>
            </a:r>
            <a:r>
              <a:rPr lang="en-US" dirty="0" smtClean="0">
                <a:solidFill>
                  <a:srgbClr val="FF9933"/>
                </a:solidFill>
              </a:rPr>
              <a:t> 4,294,467,295</a:t>
            </a:r>
            <a:r>
              <a:rPr lang="en-US" dirty="0" smtClean="0"/>
              <a:t>   IP Addresses.</a:t>
            </a:r>
          </a:p>
          <a:p>
            <a:pPr lvl="2" eaLnBrk="1" hangingPunct="1"/>
            <a:endParaRPr lang="en-US" sz="800" dirty="0" smtClean="0"/>
          </a:p>
          <a:p>
            <a:pPr lvl="1" eaLnBrk="1" hangingPunct="1"/>
            <a:r>
              <a:rPr lang="en-US" dirty="0" smtClean="0"/>
              <a:t>IPv6:    16 octets   -   128 bits (32 hexadecimal)</a:t>
            </a:r>
          </a:p>
          <a:p>
            <a:pPr lvl="2" eaLnBrk="1" hangingPunct="1"/>
            <a:r>
              <a:rPr lang="en-US" dirty="0" smtClean="0"/>
              <a:t>3.4 x 10^38  or</a:t>
            </a:r>
            <a:endParaRPr lang="en-US" dirty="0" smtClean="0">
              <a:solidFill>
                <a:srgbClr val="FFFF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FF9933"/>
                </a:solidFill>
              </a:rPr>
              <a:t>340,282,366,920,938,463,463,374,607,431,768,211,456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		 (340 </a:t>
            </a:r>
            <a:r>
              <a:rPr lang="en-US" dirty="0" err="1" smtClean="0"/>
              <a:t>undecillion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IP Addresses.</a:t>
            </a:r>
          </a:p>
          <a:p>
            <a:pPr lvl="1" eaLnBrk="1" hangingPunct="1">
              <a:buFontTx/>
              <a:buNone/>
            </a:pPr>
            <a:endParaRPr lang="en-US" sz="800" dirty="0" smtClean="0"/>
          </a:p>
          <a:p>
            <a:pPr eaLnBrk="1" hangingPunct="1"/>
            <a:endParaRPr lang="en-US" i="1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i="1" dirty="0" smtClean="0">
                <a:solidFill>
                  <a:srgbClr val="FF0000"/>
                </a:solidFill>
              </a:rPr>
              <a:t>Every atom </a:t>
            </a:r>
            <a:r>
              <a:rPr lang="en-US" i="1" dirty="0" smtClean="0">
                <a:solidFill>
                  <a:srgbClr val="0000FF"/>
                </a:solidFill>
              </a:rPr>
              <a:t>of every person on Earth could be </a:t>
            </a:r>
            <a:r>
              <a:rPr lang="en-US" i="1" dirty="0" smtClean="0">
                <a:solidFill>
                  <a:srgbClr val="FF0000"/>
                </a:solidFill>
              </a:rPr>
              <a:t>assigned 7 unique addresses </a:t>
            </a:r>
            <a:r>
              <a:rPr lang="en-US" i="1" dirty="0" smtClean="0">
                <a:solidFill>
                  <a:srgbClr val="0000FF"/>
                </a:solidFill>
              </a:rPr>
              <a:t>with some to spare (assuming</a:t>
            </a:r>
            <a:br>
              <a:rPr lang="en-US" i="1" dirty="0" smtClean="0">
                <a:solidFill>
                  <a:srgbClr val="0000FF"/>
                </a:solidFill>
              </a:rPr>
            </a:br>
            <a:r>
              <a:rPr lang="en-US" i="1" dirty="0" smtClean="0">
                <a:solidFill>
                  <a:srgbClr val="0000FF"/>
                </a:solidFill>
              </a:rPr>
              <a:t>7 × 10</a:t>
            </a:r>
            <a:r>
              <a:rPr lang="en-US" i="1" baseline="30000" dirty="0" smtClean="0">
                <a:solidFill>
                  <a:srgbClr val="0000FF"/>
                </a:solidFill>
              </a:rPr>
              <a:t>27</a:t>
            </a:r>
            <a:r>
              <a:rPr lang="en-US" i="1" dirty="0" smtClean="0">
                <a:solidFill>
                  <a:srgbClr val="0000FF"/>
                </a:solidFill>
              </a:rPr>
              <a:t> atoms per human x 7 Billion humans)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0" y="76200"/>
            <a:ext cx="9039225" cy="6740307"/>
          </a:xfrm>
          <a:prstGeom prst="rect">
            <a:avLst/>
          </a:prstGeom>
          <a:solidFill>
            <a:schemeClr val="bg1"/>
          </a:solidFill>
          <a:ln w="5715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600" dirty="0" smtClean="0">
                <a:solidFill>
                  <a:srgbClr val="0000FF"/>
                </a:solidFill>
              </a:rPr>
              <a:t>In </a:t>
            </a:r>
          </a:p>
          <a:p>
            <a:pPr algn="ctr"/>
            <a:endParaRPr lang="en-AU" sz="3600" dirty="0" smtClean="0">
              <a:solidFill>
                <a:srgbClr val="0000FF"/>
              </a:solidFill>
            </a:endParaRPr>
          </a:p>
          <a:p>
            <a:pPr algn="ctr"/>
            <a:r>
              <a:rPr lang="en-AU" sz="3600" dirty="0" smtClean="0">
                <a:solidFill>
                  <a:srgbClr val="0000FF"/>
                </a:solidFill>
              </a:rPr>
              <a:t>each </a:t>
            </a:r>
          </a:p>
          <a:p>
            <a:pPr algn="ctr"/>
            <a:endParaRPr lang="en-AU" sz="3600" dirty="0" smtClean="0">
              <a:solidFill>
                <a:srgbClr val="0000FF"/>
              </a:solidFill>
            </a:endParaRPr>
          </a:p>
          <a:p>
            <a:pPr algn="ctr"/>
            <a:r>
              <a:rPr lang="en-AU" sz="3600" dirty="0" smtClean="0">
                <a:solidFill>
                  <a:srgbClr val="FF0000"/>
                </a:solidFill>
              </a:rPr>
              <a:t>square metre of the planet </a:t>
            </a:r>
          </a:p>
          <a:p>
            <a:pPr algn="ctr"/>
            <a:endParaRPr lang="en-AU" sz="3600" dirty="0" smtClean="0">
              <a:solidFill>
                <a:srgbClr val="0000FF"/>
              </a:solidFill>
            </a:endParaRPr>
          </a:p>
          <a:p>
            <a:pPr algn="ctr"/>
            <a:r>
              <a:rPr lang="en-AU" sz="3600" dirty="0" smtClean="0">
                <a:solidFill>
                  <a:srgbClr val="0000FF"/>
                </a:solidFill>
              </a:rPr>
              <a:t>we can allocate</a:t>
            </a:r>
          </a:p>
          <a:p>
            <a:pPr algn="ctr"/>
            <a:endParaRPr lang="en-AU" sz="3600" dirty="0" smtClean="0"/>
          </a:p>
          <a:p>
            <a:pPr algn="ctr"/>
            <a:r>
              <a:rPr lang="en-US" sz="3600" i="1" dirty="0" smtClean="0">
                <a:solidFill>
                  <a:srgbClr val="FF0000"/>
                </a:solidFill>
              </a:rPr>
              <a:t>665,570,793,348,866,943,898,599</a:t>
            </a:r>
          </a:p>
          <a:p>
            <a:pPr algn="ctr"/>
            <a:r>
              <a:rPr lang="en-US" sz="3600" i="1" dirty="0" smtClean="0">
                <a:solidFill>
                  <a:srgbClr val="0000FF"/>
                </a:solidFill>
              </a:rPr>
              <a:t> </a:t>
            </a:r>
          </a:p>
          <a:p>
            <a:pPr algn="ctr"/>
            <a:r>
              <a:rPr lang="en-US" sz="3600" i="1" dirty="0" smtClean="0">
                <a:solidFill>
                  <a:srgbClr val="0000FF"/>
                </a:solidFill>
              </a:rPr>
              <a:t>IPv6 addresses </a:t>
            </a:r>
          </a:p>
          <a:p>
            <a:endParaRPr lang="en-US" i="1" dirty="0" smtClean="0">
              <a:solidFill>
                <a:srgbClr val="0000FF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35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IPv6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vs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IPv4  Header</a:t>
            </a:r>
            <a:endParaRPr lang="en-CA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Picture 6" descr="ips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3962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ips5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838200"/>
            <a:ext cx="397668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1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351838" cy="504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IPv6 </a:t>
            </a:r>
            <a:r>
              <a:rPr lang="en-US" dirty="0" err="1" smtClean="0"/>
              <a:t>vs</a:t>
            </a:r>
            <a:r>
              <a:rPr lang="en-US" dirty="0" smtClean="0"/>
              <a:t> IPv4 Packet Header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CA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888412" cy="56165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Deleted Fields</a:t>
            </a:r>
          </a:p>
          <a:p>
            <a:pPr lvl="1" eaLnBrk="1" hangingPunct="1"/>
            <a:r>
              <a:rPr lang="en-US" dirty="0" smtClean="0"/>
              <a:t>IHL, Identification, Flags, Fragment Offset, </a:t>
            </a:r>
            <a:r>
              <a:rPr lang="en-US" dirty="0" smtClean="0">
                <a:solidFill>
                  <a:srgbClr val="FF0000"/>
                </a:solidFill>
              </a:rPr>
              <a:t>Header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Checksum (will this affect performance ?)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Renamed Fields</a:t>
            </a:r>
          </a:p>
          <a:p>
            <a:pPr lvl="1" eaLnBrk="1" hangingPunct="1"/>
            <a:r>
              <a:rPr lang="en-US" dirty="0" smtClean="0"/>
              <a:t>Type of Service  -&gt; </a:t>
            </a:r>
            <a:r>
              <a:rPr lang="en-US" dirty="0" smtClean="0">
                <a:solidFill>
                  <a:srgbClr val="7030A0"/>
                </a:solidFill>
              </a:rPr>
              <a:t>Traffic Class </a:t>
            </a:r>
            <a:r>
              <a:rPr lang="en-US" dirty="0" smtClean="0"/>
              <a:t>(8 bit)</a:t>
            </a:r>
          </a:p>
          <a:p>
            <a:pPr lvl="1" eaLnBrk="1" hangingPunct="1"/>
            <a:r>
              <a:rPr lang="en-US" dirty="0" smtClean="0"/>
              <a:t>Total Length       -&gt; </a:t>
            </a:r>
            <a:r>
              <a:rPr lang="en-US" dirty="0" smtClean="0">
                <a:solidFill>
                  <a:srgbClr val="7030A0"/>
                </a:solidFill>
              </a:rPr>
              <a:t>Payload Length </a:t>
            </a:r>
            <a:r>
              <a:rPr lang="en-US" dirty="0" smtClean="0"/>
              <a:t>(16 bit)</a:t>
            </a:r>
          </a:p>
          <a:p>
            <a:pPr lvl="1" eaLnBrk="1" hangingPunct="1"/>
            <a:r>
              <a:rPr lang="en-US" dirty="0" smtClean="0"/>
              <a:t>Protocol              -&gt; </a:t>
            </a:r>
            <a:r>
              <a:rPr lang="en-US" dirty="0" smtClean="0">
                <a:solidFill>
                  <a:srgbClr val="7030A0"/>
                </a:solidFill>
              </a:rPr>
              <a:t>Next Header  </a:t>
            </a:r>
            <a:r>
              <a:rPr lang="en-US" dirty="0" smtClean="0"/>
              <a:t>(8 bit)</a:t>
            </a:r>
          </a:p>
          <a:p>
            <a:pPr lvl="1" eaLnBrk="1" hangingPunct="1"/>
            <a:r>
              <a:rPr lang="en-US" dirty="0" smtClean="0"/>
              <a:t>Time to Live       -&gt; </a:t>
            </a:r>
            <a:r>
              <a:rPr lang="en-US" dirty="0" smtClean="0">
                <a:solidFill>
                  <a:srgbClr val="7030A0"/>
                </a:solidFill>
              </a:rPr>
              <a:t>Hop Limit  </a:t>
            </a:r>
            <a:r>
              <a:rPr lang="en-US" dirty="0" smtClean="0"/>
              <a:t>(8 bit)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New Field - </a:t>
            </a:r>
            <a:r>
              <a:rPr lang="en-US" dirty="0" smtClean="0">
                <a:solidFill>
                  <a:srgbClr val="FF3300"/>
                </a:solidFill>
              </a:rPr>
              <a:t>Flow Label (20 bit) </a:t>
            </a:r>
            <a:endParaRPr lang="en-US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dirty="0" smtClean="0"/>
              <a:t>Source can tag the packet as being part of a </a:t>
            </a:r>
            <a:r>
              <a:rPr lang="en-US" dirty="0" smtClean="0">
                <a:solidFill>
                  <a:srgbClr val="FF0000"/>
                </a:solidFill>
              </a:rPr>
              <a:t>specific</a:t>
            </a:r>
            <a:r>
              <a:rPr lang="en-US" dirty="0" smtClean="0"/>
              <a:t> flow, allowing </a:t>
            </a:r>
            <a:r>
              <a:rPr lang="en-US" dirty="0" smtClean="0">
                <a:solidFill>
                  <a:srgbClr val="FF0000"/>
                </a:solidFill>
              </a:rPr>
              <a:t>routers</a:t>
            </a:r>
            <a:r>
              <a:rPr lang="en-US" dirty="0" smtClean="0"/>
              <a:t> to handle traffic on a </a:t>
            </a:r>
            <a:r>
              <a:rPr lang="en-US" dirty="0" smtClean="0">
                <a:solidFill>
                  <a:srgbClr val="FF0000"/>
                </a:solidFill>
              </a:rPr>
              <a:t>per-flow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basis rather than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per-packet</a:t>
            </a:r>
          </a:p>
          <a:p>
            <a:pPr eaLnBrk="1" hangingPunct="1"/>
            <a:endParaRPr lang="en-US" i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E70000"/>
      </a:accent6>
      <a:hlink>
        <a:srgbClr val="5F5F5F"/>
      </a:hlink>
      <a:folHlink>
        <a:srgbClr val="B2B2B2"/>
      </a:folHlink>
    </a:clrScheme>
    <a:fontScheme name="1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1_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ALect_Template</Template>
  <TotalTime>65886</TotalTime>
  <Words>1804</Words>
  <Application>Microsoft Office PowerPoint</Application>
  <PresentationFormat>On-screen Show (4:3)</PresentationFormat>
  <Paragraphs>401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Times New Roman</vt:lpstr>
      <vt:lpstr>Arial Narrow</vt:lpstr>
      <vt:lpstr>Courier New</vt:lpstr>
      <vt:lpstr>Wingdings</vt:lpstr>
      <vt:lpstr>CAIA Template</vt:lpstr>
      <vt:lpstr>1_Default Design</vt:lpstr>
      <vt:lpstr>TNE20002 / TNE70003 </vt:lpstr>
      <vt:lpstr>Why We Need More Address Space </vt:lpstr>
      <vt:lpstr>Why is IPv4 Address Space Shrinking? </vt:lpstr>
      <vt:lpstr>Why is IPv4  Address Space Shrinking?</vt:lpstr>
      <vt:lpstr>Reasons for Using IPv6 </vt:lpstr>
      <vt:lpstr>Reasons for Using IPv6 </vt:lpstr>
      <vt:lpstr>PowerPoint Presentation</vt:lpstr>
      <vt:lpstr>IPv6 vs IPv4  Header</vt:lpstr>
      <vt:lpstr>IPv6 vs IPv4 Packet Header </vt:lpstr>
      <vt:lpstr>IPv6 Addressing</vt:lpstr>
      <vt:lpstr>IPv6 Global Unicast Addressing</vt:lpstr>
      <vt:lpstr>IPv6 Global Unicast Addressing </vt:lpstr>
      <vt:lpstr>IANA - Internet Assigned Numbers Authority </vt:lpstr>
      <vt:lpstr>IPv6 Addressing - RIRs</vt:lpstr>
      <vt:lpstr>PowerPoint Presentation</vt:lpstr>
      <vt:lpstr>IPv4 – Address Hierarchy</vt:lpstr>
      <vt:lpstr>IPv6</vt:lpstr>
      <vt:lpstr>IPv6 Global Unicast Addressing – 6 Levels</vt:lpstr>
      <vt:lpstr>IANA Address Space  Current – EUI 64</vt:lpstr>
      <vt:lpstr>IPv6 vs IPv4 Addressing Representation</vt:lpstr>
      <vt:lpstr>IPv6 Addressing – Unicast Hierarchy </vt:lpstr>
      <vt:lpstr>PowerPoint Presentation</vt:lpstr>
      <vt:lpstr>IPv6 Addressing Representation Rules</vt:lpstr>
      <vt:lpstr>IPv6 Addressing Representation Rules</vt:lpstr>
      <vt:lpstr>IPv6 Addressing Representation Rules</vt:lpstr>
      <vt:lpstr>IPv6 Addressing Representation Rules</vt:lpstr>
      <vt:lpstr>IPv6 Addressing -  Applying the Rules</vt:lpstr>
      <vt:lpstr>IPv6 Addressing – Unicast Hierarchy </vt:lpstr>
      <vt:lpstr>IPv6 Addressing</vt:lpstr>
      <vt:lpstr>IPv6 Addressing</vt:lpstr>
      <vt:lpstr>PowerPoint Presentation</vt:lpstr>
      <vt:lpstr>IPv6 Address  Space</vt:lpstr>
      <vt:lpstr>IPv6 Addressing – FE80::/10</vt:lpstr>
      <vt:lpstr>IPv6 Addressing</vt:lpstr>
      <vt:lpstr>IPv6 Addressing</vt:lpstr>
      <vt:lpstr>IPv6 Address Management</vt:lpstr>
      <vt:lpstr>IPv6 Address Management</vt:lpstr>
      <vt:lpstr>IPv6 Address Management</vt:lpstr>
      <vt:lpstr>IPv6 Address Management</vt:lpstr>
      <vt:lpstr>Creating EUI-64 Interface ID</vt:lpstr>
      <vt:lpstr>IPv6 Address Management</vt:lpstr>
      <vt:lpstr>IPv6 Address Management</vt:lpstr>
      <vt:lpstr>IPv6 Address Management</vt:lpstr>
      <vt:lpstr>THE  END</vt:lpstr>
    </vt:vector>
  </TitlesOfParts>
  <Company>St. Clair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tdame</dc:creator>
  <cp:lastModifiedBy>User</cp:lastModifiedBy>
  <cp:revision>3441</cp:revision>
  <dcterms:created xsi:type="dcterms:W3CDTF">2005-08-02T10:12:17Z</dcterms:created>
  <dcterms:modified xsi:type="dcterms:W3CDTF">2022-05-18T04:09:00Z</dcterms:modified>
</cp:coreProperties>
</file>