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08" r:id="rId2"/>
  </p:sldMasterIdLst>
  <p:notesMasterIdLst>
    <p:notesMasterId r:id="rId28"/>
  </p:notesMasterIdLst>
  <p:handoutMasterIdLst>
    <p:handoutMasterId r:id="rId29"/>
  </p:handoutMasterIdLst>
  <p:sldIdLst>
    <p:sldId id="256" r:id="rId3"/>
    <p:sldId id="368" r:id="rId4"/>
    <p:sldId id="320" r:id="rId5"/>
    <p:sldId id="321" r:id="rId6"/>
    <p:sldId id="369" r:id="rId7"/>
    <p:sldId id="366" r:id="rId8"/>
    <p:sldId id="334" r:id="rId9"/>
    <p:sldId id="33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41" r:id="rId18"/>
    <p:sldId id="342" r:id="rId19"/>
    <p:sldId id="343" r:id="rId20"/>
    <p:sldId id="345" r:id="rId21"/>
    <p:sldId id="346" r:id="rId22"/>
    <p:sldId id="349" r:id="rId23"/>
    <p:sldId id="347" r:id="rId24"/>
    <p:sldId id="348" r:id="rId25"/>
    <p:sldId id="370" r:id="rId26"/>
    <p:sldId id="350" r:id="rId27"/>
  </p:sldIdLst>
  <p:sldSz cx="9144000" cy="6858000" type="screen4x3"/>
  <p:notesSz cx="6708775" cy="9836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9900"/>
    <a:srgbClr val="FF0000"/>
    <a:srgbClr val="6600FF"/>
    <a:srgbClr val="0000CC"/>
    <a:srgbClr val="008000"/>
    <a:srgbClr val="66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6395" autoAdjust="0"/>
  </p:normalViewPr>
  <p:slideViewPr>
    <p:cSldViewPr>
      <p:cViewPr varScale="1">
        <p:scale>
          <a:sx n="79" d="100"/>
          <a:sy n="79" d="100"/>
        </p:scale>
        <p:origin x="-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5515"/>
    </p:cViewPr>
  </p:sorterViewPr>
  <p:notesViewPr>
    <p:cSldViewPr>
      <p:cViewPr varScale="1">
        <p:scale>
          <a:sx n="77" d="100"/>
          <a:sy n="77" d="100"/>
        </p:scale>
        <p:origin x="-2208" y="-90"/>
      </p:cViewPr>
      <p:guideLst>
        <p:guide orient="horz" pos="309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23AABB-8770-4476-9FA6-5CBDF35CF3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934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72013"/>
            <a:ext cx="53657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BDA0F6-3D13-48A9-8F21-6CFCEA00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4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84AF4-C8D9-4098-8695-24D7A6CC22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3.1.3.3 Network Discovery (cont.)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3.1.3.3 Network Discovery (cont.)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3.1.3.4 Exchanging the Routing Information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3.1.3.4 Exchanging the Routing Information (cont.)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3.1.3.4 Exchanging the Routing Information (cont.)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C70FA-3199-4F93-A877-3C4D948727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8325" y="260350"/>
            <a:ext cx="5630863" cy="42227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32325"/>
            <a:ext cx="5857875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indent="-112713" defTabSz="1020763" eaLnBrk="1" hangingPunct="1"/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A655E-3856-4A1C-A7D3-05FED7B560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7F0E73-6125-4A87-A8FA-DAD04F95D7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E2BB22-D7E1-4C92-8379-EA371A306E4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3.3.1.4 Enabling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RIPv2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3.1.1.2 Purpose of Dynamic Routing Protocols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73374C-E32B-4C8F-89AF-9CE26073A97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3.3.1.6 Configuring Passive Interfaces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3.3.1.7 Propagating a Default Route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59904-FFDD-40A7-9A26-3541999FCF7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8325" y="260350"/>
            <a:ext cx="5630863" cy="42227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32325"/>
            <a:ext cx="5857875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indent="-112713" defTabSz="1020763" eaLnBrk="1" hangingPunct="1"/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3.1.1.2 Purpose of Dynamic Routing Protocols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3.1.1.2 Purpose of Dynamic Routing Protocols (cont.)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3.1.1.2 Purpose of Dynamic Routing Protocols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3.1.3.5 Achieving Convergence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3.1.3.2 Cold Start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3.1.3.2 Cold Start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3.1.3.3 Network Discovery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6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6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37474"/>
            <a:ext cx="719137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7B04A40-6CD4-4D81-B275-A1DEC28F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8566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7859F43-C445-47E4-9B9F-A9500E6D4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175"/>
            <a:ext cx="755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eaLnBrk="1" hangingPunct="1"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eaLnBrk="1" hangingPunct="1">
              <a:defRPr/>
            </a:pPr>
            <a:fld id="{D357BAC8-4C73-444D-A0E0-09694DA55D01}" type="slidenum">
              <a:rPr lang="en-AU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TNE20002/TNE70003</a:t>
            </a:r>
            <a:endParaRPr lang="en-US" sz="2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25144"/>
            <a:ext cx="6804720" cy="1224136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Topic 2: RIP Routing Protocol</a:t>
            </a:r>
            <a:endParaRPr lang="en-US" sz="2000" dirty="0"/>
          </a:p>
          <a:p>
            <a:pPr eaLnBrk="1" hangingPunct="1"/>
            <a:r>
              <a:rPr lang="en-US" sz="2000" dirty="0" smtClean="0"/>
              <a:t>V1.0</a:t>
            </a:r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2568"/>
            <a:ext cx="8928992" cy="381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45661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– Exchanging Information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617386"/>
            <a:ext cx="892899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rgbClr val="0000FF"/>
                </a:solidFill>
              </a:rPr>
              <a:t>R1: </a:t>
            </a:r>
            <a:endParaRPr lang="en-US" sz="2400" b="1" dirty="0">
              <a:solidFill>
                <a:srgbClr val="0000FF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10.1.0.0</a:t>
            </a:r>
            <a:r>
              <a:rPr lang="en-CA" sz="1800" dirty="0"/>
              <a:t> out </a:t>
            </a:r>
            <a:r>
              <a:rPr lang="en-CA" sz="1800" b="1" dirty="0">
                <a:solidFill>
                  <a:srgbClr val="FF0000"/>
                </a:solidFill>
              </a:rPr>
              <a:t>S0/0/0</a:t>
            </a:r>
            <a:endParaRPr lang="en-US" sz="1800" b="1" dirty="0">
              <a:solidFill>
                <a:srgbClr val="FF0000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10.2.0.0</a:t>
            </a:r>
            <a:r>
              <a:rPr lang="en-CA" sz="1800" dirty="0"/>
              <a:t> out </a:t>
            </a:r>
            <a:r>
              <a:rPr lang="en-CA" sz="1800" b="1" dirty="0">
                <a:solidFill>
                  <a:srgbClr val="FF0000"/>
                </a:solidFill>
              </a:rPr>
              <a:t>Fa0/0</a:t>
            </a:r>
            <a:r>
              <a:rPr lang="en-CA" sz="1800" dirty="0"/>
              <a:t> </a:t>
            </a: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1800" dirty="0"/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9900FF"/>
                </a:solidFill>
              </a:rPr>
              <a:t>Receives</a:t>
            </a:r>
            <a:r>
              <a:rPr lang="en-CA" sz="1800" dirty="0"/>
              <a:t> update from </a:t>
            </a:r>
            <a:r>
              <a:rPr lang="en-CA" sz="1800" b="1" dirty="0">
                <a:solidFill>
                  <a:srgbClr val="9900FF"/>
                </a:solidFill>
              </a:rPr>
              <a:t>R2</a:t>
            </a:r>
            <a:r>
              <a:rPr lang="en-CA" sz="1800" dirty="0"/>
              <a:t> about network </a:t>
            </a:r>
            <a:r>
              <a:rPr lang="en-CA" sz="1800" b="1" dirty="0">
                <a:solidFill>
                  <a:srgbClr val="9900FF"/>
                </a:solidFill>
              </a:rPr>
              <a:t>10.3.0.0</a:t>
            </a:r>
            <a:r>
              <a:rPr lang="en-CA" sz="1800" dirty="0"/>
              <a:t> with a cost of </a:t>
            </a:r>
            <a:r>
              <a:rPr lang="en-CA" sz="1800" b="1" dirty="0">
                <a:solidFill>
                  <a:srgbClr val="9900FF"/>
                </a:solidFill>
              </a:rPr>
              <a:t>1</a:t>
            </a:r>
            <a:r>
              <a:rPr lang="en-CA" sz="1800" dirty="0"/>
              <a:t> hop</a:t>
            </a:r>
            <a:endParaRPr lang="en-US" sz="1800" dirty="0"/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6600FF"/>
                </a:solidFill>
              </a:rPr>
              <a:t>Stores</a:t>
            </a:r>
            <a:r>
              <a:rPr lang="en-CA" sz="1800" dirty="0"/>
              <a:t> network</a:t>
            </a:r>
            <a:r>
              <a:rPr lang="en-CA" sz="1800" dirty="0">
                <a:solidFill>
                  <a:srgbClr val="00B0F0"/>
                </a:solidFill>
              </a:rPr>
              <a:t> </a:t>
            </a:r>
            <a:r>
              <a:rPr lang="en-CA" sz="1800" b="1" dirty="0">
                <a:solidFill>
                  <a:srgbClr val="9900FF"/>
                </a:solidFill>
              </a:rPr>
              <a:t>10.3.0.0</a:t>
            </a:r>
            <a:r>
              <a:rPr lang="en-CA" sz="1800" dirty="0">
                <a:solidFill>
                  <a:srgbClr val="00B0F0"/>
                </a:solidFill>
              </a:rPr>
              <a:t> </a:t>
            </a:r>
            <a:r>
              <a:rPr lang="en-CA" sz="1800" dirty="0"/>
              <a:t>in the routing table with a cost of </a:t>
            </a:r>
            <a:r>
              <a:rPr lang="en-CA" sz="1800" b="1" dirty="0">
                <a:solidFill>
                  <a:srgbClr val="9900FF"/>
                </a:solidFill>
              </a:rPr>
              <a:t>1</a:t>
            </a:r>
            <a:r>
              <a:rPr lang="en-CA" sz="1800" dirty="0"/>
              <a:t> hop</a:t>
            </a:r>
            <a:endParaRPr lang="en-US" sz="1800" dirty="0"/>
          </a:p>
          <a:p>
            <a:pPr algn="l"/>
            <a:r>
              <a:rPr lang="en-CA" sz="2000" dirty="0"/>
              <a:t> 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3" y="21328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455876" y="4167399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5997" y="416739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554" y="4167399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55876" y="386104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35997" y="3854621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98686" y="3877517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00192" y="3874090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36296" y="3845936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172400" y="3854621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1560" y="416863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9672" y="4167397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28184" y="4167396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261448" y="4172061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00157" y="4168640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555776" y="4168640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544" y="3845936"/>
            <a:ext cx="2592289" cy="229728"/>
          </a:xfrm>
          <a:prstGeom prst="rect">
            <a:avLst/>
          </a:prstGeom>
          <a:noFill/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5656" y="1412776"/>
            <a:ext cx="1008112" cy="792088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707904" y="802568"/>
            <a:ext cx="1872208" cy="17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1979714" y="4059768"/>
            <a:ext cx="576062" cy="2105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838304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764704"/>
            <a:ext cx="8640960" cy="381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456613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- Exchanging Information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4437112"/>
            <a:ext cx="9036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rgbClr val="0000FF"/>
                </a:solidFill>
              </a:rPr>
              <a:t>R2: </a:t>
            </a:r>
            <a:endParaRPr lang="en-US" sz="2400" b="1" dirty="0">
              <a:solidFill>
                <a:srgbClr val="0000FF"/>
              </a:solidFill>
            </a:endParaRPr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10.3.0.0</a:t>
            </a:r>
            <a:r>
              <a:rPr lang="en-CA" sz="1800" dirty="0"/>
              <a:t> out  </a:t>
            </a:r>
            <a:r>
              <a:rPr lang="en-CA" sz="1800" b="1" dirty="0">
                <a:solidFill>
                  <a:srgbClr val="FF0000"/>
                </a:solidFill>
              </a:rPr>
              <a:t>S0/0/0</a:t>
            </a:r>
            <a:endParaRPr lang="en-US" sz="1800" b="1" dirty="0">
              <a:solidFill>
                <a:srgbClr val="FF0000"/>
              </a:solidFill>
            </a:endParaRPr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10.2.0.0 </a:t>
            </a:r>
            <a:r>
              <a:rPr lang="en-CA" sz="1800" dirty="0"/>
              <a:t>out  </a:t>
            </a:r>
            <a:r>
              <a:rPr lang="en-CA" sz="1800" b="1" dirty="0">
                <a:solidFill>
                  <a:srgbClr val="FF0000"/>
                </a:solidFill>
              </a:rPr>
              <a:t>S0/0/1</a:t>
            </a:r>
            <a:r>
              <a:rPr lang="en-CA" sz="1800" dirty="0"/>
              <a:t> </a:t>
            </a:r>
            <a:endParaRPr lang="en-US" sz="1800" dirty="0"/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008000"/>
                </a:solidFill>
              </a:rPr>
              <a:t>Receives</a:t>
            </a:r>
            <a:r>
              <a:rPr lang="en-CA" sz="1800" dirty="0"/>
              <a:t> an update from </a:t>
            </a:r>
            <a:r>
              <a:rPr lang="en-CA" sz="1800" b="1" dirty="0">
                <a:solidFill>
                  <a:srgbClr val="008000"/>
                </a:solidFill>
              </a:rPr>
              <a:t>R1</a:t>
            </a:r>
            <a:r>
              <a:rPr lang="en-CA" sz="1800" dirty="0"/>
              <a:t> about network </a:t>
            </a:r>
            <a:r>
              <a:rPr lang="en-CA" sz="1800" b="1" dirty="0">
                <a:solidFill>
                  <a:srgbClr val="008000"/>
                </a:solidFill>
              </a:rPr>
              <a:t>10.1.0.0</a:t>
            </a:r>
            <a:r>
              <a:rPr lang="en-CA" sz="1800" dirty="0"/>
              <a:t> with a cost of </a:t>
            </a:r>
            <a:r>
              <a:rPr lang="en-CA" sz="1800" b="1" dirty="0">
                <a:solidFill>
                  <a:srgbClr val="008000"/>
                </a:solidFill>
              </a:rPr>
              <a:t>1</a:t>
            </a:r>
            <a:endParaRPr lang="en-US" sz="1800" b="1" dirty="0">
              <a:solidFill>
                <a:srgbClr val="008000"/>
              </a:solidFill>
            </a:endParaRPr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9900FF"/>
                </a:solidFill>
              </a:rPr>
              <a:t>Stores</a:t>
            </a:r>
            <a:r>
              <a:rPr lang="en-CA" sz="1800" dirty="0"/>
              <a:t> network </a:t>
            </a:r>
            <a:r>
              <a:rPr lang="en-CA" sz="1800" b="1" dirty="0">
                <a:solidFill>
                  <a:srgbClr val="9900FF"/>
                </a:solidFill>
              </a:rPr>
              <a:t>10.1.0.0</a:t>
            </a:r>
            <a:r>
              <a:rPr lang="en-CA" sz="1800" b="1" dirty="0">
                <a:solidFill>
                  <a:srgbClr val="FF0000"/>
                </a:solidFill>
              </a:rPr>
              <a:t> </a:t>
            </a:r>
            <a:r>
              <a:rPr lang="en-CA" sz="1800" dirty="0"/>
              <a:t>in the routing table with a cost of </a:t>
            </a:r>
            <a:r>
              <a:rPr lang="en-CA" sz="1800" b="1" dirty="0">
                <a:solidFill>
                  <a:srgbClr val="9900FF"/>
                </a:solidFill>
              </a:rPr>
              <a:t>1</a:t>
            </a:r>
            <a:endParaRPr lang="en-US" sz="1800" b="1" dirty="0">
              <a:solidFill>
                <a:srgbClr val="9900FF"/>
              </a:solidFill>
            </a:endParaRPr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008000"/>
                </a:solidFill>
              </a:rPr>
              <a:t>Receives</a:t>
            </a:r>
            <a:r>
              <a:rPr lang="en-CA" sz="1800" dirty="0"/>
              <a:t> an update from </a:t>
            </a:r>
            <a:r>
              <a:rPr lang="en-CA" sz="1800" b="1" dirty="0">
                <a:solidFill>
                  <a:srgbClr val="008000"/>
                </a:solidFill>
              </a:rPr>
              <a:t>R3</a:t>
            </a:r>
            <a:r>
              <a:rPr lang="en-CA" sz="1800" dirty="0"/>
              <a:t> about network </a:t>
            </a:r>
            <a:r>
              <a:rPr lang="en-CA" sz="1800" b="1" dirty="0">
                <a:solidFill>
                  <a:srgbClr val="008000"/>
                </a:solidFill>
              </a:rPr>
              <a:t>10.4.0.0</a:t>
            </a:r>
            <a:r>
              <a:rPr lang="en-CA" sz="1800" dirty="0"/>
              <a:t> with a cost of </a:t>
            </a:r>
            <a:r>
              <a:rPr lang="en-CA" sz="1800" b="1" dirty="0">
                <a:solidFill>
                  <a:srgbClr val="008000"/>
                </a:solidFill>
              </a:rPr>
              <a:t>1</a:t>
            </a:r>
            <a:endParaRPr lang="en-US" sz="1800" b="1" dirty="0">
              <a:solidFill>
                <a:srgbClr val="008000"/>
              </a:solidFill>
            </a:endParaRPr>
          </a:p>
          <a:p>
            <a:pPr marL="342900" lvl="0" indent="-342900" algn="l">
              <a:buFont typeface="Wingdings" pitchFamily="2" charset="2"/>
              <a:buChar char="§"/>
            </a:pPr>
            <a:r>
              <a:rPr lang="en-CA" sz="1800" b="1" dirty="0">
                <a:solidFill>
                  <a:srgbClr val="9900FF"/>
                </a:solidFill>
              </a:rPr>
              <a:t>Stores</a:t>
            </a:r>
            <a:r>
              <a:rPr lang="en-CA" sz="1800" dirty="0"/>
              <a:t> network </a:t>
            </a:r>
            <a:r>
              <a:rPr lang="en-CA" sz="1800" b="1" dirty="0">
                <a:solidFill>
                  <a:srgbClr val="9900FF"/>
                </a:solidFill>
              </a:rPr>
              <a:t>10.4.0.0</a:t>
            </a:r>
            <a:r>
              <a:rPr lang="en-CA" sz="1800" dirty="0"/>
              <a:t> in the routing table with a cost of </a:t>
            </a:r>
            <a:r>
              <a:rPr lang="en-CA" sz="1800" b="1" dirty="0">
                <a:solidFill>
                  <a:srgbClr val="9900FF"/>
                </a:solidFill>
              </a:rPr>
              <a:t>1</a:t>
            </a:r>
            <a:endParaRPr lang="en-US" sz="1800" b="1" dirty="0">
              <a:solidFill>
                <a:srgbClr val="99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4839" y="2154794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12160" y="3795835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03268" y="380454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40885" y="3839639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4" y="4149080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47664" y="4149079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07043" y="414907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17661" y="4149077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840885" y="4134670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760" y="4133854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59832" y="3795835"/>
            <a:ext cx="2664296" cy="551394"/>
          </a:xfrm>
          <a:prstGeom prst="rect">
            <a:avLst/>
          </a:prstGeom>
          <a:noFill/>
          <a:ln w="5715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23929" y="1467180"/>
            <a:ext cx="936103" cy="66567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5876" y="764704"/>
            <a:ext cx="1872208" cy="216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6197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65008"/>
            <a:ext cx="8784976" cy="381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456613" cy="6543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- Exchanging Information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4723538"/>
            <a:ext cx="824941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rgbClr val="0000FF"/>
                </a:solidFill>
              </a:rPr>
              <a:t>R3: </a:t>
            </a:r>
            <a:endParaRPr lang="en-US" sz="2400" b="1" dirty="0">
              <a:solidFill>
                <a:srgbClr val="0000FF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10.4.0.0</a:t>
            </a:r>
            <a:r>
              <a:rPr lang="en-CA" sz="1800" dirty="0"/>
              <a:t> out </a:t>
            </a:r>
            <a:r>
              <a:rPr lang="en-CA" sz="1800" b="1" dirty="0">
                <a:solidFill>
                  <a:srgbClr val="FF0000"/>
                </a:solidFill>
              </a:rPr>
              <a:t>S0/0/1</a:t>
            </a:r>
            <a:endParaRPr lang="en-US" sz="1800" b="1" dirty="0">
              <a:solidFill>
                <a:srgbClr val="FF0000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FF0000"/>
                </a:solidFill>
              </a:rPr>
              <a:t>Sends</a:t>
            </a:r>
            <a:r>
              <a:rPr lang="en-CA" sz="1800" dirty="0"/>
              <a:t> an update about network </a:t>
            </a:r>
            <a:r>
              <a:rPr lang="en-CA" sz="1800" b="1" dirty="0">
                <a:solidFill>
                  <a:srgbClr val="FF0000"/>
                </a:solidFill>
              </a:rPr>
              <a:t>10.3.0.0</a:t>
            </a:r>
            <a:r>
              <a:rPr lang="en-CA" sz="1800" dirty="0"/>
              <a:t> out </a:t>
            </a:r>
            <a:r>
              <a:rPr lang="en-CA" sz="1800" b="1" dirty="0">
                <a:solidFill>
                  <a:srgbClr val="FF0000"/>
                </a:solidFill>
              </a:rPr>
              <a:t>Fa0/0</a:t>
            </a: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008000"/>
                </a:solidFill>
              </a:rPr>
              <a:t>Receives</a:t>
            </a:r>
            <a:r>
              <a:rPr lang="en-CA" sz="1800" dirty="0"/>
              <a:t> an update from </a:t>
            </a:r>
            <a:r>
              <a:rPr lang="en-CA" sz="1800" b="1" dirty="0">
                <a:solidFill>
                  <a:srgbClr val="008000"/>
                </a:solidFill>
              </a:rPr>
              <a:t>R2</a:t>
            </a:r>
            <a:r>
              <a:rPr lang="en-CA" sz="1800" dirty="0"/>
              <a:t> about network </a:t>
            </a:r>
            <a:r>
              <a:rPr lang="en-CA" sz="1800" b="1" dirty="0">
                <a:solidFill>
                  <a:srgbClr val="008000"/>
                </a:solidFill>
              </a:rPr>
              <a:t>10.2.0.0</a:t>
            </a:r>
            <a:r>
              <a:rPr lang="en-CA" sz="1800" dirty="0"/>
              <a:t> with a cost of </a:t>
            </a:r>
            <a:r>
              <a:rPr lang="en-CA" sz="1800" dirty="0">
                <a:solidFill>
                  <a:srgbClr val="008000"/>
                </a:solidFill>
              </a:rPr>
              <a:t>1</a:t>
            </a:r>
            <a:endParaRPr lang="en-US" sz="1800" dirty="0">
              <a:solidFill>
                <a:srgbClr val="008000"/>
              </a:solidFill>
            </a:endParaRPr>
          </a:p>
          <a:p>
            <a:pPr marL="342900" lvl="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CA" sz="1800" b="1" dirty="0">
                <a:solidFill>
                  <a:srgbClr val="9900FF"/>
                </a:solidFill>
              </a:rPr>
              <a:t>Stores</a:t>
            </a:r>
            <a:r>
              <a:rPr lang="en-CA" sz="1800" dirty="0"/>
              <a:t> network </a:t>
            </a:r>
            <a:r>
              <a:rPr lang="en-CA" sz="1800" b="1" dirty="0">
                <a:solidFill>
                  <a:srgbClr val="9900FF"/>
                </a:solidFill>
              </a:rPr>
              <a:t>10.2.0.0</a:t>
            </a:r>
            <a:r>
              <a:rPr lang="en-CA" sz="1800" dirty="0"/>
              <a:t> in the routing table with a cost of </a:t>
            </a:r>
            <a:r>
              <a:rPr lang="en-CA" sz="1800" b="1" dirty="0">
                <a:solidFill>
                  <a:srgbClr val="9900FF"/>
                </a:solidFill>
              </a:rPr>
              <a:t>1</a:t>
            </a:r>
            <a:endParaRPr lang="en-US" sz="1800" b="1" dirty="0">
              <a:solidFill>
                <a:srgbClr val="99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5401" y="2302902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9552" y="4293096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9662" y="432509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2160" y="432509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92280" y="4318992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32426" y="4332817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83768" y="4325096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868144" y="3933056"/>
            <a:ext cx="2668339" cy="360040"/>
          </a:xfrm>
          <a:prstGeom prst="rect">
            <a:avLst/>
          </a:prstGeom>
          <a:noFill/>
          <a:ln w="5715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88224" y="1647639"/>
            <a:ext cx="922423" cy="773249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91880" y="963656"/>
            <a:ext cx="1872208" cy="17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2114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" y="747812"/>
            <a:ext cx="8932463" cy="390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28" y="-9939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– Exchanging Information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64" y="4548841"/>
            <a:ext cx="89644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</a:rPr>
              <a:t>R1: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</a:t>
            </a:r>
            <a:r>
              <a:rPr lang="en-US" sz="1800" dirty="0"/>
              <a:t> an update about network </a:t>
            </a:r>
            <a:r>
              <a:rPr lang="en-US" sz="1800" b="1" dirty="0">
                <a:solidFill>
                  <a:srgbClr val="FF0000"/>
                </a:solidFill>
              </a:rPr>
              <a:t>10.1.0.0</a:t>
            </a:r>
            <a:r>
              <a:rPr lang="en-US" sz="1800" dirty="0"/>
              <a:t> out the </a:t>
            </a:r>
            <a:r>
              <a:rPr lang="en-US" sz="1800" b="1" dirty="0">
                <a:solidFill>
                  <a:srgbClr val="FF0000"/>
                </a:solidFill>
              </a:rPr>
              <a:t>S0/0/0</a:t>
            </a:r>
            <a:r>
              <a:rPr lang="en-US" sz="1800" dirty="0"/>
              <a:t> 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</a:t>
            </a:r>
            <a:r>
              <a:rPr lang="en-US" sz="1800" dirty="0"/>
              <a:t> an update about networks </a:t>
            </a:r>
            <a:r>
              <a:rPr lang="en-US" sz="1800" b="1" dirty="0">
                <a:solidFill>
                  <a:srgbClr val="FF0000"/>
                </a:solidFill>
              </a:rPr>
              <a:t>10.2.0.0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</a:rPr>
              <a:t>10.3.0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 out the </a:t>
            </a:r>
            <a:r>
              <a:rPr lang="en-US" sz="1800" b="1" dirty="0">
                <a:solidFill>
                  <a:srgbClr val="FF0000"/>
                </a:solidFill>
              </a:rPr>
              <a:t>Fa0/0 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8000"/>
                </a:solidFill>
              </a:rPr>
              <a:t>Receives</a:t>
            </a:r>
            <a:r>
              <a:rPr lang="en-US" sz="1800" dirty="0"/>
              <a:t> an update from</a:t>
            </a:r>
            <a:r>
              <a:rPr lang="en-US" sz="1800" b="1" dirty="0">
                <a:solidFill>
                  <a:srgbClr val="008000"/>
                </a:solidFill>
              </a:rPr>
              <a:t> R2 </a:t>
            </a:r>
            <a:r>
              <a:rPr lang="en-US" sz="1800" dirty="0"/>
              <a:t>about network </a:t>
            </a:r>
            <a:r>
              <a:rPr lang="en-US" sz="1800" b="1" dirty="0">
                <a:solidFill>
                  <a:srgbClr val="008000"/>
                </a:solidFill>
              </a:rPr>
              <a:t>10.4.0.0</a:t>
            </a:r>
            <a:r>
              <a:rPr lang="en-US" sz="1800" dirty="0"/>
              <a:t> with a cost of </a:t>
            </a:r>
            <a:r>
              <a:rPr lang="en-US" sz="1800" b="1" dirty="0">
                <a:solidFill>
                  <a:srgbClr val="008000"/>
                </a:solidFill>
              </a:rPr>
              <a:t>2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9900FF"/>
                </a:solidFill>
              </a:rPr>
              <a:t>Stores</a:t>
            </a:r>
            <a:r>
              <a:rPr lang="en-US" sz="1800" dirty="0"/>
              <a:t> network </a:t>
            </a:r>
            <a:r>
              <a:rPr lang="en-US" sz="1800" b="1" dirty="0">
                <a:solidFill>
                  <a:srgbClr val="9900FF"/>
                </a:solidFill>
              </a:rPr>
              <a:t>10.4.0.0</a:t>
            </a:r>
            <a:r>
              <a:rPr lang="en-US" sz="1800" dirty="0"/>
              <a:t> in the routing table with a cost of </a:t>
            </a:r>
            <a:r>
              <a:rPr lang="en-US" sz="1800" b="1" dirty="0">
                <a:solidFill>
                  <a:srgbClr val="9900FF"/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272" y="2113850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34050" y="4122013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4288" y="412352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92863" y="4123526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95536" y="4122013"/>
            <a:ext cx="2664296" cy="315099"/>
          </a:xfrm>
          <a:prstGeom prst="rect">
            <a:avLst/>
          </a:prstGeom>
          <a:noFill/>
          <a:ln w="5715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75656" y="1412776"/>
            <a:ext cx="936104" cy="792088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91880" y="731052"/>
            <a:ext cx="1872208" cy="2496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5224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2" y="755551"/>
            <a:ext cx="8596400" cy="353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6" y="4241899"/>
            <a:ext cx="88204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</a:rPr>
              <a:t>R2: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</a:t>
            </a:r>
            <a:r>
              <a:rPr lang="en-US" sz="1800" dirty="0"/>
              <a:t> an update about networks </a:t>
            </a:r>
            <a:r>
              <a:rPr lang="en-US" sz="1800" b="1" dirty="0">
                <a:solidFill>
                  <a:srgbClr val="FF0000"/>
                </a:solidFill>
              </a:rPr>
              <a:t>10.3.0.0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</a:rPr>
              <a:t>10.4.0.0</a:t>
            </a:r>
            <a:r>
              <a:rPr lang="en-US" sz="1800" dirty="0"/>
              <a:t> out </a:t>
            </a:r>
            <a:r>
              <a:rPr lang="en-US" sz="1800" b="1" dirty="0">
                <a:solidFill>
                  <a:srgbClr val="FF0000"/>
                </a:solidFill>
              </a:rPr>
              <a:t>S0/0/0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</a:t>
            </a:r>
            <a:r>
              <a:rPr lang="en-US" sz="1800" dirty="0"/>
              <a:t> an update about networks </a:t>
            </a:r>
            <a:r>
              <a:rPr lang="en-US" sz="1800" b="1" dirty="0">
                <a:solidFill>
                  <a:srgbClr val="FF0000"/>
                </a:solidFill>
              </a:rPr>
              <a:t>10.1.0.0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</a:rPr>
              <a:t>10.2.0.0</a:t>
            </a:r>
            <a:r>
              <a:rPr lang="en-US" sz="1800" dirty="0"/>
              <a:t> out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FF0000"/>
                </a:solidFill>
              </a:rPr>
              <a:t>0/0/1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8000"/>
                </a:solidFill>
              </a:rPr>
              <a:t>Receives</a:t>
            </a:r>
            <a:r>
              <a:rPr lang="en-US" sz="1800" dirty="0"/>
              <a:t> an update from </a:t>
            </a:r>
            <a:r>
              <a:rPr lang="en-US" sz="1800" b="1" dirty="0">
                <a:solidFill>
                  <a:srgbClr val="008000"/>
                </a:solidFill>
              </a:rPr>
              <a:t>R1</a:t>
            </a:r>
            <a:r>
              <a:rPr lang="en-US" sz="1800" dirty="0"/>
              <a:t> about network </a:t>
            </a:r>
            <a:r>
              <a:rPr lang="en-US" sz="1800" b="1" dirty="0">
                <a:solidFill>
                  <a:srgbClr val="008000"/>
                </a:solidFill>
              </a:rPr>
              <a:t>10.1.0.0</a:t>
            </a:r>
            <a:r>
              <a:rPr lang="en-US" sz="1800" dirty="0"/>
              <a:t>. There is </a:t>
            </a:r>
            <a:r>
              <a:rPr lang="en-US" sz="1800" b="1" dirty="0">
                <a:solidFill>
                  <a:srgbClr val="008000"/>
                </a:solidFill>
              </a:rPr>
              <a:t>no change</a:t>
            </a:r>
            <a:r>
              <a:rPr lang="en-US" sz="1800" dirty="0"/>
              <a:t>, therefore, the routing information remains the same.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8000"/>
                </a:solidFill>
              </a:rPr>
              <a:t>Receives</a:t>
            </a:r>
            <a:r>
              <a:rPr lang="en-US" sz="1800" dirty="0"/>
              <a:t> an update from </a:t>
            </a:r>
            <a:r>
              <a:rPr lang="en-US" sz="1800" b="1" dirty="0">
                <a:solidFill>
                  <a:srgbClr val="008000"/>
                </a:solidFill>
              </a:rPr>
              <a:t>R3</a:t>
            </a:r>
            <a:r>
              <a:rPr lang="en-US" sz="1800" dirty="0"/>
              <a:t> about network </a:t>
            </a:r>
            <a:r>
              <a:rPr lang="en-US" sz="1800" b="1" dirty="0">
                <a:solidFill>
                  <a:srgbClr val="008000"/>
                </a:solidFill>
              </a:rPr>
              <a:t>10.4.0.0</a:t>
            </a:r>
            <a:r>
              <a:rPr lang="en-US" sz="1800" dirty="0"/>
              <a:t>. There is </a:t>
            </a:r>
            <a:r>
              <a:rPr lang="en-US" sz="1800" b="1" dirty="0">
                <a:solidFill>
                  <a:srgbClr val="008000"/>
                </a:solidFill>
              </a:rPr>
              <a:t>no change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therefore, the routing information remains the same.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2636" y="2046327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28" y="-9939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- Exchanging Information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7732" y="386104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92280" y="3861047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56376" y="3841198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9952" y="1412776"/>
            <a:ext cx="864096" cy="54507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755551"/>
            <a:ext cx="1872208" cy="2251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0955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924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456613" cy="64807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!! Convergence Achieved !!</a:t>
            </a:r>
            <a:endParaRPr 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293096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</a:rPr>
              <a:t>R3: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 </a:t>
            </a:r>
            <a:r>
              <a:rPr lang="en-US" sz="1800" dirty="0"/>
              <a:t>an update about network </a:t>
            </a:r>
            <a:r>
              <a:rPr lang="en-US" sz="1800" b="1" dirty="0">
                <a:solidFill>
                  <a:srgbClr val="FF0000"/>
                </a:solidFill>
              </a:rPr>
              <a:t>10.4.0.0</a:t>
            </a:r>
            <a:r>
              <a:rPr lang="en-US" sz="1800" dirty="0"/>
              <a:t> out  </a:t>
            </a:r>
            <a:r>
              <a:rPr lang="en-US" sz="1800" b="1" dirty="0">
                <a:solidFill>
                  <a:srgbClr val="FF0000"/>
                </a:solidFill>
              </a:rPr>
              <a:t>S0/0/1</a:t>
            </a:r>
            <a:r>
              <a:rPr lang="en-US" sz="1800" dirty="0"/>
              <a:t> 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FF0000"/>
                </a:solidFill>
              </a:rPr>
              <a:t>Sends</a:t>
            </a:r>
            <a:r>
              <a:rPr lang="en-US" sz="1800" dirty="0"/>
              <a:t> an update about networks </a:t>
            </a:r>
            <a:r>
              <a:rPr lang="en-US" sz="1800" b="1" dirty="0">
                <a:solidFill>
                  <a:srgbClr val="FF0000"/>
                </a:solidFill>
              </a:rPr>
              <a:t>10.2 0.0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FF0000"/>
                </a:solidFill>
              </a:rPr>
              <a:t>10.3.0.0</a:t>
            </a:r>
            <a:r>
              <a:rPr lang="en-US" sz="1800" dirty="0"/>
              <a:t> out </a:t>
            </a:r>
            <a:r>
              <a:rPr lang="en-US" sz="1800" b="1" dirty="0">
                <a:solidFill>
                  <a:srgbClr val="FF0000"/>
                </a:solidFill>
              </a:rPr>
              <a:t>Fa0/0 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8000"/>
                </a:solidFill>
              </a:rPr>
              <a:t>Receives</a:t>
            </a:r>
            <a:r>
              <a:rPr lang="en-US" sz="1800" dirty="0"/>
              <a:t> an update from </a:t>
            </a:r>
            <a:r>
              <a:rPr lang="en-US" sz="1800" b="1" dirty="0">
                <a:solidFill>
                  <a:srgbClr val="008000"/>
                </a:solidFill>
              </a:rPr>
              <a:t>R2</a:t>
            </a:r>
            <a:r>
              <a:rPr lang="en-US" sz="1800" dirty="0"/>
              <a:t> about network </a:t>
            </a:r>
            <a:r>
              <a:rPr lang="en-US" sz="1800" b="1" dirty="0">
                <a:solidFill>
                  <a:srgbClr val="008000"/>
                </a:solidFill>
              </a:rPr>
              <a:t>10.1.0.0</a:t>
            </a:r>
            <a:r>
              <a:rPr lang="en-US" sz="1800" dirty="0"/>
              <a:t> with a cost of </a:t>
            </a:r>
            <a:r>
              <a:rPr lang="en-US" sz="1800" b="1" dirty="0">
                <a:solidFill>
                  <a:srgbClr val="008000"/>
                </a:solidFill>
              </a:rPr>
              <a:t>2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9900FF"/>
                </a:solidFill>
              </a:rPr>
              <a:t>Stores</a:t>
            </a:r>
            <a:r>
              <a:rPr lang="en-US" sz="1800" dirty="0"/>
              <a:t> network </a:t>
            </a:r>
            <a:r>
              <a:rPr lang="en-US" sz="1800" b="1" dirty="0">
                <a:solidFill>
                  <a:srgbClr val="9900FF"/>
                </a:solidFill>
              </a:rPr>
              <a:t>10.1.0.0</a:t>
            </a:r>
            <a:r>
              <a:rPr lang="en-US" sz="1800" dirty="0"/>
              <a:t> in the routing table with a cost of </a:t>
            </a:r>
            <a:r>
              <a:rPr lang="en-US" sz="1800" b="1" dirty="0">
                <a:solidFill>
                  <a:srgbClr val="9900FF"/>
                </a:solidFill>
              </a:rPr>
              <a:t>2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Receives </a:t>
            </a:r>
            <a:r>
              <a:rPr lang="en-US" dirty="0">
                <a:solidFill>
                  <a:srgbClr val="008000"/>
                </a:solidFill>
              </a:rPr>
              <a:t>an</a:t>
            </a:r>
            <a:r>
              <a:rPr lang="en-US" sz="1800" dirty="0"/>
              <a:t> update from </a:t>
            </a:r>
            <a:r>
              <a:rPr lang="en-US" sz="1800" b="1" dirty="0">
                <a:solidFill>
                  <a:srgbClr val="008000"/>
                </a:solidFill>
              </a:rPr>
              <a:t>R2</a:t>
            </a:r>
            <a:r>
              <a:rPr lang="en-US" sz="1800" dirty="0"/>
              <a:t> about network </a:t>
            </a:r>
            <a:r>
              <a:rPr lang="en-US" sz="1800" b="1" dirty="0">
                <a:solidFill>
                  <a:srgbClr val="008000"/>
                </a:solidFill>
              </a:rPr>
              <a:t>10.2.0.0</a:t>
            </a:r>
            <a:r>
              <a:rPr lang="en-US" sz="1800" dirty="0"/>
              <a:t> with a cost of </a:t>
            </a:r>
            <a:r>
              <a:rPr lang="en-US" sz="1800" b="1" dirty="0">
                <a:solidFill>
                  <a:srgbClr val="008000"/>
                </a:solidFill>
              </a:rPr>
              <a:t>1</a:t>
            </a:r>
            <a:r>
              <a:rPr lang="en-US" sz="1800" dirty="0"/>
              <a:t>. There is </a:t>
            </a:r>
            <a:r>
              <a:rPr lang="en-US" sz="1800" b="1" dirty="0">
                <a:solidFill>
                  <a:srgbClr val="008000"/>
                </a:solidFill>
              </a:rPr>
              <a:t>no change</a:t>
            </a:r>
            <a:r>
              <a:rPr lang="en-US" sz="1800" dirty="0"/>
              <a:t>; therefore, the routing information remains the same.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246" y="2010906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4360" y="3789040"/>
            <a:ext cx="2740088" cy="288032"/>
          </a:xfrm>
          <a:prstGeom prst="rect">
            <a:avLst/>
          </a:prstGeom>
          <a:noFill/>
          <a:ln w="5715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88224" y="1402787"/>
            <a:ext cx="864096" cy="730069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07904" y="802568"/>
            <a:ext cx="1872208" cy="1970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2869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05038"/>
            <a:ext cx="8135937" cy="1512887"/>
          </a:xfrm>
        </p:spPr>
        <p:txBody>
          <a:bodyPr/>
          <a:lstStyle/>
          <a:p>
            <a:pPr algn="ctr" defTabSz="814388" eaLnBrk="1" hangingPunct="1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RIPv2</a:t>
            </a:r>
          </a:p>
        </p:txBody>
      </p:sp>
    </p:spTree>
    <p:extLst>
      <p:ext uri="{BB962C8B-B14F-4D97-AF65-F5344CB8AC3E}">
        <p14:creationId xmlns:p14="http://schemas.microsoft.com/office/powerpoint/2010/main" val="237343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993062" cy="576262"/>
          </a:xfrm>
        </p:spPr>
        <p:txBody>
          <a:bodyPr/>
          <a:lstStyle/>
          <a:p>
            <a:pPr defTabSz="814388" eaLnBrk="1" hangingPunct="1"/>
            <a:r>
              <a:rPr lang="en-US" sz="2800"/>
              <a:t>RIPv2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2"/>
            <a:ext cx="8713788" cy="5616723"/>
          </a:xfrm>
        </p:spPr>
        <p:txBody>
          <a:bodyPr/>
          <a:lstStyle/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 smtClean="0"/>
              <a:t>RFC </a:t>
            </a:r>
            <a:r>
              <a:rPr lang="en-US" dirty="0"/>
              <a:t>1723 – 1994, RFC 2453 - 1998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 smtClean="0"/>
              <a:t>Uses </a:t>
            </a:r>
            <a:r>
              <a:rPr lang="en-US" dirty="0">
                <a:solidFill>
                  <a:srgbClr val="FF0000"/>
                </a:solidFill>
              </a:rPr>
              <a:t>well known port </a:t>
            </a:r>
            <a:r>
              <a:rPr lang="en-US" dirty="0">
                <a:solidFill>
                  <a:srgbClr val="0000FF"/>
                </a:solidFill>
              </a:rPr>
              <a:t>520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Administrative distance 120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Metric </a:t>
            </a:r>
            <a:r>
              <a:rPr lang="en-US" dirty="0">
                <a:solidFill>
                  <a:srgbClr val="FF0000"/>
                </a:solidFill>
              </a:rPr>
              <a:t>Hop Count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Maximum Hop Limit 15</a:t>
            </a:r>
          </a:p>
          <a:p>
            <a:pPr defTabSz="814388" eaLnBrk="1" hangingPunct="1">
              <a:lnSpc>
                <a:spcPct val="75000"/>
              </a:lnSpc>
            </a:pPr>
            <a:endParaRPr lang="en-US" dirty="0"/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VLSM, </a:t>
            </a:r>
            <a:r>
              <a:rPr lang="en-US" dirty="0"/>
              <a:t>includes </a:t>
            </a:r>
            <a:r>
              <a:rPr lang="en-US" dirty="0">
                <a:solidFill>
                  <a:srgbClr val="FF0000"/>
                </a:solidFill>
              </a:rPr>
              <a:t>subnet mask </a:t>
            </a:r>
            <a:r>
              <a:rPr lang="en-US" dirty="0"/>
              <a:t>in RIP update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Next hop address is included in update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>
                <a:solidFill>
                  <a:srgbClr val="FF0000"/>
                </a:solidFill>
              </a:rPr>
              <a:t>Periodic </a:t>
            </a:r>
            <a:r>
              <a:rPr lang="en-US" dirty="0"/>
              <a:t>updates every </a:t>
            </a:r>
            <a:r>
              <a:rPr lang="en-US" dirty="0">
                <a:solidFill>
                  <a:srgbClr val="FF0000"/>
                </a:solidFill>
              </a:rPr>
              <a:t>30 secs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>
                <a:solidFill>
                  <a:srgbClr val="FF0000"/>
                </a:solidFill>
              </a:rPr>
              <a:t>Triggered</a:t>
            </a:r>
            <a:r>
              <a:rPr lang="en-US" dirty="0"/>
              <a:t> updates on link failure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dirty="0"/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Routing updates are </a:t>
            </a:r>
            <a:r>
              <a:rPr lang="en-US" dirty="0">
                <a:solidFill>
                  <a:srgbClr val="FF0000"/>
                </a:solidFill>
              </a:rPr>
              <a:t>multicast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224.0.0.9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en-US" dirty="0">
                <a:solidFill>
                  <a:srgbClr val="FF0000"/>
                </a:solidFill>
              </a:rPr>
              <a:t> debug ip rip </a:t>
            </a:r>
            <a:r>
              <a:rPr lang="en-US" dirty="0"/>
              <a:t>to view </a:t>
            </a:r>
            <a:r>
              <a:rPr lang="en-US" dirty="0">
                <a:solidFill>
                  <a:srgbClr val="FF0000"/>
                </a:solidFill>
              </a:rPr>
              <a:t>multicasting</a:t>
            </a:r>
            <a:r>
              <a:rPr lang="en-US" dirty="0"/>
              <a:t> of updates</a:t>
            </a:r>
            <a:endParaRPr lang="en-US" dirty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dirty="0"/>
              <a:t>The use of </a:t>
            </a:r>
            <a:r>
              <a:rPr lang="en-US" dirty="0">
                <a:solidFill>
                  <a:srgbClr val="FF0000"/>
                </a:solidFill>
              </a:rPr>
              <a:t>authentication</a:t>
            </a:r>
            <a:r>
              <a:rPr lang="en-US" dirty="0"/>
              <a:t> is an option </a:t>
            </a:r>
          </a:p>
        </p:txBody>
      </p:sp>
    </p:spTree>
    <p:extLst>
      <p:ext uri="{BB962C8B-B14F-4D97-AF65-F5344CB8AC3E}">
        <p14:creationId xmlns:p14="http://schemas.microsoft.com/office/powerpoint/2010/main" val="38509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216900" cy="504825"/>
          </a:xfrm>
        </p:spPr>
        <p:txBody>
          <a:bodyPr/>
          <a:lstStyle/>
          <a:p>
            <a:pPr defTabSz="814388" eaLnBrk="1" hangingPunct="1"/>
            <a:r>
              <a:rPr lang="en-US" sz="2800" dirty="0"/>
              <a:t>Comparing RIPv2 &amp; RIPv1 Message Formats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56663" cy="1008062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dirty="0"/>
              <a:t>RIPv2 Message format has  extensions:</a:t>
            </a:r>
          </a:p>
          <a:p>
            <a:pPr marL="574675" lvl="1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subnet mask </a:t>
            </a:r>
            <a:r>
              <a:rPr lang="en-US" sz="2000" dirty="0"/>
              <a:t>field </a:t>
            </a:r>
          </a:p>
          <a:p>
            <a:pPr marL="574675" lvl="1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 The addition of </a:t>
            </a:r>
            <a:r>
              <a:rPr lang="en-US" sz="2000" dirty="0">
                <a:solidFill>
                  <a:srgbClr val="FF0000"/>
                </a:solidFill>
              </a:rPr>
              <a:t>next hop address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85938"/>
            <a:ext cx="86423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195512" y="1484313"/>
            <a:ext cx="2592511" cy="38889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 bwMode="auto">
          <a:xfrm>
            <a:off x="1043608" y="1988840"/>
            <a:ext cx="720080" cy="3606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3608" y="4149080"/>
            <a:ext cx="72008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/>
      <p:bldP spid="218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993062" cy="431800"/>
          </a:xfrm>
        </p:spPr>
        <p:txBody>
          <a:bodyPr/>
          <a:lstStyle/>
          <a:p>
            <a:pPr defTabSz="814388" eaLnBrk="1" hangingPunct="1"/>
            <a:r>
              <a:rPr lang="en-US" sz="2800" dirty="0"/>
              <a:t>RIPv2 – Updates include </a:t>
            </a:r>
            <a:r>
              <a:rPr lang="en-US" sz="2800" dirty="0" smtClean="0"/>
              <a:t>(VLSM) Subnet </a:t>
            </a:r>
            <a:r>
              <a:rPr lang="en-US" sz="2800" dirty="0"/>
              <a:t>Masks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29" y="1268760"/>
            <a:ext cx="42438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47833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4211638" y="836712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the </a:t>
            </a:r>
            <a:r>
              <a:rPr lang="en-US" i="1" dirty="0">
                <a:solidFill>
                  <a:srgbClr val="0000FF"/>
                </a:solidFill>
              </a:rPr>
              <a:t>debug </a:t>
            </a:r>
            <a:r>
              <a:rPr lang="en-US" i="1" dirty="0" err="1">
                <a:solidFill>
                  <a:srgbClr val="0000FF"/>
                </a:solidFill>
              </a:rPr>
              <a:t>ip</a:t>
            </a:r>
            <a:r>
              <a:rPr lang="en-US" i="1" dirty="0">
                <a:solidFill>
                  <a:srgbClr val="0000FF"/>
                </a:solidFill>
              </a:rPr>
              <a:t> rip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H="1">
            <a:off x="1187624" y="1206044"/>
            <a:ext cx="4176464" cy="4230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5652119" y="1268761"/>
            <a:ext cx="1008113" cy="3384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1719908" y="3140968"/>
            <a:ext cx="649288" cy="32295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94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Routing </a:t>
            </a:r>
            <a:r>
              <a:rPr lang="en-US" sz="2800" dirty="0"/>
              <a:t>Protocols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332423"/>
          </a:xfrm>
        </p:spPr>
        <p:txBody>
          <a:bodyPr/>
          <a:lstStyle/>
          <a:p>
            <a:pPr marL="0" indent="0" algn="ctr">
              <a:buNone/>
            </a:pPr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Protocols</a:t>
            </a:r>
          </a:p>
          <a:p>
            <a:pPr marL="0" indent="0" algn="ctr">
              <a:buNone/>
            </a:pPr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CA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</a:p>
          <a:p>
            <a:pPr marL="0" indent="0" algn="ctr">
              <a:buNone/>
            </a:pP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32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CA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664901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72" y="116632"/>
            <a:ext cx="8456613" cy="432048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2800" dirty="0"/>
              <a:t>Enabling RIPv2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8497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594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367816"/>
            <a:ext cx="406717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</a:rPr>
              <a:t>R1(</a:t>
            </a:r>
            <a:r>
              <a:rPr lang="en-AU" sz="1600" dirty="0" err="1">
                <a:solidFill>
                  <a:srgbClr val="0000FF"/>
                </a:solidFill>
              </a:rPr>
              <a:t>config</a:t>
            </a:r>
            <a:r>
              <a:rPr lang="en-AU" sz="1600" dirty="0">
                <a:solidFill>
                  <a:srgbClr val="0000FF"/>
                </a:solidFill>
              </a:rPr>
              <a:t>)# router rip</a:t>
            </a:r>
          </a:p>
          <a:p>
            <a:r>
              <a:rPr lang="en-AU" sz="1600" dirty="0">
                <a:solidFill>
                  <a:srgbClr val="0000FF"/>
                </a:solidFill>
              </a:rPr>
              <a:t>R1(</a:t>
            </a:r>
            <a:r>
              <a:rPr lang="en-AU" sz="1600" dirty="0" err="1">
                <a:solidFill>
                  <a:srgbClr val="0000FF"/>
                </a:solidFill>
              </a:rPr>
              <a:t>config</a:t>
            </a:r>
            <a:r>
              <a:rPr lang="en-AU" sz="1600" dirty="0">
                <a:solidFill>
                  <a:srgbClr val="0000FF"/>
                </a:solidFill>
              </a:rPr>
              <a:t>-router) version 2</a:t>
            </a:r>
          </a:p>
          <a:p>
            <a:r>
              <a:rPr lang="en-AU" sz="1600" dirty="0">
                <a:solidFill>
                  <a:srgbClr val="0000FF"/>
                </a:solidFill>
              </a:rPr>
              <a:t>R1(</a:t>
            </a:r>
            <a:r>
              <a:rPr lang="en-AU" sz="1600" dirty="0" err="1">
                <a:solidFill>
                  <a:srgbClr val="0000FF"/>
                </a:solidFill>
              </a:rPr>
              <a:t>config</a:t>
            </a:r>
            <a:r>
              <a:rPr lang="en-AU" sz="1600" dirty="0">
                <a:solidFill>
                  <a:srgbClr val="0000FF"/>
                </a:solidFill>
              </a:rPr>
              <a:t>-router) network 192.168.1.0</a:t>
            </a:r>
          </a:p>
          <a:p>
            <a:r>
              <a:rPr lang="en-AU" sz="1600" dirty="0">
                <a:solidFill>
                  <a:srgbClr val="0000FF"/>
                </a:solidFill>
              </a:rPr>
              <a:t>R1(</a:t>
            </a:r>
            <a:r>
              <a:rPr lang="en-AU" sz="1600" dirty="0" err="1">
                <a:solidFill>
                  <a:srgbClr val="0000FF"/>
                </a:solidFill>
              </a:rPr>
              <a:t>config</a:t>
            </a:r>
            <a:r>
              <a:rPr lang="en-AU" sz="1600" dirty="0">
                <a:solidFill>
                  <a:srgbClr val="0000FF"/>
                </a:solidFill>
              </a:rPr>
              <a:t>-router) network 192.168.2.0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9900FF"/>
                </a:solidFill>
              </a:rPr>
              <a:t>R2(</a:t>
            </a:r>
            <a:r>
              <a:rPr lang="en-AU" sz="1600" dirty="0" err="1">
                <a:solidFill>
                  <a:srgbClr val="9900FF"/>
                </a:solidFill>
              </a:rPr>
              <a:t>config</a:t>
            </a:r>
            <a:r>
              <a:rPr lang="en-AU" sz="1600" dirty="0">
                <a:solidFill>
                  <a:srgbClr val="9900FF"/>
                </a:solidFill>
              </a:rPr>
              <a:t>)# router rip</a:t>
            </a:r>
          </a:p>
          <a:p>
            <a:r>
              <a:rPr lang="en-AU" sz="1600" dirty="0">
                <a:solidFill>
                  <a:srgbClr val="9900FF"/>
                </a:solidFill>
              </a:rPr>
              <a:t>R2(</a:t>
            </a:r>
            <a:r>
              <a:rPr lang="en-AU" sz="1600" dirty="0" err="1">
                <a:solidFill>
                  <a:srgbClr val="9900FF"/>
                </a:solidFill>
              </a:rPr>
              <a:t>config</a:t>
            </a:r>
            <a:r>
              <a:rPr lang="en-AU" sz="1600" dirty="0">
                <a:solidFill>
                  <a:srgbClr val="9900FF"/>
                </a:solidFill>
              </a:rPr>
              <a:t>-router) version 2</a:t>
            </a:r>
          </a:p>
          <a:p>
            <a:r>
              <a:rPr lang="en-AU" sz="1600" dirty="0">
                <a:solidFill>
                  <a:srgbClr val="9900FF"/>
                </a:solidFill>
              </a:rPr>
              <a:t>R2(</a:t>
            </a:r>
            <a:r>
              <a:rPr lang="en-AU" sz="1600" dirty="0" err="1">
                <a:solidFill>
                  <a:srgbClr val="9900FF"/>
                </a:solidFill>
              </a:rPr>
              <a:t>config</a:t>
            </a:r>
            <a:r>
              <a:rPr lang="en-AU" sz="1600" dirty="0">
                <a:solidFill>
                  <a:srgbClr val="9900FF"/>
                </a:solidFill>
              </a:rPr>
              <a:t>-router) network 192.168.2.0</a:t>
            </a:r>
          </a:p>
          <a:p>
            <a:r>
              <a:rPr lang="en-AU" sz="1600" dirty="0">
                <a:solidFill>
                  <a:srgbClr val="9900FF"/>
                </a:solidFill>
              </a:rPr>
              <a:t>R2(</a:t>
            </a:r>
            <a:r>
              <a:rPr lang="en-AU" sz="1600" dirty="0" err="1">
                <a:solidFill>
                  <a:srgbClr val="9900FF"/>
                </a:solidFill>
              </a:rPr>
              <a:t>config</a:t>
            </a:r>
            <a:r>
              <a:rPr lang="en-AU" sz="1600" dirty="0">
                <a:solidFill>
                  <a:srgbClr val="9900FF"/>
                </a:solidFill>
              </a:rPr>
              <a:t>-router) network 192.168.3.0</a:t>
            </a:r>
          </a:p>
          <a:p>
            <a:r>
              <a:rPr lang="en-AU" sz="1600" dirty="0">
                <a:solidFill>
                  <a:srgbClr val="9900FF"/>
                </a:solidFill>
              </a:rPr>
              <a:t>R2(</a:t>
            </a:r>
            <a:r>
              <a:rPr lang="en-AU" sz="1600" dirty="0" err="1">
                <a:solidFill>
                  <a:srgbClr val="9900FF"/>
                </a:solidFill>
              </a:rPr>
              <a:t>config</a:t>
            </a:r>
            <a:r>
              <a:rPr lang="en-AU" sz="1600" dirty="0">
                <a:solidFill>
                  <a:srgbClr val="9900FF"/>
                </a:solidFill>
              </a:rPr>
              <a:t>-router) network 192.168.4.0</a:t>
            </a:r>
          </a:p>
          <a:p>
            <a:endParaRPr lang="en-AU" sz="1600" dirty="0"/>
          </a:p>
          <a:p>
            <a:r>
              <a:rPr lang="en-AU" sz="1600" dirty="0"/>
              <a:t>R3(</a:t>
            </a:r>
            <a:r>
              <a:rPr lang="en-AU" sz="1600" dirty="0" err="1"/>
              <a:t>config</a:t>
            </a:r>
            <a:r>
              <a:rPr lang="en-AU" sz="1600" dirty="0"/>
              <a:t>)# router rip</a:t>
            </a:r>
          </a:p>
          <a:p>
            <a:r>
              <a:rPr lang="en-AU" sz="1600" dirty="0"/>
              <a:t>R3(</a:t>
            </a:r>
            <a:r>
              <a:rPr lang="en-AU" sz="1600" dirty="0" err="1"/>
              <a:t>config</a:t>
            </a:r>
            <a:r>
              <a:rPr lang="en-AU" sz="1600" dirty="0"/>
              <a:t>-router) version 2</a:t>
            </a:r>
          </a:p>
          <a:p>
            <a:r>
              <a:rPr lang="en-AU" sz="1600" dirty="0"/>
              <a:t>R3(</a:t>
            </a:r>
            <a:r>
              <a:rPr lang="en-AU" sz="1600" dirty="0" err="1"/>
              <a:t>config</a:t>
            </a:r>
            <a:r>
              <a:rPr lang="en-AU" sz="1600" dirty="0"/>
              <a:t>-router) network 192.168.4.0</a:t>
            </a:r>
          </a:p>
          <a:p>
            <a:r>
              <a:rPr lang="en-AU" sz="1600" dirty="0"/>
              <a:t>R3(</a:t>
            </a:r>
            <a:r>
              <a:rPr lang="en-AU" sz="1600" dirty="0" err="1"/>
              <a:t>config</a:t>
            </a:r>
            <a:r>
              <a:rPr lang="en-AU" sz="1600" dirty="0"/>
              <a:t>-router) network 192.168.5.0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04825"/>
          </a:xfrm>
        </p:spPr>
        <p:txBody>
          <a:bodyPr/>
          <a:lstStyle/>
          <a:p>
            <a:pPr defTabSz="814388" eaLnBrk="1" hangingPunct="1"/>
            <a:r>
              <a:rPr lang="en-US" sz="2800" dirty="0"/>
              <a:t>RIPv2 – Advertising Directly Connected Networks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1"/>
            <a:ext cx="8820150" cy="1368822"/>
          </a:xfrm>
        </p:spPr>
        <p:txBody>
          <a:bodyPr/>
          <a:lstStyle/>
          <a:p>
            <a:pPr marL="236538" indent="-236538" defTabSz="814388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network </a:t>
            </a:r>
            <a:r>
              <a:rPr lang="en-US" sz="2000" dirty="0"/>
              <a:t>Command: 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2000" dirty="0"/>
              <a:t>Specifies network to be </a:t>
            </a:r>
            <a:r>
              <a:rPr lang="en-US" sz="2000" dirty="0">
                <a:solidFill>
                  <a:srgbClr val="FF0000"/>
                </a:solidFill>
              </a:rPr>
              <a:t>advertised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2000" dirty="0"/>
              <a:t>Enables</a:t>
            </a:r>
            <a:r>
              <a:rPr lang="en-US" sz="2000" dirty="0">
                <a:solidFill>
                  <a:srgbClr val="FF9900"/>
                </a:solidFill>
              </a:rPr>
              <a:t> RIP on all interfaces</a:t>
            </a:r>
            <a:r>
              <a:rPr lang="en-US" sz="2000" dirty="0"/>
              <a:t> that belong to the networks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2000" dirty="0">
                <a:solidFill>
                  <a:srgbClr val="6600FF"/>
                </a:solidFill>
              </a:rPr>
              <a:t>You advertise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only the directly connected</a:t>
            </a:r>
            <a:r>
              <a:rPr lang="en-US" sz="2000" dirty="0"/>
              <a:t> networks,  </a:t>
            </a:r>
            <a:r>
              <a:rPr lang="en-US" sz="2000" dirty="0">
                <a:solidFill>
                  <a:srgbClr val="0000FF"/>
                </a:solidFill>
              </a:rPr>
              <a:t>on any given router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36838"/>
            <a:ext cx="4464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779914" y="3356991"/>
            <a:ext cx="1800150" cy="215957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3779913" y="4221162"/>
            <a:ext cx="2663750" cy="28827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3779914" y="5805488"/>
            <a:ext cx="360037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619673" y="2924944"/>
            <a:ext cx="2160240" cy="43204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619674" y="4149725"/>
            <a:ext cx="2160239" cy="71943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008000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619673" y="5577206"/>
            <a:ext cx="2160238" cy="51609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82" y="116632"/>
            <a:ext cx="8456613" cy="576064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2800" dirty="0"/>
              <a:t>Configuring Passive </a:t>
            </a:r>
            <a:r>
              <a:rPr lang="en-US" sz="2800" dirty="0" smtClean="0"/>
              <a:t>Interfaces R1</a:t>
            </a:r>
            <a:endParaRPr lang="en-US" sz="2800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036497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6408712" cy="211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760" y="847537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Sending out </a:t>
            </a:r>
            <a:r>
              <a:rPr lang="en-US" dirty="0">
                <a:solidFill>
                  <a:srgbClr val="0000FF"/>
                </a:solidFill>
              </a:rPr>
              <a:t>unneeded updates </a:t>
            </a:r>
            <a:r>
              <a:rPr lang="en-US" dirty="0"/>
              <a:t>to LANs impacts the network: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Wasted</a:t>
            </a:r>
            <a:r>
              <a:rPr lang="en-US" sz="1600" dirty="0">
                <a:solidFill>
                  <a:srgbClr val="FF0000"/>
                </a:solidFill>
              </a:rPr>
              <a:t> Bandwidth</a:t>
            </a:r>
            <a:r>
              <a:rPr lang="en-US" sz="1600" dirty="0"/>
              <a:t> on Link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Wasted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CPU Resources </a:t>
            </a:r>
            <a:r>
              <a:rPr lang="en-US" sz="1600" dirty="0"/>
              <a:t>on PCs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Security Risk</a:t>
            </a:r>
            <a:r>
              <a:rPr lang="en-US" sz="1600" dirty="0"/>
              <a:t>, routing tables reveal network topology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79912" y="2420888"/>
            <a:ext cx="1008112" cy="64807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5536" y="5373216"/>
            <a:ext cx="3384376" cy="28803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35596" y="3992860"/>
            <a:ext cx="450050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31640" y="3429000"/>
            <a:ext cx="4680520" cy="504056"/>
          </a:xfrm>
          <a:prstGeom prst="rect">
            <a:avLst/>
          </a:prstGeom>
          <a:noFill/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1966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PC1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20515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PC2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6174" y="25773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PC3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339752" y="2381359"/>
            <a:ext cx="648072" cy="2555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835696" y="2479727"/>
            <a:ext cx="1008112" cy="265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701901" y="2789312"/>
            <a:ext cx="1141907" cy="6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211960" y="1257519"/>
            <a:ext cx="345638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788024" y="1545551"/>
            <a:ext cx="864096" cy="8358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5574113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24" y="188641"/>
            <a:ext cx="8456613" cy="432048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R1 Gateway Propagating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Default Route to R2,R3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1"/>
            <a:ext cx="87849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036495" cy="371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95536" y="3284984"/>
            <a:ext cx="7992888" cy="72008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1720" y="1952837"/>
            <a:ext cx="1296144" cy="828091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9188" y="836712"/>
            <a:ext cx="4285059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3528" y="4365104"/>
            <a:ext cx="8064896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47864" y="2204864"/>
            <a:ext cx="11703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932040" y="2204864"/>
            <a:ext cx="10263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460229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b="1" dirty="0" err="1" smtClean="0">
                <a:solidFill>
                  <a:srgbClr val="000000"/>
                </a:solidFill>
                <a:cs typeface="Arial" charset="0"/>
              </a:rPr>
              <a:t>Tandur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>
                <a:solidFill>
                  <a:srgbClr val="FF0000"/>
                </a:solidFill>
                <a:cs typeface="Arial" charset="0"/>
              </a:rPr>
              <a:t>(Internal) </a:t>
            </a: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eaLnBrk="1" hangingPunct="1"/>
            <a:r>
              <a:rPr lang="en-US" sz="1000" b="1" dirty="0">
                <a:solidFill>
                  <a:srgbClr val="00B050"/>
                </a:solidFill>
                <a:cs typeface="Arial" charset="0"/>
              </a:rPr>
              <a:t>R1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5096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b="1" dirty="0" err="1" smtClean="0">
                <a:solidFill>
                  <a:srgbClr val="000000"/>
                </a:solidFill>
                <a:cs typeface="Arial" charset="0"/>
              </a:rPr>
              <a:t>Tandur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b="1" dirty="0" smtClean="0">
                <a:solidFill>
                  <a:srgbClr val="00B050"/>
                </a:solidFill>
                <a:cs typeface="Arial" charset="0"/>
              </a:rPr>
              <a:t>S3</a:t>
            </a:r>
            <a:endParaRPr lang="en-US" sz="1000" b="1" dirty="0">
              <a:solidFill>
                <a:srgbClr val="00B050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 smtClean="0">
                <a:solidFill>
                  <a:srgbClr val="00B050"/>
                </a:solidFill>
                <a:cs typeface="Arial" charset="0"/>
              </a:rPr>
              <a:t>3650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544018" y="3148479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0000"/>
                </a:solidFill>
              </a:rPr>
              <a:t>Corporate Network Address</a:t>
            </a:r>
          </a:p>
          <a:p>
            <a:pPr algn="ctr" eaLnBrk="1" hangingPunct="1"/>
            <a:r>
              <a:rPr lang="en-US" sz="1200" b="1" dirty="0" smtClean="0">
                <a:solidFill>
                  <a:srgbClr val="3333FF"/>
                </a:solidFill>
              </a:rPr>
              <a:t>158.</a:t>
            </a:r>
            <a:r>
              <a:rPr lang="en-US" sz="1200" b="1" dirty="0" smtClean="0">
                <a:solidFill>
                  <a:srgbClr val="990000"/>
                </a:solidFill>
              </a:rPr>
              <a:t>V</a:t>
            </a:r>
            <a:r>
              <a:rPr lang="en-US" sz="1200" b="1" dirty="0" smtClean="0">
                <a:solidFill>
                  <a:srgbClr val="FF0000"/>
                </a:solidFill>
              </a:rPr>
              <a:t>Z</a:t>
            </a:r>
            <a:r>
              <a:rPr lang="en-US" sz="1200" b="1" dirty="0" smtClean="0">
                <a:solidFill>
                  <a:srgbClr val="3333FF"/>
                </a:solidFill>
              </a:rPr>
              <a:t>.0.0/16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rgbClr val="3333FF"/>
                </a:solidFill>
              </a:rPr>
              <a:t>In Lab Scenario </a:t>
            </a:r>
            <a:r>
              <a:rPr lang="en-US" sz="1400" b="1" dirty="0">
                <a:solidFill>
                  <a:srgbClr val="3333FF"/>
                </a:solidFill>
              </a:rPr>
              <a:t>1 RIP Routing Protocol </a:t>
            </a:r>
            <a:r>
              <a:rPr lang="en-US" sz="1400" dirty="0">
                <a:solidFill>
                  <a:srgbClr val="000000"/>
                </a:solidFill>
              </a:rPr>
              <a:t>–   </a:t>
            </a:r>
            <a:r>
              <a:rPr lang="en-US" sz="1400" b="1" dirty="0" smtClean="0">
                <a:solidFill>
                  <a:srgbClr val="3333FF"/>
                </a:solidFill>
              </a:rPr>
              <a:t>V1.0</a:t>
            </a:r>
            <a:endParaRPr lang="en-US" sz="1400" b="1" dirty="0">
              <a:solidFill>
                <a:srgbClr val="3333FF"/>
              </a:solidFill>
            </a:endParaRP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54984" y="2331801"/>
            <a:ext cx="720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62225" y="1833563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688430" y="2900708"/>
            <a:ext cx="1858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RIPv2 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900" b="1" dirty="0" err="1" smtClean="0">
                <a:solidFill>
                  <a:srgbClr val="000000"/>
                </a:solidFill>
                <a:cs typeface="Arial" charset="0"/>
              </a:rPr>
              <a:t>Sedam</a:t>
            </a:r>
            <a:endParaRPr lang="en-US" sz="900" b="1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900" b="1" dirty="0">
                <a:solidFill>
                  <a:srgbClr val="FF0000"/>
                </a:solidFill>
                <a:cs typeface="Arial" charset="0"/>
              </a:rPr>
              <a:t>(Gateway) </a:t>
            </a:r>
          </a:p>
          <a:p>
            <a:pPr algn="ctr" eaLnBrk="1" hangingPunct="1"/>
            <a:r>
              <a:rPr lang="en-US" sz="900" b="1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eaLnBrk="1" hangingPunct="1"/>
            <a:r>
              <a:rPr lang="en-US" sz="1000" b="1" dirty="0">
                <a:solidFill>
                  <a:srgbClr val="00B050"/>
                </a:solidFill>
                <a:cs typeface="Arial" charset="0"/>
              </a:rPr>
              <a:t>R2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23778" y="3775184"/>
            <a:ext cx="851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</a:rPr>
              <a:t>G1/0/11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2063" name="Text Box 39"/>
          <p:cNvSpPr txBox="1">
            <a:spLocks noChangeArrowheads="1"/>
          </p:cNvSpPr>
          <p:nvPr/>
        </p:nvSpPr>
        <p:spPr bwMode="auto">
          <a:xfrm>
            <a:off x="6587323" y="825942"/>
            <a:ext cx="1221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FF"/>
                </a:solidFill>
              </a:rPr>
              <a:t>“The </a:t>
            </a:r>
            <a:r>
              <a:rPr lang="en-US" sz="800" b="1" dirty="0">
                <a:solidFill>
                  <a:srgbClr val="0000FF"/>
                </a:solidFill>
              </a:rPr>
              <a:t>Internet</a:t>
            </a:r>
            <a:r>
              <a:rPr lang="en-US" sz="800" dirty="0">
                <a:solidFill>
                  <a:srgbClr val="0000FF"/>
                </a:solidFill>
              </a:rPr>
              <a:t>”</a:t>
            </a:r>
          </a:p>
          <a:p>
            <a:pPr algn="ctr" eaLnBrk="1" hangingPunct="1"/>
            <a:endParaRPr lang="en-US" sz="800" dirty="0">
              <a:solidFill>
                <a:srgbClr val="000000"/>
              </a:solidFill>
            </a:endParaRP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181.25.0.0/16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External Web Server 1</a:t>
            </a:r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2064" name="Text Box 41"/>
          <p:cNvSpPr txBox="1">
            <a:spLocks noChangeArrowheads="1"/>
          </p:cNvSpPr>
          <p:nvPr/>
        </p:nvSpPr>
        <p:spPr bwMode="auto">
          <a:xfrm>
            <a:off x="87313" y="68263"/>
            <a:ext cx="16225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600" dirty="0" smtClean="0">
                <a:solidFill>
                  <a:srgbClr val="000000"/>
                </a:solidFill>
              </a:rPr>
              <a:t>InLabScenario1_RIP_S2_2021_V1.0.pptx</a:t>
            </a:r>
            <a:endParaRPr lang="en-AU" sz="600" dirty="0">
              <a:solidFill>
                <a:srgbClr val="000000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ISP </a:t>
            </a: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eaLnBrk="1" hangingPunct="1"/>
            <a:r>
              <a:rPr lang="en-US" sz="1000" b="1" dirty="0">
                <a:solidFill>
                  <a:srgbClr val="00B050"/>
                </a:solidFill>
                <a:cs typeface="Arial" charset="0"/>
              </a:rPr>
              <a:t>R3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280513" y="2731958"/>
            <a:ext cx="138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Trunk for Inter-VLAN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Routing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000000"/>
                </a:solidFill>
              </a:rPr>
              <a:t>ISP Link </a:t>
            </a: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</a:rPr>
              <a:t>Network Address</a:t>
            </a:r>
          </a:p>
          <a:p>
            <a:pPr algn="ctr" eaLnBrk="1" hangingPunct="1"/>
            <a:r>
              <a:rPr lang="en-US" sz="1000" b="1" dirty="0" smtClean="0">
                <a:solidFill>
                  <a:srgbClr val="3333FF"/>
                </a:solidFill>
              </a:rPr>
              <a:t>201.24.4</a:t>
            </a:r>
            <a:r>
              <a:rPr lang="en-US" sz="1000" b="1" dirty="0" smtClean="0">
                <a:solidFill>
                  <a:srgbClr val="0099FF"/>
                </a:solidFill>
              </a:rPr>
              <a:t>W</a:t>
            </a:r>
            <a:r>
              <a:rPr lang="en-US" sz="1000" b="1" dirty="0" smtClean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3333FF"/>
                </a:solidFill>
                <a:cs typeface="Arial" charset="0"/>
              </a:rPr>
              <a:t>PC1</a:t>
            </a: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VLAN</a:t>
            </a:r>
            <a:r>
              <a:rPr lang="en-US" sz="1000" b="1" dirty="0">
                <a:solidFill>
                  <a:srgbClr val="00B050"/>
                </a:solidFill>
                <a:cs typeface="Arial" charset="0"/>
              </a:rPr>
              <a:t>XXX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22922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3333FF"/>
                </a:solidFill>
                <a:cs typeface="Arial" charset="0"/>
              </a:rPr>
              <a:t>PC2</a:t>
            </a:r>
          </a:p>
          <a:p>
            <a:pPr algn="ctr" eaLnBrk="1" hangingPunct="1"/>
            <a:r>
              <a:rPr lang="en-US" sz="1000" b="1" dirty="0">
                <a:solidFill>
                  <a:srgbClr val="000000"/>
                </a:solidFill>
                <a:cs typeface="Arial" charset="0"/>
              </a:rPr>
              <a:t>VLAN</a:t>
            </a:r>
            <a:r>
              <a:rPr lang="en-US" sz="1000" b="1" dirty="0">
                <a:solidFill>
                  <a:srgbClr val="9933FF"/>
                </a:solidFill>
                <a:cs typeface="Arial" charset="0"/>
              </a:rPr>
              <a:t>YYY</a:t>
            </a:r>
            <a:endParaRPr lang="en-AU" sz="1000" b="1" dirty="0">
              <a:solidFill>
                <a:srgbClr val="9933FF"/>
              </a:solidFill>
              <a:cs typeface="Arial" charset="0"/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616546"/>
            <a:ext cx="9520" cy="541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0" y="4529503"/>
            <a:ext cx="6937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1474788" y="4586373"/>
            <a:ext cx="1587" cy="642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1619250" y="1989138"/>
            <a:ext cx="998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Internal Serial 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Loopback 0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Server LAN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>
            <a:off x="3714750" y="3571875"/>
            <a:ext cx="2801466" cy="1838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84" name="Text Box 77"/>
          <p:cNvSpPr txBox="1">
            <a:spLocks noChangeArrowheads="1"/>
          </p:cNvSpPr>
          <p:nvPr/>
        </p:nvSpPr>
        <p:spPr bwMode="auto">
          <a:xfrm>
            <a:off x="6602812" y="2404816"/>
            <a:ext cx="13019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211.31.8.0/24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External Web Server 4</a:t>
            </a:r>
          </a:p>
          <a:p>
            <a:pPr algn="ctr" eaLnBrk="1" hangingPunct="1"/>
            <a:endParaRPr lang="en-US" sz="800" b="1" dirty="0">
              <a:solidFill>
                <a:srgbClr val="00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000000"/>
                </a:solidFill>
              </a:rPr>
              <a:t>All other web sites </a:t>
            </a:r>
            <a:r>
              <a:rPr lang="en-US" sz="800" b="1" dirty="0" err="1">
                <a:solidFill>
                  <a:srgbClr val="000000"/>
                </a:solidFill>
              </a:rPr>
              <a:t>etc</a:t>
            </a:r>
            <a:r>
              <a:rPr lang="en-US" sz="800" b="1" dirty="0">
                <a:solidFill>
                  <a:srgbClr val="000000"/>
                </a:solidFill>
              </a:rPr>
              <a:t> </a:t>
            </a:r>
            <a:endParaRPr lang="en-AU" sz="800" b="1" dirty="0">
              <a:solidFill>
                <a:srgbClr val="000000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>
            <a:off x="5940152" y="1857374"/>
            <a:ext cx="702734" cy="23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2063685" y="404811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767486" y="2523609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2851150" y="4312466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WRS1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Wireless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Router</a:t>
            </a:r>
            <a:endParaRPr lang="en-AU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1556300" y="3965823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</a:rPr>
              <a:t>G1/0/1</a:t>
            </a:r>
            <a:endParaRPr lang="en-US" sz="900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sz="900" dirty="0">
                <a:solidFill>
                  <a:srgbClr val="000000"/>
                </a:solidFill>
              </a:rPr>
              <a:t>VLAN1</a:t>
            </a:r>
            <a:endParaRPr lang="en-AU" sz="900" dirty="0">
              <a:solidFill>
                <a:srgbClr val="000000"/>
              </a:solidFill>
            </a:endParaRPr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 flipH="1" flipV="1">
            <a:off x="1549400" y="4292599"/>
            <a:ext cx="1301750" cy="2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2054961" y="478504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 Internet Port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VLAN1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IP address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 flipV="1">
            <a:off x="2617530" y="4616547"/>
            <a:ext cx="233620" cy="324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369468" y="397294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426618" y="5466857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900" b="1" dirty="0">
                <a:solidFill>
                  <a:srgbClr val="FF0000"/>
                </a:solidFill>
                <a:cs typeface="Arial" charset="0"/>
              </a:rPr>
              <a:t>Mobile</a:t>
            </a:r>
          </a:p>
          <a:p>
            <a:pPr algn="ctr" eaLnBrk="1" hangingPunct="1"/>
            <a:r>
              <a:rPr lang="en-US" sz="900" b="1" dirty="0">
                <a:solidFill>
                  <a:srgbClr val="FF0000"/>
                </a:solidFill>
                <a:cs typeface="Arial" charset="0"/>
              </a:rPr>
              <a:t>Wireless</a:t>
            </a:r>
            <a:endParaRPr lang="en-US" sz="900" b="1" dirty="0">
              <a:solidFill>
                <a:srgbClr val="0000FF"/>
              </a:solidFill>
              <a:cs typeface="Arial" charset="0"/>
            </a:endParaRPr>
          </a:p>
          <a:p>
            <a:pPr algn="ctr" eaLnBrk="1" hangingPunct="1"/>
            <a:r>
              <a:rPr lang="en-US" sz="900" b="1" dirty="0">
                <a:solidFill>
                  <a:srgbClr val="FF0000"/>
                </a:solidFill>
                <a:cs typeface="Arial" charset="0"/>
              </a:rPr>
              <a:t>PC</a:t>
            </a:r>
            <a:endParaRPr lang="en-AU" sz="9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2844006" y="524192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Wireless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Connection</a:t>
            </a:r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3425031" y="5062067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3890962" y="5011590"/>
            <a:ext cx="151105" cy="482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6587322" y="1506041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22.0.0.0/8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External Web Server 2</a:t>
            </a:r>
            <a:endParaRPr lang="en-AU" sz="800" b="1" dirty="0">
              <a:solidFill>
                <a:srgbClr val="000000"/>
              </a:solidFill>
            </a:endParaRPr>
          </a:p>
        </p:txBody>
      </p:sp>
      <p:sp>
        <p:nvSpPr>
          <p:cNvPr id="62" name="Text Box 77"/>
          <p:cNvSpPr txBox="1">
            <a:spLocks noChangeArrowheads="1"/>
          </p:cNvSpPr>
          <p:nvPr/>
        </p:nvSpPr>
        <p:spPr bwMode="auto">
          <a:xfrm>
            <a:off x="6611683" y="1967706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155.2.0.0/16</a:t>
            </a:r>
          </a:p>
          <a:p>
            <a:pPr algn="ctr" eaLnBrk="1" hangingPunct="1"/>
            <a:r>
              <a:rPr lang="en-US" sz="800" dirty="0">
                <a:solidFill>
                  <a:srgbClr val="000000"/>
                </a:solidFill>
              </a:rPr>
              <a:t>External Web Server 3</a:t>
            </a:r>
            <a:endParaRPr lang="en-AU" sz="8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42887" y="711200"/>
            <a:ext cx="1241481" cy="2645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AU">
              <a:solidFill>
                <a:srgbClr val="FFFFFF"/>
              </a:solidFill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</a:t>
            </a:r>
            <a:r>
              <a:rPr lang="en-US" sz="1000" b="1" dirty="0" smtClean="0">
                <a:solidFill>
                  <a:srgbClr val="9933FF"/>
                </a:solidFill>
              </a:rPr>
              <a:t>VM</a:t>
            </a:r>
          </a:p>
          <a:p>
            <a:pPr algn="ctr" eaLnBrk="1" hangingPunct="1"/>
            <a:r>
              <a:rPr lang="en-US" sz="1000" b="1" dirty="0" smtClean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172633" y="5775926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</a:t>
            </a:r>
            <a:r>
              <a:rPr lang="en-US" sz="1000" b="1" dirty="0" smtClean="0">
                <a:solidFill>
                  <a:srgbClr val="9933FF"/>
                </a:solidFill>
              </a:rPr>
              <a:t>VM</a:t>
            </a:r>
          </a:p>
          <a:p>
            <a:pPr algn="ctr" eaLnBrk="1" hangingPunct="1"/>
            <a:r>
              <a:rPr lang="en-US" sz="1000" b="1" dirty="0" smtClean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4273"/>
            <a:ext cx="6953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77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492375"/>
            <a:ext cx="8135937" cy="1439863"/>
          </a:xfrm>
        </p:spPr>
        <p:txBody>
          <a:bodyPr/>
          <a:lstStyle/>
          <a:p>
            <a:pPr algn="ctr" defTabSz="814388" eaLnBrk="1" hangingPunct="1"/>
            <a:r>
              <a:rPr lang="en-US" sz="4400" dirty="0" smtClean="0">
                <a:solidFill>
                  <a:srgbClr val="FF0000"/>
                </a:solidFill>
              </a:rPr>
              <a:t>END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94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Routing </a:t>
            </a:r>
            <a:r>
              <a:rPr lang="en-US" sz="2800" dirty="0"/>
              <a:t>Protocols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332423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Discover</a:t>
            </a:r>
            <a:r>
              <a:rPr lang="en-CA" dirty="0"/>
              <a:t>       </a:t>
            </a:r>
            <a:r>
              <a:rPr lang="en-CA" dirty="0">
                <a:solidFill>
                  <a:srgbClr val="FF0000"/>
                </a:solidFill>
              </a:rPr>
              <a:t>remote</a:t>
            </a:r>
            <a:r>
              <a:rPr lang="en-CA" dirty="0"/>
              <a:t>                   networks</a:t>
            </a:r>
            <a:endParaRPr lang="en-CA" dirty="0">
              <a:solidFill>
                <a:srgbClr val="0000FF"/>
              </a:solidFill>
            </a:endParaRPr>
          </a:p>
          <a:p>
            <a:endParaRPr lang="en-CA" dirty="0">
              <a:solidFill>
                <a:srgbClr val="0000FF"/>
              </a:solidFill>
            </a:endParaRPr>
          </a:p>
          <a:p>
            <a:endParaRPr lang="en-CA" dirty="0">
              <a:solidFill>
                <a:srgbClr val="0000FF"/>
              </a:solidFill>
            </a:endParaRPr>
          </a:p>
          <a:p>
            <a:r>
              <a:rPr lang="en-CA" dirty="0" smtClean="0">
                <a:solidFill>
                  <a:srgbClr val="0000FF"/>
                </a:solidFill>
              </a:rPr>
              <a:t>Determine</a:t>
            </a:r>
            <a:r>
              <a:rPr lang="en-CA" dirty="0" smtClean="0"/>
              <a:t>     </a:t>
            </a:r>
            <a:r>
              <a:rPr lang="en-CA" dirty="0" smtClean="0">
                <a:solidFill>
                  <a:srgbClr val="FF0000"/>
                </a:solidFill>
              </a:rPr>
              <a:t>least </a:t>
            </a:r>
            <a:r>
              <a:rPr lang="en-CA" dirty="0">
                <a:solidFill>
                  <a:srgbClr val="FF0000"/>
                </a:solidFill>
              </a:rPr>
              <a:t>cost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paths</a:t>
            </a:r>
            <a:r>
              <a:rPr lang="en-CA" dirty="0"/>
              <a:t>     to destination networks</a:t>
            </a:r>
          </a:p>
          <a:p>
            <a:endParaRPr lang="en-CA" dirty="0">
              <a:solidFill>
                <a:srgbClr val="0000FF"/>
              </a:solidFill>
            </a:endParaRPr>
          </a:p>
          <a:p>
            <a:endParaRPr lang="en-CA" dirty="0">
              <a:solidFill>
                <a:srgbClr val="0000FF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Maintain</a:t>
            </a: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up-to-date</a:t>
            </a:r>
            <a:r>
              <a:rPr lang="en-CA" dirty="0"/>
              <a:t>             routing information in </a:t>
            </a:r>
            <a:r>
              <a:rPr lang="en-CA" dirty="0">
                <a:solidFill>
                  <a:srgbClr val="9900FF"/>
                </a:solidFill>
              </a:rPr>
              <a:t>tables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</a:endParaRPr>
          </a:p>
          <a:p>
            <a:endParaRPr lang="en-CA" dirty="0">
              <a:solidFill>
                <a:srgbClr val="0000FF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Find a new    </a:t>
            </a:r>
            <a:r>
              <a:rPr lang="en-CA" dirty="0">
                <a:solidFill>
                  <a:srgbClr val="FF0000"/>
                </a:solidFill>
              </a:rPr>
              <a:t>least cost path      </a:t>
            </a:r>
            <a:r>
              <a:rPr lang="en-CA" dirty="0"/>
              <a:t>if the </a:t>
            </a:r>
            <a:r>
              <a:rPr lang="en-CA" dirty="0">
                <a:solidFill>
                  <a:srgbClr val="9900FF"/>
                </a:solidFill>
              </a:rPr>
              <a:t>current path </a:t>
            </a:r>
            <a:r>
              <a:rPr lang="en-CA" dirty="0"/>
              <a:t>is </a:t>
            </a:r>
            <a:r>
              <a:rPr lang="en-CA" dirty="0">
                <a:solidFill>
                  <a:srgbClr val="9900FF"/>
                </a:solidFill>
              </a:rPr>
              <a:t>no longer                </a:t>
            </a:r>
          </a:p>
          <a:p>
            <a:pPr marL="0" indent="0">
              <a:buNone/>
            </a:pPr>
            <a:r>
              <a:rPr lang="en-CA" dirty="0">
                <a:solidFill>
                  <a:srgbClr val="9900FF"/>
                </a:solidFill>
              </a:rPr>
              <a:t>                                                       </a:t>
            </a:r>
            <a:r>
              <a:rPr lang="en-CA" dirty="0" smtClean="0">
                <a:solidFill>
                  <a:srgbClr val="9900FF"/>
                </a:solidFill>
              </a:rPr>
              <a:t>available</a:t>
            </a:r>
            <a:endParaRPr lang="en-CA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2059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45661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Routing </a:t>
            </a:r>
            <a:r>
              <a:rPr lang="en-US" sz="2800" dirty="0"/>
              <a:t>Protocols 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57860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Main </a:t>
            </a:r>
            <a:r>
              <a:rPr lang="en-CA" dirty="0">
                <a:solidFill>
                  <a:srgbClr val="FF0000"/>
                </a:solidFill>
              </a:rPr>
              <a:t>components</a:t>
            </a:r>
            <a:r>
              <a:rPr lang="en-CA" dirty="0"/>
              <a:t> include:</a:t>
            </a:r>
            <a:endParaRPr lang="en-US" dirty="0"/>
          </a:p>
          <a:p>
            <a:pPr lvl="0"/>
            <a:endParaRPr lang="en-CA" b="1" dirty="0">
              <a:solidFill>
                <a:srgbClr val="0000FF"/>
              </a:solidFill>
            </a:endParaRPr>
          </a:p>
          <a:p>
            <a:pPr lvl="0"/>
            <a:r>
              <a:rPr lang="en-CA" b="1" dirty="0">
                <a:solidFill>
                  <a:srgbClr val="0000FF"/>
                </a:solidFill>
              </a:rPr>
              <a:t>Data structures </a:t>
            </a:r>
            <a:r>
              <a:rPr lang="en-CA" b="1" dirty="0"/>
              <a:t>–</a:t>
            </a:r>
            <a:r>
              <a:rPr lang="en-CA" dirty="0"/>
              <a:t> A Routing Protocol uses </a:t>
            </a:r>
            <a:r>
              <a:rPr lang="en-CA" b="1" dirty="0">
                <a:solidFill>
                  <a:srgbClr val="0000FF"/>
                </a:solidFill>
              </a:rPr>
              <a:t>tables</a:t>
            </a:r>
            <a:r>
              <a:rPr lang="en-CA" dirty="0"/>
              <a:t> for its operations. </a:t>
            </a:r>
            <a:r>
              <a:rPr lang="en-CA" dirty="0" smtClean="0"/>
              <a:t>These tables are </a:t>
            </a:r>
            <a:r>
              <a:rPr lang="en-CA" dirty="0"/>
              <a:t>stored in </a:t>
            </a:r>
            <a:r>
              <a:rPr lang="en-CA" dirty="0">
                <a:solidFill>
                  <a:srgbClr val="0000FF"/>
                </a:solidFill>
              </a:rPr>
              <a:t>RAM</a:t>
            </a:r>
            <a:r>
              <a:rPr lang="en-CA" dirty="0"/>
              <a:t>. </a:t>
            </a:r>
            <a:endParaRPr lang="en-US" dirty="0"/>
          </a:p>
          <a:p>
            <a:pPr lvl="0"/>
            <a:endParaRPr lang="en-CA" b="1" dirty="0">
              <a:solidFill>
                <a:srgbClr val="0000FF"/>
              </a:solidFill>
            </a:endParaRPr>
          </a:p>
          <a:p>
            <a:pPr lvl="0"/>
            <a:r>
              <a:rPr lang="en-CA" b="1" dirty="0">
                <a:solidFill>
                  <a:srgbClr val="0000FF"/>
                </a:solidFill>
              </a:rPr>
              <a:t>Routing protocol messages </a:t>
            </a:r>
          </a:p>
          <a:p>
            <a:pPr lvl="1"/>
            <a:r>
              <a:rPr lang="en-CA" dirty="0"/>
              <a:t>To </a:t>
            </a:r>
            <a:r>
              <a:rPr lang="en-CA" dirty="0">
                <a:solidFill>
                  <a:srgbClr val="FF0000"/>
                </a:solidFill>
              </a:rPr>
              <a:t>discover</a:t>
            </a:r>
            <a:r>
              <a:rPr lang="en-CA" dirty="0"/>
              <a:t>                     neighboring routers,</a:t>
            </a:r>
          </a:p>
          <a:p>
            <a:pPr lvl="1"/>
            <a:r>
              <a:rPr lang="en-CA" dirty="0"/>
              <a:t>To </a:t>
            </a:r>
            <a:r>
              <a:rPr lang="en-CA" dirty="0">
                <a:solidFill>
                  <a:srgbClr val="FF0000"/>
                </a:solidFill>
              </a:rPr>
              <a:t>exchange</a:t>
            </a:r>
            <a:r>
              <a:rPr lang="en-CA" dirty="0"/>
              <a:t>                   routing information, </a:t>
            </a:r>
          </a:p>
          <a:p>
            <a:pPr lvl="1"/>
            <a:r>
              <a:rPr lang="en-CA" dirty="0"/>
              <a:t>To </a:t>
            </a:r>
            <a:r>
              <a:rPr lang="en-CA" dirty="0">
                <a:solidFill>
                  <a:srgbClr val="FF0000"/>
                </a:solidFill>
              </a:rPr>
              <a:t>learn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maintain</a:t>
            </a:r>
            <a:r>
              <a:rPr lang="en-CA" dirty="0"/>
              <a:t>     accurate information about the  </a:t>
            </a:r>
          </a:p>
          <a:p>
            <a:pPr marL="457200" lvl="1" indent="0">
              <a:buNone/>
            </a:pPr>
            <a:r>
              <a:rPr lang="en-CA" dirty="0"/>
              <a:t>                                            network.</a:t>
            </a:r>
          </a:p>
          <a:p>
            <a:pPr marL="0" lvl="0" indent="0">
              <a:buNone/>
            </a:pPr>
            <a:r>
              <a:rPr lang="en-CA" dirty="0"/>
              <a:t> </a:t>
            </a:r>
            <a:endParaRPr lang="en-US" dirty="0"/>
          </a:p>
          <a:p>
            <a:pPr lvl="0"/>
            <a:r>
              <a:rPr lang="en-CA" b="1" dirty="0">
                <a:solidFill>
                  <a:srgbClr val="0000FF"/>
                </a:solidFill>
              </a:rPr>
              <a:t>Algorithm</a:t>
            </a:r>
            <a:r>
              <a:rPr lang="en-CA" b="1" dirty="0"/>
              <a:t> -</a:t>
            </a:r>
            <a:r>
              <a:rPr lang="en-CA" dirty="0"/>
              <a:t> for </a:t>
            </a:r>
            <a:r>
              <a:rPr lang="en-CA" dirty="0">
                <a:solidFill>
                  <a:srgbClr val="FF0000"/>
                </a:solidFill>
              </a:rPr>
              <a:t>least cost path </a:t>
            </a:r>
            <a:r>
              <a:rPr lang="en-CA" dirty="0"/>
              <a:t>determination.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3072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94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Routing </a:t>
            </a:r>
            <a:r>
              <a:rPr lang="en-US" sz="2800" dirty="0"/>
              <a:t>Protocols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949280"/>
          </a:xfrm>
        </p:spPr>
        <p:txBody>
          <a:bodyPr/>
          <a:lstStyle/>
          <a:p>
            <a:pPr marL="0" indent="0" algn="ctr">
              <a:buNone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8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</a:p>
          <a:p>
            <a:pPr marL="0" indent="0" algn="ctr">
              <a:buNone/>
            </a:pPr>
            <a:endParaRPr lang="en-CA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CA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endParaRPr lang="en-CA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cost paths</a:t>
            </a:r>
          </a:p>
          <a:p>
            <a:pPr marL="0" indent="0" algn="ctr">
              <a:buNone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CA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networks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00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Routing </a:t>
            </a:r>
            <a:r>
              <a:rPr lang="en-AU" sz="2800" dirty="0" smtClean="0"/>
              <a:t>Protocols: Network </a:t>
            </a:r>
            <a:r>
              <a:rPr lang="en-AU" sz="2800" dirty="0" smtClean="0"/>
              <a:t>Convergence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>
                <a:solidFill>
                  <a:srgbClr val="0000FF"/>
                </a:solidFill>
              </a:rPr>
              <a:t>network</a:t>
            </a:r>
            <a:r>
              <a:rPr lang="en-AU" dirty="0"/>
              <a:t> has </a:t>
            </a:r>
            <a:r>
              <a:rPr lang="en-AU" dirty="0">
                <a:solidFill>
                  <a:srgbClr val="FF0000"/>
                </a:solidFill>
              </a:rPr>
              <a:t>converged</a:t>
            </a:r>
            <a:r>
              <a:rPr lang="en-AU" dirty="0"/>
              <a:t> when all routers have </a:t>
            </a:r>
            <a:r>
              <a:rPr lang="en-AU" dirty="0">
                <a:solidFill>
                  <a:srgbClr val="FF0000"/>
                </a:solidFill>
              </a:rPr>
              <a:t>complete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accurate</a:t>
            </a:r>
            <a:r>
              <a:rPr lang="en-AU" dirty="0"/>
              <a:t> information (</a:t>
            </a:r>
            <a:r>
              <a:rPr lang="en-AU" dirty="0">
                <a:solidFill>
                  <a:srgbClr val="0000FF"/>
                </a:solidFill>
              </a:rPr>
              <a:t>in their tables</a:t>
            </a:r>
            <a:r>
              <a:rPr lang="en-AU" dirty="0"/>
              <a:t>) about the network topology.</a:t>
            </a:r>
          </a:p>
          <a:p>
            <a:endParaRPr lang="en-AU" dirty="0"/>
          </a:p>
          <a:p>
            <a:r>
              <a:rPr lang="en-AU" dirty="0">
                <a:solidFill>
                  <a:srgbClr val="0000FF"/>
                </a:solidFill>
              </a:rPr>
              <a:t>Not </a:t>
            </a:r>
            <a:r>
              <a:rPr lang="en-AU" dirty="0" smtClean="0">
                <a:solidFill>
                  <a:srgbClr val="0000FF"/>
                </a:solidFill>
              </a:rPr>
              <a:t>Instantaneous</a:t>
            </a:r>
            <a:endParaRPr lang="en-AU" dirty="0">
              <a:solidFill>
                <a:srgbClr val="0000FF"/>
              </a:solidFill>
            </a:endParaRPr>
          </a:p>
          <a:p>
            <a:endParaRPr lang="en-AU" dirty="0"/>
          </a:p>
          <a:p>
            <a:r>
              <a:rPr lang="en-AU" dirty="0">
                <a:solidFill>
                  <a:srgbClr val="0000FF"/>
                </a:solidFill>
              </a:rPr>
              <a:t>It takes time for routers to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share</a:t>
            </a:r>
            <a:r>
              <a:rPr lang="en-AU" dirty="0"/>
              <a:t>     </a:t>
            </a:r>
            <a:r>
              <a:rPr lang="en-AU" dirty="0" smtClean="0"/>
              <a:t>   </a:t>
            </a:r>
            <a:r>
              <a:rPr lang="en-AU" dirty="0"/>
              <a:t>information        (</a:t>
            </a:r>
            <a:r>
              <a:rPr lang="en-AU" dirty="0">
                <a:solidFill>
                  <a:srgbClr val="FF0000"/>
                </a:solidFill>
              </a:rPr>
              <a:t>collaborate</a:t>
            </a:r>
            <a:r>
              <a:rPr lang="en-AU" dirty="0"/>
              <a:t> with other routers), 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</a:rPr>
              <a:t>determine</a:t>
            </a:r>
            <a:r>
              <a:rPr lang="en-AU" dirty="0" smtClean="0"/>
              <a:t> </a:t>
            </a:r>
            <a:r>
              <a:rPr lang="en-AU" dirty="0"/>
              <a:t>least cost paths (</a:t>
            </a:r>
            <a:r>
              <a:rPr lang="en-AU" dirty="0">
                <a:solidFill>
                  <a:srgbClr val="FF0000"/>
                </a:solidFill>
              </a:rPr>
              <a:t>independent</a:t>
            </a:r>
            <a:r>
              <a:rPr lang="en-AU" dirty="0"/>
              <a:t> of other routers),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update</a:t>
            </a:r>
            <a:r>
              <a:rPr lang="en-AU" dirty="0"/>
              <a:t>    </a:t>
            </a:r>
            <a:r>
              <a:rPr lang="en-AU" dirty="0" smtClean="0"/>
              <a:t>  their </a:t>
            </a:r>
            <a:r>
              <a:rPr lang="en-AU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5805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08720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9900FF"/>
                </a:solidFill>
              </a:rPr>
              <a:t>From </a:t>
            </a:r>
          </a:p>
          <a:p>
            <a:pPr algn="ctr"/>
            <a:endParaRPr lang="en-US" sz="4000" dirty="0">
              <a:solidFill>
                <a:srgbClr val="9900FF"/>
              </a:solidFill>
            </a:endParaRPr>
          </a:p>
          <a:p>
            <a:pPr algn="ctr"/>
            <a:r>
              <a:rPr lang="en-US" sz="4000" dirty="0">
                <a:solidFill>
                  <a:srgbClr val="0000FF"/>
                </a:solidFill>
              </a:rPr>
              <a:t>COLD Start</a:t>
            </a:r>
          </a:p>
          <a:p>
            <a:pPr algn="ctr"/>
            <a:endParaRPr lang="en-US" sz="4000" dirty="0">
              <a:solidFill>
                <a:srgbClr val="9900FF"/>
              </a:solidFill>
            </a:endParaRPr>
          </a:p>
          <a:p>
            <a:pPr algn="ctr"/>
            <a:r>
              <a:rPr lang="en-US" sz="4000" dirty="0">
                <a:solidFill>
                  <a:srgbClr val="9900FF"/>
                </a:solidFill>
              </a:rPr>
              <a:t>To</a:t>
            </a:r>
          </a:p>
          <a:p>
            <a:pPr algn="ctr"/>
            <a:endParaRPr lang="en-US" sz="4000" dirty="0">
              <a:solidFill>
                <a:srgbClr val="9900FF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Network Convergence</a:t>
            </a:r>
            <a:endParaRPr lang="en-US" sz="4000" dirty="0">
              <a:solidFill>
                <a:srgbClr val="0000FF"/>
              </a:solidFill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23528" y="188640"/>
            <a:ext cx="4464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900FF"/>
                </a:solidFill>
              </a:rPr>
              <a:t>R</a:t>
            </a:r>
            <a:r>
              <a:rPr lang="en-US" sz="2800" dirty="0" smtClean="0"/>
              <a:t>outing </a:t>
            </a:r>
            <a:r>
              <a:rPr lang="en-US" sz="2800" dirty="0" smtClean="0">
                <a:solidFill>
                  <a:srgbClr val="9900FF"/>
                </a:solidFill>
              </a:rPr>
              <a:t>P</a:t>
            </a:r>
            <a:r>
              <a:rPr lang="en-US" sz="2800" dirty="0" smtClean="0"/>
              <a:t>rotocols  </a:t>
            </a:r>
            <a:r>
              <a:rPr lang="en-US" sz="2800" dirty="0"/>
              <a:t>– </a:t>
            </a:r>
            <a:r>
              <a:rPr lang="en-US" sz="2800" dirty="0" smtClean="0">
                <a:solidFill>
                  <a:srgbClr val="0000FF"/>
                </a:solidFill>
              </a:rPr>
              <a:t>RIP</a:t>
            </a:r>
            <a:endParaRPr lang="en-AU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5978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456613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- </a:t>
            </a:r>
            <a:r>
              <a:rPr lang="en-US" sz="2800" dirty="0">
                <a:solidFill>
                  <a:srgbClr val="FF0000"/>
                </a:solidFill>
              </a:rPr>
              <a:t>Cold Start</a:t>
            </a:r>
            <a:endParaRPr 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373312"/>
            <a:ext cx="8892988" cy="508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7272" y="3964414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Routers running RIPv2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882581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en-AU" sz="2000" b="1" dirty="0">
                <a:solidFill>
                  <a:srgbClr val="9900FF"/>
                </a:solidFill>
              </a:rPr>
              <a:t>Directly Connected Networks  </a:t>
            </a:r>
            <a:r>
              <a:rPr lang="en-AU" sz="2000" b="1" dirty="0">
                <a:solidFill>
                  <a:srgbClr val="FF0000"/>
                </a:solidFill>
              </a:rPr>
              <a:t>Detected  </a:t>
            </a:r>
            <a:r>
              <a:rPr lang="en-AU" sz="2000" b="1" dirty="0">
                <a:solidFill>
                  <a:srgbClr val="9900FF"/>
                </a:solidFill>
              </a:rPr>
              <a:t>and  </a:t>
            </a:r>
            <a:r>
              <a:rPr lang="en-AU" sz="2000" b="1" dirty="0">
                <a:solidFill>
                  <a:srgbClr val="FF0000"/>
                </a:solidFill>
              </a:rPr>
              <a:t>Added</a:t>
            </a:r>
            <a:r>
              <a:rPr lang="en-AU" sz="2000" b="1" dirty="0">
                <a:solidFill>
                  <a:srgbClr val="9900FF"/>
                </a:solidFill>
              </a:rPr>
              <a:t>  to Routing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843" y="3356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8835" y="34434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640" y="34577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3568" y="5661246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73698" y="5661245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3568" y="5922213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44751" y="5940255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55876" y="566124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55876" y="5922213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90411" y="5661246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300192" y="5655142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454221" y="5943678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300192" y="5945007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255693" y="5653143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255693" y="5920214"/>
            <a:ext cx="756084" cy="1981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573455" y="5653143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81020" y="5945009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364088" y="5651692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71653" y="5940257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172399" y="5651691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167202" y="5922024"/>
            <a:ext cx="504057" cy="1981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83568" y="4941168"/>
            <a:ext cx="2401509" cy="648072"/>
          </a:xfrm>
          <a:prstGeom prst="rect">
            <a:avLst/>
          </a:prstGeom>
          <a:noFill/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74201" y="4941168"/>
            <a:ext cx="2401509" cy="648072"/>
          </a:xfrm>
          <a:prstGeom prst="rect">
            <a:avLst/>
          </a:prstGeom>
          <a:noFill/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300192" y="4941168"/>
            <a:ext cx="2401509" cy="648072"/>
          </a:xfrm>
          <a:prstGeom prst="rect">
            <a:avLst/>
          </a:prstGeom>
          <a:noFill/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195736" y="2492896"/>
            <a:ext cx="881776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16" name="Straight Arrow Connector 9215"/>
          <p:cNvCxnSpPr/>
          <p:nvPr/>
        </p:nvCxnSpPr>
        <p:spPr bwMode="auto">
          <a:xfrm flipH="1" flipV="1">
            <a:off x="1259633" y="2492896"/>
            <a:ext cx="276148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884322" y="3356992"/>
            <a:ext cx="167418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1357706" y="1673545"/>
            <a:ext cx="1475342" cy="689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3085077" y="1673545"/>
            <a:ext cx="262787" cy="603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899716" y="33569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9900"/>
                </a:solidFill>
              </a:rPr>
              <a:t>Hop</a:t>
            </a:r>
            <a:endParaRPr lang="en-AU" b="1" dirty="0">
              <a:solidFill>
                <a:srgbClr val="FF99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3533223" y="3560051"/>
            <a:ext cx="6787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2321484" y="3541659"/>
            <a:ext cx="594332" cy="18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52791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770944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b="1" dirty="0">
              <a:solidFill>
                <a:srgbClr val="0000FF"/>
              </a:solidFill>
            </a:endParaRP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b="1" dirty="0">
              <a:solidFill>
                <a:srgbClr val="0000FF"/>
              </a:solidFill>
            </a:endParaRP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b="1" dirty="0">
              <a:solidFill>
                <a:srgbClr val="0000FF"/>
              </a:solidFill>
            </a:endParaRP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R1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10.1.0.0</a:t>
            </a:r>
            <a:r>
              <a:rPr lang="en-US" sz="2400" dirty="0"/>
              <a:t> network available through </a:t>
            </a:r>
            <a:r>
              <a:rPr lang="en-US" sz="2400" dirty="0">
                <a:solidFill>
                  <a:srgbClr val="00B0F0"/>
                </a:solidFill>
              </a:rPr>
              <a:t>Fa0/0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10.2.0.0</a:t>
            </a:r>
            <a:r>
              <a:rPr lang="en-US" sz="2400" dirty="0"/>
              <a:t> is available through </a:t>
            </a:r>
            <a:r>
              <a:rPr lang="en-US" sz="2400" dirty="0">
                <a:solidFill>
                  <a:srgbClr val="00B0F0"/>
                </a:solidFill>
              </a:rPr>
              <a:t>S0/0/0</a:t>
            </a:r>
            <a:r>
              <a:rPr lang="en-US" sz="2400" dirty="0"/>
              <a:t>.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R2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10.2.0.0</a:t>
            </a:r>
            <a:r>
              <a:rPr lang="en-US" sz="2400" dirty="0"/>
              <a:t> network available through </a:t>
            </a:r>
            <a:r>
              <a:rPr lang="en-US" sz="2400" dirty="0">
                <a:solidFill>
                  <a:srgbClr val="00B0F0"/>
                </a:solidFill>
              </a:rPr>
              <a:t>S0/0/0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10.3.0.0</a:t>
            </a:r>
            <a:r>
              <a:rPr lang="en-US" sz="2400" dirty="0"/>
              <a:t> is available through</a:t>
            </a:r>
            <a:r>
              <a:rPr lang="en-US" sz="2400" dirty="0">
                <a:solidFill>
                  <a:srgbClr val="00B0F0"/>
                </a:solidFill>
              </a:rPr>
              <a:t> S0/0/1</a:t>
            </a:r>
            <a:r>
              <a:rPr lang="en-US" sz="2400" dirty="0"/>
              <a:t>.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R3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10.3.0.0</a:t>
            </a:r>
            <a:r>
              <a:rPr lang="en-US" sz="2400" dirty="0"/>
              <a:t> network available through </a:t>
            </a:r>
            <a:r>
              <a:rPr lang="en-US" sz="2400" dirty="0">
                <a:solidFill>
                  <a:srgbClr val="00B0F0"/>
                </a:solidFill>
              </a:rPr>
              <a:t>S0/0/1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10.4.0.0</a:t>
            </a:r>
            <a:r>
              <a:rPr lang="en-US" sz="2400" dirty="0"/>
              <a:t> is available through </a:t>
            </a:r>
            <a:r>
              <a:rPr lang="en-US" sz="2400" dirty="0">
                <a:solidFill>
                  <a:srgbClr val="00B0F0"/>
                </a:solidFill>
              </a:rPr>
              <a:t>Fa0/0.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456613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Operation - Cold Start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82581"/>
            <a:ext cx="914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900" dirty="0"/>
              <a:t> </a:t>
            </a:r>
            <a:r>
              <a:rPr lang="en-AU" sz="1900" b="1" dirty="0">
                <a:solidFill>
                  <a:srgbClr val="9900FF"/>
                </a:solidFill>
              </a:rPr>
              <a:t>Directly Connected Networks  </a:t>
            </a:r>
            <a:r>
              <a:rPr lang="en-AU" sz="1900" b="1" dirty="0">
                <a:solidFill>
                  <a:srgbClr val="FF0000"/>
                </a:solidFill>
              </a:rPr>
              <a:t>Detected  </a:t>
            </a:r>
            <a:r>
              <a:rPr lang="en-AU" sz="1900" b="1" dirty="0">
                <a:solidFill>
                  <a:srgbClr val="9900FF"/>
                </a:solidFill>
              </a:rPr>
              <a:t>and  </a:t>
            </a:r>
            <a:r>
              <a:rPr lang="en-AU" sz="1900" b="1" dirty="0">
                <a:solidFill>
                  <a:srgbClr val="FF0000"/>
                </a:solidFill>
              </a:rPr>
              <a:t>Added</a:t>
            </a:r>
            <a:r>
              <a:rPr lang="en-AU" sz="1900" b="1" dirty="0">
                <a:solidFill>
                  <a:srgbClr val="9900FF"/>
                </a:solidFill>
              </a:rPr>
              <a:t>  to Routing Table</a:t>
            </a:r>
          </a:p>
        </p:txBody>
      </p:sp>
    </p:spTree>
    <p:extLst>
      <p:ext uri="{BB962C8B-B14F-4D97-AF65-F5344CB8AC3E}">
        <p14:creationId xmlns:p14="http://schemas.microsoft.com/office/powerpoint/2010/main" val="169715082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3763</TotalTime>
  <Words>1142</Words>
  <Application>Microsoft Office PowerPoint</Application>
  <PresentationFormat>On-screen Show (4:3)</PresentationFormat>
  <Paragraphs>306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CAIA Template</vt:lpstr>
      <vt:lpstr>Default Design</vt:lpstr>
      <vt:lpstr>TNE20002/TNE70003</vt:lpstr>
      <vt:lpstr>Routing Protocols</vt:lpstr>
      <vt:lpstr>Routing Protocols</vt:lpstr>
      <vt:lpstr>Routing Protocols </vt:lpstr>
      <vt:lpstr>Routing Protocols</vt:lpstr>
      <vt:lpstr>Routing Protocols: Network Convergence</vt:lpstr>
      <vt:lpstr>PowerPoint Presentation</vt:lpstr>
      <vt:lpstr>Operation - Cold Start</vt:lpstr>
      <vt:lpstr>Operation - Cold Start</vt:lpstr>
      <vt:lpstr>Operation – Exchanging Information</vt:lpstr>
      <vt:lpstr>Operation - Exchanging Information</vt:lpstr>
      <vt:lpstr>Operation - Exchanging Information</vt:lpstr>
      <vt:lpstr>Operation – Exchanging Information</vt:lpstr>
      <vt:lpstr>Operation - Exchanging Information</vt:lpstr>
      <vt:lpstr>!! Convergence Achieved !!</vt:lpstr>
      <vt:lpstr>RIPv2</vt:lpstr>
      <vt:lpstr>RIPv2</vt:lpstr>
      <vt:lpstr>Comparing RIPv2 &amp; RIPv1 Message Formats</vt:lpstr>
      <vt:lpstr>RIPv2 – Updates include (VLSM) Subnet Masks</vt:lpstr>
      <vt:lpstr>Enabling RIPv2</vt:lpstr>
      <vt:lpstr>RIPv2 – Advertising Directly Connected Networks</vt:lpstr>
      <vt:lpstr>Configuring Passive Interfaces R1</vt:lpstr>
      <vt:lpstr>R1 Gateway Propagating a Default Route to R2,R3</vt:lpstr>
      <vt:lpstr>PowerPoint Presentation</vt:lpstr>
      <vt:lpstr>END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Peter Granville</cp:lastModifiedBy>
  <cp:revision>281</cp:revision>
  <cp:lastPrinted>1601-01-01T00:00:00Z</cp:lastPrinted>
  <dcterms:created xsi:type="dcterms:W3CDTF">2006-06-26T10:46:41Z</dcterms:created>
  <dcterms:modified xsi:type="dcterms:W3CDTF">2021-08-11T00:22:44Z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