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68" r:id="rId4"/>
    <p:sldMasterId id="2147483680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3" r:id="rId10"/>
    <p:sldId id="264" r:id="rId11"/>
    <p:sldId id="265" r:id="rId12"/>
    <p:sldId id="26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8" d="100"/>
          <a:sy n="88" d="100"/>
        </p:scale>
        <p:origin x="-33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20-A205-400A-B314-2D88AC4B9D35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C9F1-293C-4E49-8247-AE8B75063B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26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C01DD2-0F2D-49E2-B0CB-C5E990944B3C}" type="slidenum">
              <a:rPr lang="en-AU" smtClean="0">
                <a:solidFill>
                  <a:prstClr val="black"/>
                </a:solidFill>
              </a:rPr>
              <a:pPr/>
              <a:t>6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5010" y="8685030"/>
            <a:ext cx="2971368" cy="45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08E8470-289C-429C-AC76-E827B4346CC0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E2CEA4-7C2B-4B99-A16D-E53B566F297A}" type="slidenum">
              <a:rPr lang="en-AU" smtClean="0">
                <a:solidFill>
                  <a:prstClr val="black"/>
                </a:solidFill>
              </a:rPr>
              <a:pPr/>
              <a:t>7</a:t>
            </a:fld>
            <a:endParaRPr lang="en-AU" smtClean="0">
              <a:solidFill>
                <a:prstClr val="black"/>
              </a:solidFill>
            </a:endParaRPr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5010" y="8685030"/>
            <a:ext cx="2971368" cy="45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BD5CC1-F085-47A1-AFF9-82ABA8CC1A41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>
                <a:solidFill>
                  <a:prstClr val="black"/>
                </a:solidFill>
              </a:rPr>
              <a:pPr defTabSz="909912">
                <a:defRPr/>
              </a:pPr>
              <a:t>9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51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4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6666"/>
              </a:solidFill>
            </a:endParaRPr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6666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65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55576" y="6597352"/>
            <a:ext cx="4249738" cy="216743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AU" smtClean="0">
                <a:solidFill>
                  <a:srgbClr val="000000"/>
                </a:solidFill>
              </a:rPr>
              <a:t>Access Lists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44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AU" smtClean="0">
                <a:solidFill>
                  <a:srgbClr val="000000"/>
                </a:solidFill>
              </a:rPr>
              <a:t>Access Lists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4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6666"/>
              </a:solidFill>
            </a:endParaRPr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6666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9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55576" y="6597352"/>
            <a:ext cx="4249738" cy="216743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AU" smtClean="0">
                <a:solidFill>
                  <a:srgbClr val="000000"/>
                </a:solidFill>
              </a:rPr>
              <a:t>Access Lists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AU" smtClean="0">
                <a:solidFill>
                  <a:srgbClr val="000000"/>
                </a:solidFill>
              </a:rPr>
              <a:t>Access Lists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67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67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6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92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0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14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02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3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58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24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55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22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18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2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713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73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231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48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52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83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08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93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27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53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1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3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1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74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6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81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C0A-7BC1-47B2-9E07-C85DAB5B405C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2D73-E5EA-4B8A-A7B6-82D6F4A4B7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1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3518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576" y="6540388"/>
            <a:ext cx="4249738" cy="21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>
                <a:solidFill>
                  <a:srgbClr val="000000"/>
                </a:solidFill>
              </a:rPr>
              <a:t>Access Lists</a:t>
            </a:r>
            <a:endParaRPr lang="en-AU" dirty="0">
              <a:solidFill>
                <a:srgbClr val="000000"/>
              </a:solidFill>
            </a:endParaRPr>
          </a:p>
        </p:txBody>
      </p:sp>
      <p:pic>
        <p:nvPicPr>
          <p:cNvPr id="1030" name="Picture 6" descr="crest_100pc b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115888"/>
            <a:ext cx="403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07950" y="69215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336666"/>
              </a:solidFill>
            </a:endParaRPr>
          </a:p>
        </p:txBody>
      </p:sp>
      <p:pic>
        <p:nvPicPr>
          <p:cNvPr id="1032" name="Picture 8" descr="caia_h_300_cmy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68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56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3518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576" y="6540388"/>
            <a:ext cx="4249738" cy="21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 b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>
                <a:solidFill>
                  <a:srgbClr val="000000"/>
                </a:solidFill>
              </a:rPr>
              <a:t>Access Lists</a:t>
            </a:r>
            <a:endParaRPr lang="en-AU" dirty="0">
              <a:solidFill>
                <a:srgbClr val="000000"/>
              </a:solidFill>
            </a:endParaRPr>
          </a:p>
        </p:txBody>
      </p:sp>
      <p:pic>
        <p:nvPicPr>
          <p:cNvPr id="1030" name="Picture 6" descr="crest_100pc b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115888"/>
            <a:ext cx="403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07950" y="69215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336666"/>
              </a:solidFill>
            </a:endParaRPr>
          </a:p>
        </p:txBody>
      </p:sp>
      <p:pic>
        <p:nvPicPr>
          <p:cNvPr id="1032" name="Picture 8" descr="caia_h_300_cmy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68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1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57BAC8-4C73-444D-A0E0-09694DA55D01}" type="slidenum">
              <a:rPr lang="en-A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3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CC0A-7BC1-47B2-9E07-C85DAB5B40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14/03/2022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2D73-E5EA-4B8A-A7B6-82D6F4A4B79E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2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Topic 3  ACLs</a:t>
            </a:r>
            <a:r>
              <a:rPr lang="en-AU" sz="36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AU" sz="36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3600" smtClean="0">
                <a:latin typeface="Arial" panose="020B0604020202020204" pitchFamily="34" charset="0"/>
                <a:cs typeface="Arial" panose="020B0604020202020204" pitchFamily="34" charset="0"/>
              </a:rPr>
              <a:t>V1.1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S1 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77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>
            <a:normAutofit/>
          </a:bodyPr>
          <a:lstStyle/>
          <a:p>
            <a:pPr eaLnBrk="1" hangingPunct="1"/>
            <a:r>
              <a:rPr lang="en-AU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Named ACL – Telnet Remote Access to </a:t>
            </a:r>
            <a:r>
              <a:rPr lang="en-AU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AU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785100" cy="5803347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Addresses</a:t>
            </a:r>
            <a:endParaRPr lang="en-AU" sz="5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AU" sz="5600" dirty="0" smtClean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56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  </a:t>
            </a:r>
            <a:r>
              <a:rPr lang="en-AU" sz="5600" dirty="0" smtClean="0">
                <a:solidFill>
                  <a:srgbClr val="FF0000"/>
                </a:solidFill>
                <a:latin typeface="Arial"/>
              </a:rPr>
              <a:t>145.60.0.0 </a:t>
            </a:r>
            <a:r>
              <a:rPr lang="en-AU" sz="5600" dirty="0">
                <a:solidFill>
                  <a:srgbClr val="FF0000"/>
                </a:solidFill>
                <a:latin typeface="Arial"/>
              </a:rPr>
              <a:t>/</a:t>
            </a:r>
            <a:r>
              <a:rPr lang="en-AU" sz="5600" dirty="0" smtClean="0">
                <a:solidFill>
                  <a:srgbClr val="FF0000"/>
                </a:solidFill>
                <a:latin typeface="Arial"/>
              </a:rPr>
              <a:t>25            </a:t>
            </a:r>
            <a:r>
              <a:rPr lang="en-AU" sz="5600" dirty="0" smtClean="0">
                <a:latin typeface="Arial"/>
              </a:rPr>
              <a:t>Mask  255.255.255.128    Wildcard (inverse of mask)  </a:t>
            </a:r>
            <a:r>
              <a:rPr lang="en-AU" sz="5600" dirty="0" smtClean="0">
                <a:solidFill>
                  <a:srgbClr val="FF0000"/>
                </a:solidFill>
                <a:latin typeface="Arial"/>
              </a:rPr>
              <a:t>0.0.0.127</a:t>
            </a:r>
            <a:endParaRPr lang="en-AU" sz="5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56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n-AU" sz="56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</a:t>
            </a:r>
            <a:r>
              <a:rPr lang="en-AU" sz="5600" dirty="0" smtClean="0">
                <a:solidFill>
                  <a:srgbClr val="00B0F0"/>
                </a:solidFill>
              </a:rPr>
              <a:t>145.60.0.128/26 </a:t>
            </a:r>
            <a:r>
              <a:rPr lang="en-AU" sz="5600" dirty="0" smtClean="0"/>
              <a:t>         Mask </a:t>
            </a:r>
            <a:r>
              <a:rPr lang="en-AU" sz="5600" dirty="0"/>
              <a:t>255.255.255.192  </a:t>
            </a:r>
            <a:r>
              <a:rPr lang="en-AU" sz="5600" dirty="0" smtClean="0"/>
              <a:t>Wildcard </a:t>
            </a:r>
            <a:r>
              <a:rPr lang="en-AU" sz="5600" dirty="0"/>
              <a:t>(inverse of mask)  </a:t>
            </a:r>
            <a:r>
              <a:rPr lang="en-AU" sz="5600" dirty="0" smtClean="0"/>
              <a:t>   </a:t>
            </a:r>
            <a:r>
              <a:rPr lang="en-AU" sz="5600" dirty="0" smtClean="0">
                <a:solidFill>
                  <a:srgbClr val="00B0F0"/>
                </a:solidFill>
              </a:rPr>
              <a:t>0.0.0.63</a:t>
            </a:r>
          </a:p>
          <a:p>
            <a:pPr>
              <a:buNone/>
            </a:pPr>
            <a:r>
              <a:rPr lang="en-AU" sz="5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   S0/1/0   IP Address 145 .60.0.242</a:t>
            </a:r>
          </a:p>
          <a:p>
            <a:pPr>
              <a:buNone/>
            </a:pPr>
            <a:endParaRPr lang="en-AU" sz="5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Rules for </a:t>
            </a: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</a:p>
          <a:p>
            <a:pPr lvl="0">
              <a:buNone/>
            </a:pPr>
            <a:endParaRPr lang="en-AU" sz="5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5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en-AU" sz="5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AU" sz="5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56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Deny  </a:t>
            </a:r>
            <a:r>
              <a:rPr lang="en-AU" sz="56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 Access to  R2</a:t>
            </a:r>
            <a:endParaRPr lang="en-AU" sz="5600" b="1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56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Rules </a:t>
            </a:r>
            <a:r>
              <a:rPr lang="en-AU" sz="5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VLAN  </a:t>
            </a: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>
              <a:buNone/>
            </a:pPr>
            <a:endParaRPr lang="en-AU" sz="5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5600" b="1" dirty="0">
                <a:solidFill>
                  <a:srgbClr val="333399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1 </a:t>
            </a:r>
            <a:r>
              <a:rPr lang="en-AU" sz="5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56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 </a:t>
            </a:r>
            <a:r>
              <a:rPr lang="en-AU" sz="56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Access to  R2</a:t>
            </a:r>
            <a:endParaRPr lang="en-AU" sz="5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56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Configuration on </a:t>
            </a:r>
            <a:r>
              <a:rPr lang="en-AU" sz="5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AU" sz="5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5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5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access-list </a:t>
            </a:r>
            <a:r>
              <a:rPr lang="en-AU" sz="5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5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 ACLTELNETACCESS</a:t>
            </a:r>
          </a:p>
          <a:p>
            <a:pPr>
              <a:buNone/>
            </a:pPr>
            <a:r>
              <a:rPr lang="en-AU" sz="5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VLAN 10 </a:t>
            </a:r>
          </a:p>
          <a:p>
            <a:pPr>
              <a:buNone/>
            </a:pPr>
            <a:r>
              <a:rPr lang="en-AU" sz="5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AU" sz="5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eny  </a:t>
            </a:r>
            <a:r>
              <a:rPr lang="en-AU" sz="5600" dirty="0" smtClean="0">
                <a:solidFill>
                  <a:srgbClr val="FF0000"/>
                </a:solidFill>
                <a:latin typeface="Arial"/>
              </a:rPr>
              <a:t>145.60.0.0</a:t>
            </a:r>
            <a:r>
              <a:rPr lang="en-AU" sz="5600" dirty="0" smtClean="0">
                <a:solidFill>
                  <a:srgbClr val="00B050"/>
                </a:solidFill>
                <a:latin typeface="Arial"/>
              </a:rPr>
              <a:t>  </a:t>
            </a:r>
            <a:r>
              <a:rPr lang="en-AU" sz="5600" dirty="0" smtClean="0">
                <a:solidFill>
                  <a:srgbClr val="FF0000"/>
                </a:solidFill>
                <a:latin typeface="Arial"/>
              </a:rPr>
              <a:t>0.0.0.127</a:t>
            </a:r>
            <a:r>
              <a:rPr lang="en-AU" sz="5600" dirty="0" smtClean="0">
                <a:solidFill>
                  <a:srgbClr val="00B050"/>
                </a:solidFill>
                <a:latin typeface="Arial"/>
              </a:rPr>
              <a:t> </a:t>
            </a:r>
          </a:p>
          <a:p>
            <a:pPr>
              <a:buNone/>
            </a:pPr>
            <a:r>
              <a:rPr lang="en-AU" sz="5600" dirty="0" smtClean="0">
                <a:solidFill>
                  <a:srgbClr val="00B050"/>
                </a:solidFill>
                <a:latin typeface="Arial"/>
              </a:rPr>
              <a:t>! </a:t>
            </a:r>
            <a:r>
              <a:rPr lang="en-AU" sz="5600" dirty="0">
                <a:solidFill>
                  <a:srgbClr val="00B050"/>
                </a:solidFill>
                <a:latin typeface="Arial"/>
              </a:rPr>
              <a:t> </a:t>
            </a:r>
            <a:r>
              <a:rPr lang="en-AU" sz="5600" dirty="0" smtClean="0">
                <a:solidFill>
                  <a:srgbClr val="00B050"/>
                </a:solidFill>
                <a:latin typeface="Arial"/>
              </a:rPr>
              <a:t>VLAN 20</a:t>
            </a:r>
            <a:endParaRPr lang="en-AU" sz="5600" dirty="0">
              <a:solidFill>
                <a:srgbClr val="00B050"/>
              </a:solidFill>
              <a:latin typeface="Arial"/>
            </a:endParaRPr>
          </a:p>
          <a:p>
            <a:pPr>
              <a:buNone/>
            </a:pPr>
            <a:r>
              <a:rPr lang="en-AU" sz="5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</a:t>
            </a:r>
            <a:r>
              <a:rPr lang="en-AU" sz="5600" dirty="0" smtClean="0">
                <a:solidFill>
                  <a:srgbClr val="FF0000"/>
                </a:solidFill>
              </a:rPr>
              <a:t>145.60.0.128 </a:t>
            </a:r>
            <a:r>
              <a:rPr lang="en-AU" sz="5600" dirty="0" smtClean="0">
                <a:solidFill>
                  <a:srgbClr val="00B050"/>
                </a:solidFill>
              </a:rPr>
              <a:t>  </a:t>
            </a:r>
            <a:r>
              <a:rPr lang="en-AU" sz="5600" dirty="0">
                <a:solidFill>
                  <a:srgbClr val="FF0000"/>
                </a:solidFill>
              </a:rPr>
              <a:t>0.0.0.63</a:t>
            </a:r>
            <a:endParaRPr lang="en-AU" sz="5600" dirty="0">
              <a:solidFill>
                <a:srgbClr val="00B050"/>
              </a:solidFill>
              <a:latin typeface="Arial"/>
            </a:endParaRPr>
          </a:p>
          <a:p>
            <a:pPr>
              <a:buNone/>
            </a:pPr>
            <a:endParaRPr lang="en-AU" sz="5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ACL </a:t>
            </a:r>
            <a:r>
              <a:rPr lang="en-AU" sz="5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 on  </a:t>
            </a:r>
            <a:r>
              <a:rPr lang="en-AU" sz="5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AU" sz="5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AU" sz="5600" dirty="0" err="1">
                <a:latin typeface="Arial" panose="020B0604020202020204" pitchFamily="34" charset="0"/>
                <a:cs typeface="Arial" panose="020B0604020202020204" pitchFamily="34" charset="0"/>
              </a:rPr>
              <a:t>vty</a:t>
            </a:r>
            <a:r>
              <a:rPr lang="en-AU" sz="5600" dirty="0">
                <a:latin typeface="Arial" panose="020B0604020202020204" pitchFamily="34" charset="0"/>
                <a:cs typeface="Arial" panose="020B0604020202020204" pitchFamily="34" charset="0"/>
              </a:rPr>
              <a:t> 0 4</a:t>
            </a:r>
          </a:p>
          <a:p>
            <a:pPr eaLnBrk="1" hangingPunct="1">
              <a:buFontTx/>
              <a:buNone/>
            </a:pPr>
            <a:r>
              <a:rPr lang="en-AU" sz="5600" dirty="0">
                <a:latin typeface="Arial" panose="020B0604020202020204" pitchFamily="34" charset="0"/>
                <a:cs typeface="Arial" panose="020B0604020202020204" pitchFamily="34" charset="0"/>
              </a:rPr>
              <a:t>  password </a:t>
            </a:r>
            <a:r>
              <a:rPr lang="en-AU" sz="56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5600" dirty="0">
                <a:latin typeface="Arial" panose="020B0604020202020204" pitchFamily="34" charset="0"/>
                <a:cs typeface="Arial" panose="020B0604020202020204" pitchFamily="34" charset="0"/>
              </a:rPr>
              <a:t>  login</a:t>
            </a:r>
          </a:p>
          <a:p>
            <a:pPr eaLnBrk="1" hangingPunct="1">
              <a:buNone/>
            </a:pPr>
            <a:r>
              <a:rPr lang="en-AU" sz="5600" dirty="0">
                <a:latin typeface="Arial" panose="020B0604020202020204" pitchFamily="34" charset="0"/>
                <a:cs typeface="Arial" panose="020B0604020202020204" pitchFamily="34" charset="0"/>
              </a:rPr>
              <a:t>  access – </a:t>
            </a:r>
            <a:r>
              <a:rPr lang="en-AU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AU" sz="5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ACLTELNETACCESS </a:t>
            </a:r>
            <a:r>
              <a:rPr lang="en-AU" sz="5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AU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AU" sz="5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AU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AU" sz="5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200" dirty="0" smtClean="0"/>
              <a:t>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56343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</a:t>
            </a: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AU" sz="1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AU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A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ACL in Notepad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paste into router </a:t>
            </a:r>
            <a:r>
              <a:rPr lang="en-AU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AU" sz="14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ip access-list </a:t>
            </a:r>
            <a:r>
              <a:rPr lang="en-AU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  </a:t>
            </a:r>
            <a:r>
              <a:rPr lang="en-AU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ACLTELNETACCESS</a:t>
            </a:r>
            <a:endParaRPr lang="en-AU" sz="1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previous version of the ACL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Ip      access-list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AU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ACLTELNETACCESS</a:t>
            </a:r>
            <a:endParaRPr lang="en-A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(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Self-documenting,  the ACL for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Access ,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means comment)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Sensitivity</a:t>
            </a:r>
          </a:p>
          <a:p>
            <a:pPr eaLnBrk="1" hangingPunct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ACL names  are case sensitive  </a:t>
            </a:r>
            <a:endParaRPr lang="en-A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decide to use either   all uppercase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all lowercase </a:t>
            </a:r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names   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to reduce errors</a:t>
            </a:r>
          </a:p>
          <a:p>
            <a:pPr eaLnBrk="1" hangingPunct="1"/>
            <a:endPara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Rule Order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1" hangingPunct="1"/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rule should be permit All other access</a:t>
            </a:r>
            <a:endPara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Placement </a:t>
            </a:r>
            <a:r>
              <a:rPr lang="en-AU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AU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AU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place as close as possible to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or device, to avoid unnecessarily blocking traffic</a:t>
            </a:r>
          </a:p>
          <a:p>
            <a:pPr eaLnBrk="1" hangingPunct="1"/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110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854968"/>
          </a:xfrm>
        </p:spPr>
        <p:txBody>
          <a:bodyPr>
            <a:normAutofit/>
          </a:bodyPr>
          <a:lstStyle/>
          <a:p>
            <a:r>
              <a:rPr lang="en-AU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</a:t>
            </a:r>
            <a:r>
              <a:rPr lang="en-AU" sz="2000" b="1" dirty="0" smtClean="0">
                <a:solidFill>
                  <a:srgbClr val="0000FF"/>
                </a:solidFill>
              </a:rPr>
              <a:t>g</a:t>
            </a:r>
            <a:r>
              <a:rPr lang="en-AU" sz="2000" b="1" dirty="0" smtClean="0"/>
              <a:t> </a:t>
            </a:r>
            <a:endParaRPr lang="en-AU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584"/>
          </a:xfrm>
        </p:spPr>
        <p:txBody>
          <a:bodyPr>
            <a:normAutofit/>
          </a:bodyPr>
          <a:lstStyle/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145.60.0.0/16</a:t>
            </a:r>
          </a:p>
          <a:p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VLAN10 Marketing 80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VLAN20 Sales 50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</a:p>
          <a:p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Farm 20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VLAN99 TechSupport  10 hosts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Serial Link 2 hosts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ISP  200.10.10.0/30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R3 Loopback0 170.20.0.0/16 external site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Server Site  150.20.0.0/16</a:t>
            </a:r>
          </a:p>
          <a:p>
            <a:endParaRPr lang="en-A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1867"/>
              </p:ext>
            </p:extLst>
          </p:nvPr>
        </p:nvGraphicFramePr>
        <p:xfrm>
          <a:off x="323528" y="1579942"/>
          <a:ext cx="8496944" cy="4525962"/>
        </p:xfrm>
        <a:graphic>
          <a:graphicData uri="http://schemas.openxmlformats.org/drawingml/2006/table">
            <a:tbl>
              <a:tblPr/>
              <a:tblGrid>
                <a:gridCol w="1152128"/>
                <a:gridCol w="693034"/>
                <a:gridCol w="976344"/>
                <a:gridCol w="1051448"/>
                <a:gridCol w="675932"/>
                <a:gridCol w="1351862"/>
                <a:gridCol w="1588084"/>
                <a:gridCol w="1008112"/>
              </a:tblGrid>
              <a:tr h="633635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Subnet Name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Needed Size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Allocated Size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Address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Mask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Dec Mask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Assignable Range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/>
                        <a:t>Broadcast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363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VLAN10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126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145.60.0.0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/25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255.255.255.128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145.60.0.1 - 145.60.0.126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145.60.0.127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73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VLAN20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62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145.60.0.128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/26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255.255.255.192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145.60.0.129 - 145.60.0.190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145.60.0.191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73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effectLst/>
                          <a:latin typeface="Arial"/>
                        </a:rPr>
                        <a:t>Server Farm</a:t>
                      </a:r>
                      <a:endParaRPr lang="en-AU" sz="1100" b="1" dirty="0">
                        <a:effectLst/>
                        <a:latin typeface="Arial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145.60.0.192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/27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255.255.255.224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145.60.0.193 - 145.60.0.222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145.60.0.223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73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>
                          <a:effectLst/>
                          <a:latin typeface="Arial"/>
                        </a:rPr>
                        <a:t>VLAN99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145.60.0.224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/28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255.255.255.240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145.60.0.225 - 145.60.0.238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>
                          <a:effectLst/>
                          <a:latin typeface="Arial"/>
                        </a:rPr>
                        <a:t>145.60.0.239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4673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effectLst/>
                          <a:latin typeface="Arial"/>
                        </a:rPr>
                        <a:t>Internal Serial</a:t>
                      </a:r>
                      <a:endParaRPr lang="en-AU" sz="1100" b="1" dirty="0">
                        <a:effectLst/>
                        <a:latin typeface="Arial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145.60.0.240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/30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255.255.255.252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145.60.0.241 - 145.60.0.242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>
                          <a:effectLst/>
                          <a:latin typeface="Arial"/>
                        </a:rPr>
                        <a:t>145.60.0.243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9807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Subnetting Successful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Major Network: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145.60.0.0/16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Available IP addresses in major network: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65534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Number of IP addresses needed: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162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Available IP addresses in allocated subnets: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234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About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0%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of available major network address space is used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About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69%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of subnetted network address space is used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360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FF"/>
                </a:solidFill>
              </a:rPr>
              <a:t>VLSM</a:t>
            </a:r>
            <a:endParaRPr lang="en-AU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>
            <a:normAutofit/>
          </a:bodyPr>
          <a:lstStyle/>
          <a:p>
            <a:pPr eaLnBrk="1" hangingPunct="1"/>
            <a:r>
              <a:rPr lang="en-AU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Named ACL For VLAN </a:t>
            </a:r>
            <a:r>
              <a:rPr lang="en-AU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on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AU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85100" cy="5803347"/>
          </a:xfrm>
        </p:spPr>
        <p:txBody>
          <a:bodyPr>
            <a:normAutofit fontScale="32500" lnSpcReduction="20000"/>
          </a:bodyPr>
          <a:lstStyle/>
          <a:p>
            <a:pPr lvl="0">
              <a:buNone/>
            </a:pP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Addresses</a:t>
            </a:r>
            <a:endParaRPr lang="en-AU" sz="55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AU" sz="4900" dirty="0" smtClean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AU" sz="49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US" sz="4900" dirty="0" smtClean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Server0 </a:t>
            </a:r>
            <a:r>
              <a:rPr lang="en-US" sz="4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150.20.0.2</a:t>
            </a:r>
            <a:endParaRPr lang="en-AU" sz="4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49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VLAN 10  </a:t>
            </a:r>
            <a:r>
              <a:rPr lang="en-AU" sz="4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145.60.0.0 </a:t>
            </a:r>
            <a:r>
              <a:rPr lang="en-AU" sz="4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25      Mask 255.255.255.128    Wildcard (inverse of mask)  </a:t>
            </a:r>
            <a:r>
              <a:rPr lang="en-AU" sz="4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0.0.0.127</a:t>
            </a:r>
          </a:p>
          <a:p>
            <a:pPr lvl="0">
              <a:buNone/>
            </a:pPr>
            <a:r>
              <a:rPr lang="en-AU" sz="49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None/>
            </a:pP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Rules </a:t>
            </a: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VLAN 10</a:t>
            </a:r>
          </a:p>
          <a:p>
            <a:pPr lvl="0">
              <a:buNone/>
            </a:pPr>
            <a:endParaRPr lang="en-AU" sz="49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49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en-AU" sz="4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AU" sz="4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49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Deny ONLY HTTP access to </a:t>
            </a:r>
            <a:r>
              <a:rPr lang="en-AU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AU" sz="49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US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Server0 </a:t>
            </a:r>
            <a:endParaRPr lang="en-AU" sz="4900" b="1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49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2 </a:t>
            </a:r>
            <a:r>
              <a:rPr lang="en-AU" sz="49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Permit  ALL other </a:t>
            </a:r>
            <a:r>
              <a:rPr lang="en-AU" sz="49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to </a:t>
            </a:r>
            <a:r>
              <a:rPr lang="en-AU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AU" sz="49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US" sz="49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Server0 </a:t>
            </a:r>
            <a:endParaRPr lang="en-AU" sz="49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1" hangingPunct="1">
              <a:buNone/>
            </a:pPr>
            <a:endParaRPr lang="en-AU" sz="49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ACL </a:t>
            </a: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VLAN 10</a:t>
            </a:r>
          </a:p>
          <a:p>
            <a:pPr>
              <a:buNone/>
            </a:pPr>
            <a:endParaRPr lang="en-AU" sz="49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4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4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access-list extended  ACLVLAN10</a:t>
            </a:r>
          </a:p>
          <a:p>
            <a:pPr>
              <a:buNone/>
            </a:pPr>
            <a:r>
              <a:rPr lang="en-AU" sz="4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AU" sz="4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eny  tcp </a:t>
            </a:r>
            <a:r>
              <a:rPr lang="en-AU" sz="4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145.60.0.0</a:t>
            </a:r>
            <a:r>
              <a:rPr lang="en-AU" sz="49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4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0.0.0.127</a:t>
            </a:r>
            <a:r>
              <a:rPr lang="en-AU" sz="49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4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AU" sz="49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4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150.20.0.2 </a:t>
            </a:r>
            <a:r>
              <a:rPr lang="en-AU" sz="49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AU" sz="4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</a:t>
            </a:r>
            <a:endParaRPr lang="en-AU" sz="49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4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 ip any </a:t>
            </a:r>
            <a:r>
              <a:rPr lang="en-AU" sz="49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endParaRPr lang="en-AU" sz="4900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49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ACL </a:t>
            </a:r>
            <a:r>
              <a:rPr lang="en-AU" sz="55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 for VLAN 10</a:t>
            </a:r>
            <a:endParaRPr lang="en-AU" sz="55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49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4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AU" sz="4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G0/0/1.</a:t>
            </a:r>
            <a:r>
              <a:rPr lang="en-AU" sz="4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4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4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access-group </a:t>
            </a:r>
            <a:r>
              <a:rPr lang="en-AU" sz="4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</a:t>
            </a:r>
            <a:r>
              <a:rPr lang="en-AU" sz="49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AU" sz="49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pPr lvl="0">
              <a:buNone/>
            </a:pPr>
            <a:endParaRPr lang="en-AU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200" dirty="0" smtClean="0"/>
              <a:t>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8036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Named ACL </a:t>
            </a:r>
            <a:r>
              <a:rPr lang="en-AU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VLAN </a:t>
            </a:r>
            <a:r>
              <a:rPr lang="en-AU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on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AU" sz="2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85100" cy="5803347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Addresses</a:t>
            </a:r>
            <a:endParaRPr lang="en-AU" sz="64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AU" sz="6400" dirty="0" smtClean="0">
              <a:solidFill>
                <a:srgbClr val="FF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AU" sz="64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US" sz="6400" dirty="0" smtClean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Server0 </a:t>
            </a:r>
            <a:r>
              <a:rPr lang="en-US" sz="6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150.20.0.2</a:t>
            </a:r>
            <a:endParaRPr lang="en-AU" sz="6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VLAN 20  </a:t>
            </a:r>
            <a:r>
              <a:rPr lang="en-AU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145.60.0.128/26     Mask 255.255.255.192    Wildcard (inverse of mask)  </a:t>
            </a:r>
            <a:r>
              <a:rPr lang="en-AU" sz="6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0.0.0.63</a:t>
            </a:r>
          </a:p>
          <a:p>
            <a:pPr>
              <a:buNone/>
            </a:pPr>
            <a:endParaRPr lang="en-AU" sz="6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Rules </a:t>
            </a: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VLAN 20</a:t>
            </a:r>
          </a:p>
          <a:p>
            <a:pPr lvl="0">
              <a:buNone/>
            </a:pPr>
            <a:endParaRPr lang="en-AU" sz="6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6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en-AU" sz="6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AU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64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</a:t>
            </a:r>
            <a:r>
              <a:rPr lang="en-AU" sz="64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HTTP access to </a:t>
            </a:r>
            <a:r>
              <a:rPr lang="en-AU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AU" sz="64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US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Server0 </a:t>
            </a:r>
            <a:endParaRPr lang="en-AU" sz="6400" b="1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2 </a:t>
            </a:r>
            <a:r>
              <a:rPr lang="en-AU" sz="64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AU" sz="64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Deny  </a:t>
            </a:r>
            <a:r>
              <a:rPr lang="en-AU" sz="64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other </a:t>
            </a:r>
            <a:r>
              <a:rPr lang="en-AU" sz="6400" dirty="0" smtClean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access to </a:t>
            </a:r>
            <a:r>
              <a:rPr lang="en-AU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n-AU" sz="64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US" sz="64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Server0 </a:t>
            </a:r>
            <a:endParaRPr lang="en-US" sz="6400" dirty="0" smtClean="0">
              <a:solidFill>
                <a:srgbClr val="00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6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3  </a:t>
            </a:r>
            <a:r>
              <a:rPr lang="en-US" sz="6400" dirty="0" smtClean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Permit  ALL other access</a:t>
            </a:r>
            <a:endParaRPr lang="en-AU" sz="64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1" hangingPunct="1">
              <a:buNone/>
            </a:pPr>
            <a:endParaRPr lang="en-AU" sz="64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ACL </a:t>
            </a: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VLAN 20</a:t>
            </a:r>
          </a:p>
          <a:p>
            <a:pPr>
              <a:buNone/>
            </a:pPr>
            <a:endParaRPr lang="en-AU" sz="6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6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 access-list extended  ACLVLAN20</a:t>
            </a:r>
          </a:p>
          <a:p>
            <a:pPr>
              <a:buNone/>
            </a:pPr>
            <a:r>
              <a:rPr lang="en-AU" sz="6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tcp </a:t>
            </a:r>
            <a:r>
              <a:rPr lang="en-AU" sz="6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145.60.0.128 </a:t>
            </a: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6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0.0.0.63 </a:t>
            </a: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AU" sz="6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150.20.0.2 </a:t>
            </a:r>
            <a:r>
              <a:rPr lang="en-AU" sz="6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</a:t>
            </a:r>
          </a:p>
          <a:p>
            <a:pPr>
              <a:buNone/>
            </a:pP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deny ip </a:t>
            </a:r>
            <a:r>
              <a:rPr lang="en-AU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145.60.0.128 </a:t>
            </a:r>
            <a:r>
              <a:rPr lang="en-AU" sz="6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0.0.0.63 </a:t>
            </a:r>
            <a:r>
              <a:rPr lang="en-AU" sz="6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 </a:t>
            </a:r>
            <a:r>
              <a:rPr lang="en-AU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150.20.0.2 </a:t>
            </a:r>
            <a:endParaRPr lang="en-AU" sz="6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ip any </a:t>
            </a:r>
            <a:r>
              <a:rPr lang="en-AU" sz="64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endParaRPr lang="en-AU" sz="6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6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ACL </a:t>
            </a:r>
            <a:r>
              <a:rPr lang="en-AU" sz="6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Placement for VLAN 20</a:t>
            </a:r>
            <a:endParaRPr lang="en-AU" sz="6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64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6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G0/0/1.</a:t>
            </a:r>
            <a:r>
              <a:rPr lang="en-AU" sz="6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>
              <a:buNone/>
            </a:pP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AU" sz="6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access-group </a:t>
            </a: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</a:t>
            </a:r>
            <a:r>
              <a:rPr lang="en-AU" sz="6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AU" sz="6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pPr lvl="0">
              <a:buNone/>
            </a:pPr>
            <a:endParaRPr lang="en-AU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200" dirty="0" smtClean="0"/>
              <a:t>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2301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b="0" smtClean="0">
                <a:solidFill>
                  <a:srgbClr val="000000"/>
                </a:solidFill>
              </a:rPr>
              <a:t>Access Lists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Extended Named ACL Structure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5175"/>
            <a:ext cx="9108504" cy="5616575"/>
          </a:xfrm>
        </p:spPr>
        <p:txBody>
          <a:bodyPr/>
          <a:lstStyle/>
          <a:p>
            <a:pPr eaLnBrk="1" hangingPunct="1"/>
            <a:r>
              <a:rPr lang="en-A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deny|permit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 </a:t>
            </a:r>
            <a:r>
              <a:rPr lang="en-AU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i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ip</a:t>
            </a:r>
            <a:r>
              <a:rPr lang="en-AU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2000" b="1" i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wildcard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[operator operand]</a:t>
            </a:r>
            <a:r>
              <a:rPr lang="en-AU" sz="2000" b="1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ip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wildcard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[operator operand]</a:t>
            </a:r>
          </a:p>
          <a:p>
            <a:pPr eaLnBrk="1" hangingPunct="1">
              <a:buFontTx/>
              <a:buNone/>
            </a:pPr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pPr lvl="2" eaLnBrk="1" hangingPunct="1"/>
            <a:r>
              <a:rPr lang="en-AU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 Matches 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protocols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(includes IP,TCP, UDP, ICMP etc.)</a:t>
            </a:r>
          </a:p>
          <a:p>
            <a:pPr lvl="2" eaLnBrk="1" hangingPunct="1"/>
            <a:r>
              <a:rPr lang="en-AU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Matches  ICMP protocol</a:t>
            </a:r>
          </a:p>
          <a:p>
            <a:pPr lvl="2" eaLnBrk="1" hangingPunct="1"/>
            <a:r>
              <a:rPr lang="en-AU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Matches TCP protocol</a:t>
            </a:r>
          </a:p>
          <a:p>
            <a:pPr lvl="2" eaLnBrk="1" hangingPunct="1"/>
            <a:r>
              <a:rPr lang="en-AU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Matches UDP protocol</a:t>
            </a:r>
          </a:p>
          <a:p>
            <a:pPr lvl="2" eaLnBrk="1" hangingPunct="1"/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AU" sz="20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ip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20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wildcard</a:t>
            </a:r>
          </a:p>
          <a:p>
            <a:pPr lvl="2" eaLnBrk="1" hangingPunct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packet source IP Address</a:t>
            </a:r>
          </a:p>
          <a:p>
            <a:pPr lvl="2" eaLnBrk="1" hangingPunct="1"/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AU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ip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2000" b="1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wildcard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 eaLnBrk="1" hangingPunct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packet destination IP Address</a:t>
            </a:r>
          </a:p>
        </p:txBody>
      </p:sp>
    </p:spTree>
    <p:extLst>
      <p:ext uri="{BB962C8B-B14F-4D97-AF65-F5344CB8AC3E}">
        <p14:creationId xmlns:p14="http://schemas.microsoft.com/office/powerpoint/2010/main" val="18541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b="0" smtClean="0">
                <a:solidFill>
                  <a:srgbClr val="000000"/>
                </a:solidFill>
              </a:rPr>
              <a:t>Access Lists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Extended Named ACL </a:t>
            </a:r>
            <a:r>
              <a:rPr lang="en-US" sz="2800" dirty="0"/>
              <a:t>Structure</a:t>
            </a:r>
            <a:endParaRPr lang="en-US" sz="28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AU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b="1" dirty="0" smtClean="0">
                <a:solidFill>
                  <a:srgbClr val="008000"/>
                </a:solidFill>
                <a:latin typeface="Courier New" pitchFamily="49" charset="0"/>
              </a:rPr>
              <a:t>operator</a:t>
            </a:r>
            <a:endParaRPr lang="en-AU" dirty="0" smtClean="0"/>
          </a:p>
          <a:p>
            <a:pPr eaLnBrk="1" hangingPunct="1">
              <a:lnSpc>
                <a:spcPct val="80000"/>
              </a:lnSpc>
            </a:pPr>
            <a:r>
              <a:rPr lang="en-AU" sz="2200" b="1" dirty="0" err="1" smtClean="0">
                <a:solidFill>
                  <a:srgbClr val="008000"/>
                </a:solidFill>
                <a:latin typeface="Courier New" pitchFamily="49" charset="0"/>
              </a:rPr>
              <a:t>eq</a:t>
            </a:r>
            <a:r>
              <a:rPr lang="en-AU" sz="2200" b="1" dirty="0" smtClean="0">
                <a:solidFill>
                  <a:srgbClr val="008000"/>
                </a:solidFill>
                <a:latin typeface="Courier New" pitchFamily="49" charset="0"/>
              </a:rPr>
              <a:t>, </a:t>
            </a:r>
            <a:r>
              <a:rPr lang="en-AU" sz="2200" b="1" dirty="0" err="1" smtClean="0">
                <a:solidFill>
                  <a:srgbClr val="008000"/>
                </a:solidFill>
                <a:latin typeface="Courier New" pitchFamily="49" charset="0"/>
              </a:rPr>
              <a:t>neq</a:t>
            </a:r>
            <a:r>
              <a:rPr lang="en-AU" sz="2200" b="1" dirty="0" smtClean="0">
                <a:solidFill>
                  <a:srgbClr val="008000"/>
                </a:solidFill>
              </a:rPr>
              <a:t> </a:t>
            </a:r>
            <a:r>
              <a:rPr lang="en-AU" sz="2200" dirty="0" smtClean="0"/>
              <a:t>– Port number equal or not equal to specified </a:t>
            </a:r>
            <a:r>
              <a:rPr lang="en-AU" sz="2200" b="1" dirty="0" smtClean="0">
                <a:solidFill>
                  <a:srgbClr val="7030A0"/>
                </a:solidFill>
                <a:latin typeface="Courier New" pitchFamily="49" charset="0"/>
              </a:rPr>
              <a:t>operand</a:t>
            </a:r>
          </a:p>
          <a:p>
            <a:pPr eaLnBrk="1" hangingPunct="1">
              <a:lnSpc>
                <a:spcPct val="80000"/>
              </a:lnSpc>
            </a:pPr>
            <a:r>
              <a:rPr lang="en-AU" sz="2200" b="1" dirty="0" err="1" smtClean="0">
                <a:solidFill>
                  <a:srgbClr val="008000"/>
                </a:solidFill>
                <a:latin typeface="Courier New" pitchFamily="49" charset="0"/>
              </a:rPr>
              <a:t>lt</a:t>
            </a:r>
            <a:r>
              <a:rPr lang="en-AU" sz="2200" b="1" dirty="0" smtClean="0">
                <a:solidFill>
                  <a:srgbClr val="008000"/>
                </a:solidFill>
                <a:latin typeface="Courier New" pitchFamily="49" charset="0"/>
              </a:rPr>
              <a:t>, </a:t>
            </a:r>
            <a:r>
              <a:rPr lang="en-AU" sz="2200" b="1" dirty="0" err="1" smtClean="0">
                <a:solidFill>
                  <a:srgbClr val="008000"/>
                </a:solidFill>
                <a:latin typeface="Courier New" pitchFamily="49" charset="0"/>
              </a:rPr>
              <a:t>gt</a:t>
            </a:r>
            <a:r>
              <a:rPr lang="en-AU" sz="2200" b="1" dirty="0" smtClean="0">
                <a:solidFill>
                  <a:srgbClr val="008000"/>
                </a:solidFill>
              </a:rPr>
              <a:t>   </a:t>
            </a:r>
            <a:r>
              <a:rPr lang="en-AU" sz="2200" dirty="0" smtClean="0"/>
              <a:t>– Port number less   or greater than specified </a:t>
            </a:r>
            <a:r>
              <a:rPr lang="en-AU" sz="2200" b="1" dirty="0" smtClean="0">
                <a:solidFill>
                  <a:srgbClr val="7030A0"/>
                </a:solidFill>
                <a:latin typeface="Courier New" pitchFamily="49" charset="0"/>
              </a:rPr>
              <a:t>operand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AU" b="1" dirty="0" smtClean="0">
                <a:solidFill>
                  <a:srgbClr val="FF0000"/>
                </a:solidFill>
                <a:latin typeface="Courier New" pitchFamily="49" charset="0"/>
              </a:rPr>
              <a:t>                  and</a:t>
            </a:r>
            <a:r>
              <a:rPr lang="en-AU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AU" b="1" dirty="0" smtClean="0">
              <a:solidFill>
                <a:srgbClr val="6600CC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AU" b="1" dirty="0">
              <a:solidFill>
                <a:srgbClr val="6600CC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AU" b="1" dirty="0" smtClean="0">
                <a:solidFill>
                  <a:srgbClr val="6600CC"/>
                </a:solidFill>
                <a:latin typeface="Courier New" pitchFamily="49" charset="0"/>
              </a:rPr>
              <a:t>operand</a:t>
            </a:r>
            <a:endParaRPr lang="en-AU" sz="22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Integer port number eg </a:t>
            </a:r>
            <a:r>
              <a:rPr lang="en-AU" sz="2200" b="1" dirty="0" smtClean="0">
                <a:solidFill>
                  <a:srgbClr val="F49172"/>
                </a:solidFill>
              </a:rPr>
              <a:t>80</a:t>
            </a:r>
            <a:r>
              <a:rPr lang="en-AU" sz="2200" dirty="0" smtClean="0"/>
              <a:t>,</a:t>
            </a:r>
            <a:r>
              <a:rPr lang="en-AU" sz="2200" dirty="0" smtClean="0">
                <a:solidFill>
                  <a:srgbClr val="7030A0"/>
                </a:solidFill>
              </a:rPr>
              <a:t> </a:t>
            </a:r>
            <a:r>
              <a:rPr lang="en-AU" sz="2200" b="1" dirty="0" smtClean="0">
                <a:solidFill>
                  <a:srgbClr val="7030A0"/>
                </a:solidFill>
              </a:rPr>
              <a:t>20</a:t>
            </a:r>
            <a:r>
              <a:rPr lang="en-AU" sz="2200" dirty="0" smtClean="0">
                <a:solidFill>
                  <a:srgbClr val="7030A0"/>
                </a:solidFill>
              </a:rPr>
              <a:t>, </a:t>
            </a:r>
            <a:r>
              <a:rPr lang="en-AU" sz="2200" b="1" dirty="0" smtClean="0">
                <a:solidFill>
                  <a:srgbClr val="663300"/>
                </a:solidFill>
              </a:rPr>
              <a:t>23</a:t>
            </a:r>
          </a:p>
          <a:p>
            <a:pPr eaLnBrk="1" hangingPunct="1">
              <a:lnSpc>
                <a:spcPct val="80000"/>
              </a:lnSpc>
            </a:pPr>
            <a:r>
              <a:rPr lang="en-AU" sz="2200" dirty="0" smtClean="0"/>
              <a:t>Text representation of service name </a:t>
            </a:r>
            <a:r>
              <a:rPr lang="en-AU" sz="2200" dirty="0" err="1" smtClean="0"/>
              <a:t>eg</a:t>
            </a:r>
            <a:r>
              <a:rPr lang="en-AU" sz="2200" dirty="0" smtClean="0"/>
              <a:t>. </a:t>
            </a:r>
            <a:r>
              <a:rPr lang="en-AU" sz="2200" b="1" dirty="0" smtClean="0">
                <a:solidFill>
                  <a:srgbClr val="F49172"/>
                </a:solidFill>
                <a:latin typeface="Courier New" pitchFamily="49" charset="0"/>
              </a:rPr>
              <a:t>http</a:t>
            </a:r>
            <a:r>
              <a:rPr lang="en-AU" sz="2200" b="1" dirty="0" smtClean="0">
                <a:solidFill>
                  <a:srgbClr val="7030A0"/>
                </a:solidFill>
              </a:rPr>
              <a:t>, </a:t>
            </a:r>
            <a:r>
              <a:rPr lang="en-AU" sz="2200" b="1" dirty="0" smtClean="0">
                <a:solidFill>
                  <a:srgbClr val="7030A0"/>
                </a:solidFill>
                <a:latin typeface="Courier New" pitchFamily="49" charset="0"/>
              </a:rPr>
              <a:t>ftp</a:t>
            </a:r>
            <a:r>
              <a:rPr lang="en-AU" sz="2200" b="1" dirty="0" smtClean="0">
                <a:solidFill>
                  <a:srgbClr val="7030A0"/>
                </a:solidFill>
              </a:rPr>
              <a:t>, </a:t>
            </a:r>
            <a:r>
              <a:rPr lang="en-AU" sz="2200" b="1" dirty="0" smtClean="0">
                <a:solidFill>
                  <a:srgbClr val="663300"/>
                </a:solidFill>
                <a:latin typeface="Courier New" pitchFamily="49" charset="0"/>
              </a:rPr>
              <a:t>telnet</a:t>
            </a:r>
            <a:endParaRPr lang="en-AU" sz="2200" dirty="0" smtClean="0">
              <a:solidFill>
                <a:srgbClr val="6633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AU" sz="2200" dirty="0" smtClean="0"/>
          </a:p>
        </p:txBody>
      </p:sp>
    </p:spTree>
    <p:extLst>
      <p:ext uri="{BB962C8B-B14F-4D97-AF65-F5344CB8AC3E}">
        <p14:creationId xmlns:p14="http://schemas.microsoft.com/office/powerpoint/2010/main" val="8453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Named </a:t>
            </a:r>
            <a:r>
              <a:rPr lang="en-AU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en-AU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AU" sz="1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AU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ACL in Notepad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paste into router </a:t>
            </a:r>
            <a:r>
              <a:rPr lang="en-AU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AU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ip access-list extended  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</a:t>
            </a:r>
            <a:r>
              <a:rPr lang="en-AU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(Delete previous version of the ACL for VLAN </a:t>
            </a:r>
            <a:r>
              <a:rPr lang="en-AU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      access-list extended  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</a:t>
            </a:r>
            <a:r>
              <a:rPr lang="en-AU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(Self-documenting,  the ACL for VLAN </a:t>
            </a:r>
            <a:r>
              <a:rPr lang="en-AU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! means comment)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Sensitivity</a:t>
            </a: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ACL names  are case sensitive  eg   </a:t>
            </a:r>
            <a:r>
              <a:rPr lang="en-AU" sz="16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aclvlan70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and  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AclVlan70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are  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 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</a:p>
          <a:p>
            <a:pPr eaLnBrk="1" hangingPunct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Should decide to use either   all uppercase - </a:t>
            </a:r>
            <a:r>
              <a:rPr lang="en-AU" sz="16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ACLVLAN70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or all lowercase –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aclvlan70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  names    to reduce errors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Rule Order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1" hangingPunct="1"/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rule should be permit All other access</a:t>
            </a: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Placement </a:t>
            </a:r>
            <a:r>
              <a:rPr lang="en-A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1" hangingPunct="1"/>
            <a:r>
              <a:rPr lang="en-AU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</a:t>
            </a:r>
            <a:r>
              <a:rPr lang="en-AU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</a:t>
            </a: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place as close as possible to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or device, to block traffic early to reduce network congestio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eaLnBrk="1" hangingPunct="1"/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88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US" sz="280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Named </a:t>
            </a:r>
            <a:r>
              <a:rPr lang="en-AU" sz="2800" kern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Trouble Shooting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is important to verify that the </a:t>
            </a:r>
            <a:r>
              <a:rPr lang="en-AU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rules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actually work as intended, refer to the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AU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If all rules tested </a:t>
            </a:r>
            <a:r>
              <a:rPr lang="en-A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AU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  </a:t>
            </a:r>
            <a:r>
              <a:rPr lang="en-AU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Go to PC in VLAN&lt;Id&gt;  perform test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  </a:t>
            </a:r>
            <a:r>
              <a:rPr lang="en-AU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Yes – rule action correct, Repeat process,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Check syntax and order of rules – make changes – Repeat process </a:t>
            </a:r>
            <a:r>
              <a:rPr lang="en-A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AU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981</Words>
  <Application>Microsoft Office PowerPoint</Application>
  <PresentationFormat>On-screen Show (4:3)</PresentationFormat>
  <Paragraphs>259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Office Theme</vt:lpstr>
      <vt:lpstr>CAIA Template</vt:lpstr>
      <vt:lpstr>1_CAIA Template</vt:lpstr>
      <vt:lpstr>Default Design</vt:lpstr>
      <vt:lpstr>1_Office Theme</vt:lpstr>
      <vt:lpstr>Topic 3  ACLs V1.1</vt:lpstr>
      <vt:lpstr>Addressing </vt:lpstr>
      <vt:lpstr>PowerPoint Presentation</vt:lpstr>
      <vt:lpstr>Extended Named ACL For VLAN 10 on R1</vt:lpstr>
      <vt:lpstr>Extended Named ACL For VLAN 20 on R1</vt:lpstr>
      <vt:lpstr>Extended Named ACL Structure</vt:lpstr>
      <vt:lpstr>Extended Named ACL Structure</vt:lpstr>
      <vt:lpstr>Extended Named ACL</vt:lpstr>
      <vt:lpstr>Extended Named ACL Trouble Shooting</vt:lpstr>
      <vt:lpstr>Standard Named ACL – Telnet Remote Access to R2</vt:lpstr>
      <vt:lpstr>Standard Named ACL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Granville</dc:creator>
  <cp:lastModifiedBy>Peter Granville</cp:lastModifiedBy>
  <cp:revision>56</cp:revision>
  <dcterms:created xsi:type="dcterms:W3CDTF">2021-07-25T03:56:28Z</dcterms:created>
  <dcterms:modified xsi:type="dcterms:W3CDTF">2022-03-14T01:59:54Z</dcterms:modified>
</cp:coreProperties>
</file>